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notesMasterIdLst>
    <p:notesMasterId r:id="rId71"/>
  </p:notesMasterIdLst>
  <p:sldIdLst>
    <p:sldId id="256" r:id="rId2"/>
    <p:sldId id="264" r:id="rId3"/>
    <p:sldId id="343" r:id="rId4"/>
    <p:sldId id="265" r:id="rId5"/>
    <p:sldId id="349" r:id="rId6"/>
    <p:sldId id="345" r:id="rId7"/>
    <p:sldId id="405" r:id="rId8"/>
    <p:sldId id="350" r:id="rId9"/>
    <p:sldId id="351" r:id="rId10"/>
    <p:sldId id="352" r:id="rId11"/>
    <p:sldId id="353" r:id="rId12"/>
    <p:sldId id="346" r:id="rId13"/>
    <p:sldId id="356" r:id="rId14"/>
    <p:sldId id="357" r:id="rId15"/>
    <p:sldId id="358" r:id="rId16"/>
    <p:sldId id="407" r:id="rId17"/>
    <p:sldId id="321" r:id="rId18"/>
    <p:sldId id="295" r:id="rId19"/>
    <p:sldId id="294" r:id="rId20"/>
    <p:sldId id="296" r:id="rId21"/>
    <p:sldId id="297" r:id="rId22"/>
    <p:sldId id="361" r:id="rId23"/>
    <p:sldId id="410" r:id="rId24"/>
    <p:sldId id="359" r:id="rId25"/>
    <p:sldId id="411" r:id="rId26"/>
    <p:sldId id="362" r:id="rId27"/>
    <p:sldId id="363" r:id="rId28"/>
    <p:sldId id="364" r:id="rId29"/>
    <p:sldId id="408" r:id="rId30"/>
    <p:sldId id="333" r:id="rId31"/>
    <p:sldId id="334" r:id="rId32"/>
    <p:sldId id="335" r:id="rId33"/>
    <p:sldId id="399" r:id="rId34"/>
    <p:sldId id="365" r:id="rId35"/>
    <p:sldId id="366" r:id="rId36"/>
    <p:sldId id="367" r:id="rId37"/>
    <p:sldId id="347" r:id="rId38"/>
    <p:sldId id="368" r:id="rId39"/>
    <p:sldId id="371" r:id="rId40"/>
    <p:sldId id="372" r:id="rId41"/>
    <p:sldId id="374" r:id="rId42"/>
    <p:sldId id="373" r:id="rId43"/>
    <p:sldId id="376" r:id="rId44"/>
    <p:sldId id="377" r:id="rId45"/>
    <p:sldId id="378" r:id="rId46"/>
    <p:sldId id="398" r:id="rId47"/>
    <p:sldId id="379" r:id="rId48"/>
    <p:sldId id="390" r:id="rId49"/>
    <p:sldId id="385" r:id="rId50"/>
    <p:sldId id="386" r:id="rId51"/>
    <p:sldId id="384" r:id="rId52"/>
    <p:sldId id="382" r:id="rId53"/>
    <p:sldId id="387" r:id="rId54"/>
    <p:sldId id="392" r:id="rId55"/>
    <p:sldId id="383" r:id="rId56"/>
    <p:sldId id="403" r:id="rId57"/>
    <p:sldId id="325" r:id="rId58"/>
    <p:sldId id="308" r:id="rId59"/>
    <p:sldId id="341" r:id="rId60"/>
    <p:sldId id="262" r:id="rId61"/>
    <p:sldId id="416" r:id="rId62"/>
    <p:sldId id="393" r:id="rId63"/>
    <p:sldId id="412" r:id="rId64"/>
    <p:sldId id="413" r:id="rId65"/>
    <p:sldId id="414" r:id="rId66"/>
    <p:sldId id="415" r:id="rId67"/>
    <p:sldId id="394" r:id="rId68"/>
    <p:sldId id="397" r:id="rId69"/>
    <p:sldId id="396"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104472C-E366-4FAE-BB57-28B9AD9C24C2}">
          <p14:sldIdLst>
            <p14:sldId id="256"/>
            <p14:sldId id="264"/>
            <p14:sldId id="343"/>
            <p14:sldId id="265"/>
          </p14:sldIdLst>
        </p14:section>
        <p14:section name="Scenarios" id="{FBC77342-D687-456C-B3DB-6866A75A8D54}">
          <p14:sldIdLst>
            <p14:sldId id="349"/>
            <p14:sldId id="345"/>
            <p14:sldId id="405"/>
            <p14:sldId id="350"/>
            <p14:sldId id="351"/>
            <p14:sldId id="352"/>
            <p14:sldId id="353"/>
            <p14:sldId id="346"/>
            <p14:sldId id="356"/>
            <p14:sldId id="357"/>
            <p14:sldId id="358"/>
            <p14:sldId id="407"/>
          </p14:sldIdLst>
        </p14:section>
        <p14:section name="Testing in Production (TiP)" id="{070F3E05-EB87-42B1-BC02-EFECCD1E81AC}">
          <p14:sldIdLst>
            <p14:sldId id="321"/>
            <p14:sldId id="295"/>
            <p14:sldId id="294"/>
            <p14:sldId id="296"/>
            <p14:sldId id="297"/>
          </p14:sldIdLst>
        </p14:section>
        <p14:section name="SFE - TiP connection" id="{4ECBC94E-3C03-4D7D-A834-000366816D6C}">
          <p14:sldIdLst>
            <p14:sldId id="361"/>
            <p14:sldId id="410"/>
            <p14:sldId id="359"/>
            <p14:sldId id="411"/>
            <p14:sldId id="362"/>
            <p14:sldId id="363"/>
          </p14:sldIdLst>
        </p14:section>
        <p14:section name="Data Mining" id="{DE806554-79F5-4FD8-AD5A-FFB9A24204E6}">
          <p14:sldIdLst>
            <p14:sldId id="364"/>
            <p14:sldId id="408"/>
            <p14:sldId id="333"/>
            <p14:sldId id="334"/>
            <p14:sldId id="335"/>
            <p14:sldId id="399"/>
            <p14:sldId id="365"/>
            <p14:sldId id="366"/>
          </p14:sldIdLst>
        </p14:section>
        <p14:section name="Online Experimentation" id="{2AF8ECE3-C93A-427E-A86F-054543B6C475}">
          <p14:sldIdLst>
            <p14:sldId id="367"/>
            <p14:sldId id="347"/>
            <p14:sldId id="368"/>
            <p14:sldId id="371"/>
            <p14:sldId id="372"/>
          </p14:sldIdLst>
        </p14:section>
        <p14:section name="Active User Feedback" id="{C656B291-1A90-4BC1-A3D2-7BAEAAB72E5B}">
          <p14:sldIdLst>
            <p14:sldId id="374"/>
            <p14:sldId id="373"/>
            <p14:sldId id="376"/>
            <p14:sldId id="377"/>
            <p14:sldId id="378"/>
            <p14:sldId id="398"/>
            <p14:sldId id="379"/>
          </p14:sldIdLst>
        </p14:section>
        <p14:section name="Protoypes" id="{27DDDAF7-2081-40EC-A52B-444D7E549664}">
          <p14:sldIdLst>
            <p14:sldId id="390"/>
            <p14:sldId id="385"/>
            <p14:sldId id="386"/>
            <p14:sldId id="384"/>
            <p14:sldId id="382"/>
            <p14:sldId id="387"/>
            <p14:sldId id="392"/>
            <p14:sldId id="383"/>
          </p14:sldIdLst>
        </p14:section>
        <p14:section name="Conclusion" id="{1AFDE2D3-B111-4793-BFB9-A7B72B30ACD2}">
          <p14:sldIdLst>
            <p14:sldId id="403"/>
          </p14:sldIdLst>
        </p14:section>
        <p14:section name="More Information" id="{EDF27B05-17B3-4A56-BF94-694F3E0D58E3}">
          <p14:sldIdLst>
            <p14:sldId id="325"/>
            <p14:sldId id="308"/>
            <p14:sldId id="341"/>
            <p14:sldId id="262"/>
          </p14:sldIdLst>
        </p14:section>
        <p14:section name="Leftover Examples" id="{1F5B2209-718A-43A4-BB40-D8D572D0D41D}">
          <p14:sldIdLst>
            <p14:sldId id="416"/>
            <p14:sldId id="393"/>
            <p14:sldId id="412"/>
            <p14:sldId id="413"/>
            <p14:sldId id="414"/>
            <p14:sldId id="415"/>
            <p14:sldId id="394"/>
            <p14:sldId id="397"/>
            <p14:sldId id="3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5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85714" autoAdjust="0"/>
  </p:normalViewPr>
  <p:slideViewPr>
    <p:cSldViewPr>
      <p:cViewPr>
        <p:scale>
          <a:sx n="80" d="100"/>
          <a:sy n="80" d="100"/>
        </p:scale>
        <p:origin x="-852" y="-51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54.xml"/><Relationship Id="rId18" Type="http://schemas.openxmlformats.org/officeDocument/2006/relationships/slide" Target="slides/slide62.xml"/><Relationship Id="rId3" Type="http://schemas.openxmlformats.org/officeDocument/2006/relationships/slide" Target="slides/slide4.xml"/><Relationship Id="rId21" Type="http://schemas.openxmlformats.org/officeDocument/2006/relationships/slide" Target="slides/slide65.xml"/><Relationship Id="rId7" Type="http://schemas.openxmlformats.org/officeDocument/2006/relationships/slide" Target="slides/slide20.xml"/><Relationship Id="rId12" Type="http://schemas.openxmlformats.org/officeDocument/2006/relationships/slide" Target="slides/slide52.xml"/><Relationship Id="rId17" Type="http://schemas.openxmlformats.org/officeDocument/2006/relationships/slide" Target="slides/slide60.xml"/><Relationship Id="rId25" Type="http://schemas.openxmlformats.org/officeDocument/2006/relationships/slide" Target="slides/slide69.xml"/><Relationship Id="rId2" Type="http://schemas.openxmlformats.org/officeDocument/2006/relationships/slide" Target="slides/slide2.xml"/><Relationship Id="rId16" Type="http://schemas.openxmlformats.org/officeDocument/2006/relationships/slide" Target="slides/slide59.xml"/><Relationship Id="rId20" Type="http://schemas.openxmlformats.org/officeDocument/2006/relationships/slide" Target="slides/slide64.xml"/><Relationship Id="rId1" Type="http://schemas.openxmlformats.org/officeDocument/2006/relationships/slide" Target="slides/slide1.xml"/><Relationship Id="rId6" Type="http://schemas.openxmlformats.org/officeDocument/2006/relationships/slide" Target="slides/slide19.xml"/><Relationship Id="rId11" Type="http://schemas.openxmlformats.org/officeDocument/2006/relationships/slide" Target="slides/slide39.xml"/><Relationship Id="rId24" Type="http://schemas.openxmlformats.org/officeDocument/2006/relationships/slide" Target="slides/slide68.xml"/><Relationship Id="rId5" Type="http://schemas.openxmlformats.org/officeDocument/2006/relationships/slide" Target="slides/slide18.xml"/><Relationship Id="rId15" Type="http://schemas.openxmlformats.org/officeDocument/2006/relationships/slide" Target="slides/slide58.xml"/><Relationship Id="rId23" Type="http://schemas.openxmlformats.org/officeDocument/2006/relationships/slide" Target="slides/slide67.xml"/><Relationship Id="rId10" Type="http://schemas.openxmlformats.org/officeDocument/2006/relationships/slide" Target="slides/slide38.xml"/><Relationship Id="rId19" Type="http://schemas.openxmlformats.org/officeDocument/2006/relationships/slide" Target="slides/slide63.xml"/><Relationship Id="rId4" Type="http://schemas.openxmlformats.org/officeDocument/2006/relationships/slide" Target="slides/slide12.xml"/><Relationship Id="rId9" Type="http://schemas.openxmlformats.org/officeDocument/2006/relationships/slide" Target="slides/slide37.xml"/><Relationship Id="rId14" Type="http://schemas.openxmlformats.org/officeDocument/2006/relationships/slide" Target="slides/slide55.xml"/><Relationship Id="rId22"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Idea</c:v>
                </c:pt>
              </c:strCache>
            </c:strRef>
          </c:tx>
          <c:invertIfNegative val="0"/>
          <c:cat>
            <c:strRef>
              <c:f>Sheet1!$A$2:$A$6</c:f>
              <c:strCache>
                <c:ptCount val="5"/>
                <c:pt idx="0">
                  <c:v>Day 1</c:v>
                </c:pt>
                <c:pt idx="1">
                  <c:v>Day 2</c:v>
                </c:pt>
                <c:pt idx="2">
                  <c:v>Day 3</c:v>
                </c:pt>
                <c:pt idx="3">
                  <c:v>Day 4</c:v>
                </c:pt>
                <c:pt idx="4">
                  <c:v>Roll-back</c:v>
                </c:pt>
              </c:strCache>
            </c:strRef>
          </c:cat>
          <c:val>
            <c:numRef>
              <c:f>Sheet1!$B$2:$B$6</c:f>
              <c:numCache>
                <c:formatCode>General</c:formatCode>
                <c:ptCount val="5"/>
                <c:pt idx="0">
                  <c:v>5</c:v>
                </c:pt>
                <c:pt idx="1">
                  <c:v>10</c:v>
                </c:pt>
                <c:pt idx="2">
                  <c:v>50</c:v>
                </c:pt>
                <c:pt idx="3">
                  <c:v>100</c:v>
                </c:pt>
                <c:pt idx="4">
                  <c:v>0</c:v>
                </c:pt>
              </c:numCache>
            </c:numRef>
          </c:val>
        </c:ser>
        <c:ser>
          <c:idx val="1"/>
          <c:order val="1"/>
          <c:tx>
            <c:strRef>
              <c:f>Sheet1!$C$1</c:f>
              <c:strCache>
                <c:ptCount val="1"/>
                <c:pt idx="0">
                  <c:v>Tried and True Released Version</c:v>
                </c:pt>
              </c:strCache>
            </c:strRef>
          </c:tx>
          <c:invertIfNegative val="0"/>
          <c:cat>
            <c:strRef>
              <c:f>Sheet1!$A$2:$A$6</c:f>
              <c:strCache>
                <c:ptCount val="5"/>
                <c:pt idx="0">
                  <c:v>Day 1</c:v>
                </c:pt>
                <c:pt idx="1">
                  <c:v>Day 2</c:v>
                </c:pt>
                <c:pt idx="2">
                  <c:v>Day 3</c:v>
                </c:pt>
                <c:pt idx="3">
                  <c:v>Day 4</c:v>
                </c:pt>
                <c:pt idx="4">
                  <c:v>Roll-back</c:v>
                </c:pt>
              </c:strCache>
            </c:strRef>
          </c:cat>
          <c:val>
            <c:numRef>
              <c:f>Sheet1!$C$2:$C$6</c:f>
              <c:numCache>
                <c:formatCode>General</c:formatCode>
                <c:ptCount val="5"/>
                <c:pt idx="0">
                  <c:v>95</c:v>
                </c:pt>
                <c:pt idx="1">
                  <c:v>90</c:v>
                </c:pt>
                <c:pt idx="2">
                  <c:v>50</c:v>
                </c:pt>
                <c:pt idx="3">
                  <c:v>0</c:v>
                </c:pt>
                <c:pt idx="4">
                  <c:v>100</c:v>
                </c:pt>
              </c:numCache>
            </c:numRef>
          </c:val>
        </c:ser>
        <c:dLbls>
          <c:showLegendKey val="0"/>
          <c:showVal val="0"/>
          <c:showCatName val="0"/>
          <c:showSerName val="0"/>
          <c:showPercent val="0"/>
          <c:showBubbleSize val="0"/>
        </c:dLbls>
        <c:gapWidth val="150"/>
        <c:axId val="129873408"/>
        <c:axId val="129874944"/>
      </c:barChart>
      <c:lineChart>
        <c:grouping val="standard"/>
        <c:varyColors val="0"/>
        <c:ser>
          <c:idx val="2"/>
          <c:order val="2"/>
          <c:tx>
            <c:strRef>
              <c:f>Sheet1!$D$1</c:f>
              <c:strCache>
                <c:ptCount val="1"/>
                <c:pt idx="0">
                  <c:v>Ramp</c:v>
                </c:pt>
              </c:strCache>
            </c:strRef>
          </c:tx>
          <c:spPr>
            <a:ln w="57150"/>
          </c:spPr>
          <c:marker>
            <c:symbol val="none"/>
          </c:marker>
          <c:dPt>
            <c:idx val="1"/>
            <c:bubble3D val="0"/>
            <c:spPr>
              <a:ln w="66675">
                <a:solidFill>
                  <a:schemeClr val="accent1"/>
                </a:solidFill>
              </a:ln>
            </c:spPr>
          </c:dPt>
          <c:dPt>
            <c:idx val="2"/>
            <c:bubble3D val="0"/>
            <c:spPr>
              <a:ln w="66675">
                <a:solidFill>
                  <a:schemeClr val="accent1"/>
                </a:solidFill>
                <a:tailEnd type="triangle"/>
              </a:ln>
            </c:spPr>
          </c:dPt>
          <c:dPt>
            <c:idx val="3"/>
            <c:bubble3D val="0"/>
            <c:spPr>
              <a:ln w="66675">
                <a:solidFill>
                  <a:schemeClr val="accent1"/>
                </a:solidFill>
                <a:tailEnd type="triangle" w="lg" len="lg"/>
              </a:ln>
            </c:spPr>
          </c:dPt>
          <c:cat>
            <c:strRef>
              <c:f>Sheet1!$A$2:$A$6</c:f>
              <c:strCache>
                <c:ptCount val="5"/>
                <c:pt idx="0">
                  <c:v>Day 1</c:v>
                </c:pt>
                <c:pt idx="1">
                  <c:v>Day 2</c:v>
                </c:pt>
                <c:pt idx="2">
                  <c:v>Day 3</c:v>
                </c:pt>
                <c:pt idx="3">
                  <c:v>Day 4</c:v>
                </c:pt>
                <c:pt idx="4">
                  <c:v>Roll-back</c:v>
                </c:pt>
              </c:strCache>
            </c:strRef>
          </c:cat>
          <c:val>
            <c:numRef>
              <c:f>Sheet1!$D$2:$D$6</c:f>
              <c:numCache>
                <c:formatCode>General</c:formatCode>
                <c:ptCount val="5"/>
                <c:pt idx="0">
                  <c:v>5</c:v>
                </c:pt>
                <c:pt idx="1">
                  <c:v>10</c:v>
                </c:pt>
                <c:pt idx="2">
                  <c:v>50</c:v>
                </c:pt>
                <c:pt idx="3">
                  <c:v>100</c:v>
                </c:pt>
              </c:numCache>
            </c:numRef>
          </c:val>
          <c:smooth val="0"/>
        </c:ser>
        <c:dLbls>
          <c:showLegendKey val="0"/>
          <c:showVal val="0"/>
          <c:showCatName val="0"/>
          <c:showSerName val="0"/>
          <c:showPercent val="0"/>
          <c:showBubbleSize val="0"/>
        </c:dLbls>
        <c:marker val="1"/>
        <c:smooth val="0"/>
        <c:axId val="129873408"/>
        <c:axId val="129874944"/>
      </c:lineChart>
      <c:catAx>
        <c:axId val="129873408"/>
        <c:scaling>
          <c:orientation val="minMax"/>
        </c:scaling>
        <c:delete val="0"/>
        <c:axPos val="b"/>
        <c:majorTickMark val="none"/>
        <c:minorTickMark val="none"/>
        <c:tickLblPos val="nextTo"/>
        <c:txPr>
          <a:bodyPr/>
          <a:lstStyle/>
          <a:p>
            <a:pPr>
              <a:defRPr sz="1600">
                <a:latin typeface="+mj-lt"/>
              </a:defRPr>
            </a:pPr>
            <a:endParaRPr lang="en-US"/>
          </a:p>
        </c:txPr>
        <c:crossAx val="129874944"/>
        <c:crosses val="autoZero"/>
        <c:auto val="1"/>
        <c:lblAlgn val="ctr"/>
        <c:lblOffset val="100"/>
        <c:noMultiLvlLbl val="0"/>
      </c:catAx>
      <c:valAx>
        <c:axId val="129874944"/>
        <c:scaling>
          <c:orientation val="minMax"/>
          <c:max val="100"/>
        </c:scaling>
        <c:delete val="0"/>
        <c:axPos val="l"/>
        <c:majorGridlines/>
        <c:title>
          <c:tx>
            <c:rich>
              <a:bodyPr rot="-5400000" vert="horz"/>
              <a:lstStyle/>
              <a:p>
                <a:pPr>
                  <a:defRPr sz="1600">
                    <a:latin typeface="+mj-lt"/>
                  </a:defRPr>
                </a:pPr>
                <a:r>
                  <a:rPr lang="en-US" sz="1600" dirty="0" smtClean="0">
                    <a:latin typeface="+mj-lt"/>
                  </a:rPr>
                  <a:t>%</a:t>
                </a:r>
                <a:r>
                  <a:rPr lang="en-US" sz="1600" baseline="0" dirty="0" smtClean="0">
                    <a:latin typeface="+mj-lt"/>
                  </a:rPr>
                  <a:t> Users Exposed</a:t>
                </a:r>
                <a:endParaRPr lang="en-US" sz="1600" dirty="0">
                  <a:latin typeface="+mj-lt"/>
                </a:endParaRPr>
              </a:p>
            </c:rich>
          </c:tx>
          <c:overlay val="0"/>
        </c:title>
        <c:numFmt formatCode="General" sourceLinked="1"/>
        <c:majorTickMark val="none"/>
        <c:minorTickMark val="none"/>
        <c:tickLblPos val="nextTo"/>
        <c:crossAx val="129873408"/>
        <c:crosses val="autoZero"/>
        <c:crossBetween val="between"/>
      </c:valAx>
    </c:plotArea>
    <c:legend>
      <c:legendPos val="b"/>
      <c:legendEntry>
        <c:idx val="2"/>
        <c:delete val="1"/>
      </c:legendEntry>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51939-99AE-423C-981E-0C1A271C915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038CCBE-F33C-4AF9-AB4A-54FC32D57428}">
      <dgm:prSet custT="1"/>
      <dgm:spPr/>
      <dgm:t>
        <a:bodyPr/>
        <a:lstStyle/>
        <a:p>
          <a:r>
            <a:rPr lang="en-US" sz="2000" dirty="0" smtClean="0">
              <a:latin typeface="+mj-lt"/>
            </a:rPr>
            <a:t>Introduction</a:t>
          </a:r>
          <a:endParaRPr lang="en-US" sz="2000" dirty="0">
            <a:latin typeface="+mj-lt"/>
          </a:endParaRPr>
        </a:p>
      </dgm:t>
    </dgm:pt>
    <dgm:pt modelId="{1FF7D972-C162-4734-8158-30CBB52875F4}" type="parTrans" cxnId="{E622248C-0D2A-4297-A0FE-8236AEABE65E}">
      <dgm:prSet/>
      <dgm:spPr/>
      <dgm:t>
        <a:bodyPr/>
        <a:lstStyle/>
        <a:p>
          <a:endParaRPr lang="en-US" sz="2000">
            <a:latin typeface="+mj-lt"/>
          </a:endParaRPr>
        </a:p>
      </dgm:t>
    </dgm:pt>
    <dgm:pt modelId="{4F8906DB-C67C-4208-BF1D-319D50657679}" type="sibTrans" cxnId="{E622248C-0D2A-4297-A0FE-8236AEABE65E}">
      <dgm:prSet/>
      <dgm:spPr/>
      <dgm:t>
        <a:bodyPr/>
        <a:lstStyle/>
        <a:p>
          <a:endParaRPr lang="en-US" sz="2000">
            <a:latin typeface="+mj-lt"/>
          </a:endParaRPr>
        </a:p>
      </dgm:t>
    </dgm:pt>
    <dgm:pt modelId="{CF2B4DD7-E362-46CE-8FB0-702AD0333809}">
      <dgm:prSet custT="1"/>
      <dgm:spPr/>
      <dgm:t>
        <a:bodyPr/>
        <a:lstStyle/>
        <a:p>
          <a:r>
            <a:rPr lang="en-US" sz="2000" dirty="0" smtClean="0">
              <a:latin typeface="+mj-lt"/>
            </a:rPr>
            <a:t>Scenarios</a:t>
          </a:r>
          <a:endParaRPr lang="en-US" sz="2000" dirty="0">
            <a:latin typeface="+mj-lt"/>
          </a:endParaRPr>
        </a:p>
      </dgm:t>
    </dgm:pt>
    <dgm:pt modelId="{035FE806-C66A-4BC0-AD74-2E1D264FD3BF}" type="parTrans" cxnId="{C96DD54A-4B02-4AD1-8CC5-1275BC7F35F6}">
      <dgm:prSet/>
      <dgm:spPr/>
      <dgm:t>
        <a:bodyPr/>
        <a:lstStyle/>
        <a:p>
          <a:endParaRPr lang="en-US" sz="2000">
            <a:latin typeface="+mj-lt"/>
          </a:endParaRPr>
        </a:p>
      </dgm:t>
    </dgm:pt>
    <dgm:pt modelId="{C66387B4-FFD7-4EB1-BB23-E5926EDC72D4}" type="sibTrans" cxnId="{C96DD54A-4B02-4AD1-8CC5-1275BC7F35F6}">
      <dgm:prSet/>
      <dgm:spPr/>
      <dgm:t>
        <a:bodyPr/>
        <a:lstStyle/>
        <a:p>
          <a:endParaRPr lang="en-US" sz="2000">
            <a:latin typeface="+mj-lt"/>
          </a:endParaRPr>
        </a:p>
      </dgm:t>
    </dgm:pt>
    <dgm:pt modelId="{6D551D15-6F7B-438F-8749-B3DA3272EEAF}">
      <dgm:prSet custT="1"/>
      <dgm:spPr/>
      <dgm:t>
        <a:bodyPr/>
        <a:lstStyle/>
        <a:p>
          <a:r>
            <a:rPr lang="en-US" sz="2000" dirty="0" smtClean="0">
              <a:latin typeface="+mj-lt"/>
            </a:rPr>
            <a:t>Testing in Production (TiP)</a:t>
          </a:r>
          <a:endParaRPr lang="en-US" sz="2000" dirty="0">
            <a:latin typeface="+mj-lt"/>
          </a:endParaRPr>
        </a:p>
      </dgm:t>
    </dgm:pt>
    <dgm:pt modelId="{B51DC9DA-C10D-4EC8-8EF8-2B64D9697422}" type="parTrans" cxnId="{9B278BEA-FA78-47C1-8929-A8D13282978C}">
      <dgm:prSet/>
      <dgm:spPr/>
      <dgm:t>
        <a:bodyPr/>
        <a:lstStyle/>
        <a:p>
          <a:endParaRPr lang="en-US" sz="2000">
            <a:latin typeface="+mj-lt"/>
          </a:endParaRPr>
        </a:p>
      </dgm:t>
    </dgm:pt>
    <dgm:pt modelId="{D0A5EEB8-DEA8-4B16-9C86-4213CCE7A0DA}" type="sibTrans" cxnId="{9B278BEA-FA78-47C1-8929-A8D13282978C}">
      <dgm:prSet/>
      <dgm:spPr/>
      <dgm:t>
        <a:bodyPr/>
        <a:lstStyle/>
        <a:p>
          <a:endParaRPr lang="en-US" sz="2000">
            <a:latin typeface="+mj-lt"/>
          </a:endParaRPr>
        </a:p>
      </dgm:t>
    </dgm:pt>
    <dgm:pt modelId="{6B27009F-500F-4281-B9EE-91007F2F513E}">
      <dgm:prSet custT="1"/>
      <dgm:spPr/>
      <dgm:t>
        <a:bodyPr/>
        <a:lstStyle/>
        <a:p>
          <a:r>
            <a:rPr lang="en-US" sz="2000" dirty="0" smtClean="0">
              <a:latin typeface="+mj-lt"/>
            </a:rPr>
            <a:t>The Scenario – TiP Connection</a:t>
          </a:r>
          <a:endParaRPr lang="en-US" sz="2000" dirty="0">
            <a:latin typeface="+mj-lt"/>
          </a:endParaRPr>
        </a:p>
      </dgm:t>
    </dgm:pt>
    <dgm:pt modelId="{57C11E5E-DB74-48AD-A9E3-633C5580937D}" type="parTrans" cxnId="{F36694A5-211B-4E4B-BF97-88D9B5E3CC2B}">
      <dgm:prSet/>
      <dgm:spPr/>
      <dgm:t>
        <a:bodyPr/>
        <a:lstStyle/>
        <a:p>
          <a:endParaRPr lang="en-US" sz="2000">
            <a:latin typeface="+mj-lt"/>
          </a:endParaRPr>
        </a:p>
      </dgm:t>
    </dgm:pt>
    <dgm:pt modelId="{F515A1EB-1491-45B9-A7E5-3D088D3C6020}" type="sibTrans" cxnId="{F36694A5-211B-4E4B-BF97-88D9B5E3CC2B}">
      <dgm:prSet/>
      <dgm:spPr/>
      <dgm:t>
        <a:bodyPr/>
        <a:lstStyle/>
        <a:p>
          <a:endParaRPr lang="en-US" sz="2000">
            <a:latin typeface="+mj-lt"/>
          </a:endParaRPr>
        </a:p>
      </dgm:t>
    </dgm:pt>
    <dgm:pt modelId="{28D55680-FACB-4BA7-BD4E-6907DE83DA3F}">
      <dgm:prSet custT="1"/>
      <dgm:spPr/>
      <dgm:t>
        <a:bodyPr/>
        <a:lstStyle/>
        <a:p>
          <a:r>
            <a:rPr lang="en-US" sz="2000" dirty="0" smtClean="0">
              <a:latin typeface="+mj-lt"/>
            </a:rPr>
            <a:t>Data Mining</a:t>
          </a:r>
          <a:endParaRPr lang="en-US" sz="2000" dirty="0">
            <a:latin typeface="+mj-lt"/>
          </a:endParaRPr>
        </a:p>
      </dgm:t>
    </dgm:pt>
    <dgm:pt modelId="{633A0E34-7EA4-40DB-9B3F-B4DCC86EC26E}" type="parTrans" cxnId="{7CED2C27-6AC4-457C-95A2-9A07C5F7B1ED}">
      <dgm:prSet/>
      <dgm:spPr/>
      <dgm:t>
        <a:bodyPr/>
        <a:lstStyle/>
        <a:p>
          <a:endParaRPr lang="en-US" sz="2000">
            <a:latin typeface="+mj-lt"/>
          </a:endParaRPr>
        </a:p>
      </dgm:t>
    </dgm:pt>
    <dgm:pt modelId="{5BBB7A1E-A3A8-4ABD-96BB-375D10C34924}" type="sibTrans" cxnId="{7CED2C27-6AC4-457C-95A2-9A07C5F7B1ED}">
      <dgm:prSet/>
      <dgm:spPr/>
      <dgm:t>
        <a:bodyPr/>
        <a:lstStyle/>
        <a:p>
          <a:endParaRPr lang="en-US" sz="2000">
            <a:latin typeface="+mj-lt"/>
          </a:endParaRPr>
        </a:p>
      </dgm:t>
    </dgm:pt>
    <dgm:pt modelId="{D79DEA2C-2C3A-4840-9F35-0B9EA16A37F9}">
      <dgm:prSet custT="1"/>
      <dgm:spPr/>
      <dgm:t>
        <a:bodyPr/>
        <a:lstStyle/>
        <a:p>
          <a:r>
            <a:rPr lang="en-US" sz="2000" dirty="0" smtClean="0">
              <a:latin typeface="+mj-lt"/>
            </a:rPr>
            <a:t>Online Experimentation</a:t>
          </a:r>
          <a:endParaRPr lang="en-US" sz="2000" dirty="0">
            <a:latin typeface="+mj-lt"/>
          </a:endParaRPr>
        </a:p>
      </dgm:t>
    </dgm:pt>
    <dgm:pt modelId="{380D50A9-2610-4AF8-9B6A-64F538B1C0E6}" type="parTrans" cxnId="{56371794-7E2B-4AE2-9DF2-A79094154712}">
      <dgm:prSet/>
      <dgm:spPr/>
      <dgm:t>
        <a:bodyPr/>
        <a:lstStyle/>
        <a:p>
          <a:endParaRPr lang="en-US" sz="2000">
            <a:latin typeface="+mj-lt"/>
          </a:endParaRPr>
        </a:p>
      </dgm:t>
    </dgm:pt>
    <dgm:pt modelId="{D07116C2-51D0-44EB-8897-349A6E7B4573}" type="sibTrans" cxnId="{56371794-7E2B-4AE2-9DF2-A79094154712}">
      <dgm:prSet/>
      <dgm:spPr/>
      <dgm:t>
        <a:bodyPr/>
        <a:lstStyle/>
        <a:p>
          <a:endParaRPr lang="en-US" sz="2000">
            <a:latin typeface="+mj-lt"/>
          </a:endParaRPr>
        </a:p>
      </dgm:t>
    </dgm:pt>
    <dgm:pt modelId="{9E3801DC-FF62-4AF5-963E-0B85B53BDD72}">
      <dgm:prSet custT="1"/>
      <dgm:spPr/>
      <dgm:t>
        <a:bodyPr/>
        <a:lstStyle/>
        <a:p>
          <a:r>
            <a:rPr lang="en-US" sz="2000" dirty="0" smtClean="0">
              <a:latin typeface="+mj-lt"/>
            </a:rPr>
            <a:t>Active User Feedback</a:t>
          </a:r>
          <a:endParaRPr lang="en-US" sz="2000" dirty="0">
            <a:latin typeface="+mj-lt"/>
          </a:endParaRPr>
        </a:p>
      </dgm:t>
    </dgm:pt>
    <dgm:pt modelId="{78349DBB-7E95-4A32-9237-6C351D531BF1}" type="parTrans" cxnId="{2DBAD79F-523D-4F8C-B042-6BE0BD7C1AEB}">
      <dgm:prSet/>
      <dgm:spPr/>
      <dgm:t>
        <a:bodyPr/>
        <a:lstStyle/>
        <a:p>
          <a:endParaRPr lang="en-US" sz="2000">
            <a:latin typeface="+mj-lt"/>
          </a:endParaRPr>
        </a:p>
      </dgm:t>
    </dgm:pt>
    <dgm:pt modelId="{951FBD22-D7B6-4038-8CEC-E13258727546}" type="sibTrans" cxnId="{2DBAD79F-523D-4F8C-B042-6BE0BD7C1AEB}">
      <dgm:prSet/>
      <dgm:spPr/>
      <dgm:t>
        <a:bodyPr/>
        <a:lstStyle/>
        <a:p>
          <a:endParaRPr lang="en-US" sz="2000">
            <a:latin typeface="+mj-lt"/>
          </a:endParaRPr>
        </a:p>
      </dgm:t>
    </dgm:pt>
    <dgm:pt modelId="{69F60753-15BB-4559-B121-FAD531E822A6}">
      <dgm:prSet custT="1"/>
      <dgm:spPr/>
      <dgm:t>
        <a:bodyPr/>
        <a:lstStyle/>
        <a:p>
          <a:r>
            <a:rPr lang="en-US" sz="2000" dirty="0" smtClean="0">
              <a:latin typeface="+mj-lt"/>
            </a:rPr>
            <a:t>Prototypes</a:t>
          </a:r>
          <a:endParaRPr lang="en-US" sz="2000" dirty="0">
            <a:latin typeface="+mj-lt"/>
          </a:endParaRPr>
        </a:p>
      </dgm:t>
    </dgm:pt>
    <dgm:pt modelId="{23888C7E-2475-4B42-96F8-FF9E5EBCE7FD}" type="parTrans" cxnId="{0E593F6B-EF78-4FD7-B140-E943A1BB20A4}">
      <dgm:prSet/>
      <dgm:spPr/>
      <dgm:t>
        <a:bodyPr/>
        <a:lstStyle/>
        <a:p>
          <a:endParaRPr lang="en-US" sz="2000">
            <a:latin typeface="+mj-lt"/>
          </a:endParaRPr>
        </a:p>
      </dgm:t>
    </dgm:pt>
    <dgm:pt modelId="{89030E1A-FCCB-4105-BCAF-9F1E11C5DD3D}" type="sibTrans" cxnId="{0E593F6B-EF78-4FD7-B140-E943A1BB20A4}">
      <dgm:prSet/>
      <dgm:spPr/>
      <dgm:t>
        <a:bodyPr/>
        <a:lstStyle/>
        <a:p>
          <a:endParaRPr lang="en-US" sz="2000">
            <a:latin typeface="+mj-lt"/>
          </a:endParaRPr>
        </a:p>
      </dgm:t>
    </dgm:pt>
    <dgm:pt modelId="{C52EE045-27AC-4FCB-9F83-90D5338B970C}">
      <dgm:prSet custT="1"/>
      <dgm:spPr/>
      <dgm:t>
        <a:bodyPr/>
        <a:lstStyle/>
        <a:p>
          <a:r>
            <a:rPr lang="en-US" sz="2000" dirty="0" smtClean="0">
              <a:latin typeface="+mj-lt"/>
            </a:rPr>
            <a:t>Conclusion</a:t>
          </a:r>
          <a:endParaRPr lang="en-US" sz="2000" dirty="0">
            <a:latin typeface="+mj-lt"/>
          </a:endParaRPr>
        </a:p>
      </dgm:t>
    </dgm:pt>
    <dgm:pt modelId="{DF560775-C67E-4BBC-B092-6EF40029F866}" type="parTrans" cxnId="{771C671A-5950-47B9-996D-7FA9D0CBBC0D}">
      <dgm:prSet/>
      <dgm:spPr/>
      <dgm:t>
        <a:bodyPr/>
        <a:lstStyle/>
        <a:p>
          <a:endParaRPr lang="en-US" sz="2000">
            <a:latin typeface="+mj-lt"/>
          </a:endParaRPr>
        </a:p>
      </dgm:t>
    </dgm:pt>
    <dgm:pt modelId="{DD049BF8-5946-4A21-BF55-5D2DB11E0BF7}" type="sibTrans" cxnId="{771C671A-5950-47B9-996D-7FA9D0CBBC0D}">
      <dgm:prSet/>
      <dgm:spPr/>
      <dgm:t>
        <a:bodyPr/>
        <a:lstStyle/>
        <a:p>
          <a:endParaRPr lang="en-US" sz="2000">
            <a:latin typeface="+mj-lt"/>
          </a:endParaRPr>
        </a:p>
      </dgm:t>
    </dgm:pt>
    <dgm:pt modelId="{C81D6B8B-C35D-44C2-BC21-B026C299D115}" type="pres">
      <dgm:prSet presAssocID="{F3F51939-99AE-423C-981E-0C1A271C9151}" presName="linear" presStyleCnt="0">
        <dgm:presLayoutVars>
          <dgm:animLvl val="lvl"/>
          <dgm:resizeHandles val="exact"/>
        </dgm:presLayoutVars>
      </dgm:prSet>
      <dgm:spPr/>
      <dgm:t>
        <a:bodyPr/>
        <a:lstStyle/>
        <a:p>
          <a:endParaRPr lang="en-US"/>
        </a:p>
      </dgm:t>
    </dgm:pt>
    <dgm:pt modelId="{88451E89-10C8-40F3-8E1C-B3260C5B98DE}" type="pres">
      <dgm:prSet presAssocID="{E038CCBE-F33C-4AF9-AB4A-54FC32D57428}" presName="parentText" presStyleLbl="node1" presStyleIdx="0" presStyleCnt="9">
        <dgm:presLayoutVars>
          <dgm:chMax val="0"/>
          <dgm:bulletEnabled val="1"/>
        </dgm:presLayoutVars>
      </dgm:prSet>
      <dgm:spPr/>
      <dgm:t>
        <a:bodyPr/>
        <a:lstStyle/>
        <a:p>
          <a:endParaRPr lang="en-US"/>
        </a:p>
      </dgm:t>
    </dgm:pt>
    <dgm:pt modelId="{21560684-559B-4364-8D6B-FFE9C83609FE}" type="pres">
      <dgm:prSet presAssocID="{4F8906DB-C67C-4208-BF1D-319D50657679}" presName="spacer" presStyleCnt="0"/>
      <dgm:spPr/>
    </dgm:pt>
    <dgm:pt modelId="{2B67B360-6CD9-4C63-A90E-88E42F768148}" type="pres">
      <dgm:prSet presAssocID="{CF2B4DD7-E362-46CE-8FB0-702AD0333809}" presName="parentText" presStyleLbl="node1" presStyleIdx="1" presStyleCnt="9">
        <dgm:presLayoutVars>
          <dgm:chMax val="0"/>
          <dgm:bulletEnabled val="1"/>
        </dgm:presLayoutVars>
      </dgm:prSet>
      <dgm:spPr/>
      <dgm:t>
        <a:bodyPr/>
        <a:lstStyle/>
        <a:p>
          <a:endParaRPr lang="en-US"/>
        </a:p>
      </dgm:t>
    </dgm:pt>
    <dgm:pt modelId="{C04FFFD7-C498-4B69-BF04-0A5B641AE3D3}" type="pres">
      <dgm:prSet presAssocID="{C66387B4-FFD7-4EB1-BB23-E5926EDC72D4}" presName="spacer" presStyleCnt="0"/>
      <dgm:spPr/>
    </dgm:pt>
    <dgm:pt modelId="{FE7670CF-1E1C-4D48-8C23-55AEC09D50DB}" type="pres">
      <dgm:prSet presAssocID="{6D551D15-6F7B-438F-8749-B3DA3272EEAF}" presName="parentText" presStyleLbl="node1" presStyleIdx="2" presStyleCnt="9">
        <dgm:presLayoutVars>
          <dgm:chMax val="0"/>
          <dgm:bulletEnabled val="1"/>
        </dgm:presLayoutVars>
      </dgm:prSet>
      <dgm:spPr/>
      <dgm:t>
        <a:bodyPr/>
        <a:lstStyle/>
        <a:p>
          <a:endParaRPr lang="en-US"/>
        </a:p>
      </dgm:t>
    </dgm:pt>
    <dgm:pt modelId="{BD64431A-E018-4937-9BF1-6B3C823F8BD7}" type="pres">
      <dgm:prSet presAssocID="{D0A5EEB8-DEA8-4B16-9C86-4213CCE7A0DA}" presName="spacer" presStyleCnt="0"/>
      <dgm:spPr/>
    </dgm:pt>
    <dgm:pt modelId="{950465A0-AC28-4F13-98C4-47F5182A4045}" type="pres">
      <dgm:prSet presAssocID="{6B27009F-500F-4281-B9EE-91007F2F513E}" presName="parentText" presStyleLbl="node1" presStyleIdx="3" presStyleCnt="9">
        <dgm:presLayoutVars>
          <dgm:chMax val="0"/>
          <dgm:bulletEnabled val="1"/>
        </dgm:presLayoutVars>
      </dgm:prSet>
      <dgm:spPr/>
      <dgm:t>
        <a:bodyPr/>
        <a:lstStyle/>
        <a:p>
          <a:endParaRPr lang="en-US"/>
        </a:p>
      </dgm:t>
    </dgm:pt>
    <dgm:pt modelId="{779E5FB6-CEF9-4EC6-9FA1-FC2FFB386F1B}" type="pres">
      <dgm:prSet presAssocID="{F515A1EB-1491-45B9-A7E5-3D088D3C6020}" presName="spacer" presStyleCnt="0"/>
      <dgm:spPr/>
    </dgm:pt>
    <dgm:pt modelId="{64B2DA15-F70A-4ABD-8869-B65768591258}" type="pres">
      <dgm:prSet presAssocID="{28D55680-FACB-4BA7-BD4E-6907DE83DA3F}" presName="parentText" presStyleLbl="node1" presStyleIdx="4" presStyleCnt="9">
        <dgm:presLayoutVars>
          <dgm:chMax val="0"/>
          <dgm:bulletEnabled val="1"/>
        </dgm:presLayoutVars>
      </dgm:prSet>
      <dgm:spPr/>
      <dgm:t>
        <a:bodyPr/>
        <a:lstStyle/>
        <a:p>
          <a:endParaRPr lang="en-US"/>
        </a:p>
      </dgm:t>
    </dgm:pt>
    <dgm:pt modelId="{A5E4E21B-C8C9-45D3-AE28-F2BA52853F3D}" type="pres">
      <dgm:prSet presAssocID="{5BBB7A1E-A3A8-4ABD-96BB-375D10C34924}" presName="spacer" presStyleCnt="0"/>
      <dgm:spPr/>
    </dgm:pt>
    <dgm:pt modelId="{637BCB40-DEC3-4C23-A2F1-96E2D309F299}" type="pres">
      <dgm:prSet presAssocID="{D79DEA2C-2C3A-4840-9F35-0B9EA16A37F9}" presName="parentText" presStyleLbl="node1" presStyleIdx="5" presStyleCnt="9">
        <dgm:presLayoutVars>
          <dgm:chMax val="0"/>
          <dgm:bulletEnabled val="1"/>
        </dgm:presLayoutVars>
      </dgm:prSet>
      <dgm:spPr/>
      <dgm:t>
        <a:bodyPr/>
        <a:lstStyle/>
        <a:p>
          <a:endParaRPr lang="en-US"/>
        </a:p>
      </dgm:t>
    </dgm:pt>
    <dgm:pt modelId="{37429A29-6ACF-4B58-BBD0-CB45314864F3}" type="pres">
      <dgm:prSet presAssocID="{D07116C2-51D0-44EB-8897-349A6E7B4573}" presName="spacer" presStyleCnt="0"/>
      <dgm:spPr/>
    </dgm:pt>
    <dgm:pt modelId="{05E55CDC-280C-41E3-A9E4-8B5B135E51B7}" type="pres">
      <dgm:prSet presAssocID="{9E3801DC-FF62-4AF5-963E-0B85B53BDD72}" presName="parentText" presStyleLbl="node1" presStyleIdx="6" presStyleCnt="9">
        <dgm:presLayoutVars>
          <dgm:chMax val="0"/>
          <dgm:bulletEnabled val="1"/>
        </dgm:presLayoutVars>
      </dgm:prSet>
      <dgm:spPr/>
      <dgm:t>
        <a:bodyPr/>
        <a:lstStyle/>
        <a:p>
          <a:endParaRPr lang="en-US"/>
        </a:p>
      </dgm:t>
    </dgm:pt>
    <dgm:pt modelId="{C08485FC-7CB7-4952-A816-F7E1CF211BC4}" type="pres">
      <dgm:prSet presAssocID="{951FBD22-D7B6-4038-8CEC-E13258727546}" presName="spacer" presStyleCnt="0"/>
      <dgm:spPr/>
    </dgm:pt>
    <dgm:pt modelId="{126E79D2-EB6B-469A-96D7-3133369C8209}" type="pres">
      <dgm:prSet presAssocID="{69F60753-15BB-4559-B121-FAD531E822A6}" presName="parentText" presStyleLbl="node1" presStyleIdx="7" presStyleCnt="9">
        <dgm:presLayoutVars>
          <dgm:chMax val="0"/>
          <dgm:bulletEnabled val="1"/>
        </dgm:presLayoutVars>
      </dgm:prSet>
      <dgm:spPr/>
      <dgm:t>
        <a:bodyPr/>
        <a:lstStyle/>
        <a:p>
          <a:endParaRPr lang="en-US"/>
        </a:p>
      </dgm:t>
    </dgm:pt>
    <dgm:pt modelId="{78731C50-92B7-4FDF-87DF-4B9B49B0A1AC}" type="pres">
      <dgm:prSet presAssocID="{89030E1A-FCCB-4105-BCAF-9F1E11C5DD3D}" presName="spacer" presStyleCnt="0"/>
      <dgm:spPr/>
    </dgm:pt>
    <dgm:pt modelId="{4016E302-2844-45DB-A01E-E40790AA22B0}" type="pres">
      <dgm:prSet presAssocID="{C52EE045-27AC-4FCB-9F83-90D5338B970C}" presName="parentText" presStyleLbl="node1" presStyleIdx="8" presStyleCnt="9">
        <dgm:presLayoutVars>
          <dgm:chMax val="0"/>
          <dgm:bulletEnabled val="1"/>
        </dgm:presLayoutVars>
      </dgm:prSet>
      <dgm:spPr/>
      <dgm:t>
        <a:bodyPr/>
        <a:lstStyle/>
        <a:p>
          <a:endParaRPr lang="en-US"/>
        </a:p>
      </dgm:t>
    </dgm:pt>
  </dgm:ptLst>
  <dgm:cxnLst>
    <dgm:cxn modelId="{CE02E2FB-8F81-4095-93F5-15D94CE6128C}" type="presOf" srcId="{CF2B4DD7-E362-46CE-8FB0-702AD0333809}" destId="{2B67B360-6CD9-4C63-A90E-88E42F768148}" srcOrd="0" destOrd="0" presId="urn:microsoft.com/office/officeart/2005/8/layout/vList2"/>
    <dgm:cxn modelId="{CD1C83FA-F926-4D4D-98A3-57F86D6B5313}" type="presOf" srcId="{9E3801DC-FF62-4AF5-963E-0B85B53BDD72}" destId="{05E55CDC-280C-41E3-A9E4-8B5B135E51B7}" srcOrd="0" destOrd="0" presId="urn:microsoft.com/office/officeart/2005/8/layout/vList2"/>
    <dgm:cxn modelId="{5A3C6151-7CD3-4EDB-AC13-3F123DFD8145}" type="presOf" srcId="{6B27009F-500F-4281-B9EE-91007F2F513E}" destId="{950465A0-AC28-4F13-98C4-47F5182A4045}" srcOrd="0" destOrd="0" presId="urn:microsoft.com/office/officeart/2005/8/layout/vList2"/>
    <dgm:cxn modelId="{0E593F6B-EF78-4FD7-B140-E943A1BB20A4}" srcId="{F3F51939-99AE-423C-981E-0C1A271C9151}" destId="{69F60753-15BB-4559-B121-FAD531E822A6}" srcOrd="7" destOrd="0" parTransId="{23888C7E-2475-4B42-96F8-FF9E5EBCE7FD}" sibTransId="{89030E1A-FCCB-4105-BCAF-9F1E11C5DD3D}"/>
    <dgm:cxn modelId="{F36694A5-211B-4E4B-BF97-88D9B5E3CC2B}" srcId="{F3F51939-99AE-423C-981E-0C1A271C9151}" destId="{6B27009F-500F-4281-B9EE-91007F2F513E}" srcOrd="3" destOrd="0" parTransId="{57C11E5E-DB74-48AD-A9E3-633C5580937D}" sibTransId="{F515A1EB-1491-45B9-A7E5-3D088D3C6020}"/>
    <dgm:cxn modelId="{771C671A-5950-47B9-996D-7FA9D0CBBC0D}" srcId="{F3F51939-99AE-423C-981E-0C1A271C9151}" destId="{C52EE045-27AC-4FCB-9F83-90D5338B970C}" srcOrd="8" destOrd="0" parTransId="{DF560775-C67E-4BBC-B092-6EF40029F866}" sibTransId="{DD049BF8-5946-4A21-BF55-5D2DB11E0BF7}"/>
    <dgm:cxn modelId="{C0DFF477-4EB5-4EF8-ABB4-8148C7049BD9}" type="presOf" srcId="{69F60753-15BB-4559-B121-FAD531E822A6}" destId="{126E79D2-EB6B-469A-96D7-3133369C8209}" srcOrd="0" destOrd="0" presId="urn:microsoft.com/office/officeart/2005/8/layout/vList2"/>
    <dgm:cxn modelId="{F9938360-80B7-4B0B-9147-9FD03B7C402C}" type="presOf" srcId="{E038CCBE-F33C-4AF9-AB4A-54FC32D57428}" destId="{88451E89-10C8-40F3-8E1C-B3260C5B98DE}" srcOrd="0" destOrd="0" presId="urn:microsoft.com/office/officeart/2005/8/layout/vList2"/>
    <dgm:cxn modelId="{C4202F07-F042-45A2-AEE7-701D23D88C7D}" type="presOf" srcId="{28D55680-FACB-4BA7-BD4E-6907DE83DA3F}" destId="{64B2DA15-F70A-4ABD-8869-B65768591258}" srcOrd="0" destOrd="0" presId="urn:microsoft.com/office/officeart/2005/8/layout/vList2"/>
    <dgm:cxn modelId="{56371794-7E2B-4AE2-9DF2-A79094154712}" srcId="{F3F51939-99AE-423C-981E-0C1A271C9151}" destId="{D79DEA2C-2C3A-4840-9F35-0B9EA16A37F9}" srcOrd="5" destOrd="0" parTransId="{380D50A9-2610-4AF8-9B6A-64F538B1C0E6}" sibTransId="{D07116C2-51D0-44EB-8897-349A6E7B4573}"/>
    <dgm:cxn modelId="{CBE07E8E-8EA9-4309-8805-5C53BD5144D6}" type="presOf" srcId="{C52EE045-27AC-4FCB-9F83-90D5338B970C}" destId="{4016E302-2844-45DB-A01E-E40790AA22B0}" srcOrd="0" destOrd="0" presId="urn:microsoft.com/office/officeart/2005/8/layout/vList2"/>
    <dgm:cxn modelId="{C96DD54A-4B02-4AD1-8CC5-1275BC7F35F6}" srcId="{F3F51939-99AE-423C-981E-0C1A271C9151}" destId="{CF2B4DD7-E362-46CE-8FB0-702AD0333809}" srcOrd="1" destOrd="0" parTransId="{035FE806-C66A-4BC0-AD74-2E1D264FD3BF}" sibTransId="{C66387B4-FFD7-4EB1-BB23-E5926EDC72D4}"/>
    <dgm:cxn modelId="{2721042B-7AD7-4AE7-9E6A-78D5B266AB3D}" type="presOf" srcId="{D79DEA2C-2C3A-4840-9F35-0B9EA16A37F9}" destId="{637BCB40-DEC3-4C23-A2F1-96E2D309F299}" srcOrd="0" destOrd="0" presId="urn:microsoft.com/office/officeart/2005/8/layout/vList2"/>
    <dgm:cxn modelId="{2DBAD79F-523D-4F8C-B042-6BE0BD7C1AEB}" srcId="{F3F51939-99AE-423C-981E-0C1A271C9151}" destId="{9E3801DC-FF62-4AF5-963E-0B85B53BDD72}" srcOrd="6" destOrd="0" parTransId="{78349DBB-7E95-4A32-9237-6C351D531BF1}" sibTransId="{951FBD22-D7B6-4038-8CEC-E13258727546}"/>
    <dgm:cxn modelId="{9B278BEA-FA78-47C1-8929-A8D13282978C}" srcId="{F3F51939-99AE-423C-981E-0C1A271C9151}" destId="{6D551D15-6F7B-438F-8749-B3DA3272EEAF}" srcOrd="2" destOrd="0" parTransId="{B51DC9DA-C10D-4EC8-8EF8-2B64D9697422}" sibTransId="{D0A5EEB8-DEA8-4B16-9C86-4213CCE7A0DA}"/>
    <dgm:cxn modelId="{97FAFE6B-3176-4463-871E-FB313ACFB8EA}" type="presOf" srcId="{6D551D15-6F7B-438F-8749-B3DA3272EEAF}" destId="{FE7670CF-1E1C-4D48-8C23-55AEC09D50DB}" srcOrd="0" destOrd="0" presId="urn:microsoft.com/office/officeart/2005/8/layout/vList2"/>
    <dgm:cxn modelId="{7CED2C27-6AC4-457C-95A2-9A07C5F7B1ED}" srcId="{F3F51939-99AE-423C-981E-0C1A271C9151}" destId="{28D55680-FACB-4BA7-BD4E-6907DE83DA3F}" srcOrd="4" destOrd="0" parTransId="{633A0E34-7EA4-40DB-9B3F-B4DCC86EC26E}" sibTransId="{5BBB7A1E-A3A8-4ABD-96BB-375D10C34924}"/>
    <dgm:cxn modelId="{EADCE876-C2C8-4A45-A275-BF68AFF2782C}" type="presOf" srcId="{F3F51939-99AE-423C-981E-0C1A271C9151}" destId="{C81D6B8B-C35D-44C2-BC21-B026C299D115}" srcOrd="0" destOrd="0" presId="urn:microsoft.com/office/officeart/2005/8/layout/vList2"/>
    <dgm:cxn modelId="{E622248C-0D2A-4297-A0FE-8236AEABE65E}" srcId="{F3F51939-99AE-423C-981E-0C1A271C9151}" destId="{E038CCBE-F33C-4AF9-AB4A-54FC32D57428}" srcOrd="0" destOrd="0" parTransId="{1FF7D972-C162-4734-8158-30CBB52875F4}" sibTransId="{4F8906DB-C67C-4208-BF1D-319D50657679}"/>
    <dgm:cxn modelId="{8A93FAC8-C8DF-4E6F-A2DC-1B374C8298BC}" type="presParOf" srcId="{C81D6B8B-C35D-44C2-BC21-B026C299D115}" destId="{88451E89-10C8-40F3-8E1C-B3260C5B98DE}" srcOrd="0" destOrd="0" presId="urn:microsoft.com/office/officeart/2005/8/layout/vList2"/>
    <dgm:cxn modelId="{40167E56-3B30-4B99-9436-E71A5476A1F3}" type="presParOf" srcId="{C81D6B8B-C35D-44C2-BC21-B026C299D115}" destId="{21560684-559B-4364-8D6B-FFE9C83609FE}" srcOrd="1" destOrd="0" presId="urn:microsoft.com/office/officeart/2005/8/layout/vList2"/>
    <dgm:cxn modelId="{5EDC3B52-0C59-46FA-A4A4-5AA2E54CAF84}" type="presParOf" srcId="{C81D6B8B-C35D-44C2-BC21-B026C299D115}" destId="{2B67B360-6CD9-4C63-A90E-88E42F768148}" srcOrd="2" destOrd="0" presId="urn:microsoft.com/office/officeart/2005/8/layout/vList2"/>
    <dgm:cxn modelId="{7FE27E06-61B7-42B9-B44C-71424F24FF66}" type="presParOf" srcId="{C81D6B8B-C35D-44C2-BC21-B026C299D115}" destId="{C04FFFD7-C498-4B69-BF04-0A5B641AE3D3}" srcOrd="3" destOrd="0" presId="urn:microsoft.com/office/officeart/2005/8/layout/vList2"/>
    <dgm:cxn modelId="{E3CA5652-EFF8-411B-9D4D-5490E3A319AE}" type="presParOf" srcId="{C81D6B8B-C35D-44C2-BC21-B026C299D115}" destId="{FE7670CF-1E1C-4D48-8C23-55AEC09D50DB}" srcOrd="4" destOrd="0" presId="urn:microsoft.com/office/officeart/2005/8/layout/vList2"/>
    <dgm:cxn modelId="{F181689A-2545-41A9-9C26-BC8DE2551FA8}" type="presParOf" srcId="{C81D6B8B-C35D-44C2-BC21-B026C299D115}" destId="{BD64431A-E018-4937-9BF1-6B3C823F8BD7}" srcOrd="5" destOrd="0" presId="urn:microsoft.com/office/officeart/2005/8/layout/vList2"/>
    <dgm:cxn modelId="{2AD813BC-B730-4DE0-852F-CF258FA4D263}" type="presParOf" srcId="{C81D6B8B-C35D-44C2-BC21-B026C299D115}" destId="{950465A0-AC28-4F13-98C4-47F5182A4045}" srcOrd="6" destOrd="0" presId="urn:microsoft.com/office/officeart/2005/8/layout/vList2"/>
    <dgm:cxn modelId="{5839008F-6E71-4855-AA06-B9367CAFF36B}" type="presParOf" srcId="{C81D6B8B-C35D-44C2-BC21-B026C299D115}" destId="{779E5FB6-CEF9-4EC6-9FA1-FC2FFB386F1B}" srcOrd="7" destOrd="0" presId="urn:microsoft.com/office/officeart/2005/8/layout/vList2"/>
    <dgm:cxn modelId="{A5E59360-911A-4711-9EEF-2E046D195B6C}" type="presParOf" srcId="{C81D6B8B-C35D-44C2-BC21-B026C299D115}" destId="{64B2DA15-F70A-4ABD-8869-B65768591258}" srcOrd="8" destOrd="0" presId="urn:microsoft.com/office/officeart/2005/8/layout/vList2"/>
    <dgm:cxn modelId="{483B1321-E5D8-4DEC-925C-F0FCE5D40986}" type="presParOf" srcId="{C81D6B8B-C35D-44C2-BC21-B026C299D115}" destId="{A5E4E21B-C8C9-45D3-AE28-F2BA52853F3D}" srcOrd="9" destOrd="0" presId="urn:microsoft.com/office/officeart/2005/8/layout/vList2"/>
    <dgm:cxn modelId="{05C55162-93AD-428B-A89A-0866BDFFC2B1}" type="presParOf" srcId="{C81D6B8B-C35D-44C2-BC21-B026C299D115}" destId="{637BCB40-DEC3-4C23-A2F1-96E2D309F299}" srcOrd="10" destOrd="0" presId="urn:microsoft.com/office/officeart/2005/8/layout/vList2"/>
    <dgm:cxn modelId="{93CC4E5E-530C-4D89-A086-C38B491BD842}" type="presParOf" srcId="{C81D6B8B-C35D-44C2-BC21-B026C299D115}" destId="{37429A29-6ACF-4B58-BBD0-CB45314864F3}" srcOrd="11" destOrd="0" presId="urn:microsoft.com/office/officeart/2005/8/layout/vList2"/>
    <dgm:cxn modelId="{E69EFFC8-E310-496D-B8C2-C0321316C08A}" type="presParOf" srcId="{C81D6B8B-C35D-44C2-BC21-B026C299D115}" destId="{05E55CDC-280C-41E3-A9E4-8B5B135E51B7}" srcOrd="12" destOrd="0" presId="urn:microsoft.com/office/officeart/2005/8/layout/vList2"/>
    <dgm:cxn modelId="{54468A9B-AD83-40E1-A0E0-96A5A59F6C2C}" type="presParOf" srcId="{C81D6B8B-C35D-44C2-BC21-B026C299D115}" destId="{C08485FC-7CB7-4952-A816-F7E1CF211BC4}" srcOrd="13" destOrd="0" presId="urn:microsoft.com/office/officeart/2005/8/layout/vList2"/>
    <dgm:cxn modelId="{BD441713-F20D-4B5F-8446-3661DAD7D36C}" type="presParOf" srcId="{C81D6B8B-C35D-44C2-BC21-B026C299D115}" destId="{126E79D2-EB6B-469A-96D7-3133369C8209}" srcOrd="14" destOrd="0" presId="urn:microsoft.com/office/officeart/2005/8/layout/vList2"/>
    <dgm:cxn modelId="{0DA9E2D6-9102-4A0F-B346-9F964F22F795}" type="presParOf" srcId="{C81D6B8B-C35D-44C2-BC21-B026C299D115}" destId="{78731C50-92B7-4FDF-87DF-4B9B49B0A1AC}" srcOrd="15" destOrd="0" presId="urn:microsoft.com/office/officeart/2005/8/layout/vList2"/>
    <dgm:cxn modelId="{A5CB2CD3-E9F1-4029-AF41-6414793BF28F}" type="presParOf" srcId="{C81D6B8B-C35D-44C2-BC21-B026C299D115}" destId="{4016E302-2844-45DB-A01E-E40790AA22B0}" srcOrd="1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E70132-9F90-4C24-B39E-5BAD811FE1B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A304C7A-3731-4EC6-9475-01D1ABA9ADDE}">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rtl="0"/>
          <a:r>
            <a:rPr lang="en-US" b="1" dirty="0" smtClean="0"/>
            <a:t>B</a:t>
          </a:r>
          <a:endParaRPr lang="en-US" dirty="0"/>
        </a:p>
      </dgm:t>
    </dgm:pt>
    <dgm:pt modelId="{2DF169D7-07A6-4D93-BB3A-40E660BDE765}" type="sibTrans" cxnId="{4673D33A-0008-4DA0-B779-66308DC43B6D}">
      <dgm:prSet/>
      <dgm:spPr/>
      <dgm:t>
        <a:bodyPr/>
        <a:lstStyle/>
        <a:p>
          <a:endParaRPr lang="en-US"/>
        </a:p>
      </dgm:t>
    </dgm:pt>
    <dgm:pt modelId="{002A8599-4E42-463B-A2D8-3D3347395F8F}" type="parTrans" cxnId="{4673D33A-0008-4DA0-B779-66308DC43B6D}">
      <dgm:prSet/>
      <dgm:spPr/>
      <dgm:t>
        <a:bodyPr/>
        <a:lstStyle/>
        <a:p>
          <a:endParaRPr lang="en-US"/>
        </a:p>
      </dgm:t>
    </dgm:pt>
    <dgm:pt modelId="{515CD6A4-BF46-4587-B8E7-A3328B1B2403}" type="pres">
      <dgm:prSet presAssocID="{41E70132-9F90-4C24-B39E-5BAD811FE1B4}" presName="compositeShape" presStyleCnt="0">
        <dgm:presLayoutVars>
          <dgm:chMax val="7"/>
          <dgm:dir/>
          <dgm:resizeHandles val="exact"/>
        </dgm:presLayoutVars>
      </dgm:prSet>
      <dgm:spPr/>
      <dgm:t>
        <a:bodyPr/>
        <a:lstStyle/>
        <a:p>
          <a:endParaRPr lang="en-US"/>
        </a:p>
      </dgm:t>
    </dgm:pt>
    <dgm:pt modelId="{EA508479-3529-4F80-B18B-8561C1155E82}" type="pres">
      <dgm:prSet presAssocID="{8A304C7A-3731-4EC6-9475-01D1ABA9ADDE}" presName="circ1TxSh" presStyleLbl="vennNode1" presStyleIdx="0" presStyleCnt="1"/>
      <dgm:spPr/>
      <dgm:t>
        <a:bodyPr/>
        <a:lstStyle/>
        <a:p>
          <a:endParaRPr lang="en-US"/>
        </a:p>
      </dgm:t>
    </dgm:pt>
  </dgm:ptLst>
  <dgm:cxnLst>
    <dgm:cxn modelId="{F8D78964-C122-4B5F-BE25-D7EA3F8B41F2}" type="presOf" srcId="{8A304C7A-3731-4EC6-9475-01D1ABA9ADDE}" destId="{EA508479-3529-4F80-B18B-8561C1155E82}" srcOrd="0" destOrd="0" presId="urn:microsoft.com/office/officeart/2005/8/layout/venn1"/>
    <dgm:cxn modelId="{4673D33A-0008-4DA0-B779-66308DC43B6D}" srcId="{41E70132-9F90-4C24-B39E-5BAD811FE1B4}" destId="{8A304C7A-3731-4EC6-9475-01D1ABA9ADDE}" srcOrd="0" destOrd="0" parTransId="{002A8599-4E42-463B-A2D8-3D3347395F8F}" sibTransId="{2DF169D7-07A6-4D93-BB3A-40E660BDE765}"/>
    <dgm:cxn modelId="{380A5DFA-350D-488B-A1D9-16E16D537901}" type="presOf" srcId="{41E70132-9F90-4C24-B39E-5BAD811FE1B4}" destId="{515CD6A4-BF46-4587-B8E7-A3328B1B2403}" srcOrd="0" destOrd="0" presId="urn:microsoft.com/office/officeart/2005/8/layout/venn1"/>
    <dgm:cxn modelId="{9CB4C086-2B7A-44E0-8D88-2116C5408C5B}" type="presParOf" srcId="{515CD6A4-BF46-4587-B8E7-A3328B1B2403}" destId="{EA508479-3529-4F80-B18B-8561C1155E82}"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B869CA-51E4-4198-BCFC-CEEAC9837FF2}"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en-US"/>
        </a:p>
      </dgm:t>
    </dgm:pt>
    <dgm:pt modelId="{731BE48E-F74D-4123-A322-9AB0C93DCAA4}">
      <dgm:prSet phldrT="[Text]" custT="1"/>
      <dgm:spPr/>
      <dgm:t>
        <a:bodyPr/>
        <a:lstStyle/>
        <a:p>
          <a:r>
            <a:rPr lang="en-US" sz="1800" dirty="0" smtClean="0">
              <a:latin typeface="+mj-lt"/>
            </a:rPr>
            <a:t>Submit</a:t>
          </a:r>
          <a:endParaRPr lang="en-US" sz="1600" dirty="0">
            <a:latin typeface="+mj-lt"/>
          </a:endParaRPr>
        </a:p>
      </dgm:t>
    </dgm:pt>
    <dgm:pt modelId="{3689BD5D-7F0E-4012-B769-BAB6E76C0792}" type="parTrans" cxnId="{A715E8C4-7DDB-428E-8B5F-6A816433E50A}">
      <dgm:prSet/>
      <dgm:spPr/>
      <dgm:t>
        <a:bodyPr/>
        <a:lstStyle/>
        <a:p>
          <a:endParaRPr lang="en-US" sz="1200">
            <a:latin typeface="+mj-lt"/>
          </a:endParaRPr>
        </a:p>
      </dgm:t>
    </dgm:pt>
    <dgm:pt modelId="{6A065FAA-635F-42D0-AF46-64F04FDA5A2B}" type="sibTrans" cxnId="{A715E8C4-7DDB-428E-8B5F-6A816433E50A}">
      <dgm:prSet custT="1"/>
      <dgm:spPr/>
      <dgm:t>
        <a:bodyPr/>
        <a:lstStyle/>
        <a:p>
          <a:endParaRPr lang="en-US" sz="1200">
            <a:latin typeface="+mj-lt"/>
          </a:endParaRPr>
        </a:p>
      </dgm:t>
    </dgm:pt>
    <dgm:pt modelId="{4A48CA3F-9495-4ADB-B918-89C31F1A4A7E}">
      <dgm:prSet phldrT="[Text]" custT="1"/>
      <dgm:spPr/>
      <dgm:t>
        <a:bodyPr/>
        <a:lstStyle/>
        <a:p>
          <a:r>
            <a:rPr lang="en-US" sz="1600" dirty="0" smtClean="0">
              <a:latin typeface="+mj-lt"/>
            </a:rPr>
            <a:t>Auto Analysis</a:t>
          </a:r>
          <a:endParaRPr lang="en-US" sz="1600" dirty="0">
            <a:latin typeface="+mj-lt"/>
          </a:endParaRPr>
        </a:p>
      </dgm:t>
    </dgm:pt>
    <dgm:pt modelId="{934D98CE-8E33-4EBB-ACD4-4538BC67358C}" type="parTrans" cxnId="{C3121686-893E-4E45-B042-59F5DF8A9DEE}">
      <dgm:prSet/>
      <dgm:spPr/>
      <dgm:t>
        <a:bodyPr/>
        <a:lstStyle/>
        <a:p>
          <a:endParaRPr lang="en-US" sz="1200">
            <a:latin typeface="+mj-lt"/>
          </a:endParaRPr>
        </a:p>
      </dgm:t>
    </dgm:pt>
    <dgm:pt modelId="{D527E9D9-D64E-4AC7-8E23-EC8B4B81A074}" type="sibTrans" cxnId="{C3121686-893E-4E45-B042-59F5DF8A9DEE}">
      <dgm:prSet custT="1"/>
      <dgm:spPr/>
      <dgm:t>
        <a:bodyPr/>
        <a:lstStyle/>
        <a:p>
          <a:endParaRPr lang="en-US" sz="1200">
            <a:latin typeface="+mj-lt"/>
          </a:endParaRPr>
        </a:p>
      </dgm:t>
    </dgm:pt>
    <dgm:pt modelId="{67F418B9-61EC-4A96-BE15-10ECC3965891}">
      <dgm:prSet phldrT="[Text]" custT="1"/>
      <dgm:spPr/>
      <dgm:t>
        <a:bodyPr/>
        <a:lstStyle/>
        <a:p>
          <a:r>
            <a:rPr lang="en-US" sz="1400" dirty="0" smtClean="0">
              <a:latin typeface="+mj-lt"/>
            </a:rPr>
            <a:t>Manual Analysis</a:t>
          </a:r>
          <a:endParaRPr lang="en-US" sz="1400" dirty="0">
            <a:latin typeface="+mj-lt"/>
          </a:endParaRPr>
        </a:p>
      </dgm:t>
    </dgm:pt>
    <dgm:pt modelId="{6F56E268-46A5-4971-AB7E-46023E762E5F}" type="parTrans" cxnId="{7D419623-CDBD-4323-99CC-5E98471A2D7A}">
      <dgm:prSet/>
      <dgm:spPr/>
      <dgm:t>
        <a:bodyPr/>
        <a:lstStyle/>
        <a:p>
          <a:endParaRPr lang="en-US" sz="1200">
            <a:latin typeface="+mj-lt"/>
          </a:endParaRPr>
        </a:p>
      </dgm:t>
    </dgm:pt>
    <dgm:pt modelId="{EB53D429-5E87-444F-940D-F00468F435C0}" type="sibTrans" cxnId="{7D419623-CDBD-4323-99CC-5E98471A2D7A}">
      <dgm:prSet custT="1"/>
      <dgm:spPr/>
      <dgm:t>
        <a:bodyPr/>
        <a:lstStyle/>
        <a:p>
          <a:endParaRPr lang="en-US" sz="1200">
            <a:latin typeface="+mj-lt"/>
          </a:endParaRPr>
        </a:p>
      </dgm:t>
    </dgm:pt>
    <dgm:pt modelId="{AC085FB6-6C16-4F7A-B1E8-3CD0B7AD0B68}">
      <dgm:prSet phldrT="[Text]" custT="1"/>
      <dgm:spPr/>
      <dgm:t>
        <a:bodyPr/>
        <a:lstStyle/>
        <a:p>
          <a:r>
            <a:rPr lang="en-US" sz="1400" dirty="0" smtClean="0">
              <a:latin typeface="+mj-lt"/>
            </a:rPr>
            <a:t>Tracking</a:t>
          </a:r>
          <a:endParaRPr lang="en-US" sz="1400" dirty="0">
            <a:latin typeface="+mj-lt"/>
          </a:endParaRPr>
        </a:p>
      </dgm:t>
    </dgm:pt>
    <dgm:pt modelId="{D4F4FD31-FD9F-41F0-AB60-832A7EAAFA52}" type="parTrans" cxnId="{1358CA1F-19F5-4577-B7E8-7F6918969572}">
      <dgm:prSet/>
      <dgm:spPr/>
      <dgm:t>
        <a:bodyPr/>
        <a:lstStyle/>
        <a:p>
          <a:endParaRPr lang="en-US" sz="1200">
            <a:latin typeface="+mj-lt"/>
          </a:endParaRPr>
        </a:p>
      </dgm:t>
    </dgm:pt>
    <dgm:pt modelId="{F44129FE-5A09-4475-9482-7F06126A6479}" type="sibTrans" cxnId="{1358CA1F-19F5-4577-B7E8-7F6918969572}">
      <dgm:prSet custT="1"/>
      <dgm:spPr/>
      <dgm:t>
        <a:bodyPr/>
        <a:lstStyle/>
        <a:p>
          <a:endParaRPr lang="en-US" sz="1200">
            <a:latin typeface="+mj-lt"/>
          </a:endParaRPr>
        </a:p>
      </dgm:t>
    </dgm:pt>
    <dgm:pt modelId="{54C0B189-C532-491C-B784-BD832EA35730}" type="pres">
      <dgm:prSet presAssocID="{C9B869CA-51E4-4198-BCFC-CEEAC9837FF2}" presName="cycle" presStyleCnt="0">
        <dgm:presLayoutVars>
          <dgm:dir/>
          <dgm:resizeHandles val="exact"/>
        </dgm:presLayoutVars>
      </dgm:prSet>
      <dgm:spPr/>
      <dgm:t>
        <a:bodyPr/>
        <a:lstStyle/>
        <a:p>
          <a:endParaRPr lang="en-US"/>
        </a:p>
      </dgm:t>
    </dgm:pt>
    <dgm:pt modelId="{823C7F16-3C41-4B94-8D41-DC95D4AA25F7}" type="pres">
      <dgm:prSet presAssocID="{731BE48E-F74D-4123-A322-9AB0C93DCAA4}" presName="node" presStyleLbl="node1" presStyleIdx="0" presStyleCnt="4" custScaleX="106611">
        <dgm:presLayoutVars>
          <dgm:bulletEnabled val="1"/>
        </dgm:presLayoutVars>
      </dgm:prSet>
      <dgm:spPr/>
      <dgm:t>
        <a:bodyPr/>
        <a:lstStyle/>
        <a:p>
          <a:endParaRPr lang="en-US"/>
        </a:p>
      </dgm:t>
    </dgm:pt>
    <dgm:pt modelId="{F4ADE3DE-9295-444D-ACEF-2C6BE1F99C26}" type="pres">
      <dgm:prSet presAssocID="{6A065FAA-635F-42D0-AF46-64F04FDA5A2B}" presName="sibTrans" presStyleLbl="sibTrans2D1" presStyleIdx="0" presStyleCnt="4"/>
      <dgm:spPr/>
      <dgm:t>
        <a:bodyPr/>
        <a:lstStyle/>
        <a:p>
          <a:endParaRPr lang="en-US"/>
        </a:p>
      </dgm:t>
    </dgm:pt>
    <dgm:pt modelId="{0A731D18-29FA-40B2-82F6-7DC70BED51AF}" type="pres">
      <dgm:prSet presAssocID="{6A065FAA-635F-42D0-AF46-64F04FDA5A2B}" presName="connectorText" presStyleLbl="sibTrans2D1" presStyleIdx="0" presStyleCnt="4"/>
      <dgm:spPr/>
      <dgm:t>
        <a:bodyPr/>
        <a:lstStyle/>
        <a:p>
          <a:endParaRPr lang="en-US"/>
        </a:p>
      </dgm:t>
    </dgm:pt>
    <dgm:pt modelId="{923837A1-0383-4DE3-A2B3-8D07196A3BED}" type="pres">
      <dgm:prSet presAssocID="{AC085FB6-6C16-4F7A-B1E8-3CD0B7AD0B68}" presName="node" presStyleLbl="node1" presStyleIdx="1" presStyleCnt="4">
        <dgm:presLayoutVars>
          <dgm:bulletEnabled val="1"/>
        </dgm:presLayoutVars>
      </dgm:prSet>
      <dgm:spPr/>
      <dgm:t>
        <a:bodyPr/>
        <a:lstStyle/>
        <a:p>
          <a:endParaRPr lang="en-US"/>
        </a:p>
      </dgm:t>
    </dgm:pt>
    <dgm:pt modelId="{0BBEFBB1-097D-47F3-80C6-BC123577C1BE}" type="pres">
      <dgm:prSet presAssocID="{F44129FE-5A09-4475-9482-7F06126A6479}" presName="sibTrans" presStyleLbl="sibTrans2D1" presStyleIdx="1" presStyleCnt="4"/>
      <dgm:spPr/>
      <dgm:t>
        <a:bodyPr/>
        <a:lstStyle/>
        <a:p>
          <a:endParaRPr lang="en-US"/>
        </a:p>
      </dgm:t>
    </dgm:pt>
    <dgm:pt modelId="{EA7DEB73-06DB-44C4-9E91-522608003F69}" type="pres">
      <dgm:prSet presAssocID="{F44129FE-5A09-4475-9482-7F06126A6479}" presName="connectorText" presStyleLbl="sibTrans2D1" presStyleIdx="1" presStyleCnt="4"/>
      <dgm:spPr/>
      <dgm:t>
        <a:bodyPr/>
        <a:lstStyle/>
        <a:p>
          <a:endParaRPr lang="en-US"/>
        </a:p>
      </dgm:t>
    </dgm:pt>
    <dgm:pt modelId="{7C37D88F-C743-40C0-BFDF-C832478C8050}" type="pres">
      <dgm:prSet presAssocID="{4A48CA3F-9495-4ADB-B918-89C31F1A4A7E}" presName="node" presStyleLbl="node1" presStyleIdx="2" presStyleCnt="4" custScaleX="106611">
        <dgm:presLayoutVars>
          <dgm:bulletEnabled val="1"/>
        </dgm:presLayoutVars>
      </dgm:prSet>
      <dgm:spPr/>
      <dgm:t>
        <a:bodyPr/>
        <a:lstStyle/>
        <a:p>
          <a:endParaRPr lang="en-US"/>
        </a:p>
      </dgm:t>
    </dgm:pt>
    <dgm:pt modelId="{093A8DFC-6531-40E8-851D-907BD3BAC0A8}" type="pres">
      <dgm:prSet presAssocID="{D527E9D9-D64E-4AC7-8E23-EC8B4B81A074}" presName="sibTrans" presStyleLbl="sibTrans2D1" presStyleIdx="2" presStyleCnt="4"/>
      <dgm:spPr/>
      <dgm:t>
        <a:bodyPr/>
        <a:lstStyle/>
        <a:p>
          <a:endParaRPr lang="en-US"/>
        </a:p>
      </dgm:t>
    </dgm:pt>
    <dgm:pt modelId="{897F7381-F904-47B9-B9CA-586EC7746CD6}" type="pres">
      <dgm:prSet presAssocID="{D527E9D9-D64E-4AC7-8E23-EC8B4B81A074}" presName="connectorText" presStyleLbl="sibTrans2D1" presStyleIdx="2" presStyleCnt="4"/>
      <dgm:spPr/>
      <dgm:t>
        <a:bodyPr/>
        <a:lstStyle/>
        <a:p>
          <a:endParaRPr lang="en-US"/>
        </a:p>
      </dgm:t>
    </dgm:pt>
    <dgm:pt modelId="{0B310B1A-3C13-4D4B-B30A-FE6CD682D9A0}" type="pres">
      <dgm:prSet presAssocID="{67F418B9-61EC-4A96-BE15-10ECC3965891}" presName="node" presStyleLbl="node1" presStyleIdx="3" presStyleCnt="4">
        <dgm:presLayoutVars>
          <dgm:bulletEnabled val="1"/>
        </dgm:presLayoutVars>
      </dgm:prSet>
      <dgm:spPr/>
      <dgm:t>
        <a:bodyPr/>
        <a:lstStyle/>
        <a:p>
          <a:endParaRPr lang="en-US"/>
        </a:p>
      </dgm:t>
    </dgm:pt>
    <dgm:pt modelId="{71ACEE64-5F8E-49BC-A00D-4D4621566E09}" type="pres">
      <dgm:prSet presAssocID="{EB53D429-5E87-444F-940D-F00468F435C0}" presName="sibTrans" presStyleLbl="sibTrans2D1" presStyleIdx="3" presStyleCnt="4"/>
      <dgm:spPr/>
      <dgm:t>
        <a:bodyPr/>
        <a:lstStyle/>
        <a:p>
          <a:endParaRPr lang="en-US"/>
        </a:p>
      </dgm:t>
    </dgm:pt>
    <dgm:pt modelId="{1DEB5FF1-CC59-4610-966A-A7917F1E3671}" type="pres">
      <dgm:prSet presAssocID="{EB53D429-5E87-444F-940D-F00468F435C0}" presName="connectorText" presStyleLbl="sibTrans2D1" presStyleIdx="3" presStyleCnt="4"/>
      <dgm:spPr/>
      <dgm:t>
        <a:bodyPr/>
        <a:lstStyle/>
        <a:p>
          <a:endParaRPr lang="en-US"/>
        </a:p>
      </dgm:t>
    </dgm:pt>
  </dgm:ptLst>
  <dgm:cxnLst>
    <dgm:cxn modelId="{1FA2D7CF-78AA-4244-B050-AC4254DB4E6D}" type="presOf" srcId="{F44129FE-5A09-4475-9482-7F06126A6479}" destId="{EA7DEB73-06DB-44C4-9E91-522608003F69}" srcOrd="1" destOrd="0" presId="urn:microsoft.com/office/officeart/2005/8/layout/cycle2"/>
    <dgm:cxn modelId="{FDBC131B-ECC6-449B-8DC8-A1C2D82F7CB9}" type="presOf" srcId="{EB53D429-5E87-444F-940D-F00468F435C0}" destId="{1DEB5FF1-CC59-4610-966A-A7917F1E3671}" srcOrd="1" destOrd="0" presId="urn:microsoft.com/office/officeart/2005/8/layout/cycle2"/>
    <dgm:cxn modelId="{BDA1CFD8-62B7-45BA-8B65-0BBAF19A36AD}" type="presOf" srcId="{731BE48E-F74D-4123-A322-9AB0C93DCAA4}" destId="{823C7F16-3C41-4B94-8D41-DC95D4AA25F7}" srcOrd="0" destOrd="0" presId="urn:microsoft.com/office/officeart/2005/8/layout/cycle2"/>
    <dgm:cxn modelId="{1E84EAEF-626A-4FEB-9FB1-54CB11D4AD87}" type="presOf" srcId="{6A065FAA-635F-42D0-AF46-64F04FDA5A2B}" destId="{F4ADE3DE-9295-444D-ACEF-2C6BE1F99C26}" srcOrd="0" destOrd="0" presId="urn:microsoft.com/office/officeart/2005/8/layout/cycle2"/>
    <dgm:cxn modelId="{C3121686-893E-4E45-B042-59F5DF8A9DEE}" srcId="{C9B869CA-51E4-4198-BCFC-CEEAC9837FF2}" destId="{4A48CA3F-9495-4ADB-B918-89C31F1A4A7E}" srcOrd="2" destOrd="0" parTransId="{934D98CE-8E33-4EBB-ACD4-4538BC67358C}" sibTransId="{D527E9D9-D64E-4AC7-8E23-EC8B4B81A074}"/>
    <dgm:cxn modelId="{797CF3FA-B601-4A93-AEED-5A1869721DA4}" type="presOf" srcId="{67F418B9-61EC-4A96-BE15-10ECC3965891}" destId="{0B310B1A-3C13-4D4B-B30A-FE6CD682D9A0}" srcOrd="0" destOrd="0" presId="urn:microsoft.com/office/officeart/2005/8/layout/cycle2"/>
    <dgm:cxn modelId="{4CF66CD0-8202-4C6D-96F8-84A17CC3CC45}" type="presOf" srcId="{D527E9D9-D64E-4AC7-8E23-EC8B4B81A074}" destId="{897F7381-F904-47B9-B9CA-586EC7746CD6}" srcOrd="1" destOrd="0" presId="urn:microsoft.com/office/officeart/2005/8/layout/cycle2"/>
    <dgm:cxn modelId="{7D419623-CDBD-4323-99CC-5E98471A2D7A}" srcId="{C9B869CA-51E4-4198-BCFC-CEEAC9837FF2}" destId="{67F418B9-61EC-4A96-BE15-10ECC3965891}" srcOrd="3" destOrd="0" parTransId="{6F56E268-46A5-4971-AB7E-46023E762E5F}" sibTransId="{EB53D429-5E87-444F-940D-F00468F435C0}"/>
    <dgm:cxn modelId="{A715E8C4-7DDB-428E-8B5F-6A816433E50A}" srcId="{C9B869CA-51E4-4198-BCFC-CEEAC9837FF2}" destId="{731BE48E-F74D-4123-A322-9AB0C93DCAA4}" srcOrd="0" destOrd="0" parTransId="{3689BD5D-7F0E-4012-B769-BAB6E76C0792}" sibTransId="{6A065FAA-635F-42D0-AF46-64F04FDA5A2B}"/>
    <dgm:cxn modelId="{F9C7AF45-71FF-47E1-98AC-8AF65004495B}" type="presOf" srcId="{4A48CA3F-9495-4ADB-B918-89C31F1A4A7E}" destId="{7C37D88F-C743-40C0-BFDF-C832478C8050}" srcOrd="0" destOrd="0" presId="urn:microsoft.com/office/officeart/2005/8/layout/cycle2"/>
    <dgm:cxn modelId="{5F11D51C-423B-4925-9A34-35FF64DA45EB}" type="presOf" srcId="{6A065FAA-635F-42D0-AF46-64F04FDA5A2B}" destId="{0A731D18-29FA-40B2-82F6-7DC70BED51AF}" srcOrd="1" destOrd="0" presId="urn:microsoft.com/office/officeart/2005/8/layout/cycle2"/>
    <dgm:cxn modelId="{23D3E5DF-7DBF-4BB5-9DC8-7FB7FFB4F6B2}" type="presOf" srcId="{EB53D429-5E87-444F-940D-F00468F435C0}" destId="{71ACEE64-5F8E-49BC-A00D-4D4621566E09}" srcOrd="0" destOrd="0" presId="urn:microsoft.com/office/officeart/2005/8/layout/cycle2"/>
    <dgm:cxn modelId="{58CF3EA1-ED43-40CE-A989-B3CCF9CC3DE3}" type="presOf" srcId="{F44129FE-5A09-4475-9482-7F06126A6479}" destId="{0BBEFBB1-097D-47F3-80C6-BC123577C1BE}" srcOrd="0" destOrd="0" presId="urn:microsoft.com/office/officeart/2005/8/layout/cycle2"/>
    <dgm:cxn modelId="{AB2837E9-4207-468D-9047-CAC8950FADB4}" type="presOf" srcId="{AC085FB6-6C16-4F7A-B1E8-3CD0B7AD0B68}" destId="{923837A1-0383-4DE3-A2B3-8D07196A3BED}" srcOrd="0" destOrd="0" presId="urn:microsoft.com/office/officeart/2005/8/layout/cycle2"/>
    <dgm:cxn modelId="{A7EC7611-176E-44CB-8CAC-714C870D3AB0}" type="presOf" srcId="{C9B869CA-51E4-4198-BCFC-CEEAC9837FF2}" destId="{54C0B189-C532-491C-B784-BD832EA35730}" srcOrd="0" destOrd="0" presId="urn:microsoft.com/office/officeart/2005/8/layout/cycle2"/>
    <dgm:cxn modelId="{675FA802-67F6-4A77-B14E-88AF42BB802B}" type="presOf" srcId="{D527E9D9-D64E-4AC7-8E23-EC8B4B81A074}" destId="{093A8DFC-6531-40E8-851D-907BD3BAC0A8}" srcOrd="0" destOrd="0" presId="urn:microsoft.com/office/officeart/2005/8/layout/cycle2"/>
    <dgm:cxn modelId="{1358CA1F-19F5-4577-B7E8-7F6918969572}" srcId="{C9B869CA-51E4-4198-BCFC-CEEAC9837FF2}" destId="{AC085FB6-6C16-4F7A-B1E8-3CD0B7AD0B68}" srcOrd="1" destOrd="0" parTransId="{D4F4FD31-FD9F-41F0-AB60-832A7EAAFA52}" sibTransId="{F44129FE-5A09-4475-9482-7F06126A6479}"/>
    <dgm:cxn modelId="{4B037AC4-516E-4D97-ADB8-1D457BB3066F}" type="presParOf" srcId="{54C0B189-C532-491C-B784-BD832EA35730}" destId="{823C7F16-3C41-4B94-8D41-DC95D4AA25F7}" srcOrd="0" destOrd="0" presId="urn:microsoft.com/office/officeart/2005/8/layout/cycle2"/>
    <dgm:cxn modelId="{24B889C5-6A8F-4DAA-BCE6-00B0EBD6E0D6}" type="presParOf" srcId="{54C0B189-C532-491C-B784-BD832EA35730}" destId="{F4ADE3DE-9295-444D-ACEF-2C6BE1F99C26}" srcOrd="1" destOrd="0" presId="urn:microsoft.com/office/officeart/2005/8/layout/cycle2"/>
    <dgm:cxn modelId="{5D4EFA12-1EC4-4916-BCB6-AC9D366C8F3E}" type="presParOf" srcId="{F4ADE3DE-9295-444D-ACEF-2C6BE1F99C26}" destId="{0A731D18-29FA-40B2-82F6-7DC70BED51AF}" srcOrd="0" destOrd="0" presId="urn:microsoft.com/office/officeart/2005/8/layout/cycle2"/>
    <dgm:cxn modelId="{88CF7926-F8BA-4C7A-B602-6FAF8C9CB142}" type="presParOf" srcId="{54C0B189-C532-491C-B784-BD832EA35730}" destId="{923837A1-0383-4DE3-A2B3-8D07196A3BED}" srcOrd="2" destOrd="0" presId="urn:microsoft.com/office/officeart/2005/8/layout/cycle2"/>
    <dgm:cxn modelId="{8372A96B-E57A-434A-AA98-F10399B87684}" type="presParOf" srcId="{54C0B189-C532-491C-B784-BD832EA35730}" destId="{0BBEFBB1-097D-47F3-80C6-BC123577C1BE}" srcOrd="3" destOrd="0" presId="urn:microsoft.com/office/officeart/2005/8/layout/cycle2"/>
    <dgm:cxn modelId="{F60E7030-ADE3-4190-A04E-1844DC9DEA2F}" type="presParOf" srcId="{0BBEFBB1-097D-47F3-80C6-BC123577C1BE}" destId="{EA7DEB73-06DB-44C4-9E91-522608003F69}" srcOrd="0" destOrd="0" presId="urn:microsoft.com/office/officeart/2005/8/layout/cycle2"/>
    <dgm:cxn modelId="{563ECE1C-C7BB-4BDB-9A1E-F92E43A3D43C}" type="presParOf" srcId="{54C0B189-C532-491C-B784-BD832EA35730}" destId="{7C37D88F-C743-40C0-BFDF-C832478C8050}" srcOrd="4" destOrd="0" presId="urn:microsoft.com/office/officeart/2005/8/layout/cycle2"/>
    <dgm:cxn modelId="{0AA1FF79-C260-4718-8C3F-3ED7CAB756EE}" type="presParOf" srcId="{54C0B189-C532-491C-B784-BD832EA35730}" destId="{093A8DFC-6531-40E8-851D-907BD3BAC0A8}" srcOrd="5" destOrd="0" presId="urn:microsoft.com/office/officeart/2005/8/layout/cycle2"/>
    <dgm:cxn modelId="{BB0003D0-55ED-4CAD-B960-5285784774ED}" type="presParOf" srcId="{093A8DFC-6531-40E8-851D-907BD3BAC0A8}" destId="{897F7381-F904-47B9-B9CA-586EC7746CD6}" srcOrd="0" destOrd="0" presId="urn:microsoft.com/office/officeart/2005/8/layout/cycle2"/>
    <dgm:cxn modelId="{BC3F56D7-D697-4CA3-823F-0CFB016A0732}" type="presParOf" srcId="{54C0B189-C532-491C-B784-BD832EA35730}" destId="{0B310B1A-3C13-4D4B-B30A-FE6CD682D9A0}" srcOrd="6" destOrd="0" presId="urn:microsoft.com/office/officeart/2005/8/layout/cycle2"/>
    <dgm:cxn modelId="{CDDFEE8A-A084-4F0F-9183-420A2DCF9AC3}" type="presParOf" srcId="{54C0B189-C532-491C-B784-BD832EA35730}" destId="{71ACEE64-5F8E-49BC-A00D-4D4621566E09}" srcOrd="7" destOrd="0" presId="urn:microsoft.com/office/officeart/2005/8/layout/cycle2"/>
    <dgm:cxn modelId="{F9BF97E0-B138-43E5-94FE-99658AC30F52}" type="presParOf" srcId="{71ACEE64-5F8E-49BC-A00D-4D4621566E09}" destId="{1DEB5FF1-CC59-4610-966A-A7917F1E367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A94F66-5761-4384-8B2E-7243EF088307}" type="doc">
      <dgm:prSet loTypeId="urn:microsoft.com/office/officeart/2005/8/layout/chevron1" loCatId="process" qsTypeId="urn:microsoft.com/office/officeart/2005/8/quickstyle/simple3" qsCatId="simple" csTypeId="urn:microsoft.com/office/officeart/2005/8/colors/accent0_3" csCatId="mainScheme" phldr="1"/>
      <dgm:spPr/>
    </dgm:pt>
    <dgm:pt modelId="{FC38259E-BCB3-4B02-9539-0FFCF7E14211}">
      <dgm:prSet phldrT="[Text]"/>
      <dgm:spPr/>
      <dgm:t>
        <a:bodyPr/>
        <a:lstStyle/>
        <a:p>
          <a:r>
            <a:rPr lang="en-US" dirty="0" smtClean="0">
              <a:latin typeface="+mj-lt"/>
            </a:rPr>
            <a:t>Prototype New Idea</a:t>
          </a:r>
          <a:endParaRPr lang="en-US" dirty="0">
            <a:latin typeface="+mj-lt"/>
          </a:endParaRPr>
        </a:p>
      </dgm:t>
    </dgm:pt>
    <dgm:pt modelId="{D962677D-6DD1-444C-9126-F638A547A932}" type="parTrans" cxnId="{201BCE9D-03CD-49DD-AB6D-F6477A61E4E9}">
      <dgm:prSet/>
      <dgm:spPr/>
      <dgm:t>
        <a:bodyPr/>
        <a:lstStyle/>
        <a:p>
          <a:endParaRPr lang="en-US">
            <a:latin typeface="+mj-lt"/>
          </a:endParaRPr>
        </a:p>
      </dgm:t>
    </dgm:pt>
    <dgm:pt modelId="{426EC33A-82C9-4058-B0DF-D303220AA431}" type="sibTrans" cxnId="{201BCE9D-03CD-49DD-AB6D-F6477A61E4E9}">
      <dgm:prSet/>
      <dgm:spPr/>
      <dgm:t>
        <a:bodyPr/>
        <a:lstStyle/>
        <a:p>
          <a:endParaRPr lang="en-US">
            <a:latin typeface="+mj-lt"/>
          </a:endParaRPr>
        </a:p>
      </dgm:t>
    </dgm:pt>
    <dgm:pt modelId="{10BD3DC1-1CD0-4458-9B34-6CBF70039962}">
      <dgm:prSet phldrT="[Text]"/>
      <dgm:spPr/>
      <dgm:t>
        <a:bodyPr/>
        <a:lstStyle/>
        <a:p>
          <a:r>
            <a:rPr lang="en-US" dirty="0" smtClean="0">
              <a:latin typeface="+mj-lt"/>
            </a:rPr>
            <a:t>Small Dev / Small Test</a:t>
          </a:r>
          <a:endParaRPr lang="en-US" dirty="0">
            <a:latin typeface="+mj-lt"/>
          </a:endParaRPr>
        </a:p>
      </dgm:t>
    </dgm:pt>
    <dgm:pt modelId="{E28DF06E-4AC4-4D42-AE2C-E41FC2761D60}" type="parTrans" cxnId="{AC286133-7632-4D89-B74D-F7AA815B5F26}">
      <dgm:prSet/>
      <dgm:spPr/>
      <dgm:t>
        <a:bodyPr/>
        <a:lstStyle/>
        <a:p>
          <a:endParaRPr lang="en-US">
            <a:latin typeface="+mj-lt"/>
          </a:endParaRPr>
        </a:p>
      </dgm:t>
    </dgm:pt>
    <dgm:pt modelId="{1BC5DED1-A235-484D-AA6C-5D78D4A9C4C9}" type="sibTrans" cxnId="{AC286133-7632-4D89-B74D-F7AA815B5F26}">
      <dgm:prSet/>
      <dgm:spPr/>
      <dgm:t>
        <a:bodyPr/>
        <a:lstStyle/>
        <a:p>
          <a:endParaRPr lang="en-US">
            <a:latin typeface="+mj-lt"/>
          </a:endParaRPr>
        </a:p>
      </dgm:t>
    </dgm:pt>
    <dgm:pt modelId="{9C197BC4-BCA3-4CF4-8F01-057C3873E56A}">
      <dgm:prSet phldrT="[Text]"/>
      <dgm:spPr/>
      <dgm:t>
        <a:bodyPr/>
        <a:lstStyle/>
        <a:p>
          <a:r>
            <a:rPr lang="en-US" dirty="0" smtClean="0">
              <a:latin typeface="+mj-lt"/>
            </a:rPr>
            <a:t>Release to segment of users</a:t>
          </a:r>
          <a:endParaRPr lang="en-US" dirty="0">
            <a:latin typeface="+mj-lt"/>
          </a:endParaRPr>
        </a:p>
      </dgm:t>
    </dgm:pt>
    <dgm:pt modelId="{F6E4EE09-06D2-4C9F-8975-02A4772B4767}" type="parTrans" cxnId="{73B5E38C-D2C8-4873-989E-AE11D53D4365}">
      <dgm:prSet/>
      <dgm:spPr/>
      <dgm:t>
        <a:bodyPr/>
        <a:lstStyle/>
        <a:p>
          <a:endParaRPr lang="en-US">
            <a:latin typeface="+mj-lt"/>
          </a:endParaRPr>
        </a:p>
      </dgm:t>
    </dgm:pt>
    <dgm:pt modelId="{F780864D-9BB1-418D-8EDA-7E8F5255F07A}" type="sibTrans" cxnId="{73B5E38C-D2C8-4873-989E-AE11D53D4365}">
      <dgm:prSet/>
      <dgm:spPr/>
      <dgm:t>
        <a:bodyPr/>
        <a:lstStyle/>
        <a:p>
          <a:endParaRPr lang="en-US">
            <a:latin typeface="+mj-lt"/>
          </a:endParaRPr>
        </a:p>
      </dgm:t>
    </dgm:pt>
    <dgm:pt modelId="{1C089FEF-07BA-42F6-8584-E28899A4860C}">
      <dgm:prSet phldrT="[Text]"/>
      <dgm:spPr/>
      <dgm:t>
        <a:bodyPr/>
        <a:lstStyle/>
        <a:p>
          <a:r>
            <a:rPr lang="en-US" dirty="0" smtClean="0">
              <a:latin typeface="+mj-lt"/>
            </a:rPr>
            <a:t>Bad Idea</a:t>
          </a:r>
        </a:p>
      </dgm:t>
    </dgm:pt>
    <dgm:pt modelId="{09A0F72C-5471-4208-88E7-15C70517BA99}" type="parTrans" cxnId="{F3981D82-8040-4948-B4B2-5CCA4CCB2124}">
      <dgm:prSet/>
      <dgm:spPr/>
      <dgm:t>
        <a:bodyPr/>
        <a:lstStyle/>
        <a:p>
          <a:endParaRPr lang="en-US">
            <a:latin typeface="+mj-lt"/>
          </a:endParaRPr>
        </a:p>
      </dgm:t>
    </dgm:pt>
    <dgm:pt modelId="{11BBF07B-9F50-4658-A476-C3891D5576F5}" type="sibTrans" cxnId="{F3981D82-8040-4948-B4B2-5CCA4CCB2124}">
      <dgm:prSet/>
      <dgm:spPr/>
      <dgm:t>
        <a:bodyPr/>
        <a:lstStyle/>
        <a:p>
          <a:endParaRPr lang="en-US">
            <a:latin typeface="+mj-lt"/>
          </a:endParaRPr>
        </a:p>
      </dgm:t>
    </dgm:pt>
    <dgm:pt modelId="{D240EDB4-559D-429E-8C29-DF661D526721}">
      <dgm:prSet phldrT="[Text]"/>
      <dgm:spPr/>
      <dgm:t>
        <a:bodyPr/>
        <a:lstStyle/>
        <a:p>
          <a:r>
            <a:rPr lang="en-US" dirty="0" smtClean="0">
              <a:latin typeface="+mj-lt"/>
            </a:rPr>
            <a:t>Move on to a new idea</a:t>
          </a:r>
        </a:p>
      </dgm:t>
    </dgm:pt>
    <dgm:pt modelId="{CD285B19-D718-4625-BCED-FAAFB69754C4}" type="parTrans" cxnId="{D51B462E-D25D-48B9-B33C-EB59E01D48BB}">
      <dgm:prSet/>
      <dgm:spPr/>
      <dgm:t>
        <a:bodyPr/>
        <a:lstStyle/>
        <a:p>
          <a:endParaRPr lang="en-US">
            <a:latin typeface="+mj-lt"/>
          </a:endParaRPr>
        </a:p>
      </dgm:t>
    </dgm:pt>
    <dgm:pt modelId="{66D74C00-1796-4EB6-80E9-FA422E5B9942}" type="sibTrans" cxnId="{D51B462E-D25D-48B9-B33C-EB59E01D48BB}">
      <dgm:prSet/>
      <dgm:spPr/>
      <dgm:t>
        <a:bodyPr/>
        <a:lstStyle/>
        <a:p>
          <a:endParaRPr lang="en-US">
            <a:latin typeface="+mj-lt"/>
          </a:endParaRPr>
        </a:p>
      </dgm:t>
    </dgm:pt>
    <dgm:pt modelId="{1E2668EC-1CD1-45D6-BDD6-3BA386D743FD}" type="pres">
      <dgm:prSet presAssocID="{C0A94F66-5761-4384-8B2E-7243EF088307}" presName="Name0" presStyleCnt="0">
        <dgm:presLayoutVars>
          <dgm:dir/>
          <dgm:animLvl val="lvl"/>
          <dgm:resizeHandles val="exact"/>
        </dgm:presLayoutVars>
      </dgm:prSet>
      <dgm:spPr/>
    </dgm:pt>
    <dgm:pt modelId="{DC27F245-4368-4A63-A858-F6B0481C7773}" type="pres">
      <dgm:prSet presAssocID="{FC38259E-BCB3-4B02-9539-0FFCF7E14211}" presName="parTxOnly" presStyleLbl="node1" presStyleIdx="0" presStyleCnt="5">
        <dgm:presLayoutVars>
          <dgm:chMax val="0"/>
          <dgm:chPref val="0"/>
          <dgm:bulletEnabled val="1"/>
        </dgm:presLayoutVars>
      </dgm:prSet>
      <dgm:spPr/>
      <dgm:t>
        <a:bodyPr/>
        <a:lstStyle/>
        <a:p>
          <a:endParaRPr lang="en-US"/>
        </a:p>
      </dgm:t>
    </dgm:pt>
    <dgm:pt modelId="{3EEE8AC2-690A-42FC-8FC5-8FC80BD6A10A}" type="pres">
      <dgm:prSet presAssocID="{426EC33A-82C9-4058-B0DF-D303220AA431}" presName="parTxOnlySpace" presStyleCnt="0"/>
      <dgm:spPr/>
    </dgm:pt>
    <dgm:pt modelId="{A4C9F42E-99FD-45C9-94B8-AA397C2BF6C5}" type="pres">
      <dgm:prSet presAssocID="{10BD3DC1-1CD0-4458-9B34-6CBF70039962}" presName="parTxOnly" presStyleLbl="node1" presStyleIdx="1" presStyleCnt="5" custLinFactNeighborX="11034" custLinFactNeighborY="1185">
        <dgm:presLayoutVars>
          <dgm:chMax val="0"/>
          <dgm:chPref val="0"/>
          <dgm:bulletEnabled val="1"/>
        </dgm:presLayoutVars>
      </dgm:prSet>
      <dgm:spPr/>
      <dgm:t>
        <a:bodyPr/>
        <a:lstStyle/>
        <a:p>
          <a:endParaRPr lang="en-US"/>
        </a:p>
      </dgm:t>
    </dgm:pt>
    <dgm:pt modelId="{54E6DCE9-A4DD-4FAD-8F73-18A0E5C3912B}" type="pres">
      <dgm:prSet presAssocID="{1BC5DED1-A235-484D-AA6C-5D78D4A9C4C9}" presName="parTxOnlySpace" presStyleCnt="0"/>
      <dgm:spPr/>
    </dgm:pt>
    <dgm:pt modelId="{03DABF1F-CCB9-468D-8D84-AF4C5AD66AFF}" type="pres">
      <dgm:prSet presAssocID="{9C197BC4-BCA3-4CF4-8F01-057C3873E56A}" presName="parTxOnly" presStyleLbl="node1" presStyleIdx="2" presStyleCnt="5">
        <dgm:presLayoutVars>
          <dgm:chMax val="0"/>
          <dgm:chPref val="0"/>
          <dgm:bulletEnabled val="1"/>
        </dgm:presLayoutVars>
      </dgm:prSet>
      <dgm:spPr/>
      <dgm:t>
        <a:bodyPr/>
        <a:lstStyle/>
        <a:p>
          <a:endParaRPr lang="en-US"/>
        </a:p>
      </dgm:t>
    </dgm:pt>
    <dgm:pt modelId="{E077C3F1-ABF7-42AB-AFCE-0D731C13DFD4}" type="pres">
      <dgm:prSet presAssocID="{F780864D-9BB1-418D-8EDA-7E8F5255F07A}" presName="parTxOnlySpace" presStyleCnt="0"/>
      <dgm:spPr/>
    </dgm:pt>
    <dgm:pt modelId="{F6007048-F3D6-43C4-BD91-069A315B898D}" type="pres">
      <dgm:prSet presAssocID="{1C089FEF-07BA-42F6-8584-E28899A4860C}" presName="parTxOnly" presStyleLbl="node1" presStyleIdx="3" presStyleCnt="5">
        <dgm:presLayoutVars>
          <dgm:chMax val="0"/>
          <dgm:chPref val="0"/>
          <dgm:bulletEnabled val="1"/>
        </dgm:presLayoutVars>
      </dgm:prSet>
      <dgm:spPr/>
      <dgm:t>
        <a:bodyPr/>
        <a:lstStyle/>
        <a:p>
          <a:endParaRPr lang="en-US"/>
        </a:p>
      </dgm:t>
    </dgm:pt>
    <dgm:pt modelId="{219F42A8-4A52-46DA-8CDD-1C0979EBAD2E}" type="pres">
      <dgm:prSet presAssocID="{11BBF07B-9F50-4658-A476-C3891D5576F5}" presName="parTxOnlySpace" presStyleCnt="0"/>
      <dgm:spPr/>
    </dgm:pt>
    <dgm:pt modelId="{199D500F-526F-4A3E-BBF3-C42CC97B7A3E}" type="pres">
      <dgm:prSet presAssocID="{D240EDB4-559D-429E-8C29-DF661D526721}" presName="parTxOnly" presStyleLbl="node1" presStyleIdx="4" presStyleCnt="5">
        <dgm:presLayoutVars>
          <dgm:chMax val="0"/>
          <dgm:chPref val="0"/>
          <dgm:bulletEnabled val="1"/>
        </dgm:presLayoutVars>
      </dgm:prSet>
      <dgm:spPr/>
      <dgm:t>
        <a:bodyPr/>
        <a:lstStyle/>
        <a:p>
          <a:endParaRPr lang="en-US"/>
        </a:p>
      </dgm:t>
    </dgm:pt>
  </dgm:ptLst>
  <dgm:cxnLst>
    <dgm:cxn modelId="{73B5E38C-D2C8-4873-989E-AE11D53D4365}" srcId="{C0A94F66-5761-4384-8B2E-7243EF088307}" destId="{9C197BC4-BCA3-4CF4-8F01-057C3873E56A}" srcOrd="2" destOrd="0" parTransId="{F6E4EE09-06D2-4C9F-8975-02A4772B4767}" sibTransId="{F780864D-9BB1-418D-8EDA-7E8F5255F07A}"/>
    <dgm:cxn modelId="{F3981D82-8040-4948-B4B2-5CCA4CCB2124}" srcId="{C0A94F66-5761-4384-8B2E-7243EF088307}" destId="{1C089FEF-07BA-42F6-8584-E28899A4860C}" srcOrd="3" destOrd="0" parTransId="{09A0F72C-5471-4208-88E7-15C70517BA99}" sibTransId="{11BBF07B-9F50-4658-A476-C3891D5576F5}"/>
    <dgm:cxn modelId="{5DB29BB5-8DFB-471C-94AA-26B0AB969724}" type="presOf" srcId="{9C197BC4-BCA3-4CF4-8F01-057C3873E56A}" destId="{03DABF1F-CCB9-468D-8D84-AF4C5AD66AFF}" srcOrd="0" destOrd="0" presId="urn:microsoft.com/office/officeart/2005/8/layout/chevron1"/>
    <dgm:cxn modelId="{FD3DA152-4D62-4D39-8A6E-28A2B9D7EE48}" type="presOf" srcId="{C0A94F66-5761-4384-8B2E-7243EF088307}" destId="{1E2668EC-1CD1-45D6-BDD6-3BA386D743FD}" srcOrd="0" destOrd="0" presId="urn:microsoft.com/office/officeart/2005/8/layout/chevron1"/>
    <dgm:cxn modelId="{AC286133-7632-4D89-B74D-F7AA815B5F26}" srcId="{C0A94F66-5761-4384-8B2E-7243EF088307}" destId="{10BD3DC1-1CD0-4458-9B34-6CBF70039962}" srcOrd="1" destOrd="0" parTransId="{E28DF06E-4AC4-4D42-AE2C-E41FC2761D60}" sibTransId="{1BC5DED1-A235-484D-AA6C-5D78D4A9C4C9}"/>
    <dgm:cxn modelId="{201BCE9D-03CD-49DD-AB6D-F6477A61E4E9}" srcId="{C0A94F66-5761-4384-8B2E-7243EF088307}" destId="{FC38259E-BCB3-4B02-9539-0FFCF7E14211}" srcOrd="0" destOrd="0" parTransId="{D962677D-6DD1-444C-9126-F638A547A932}" sibTransId="{426EC33A-82C9-4058-B0DF-D303220AA431}"/>
    <dgm:cxn modelId="{3887D15F-32A7-40BE-95D9-CB3D51FD6A0A}" type="presOf" srcId="{FC38259E-BCB3-4B02-9539-0FFCF7E14211}" destId="{DC27F245-4368-4A63-A858-F6B0481C7773}" srcOrd="0" destOrd="0" presId="urn:microsoft.com/office/officeart/2005/8/layout/chevron1"/>
    <dgm:cxn modelId="{CAF41276-0800-4B43-9396-72E8BDD62693}" type="presOf" srcId="{D240EDB4-559D-429E-8C29-DF661D526721}" destId="{199D500F-526F-4A3E-BBF3-C42CC97B7A3E}" srcOrd="0" destOrd="0" presId="urn:microsoft.com/office/officeart/2005/8/layout/chevron1"/>
    <dgm:cxn modelId="{D51B462E-D25D-48B9-B33C-EB59E01D48BB}" srcId="{C0A94F66-5761-4384-8B2E-7243EF088307}" destId="{D240EDB4-559D-429E-8C29-DF661D526721}" srcOrd="4" destOrd="0" parTransId="{CD285B19-D718-4625-BCED-FAAFB69754C4}" sibTransId="{66D74C00-1796-4EB6-80E9-FA422E5B9942}"/>
    <dgm:cxn modelId="{868EF12A-9A8C-4A7C-BB99-D2B14B5A2936}" type="presOf" srcId="{1C089FEF-07BA-42F6-8584-E28899A4860C}" destId="{F6007048-F3D6-43C4-BD91-069A315B898D}" srcOrd="0" destOrd="0" presId="urn:microsoft.com/office/officeart/2005/8/layout/chevron1"/>
    <dgm:cxn modelId="{0E8D42E8-28FB-4EB8-BF77-E76CD93B5150}" type="presOf" srcId="{10BD3DC1-1CD0-4458-9B34-6CBF70039962}" destId="{A4C9F42E-99FD-45C9-94B8-AA397C2BF6C5}" srcOrd="0" destOrd="0" presId="urn:microsoft.com/office/officeart/2005/8/layout/chevron1"/>
    <dgm:cxn modelId="{4670CCEF-E080-4B69-9DDF-9C19208CA11B}" type="presParOf" srcId="{1E2668EC-1CD1-45D6-BDD6-3BA386D743FD}" destId="{DC27F245-4368-4A63-A858-F6B0481C7773}" srcOrd="0" destOrd="0" presId="urn:microsoft.com/office/officeart/2005/8/layout/chevron1"/>
    <dgm:cxn modelId="{F58C6094-3812-453F-9B74-066608B51CDF}" type="presParOf" srcId="{1E2668EC-1CD1-45D6-BDD6-3BA386D743FD}" destId="{3EEE8AC2-690A-42FC-8FC5-8FC80BD6A10A}" srcOrd="1" destOrd="0" presId="urn:microsoft.com/office/officeart/2005/8/layout/chevron1"/>
    <dgm:cxn modelId="{6DB7D369-62E0-4443-BCAF-6F010AF64351}" type="presParOf" srcId="{1E2668EC-1CD1-45D6-BDD6-3BA386D743FD}" destId="{A4C9F42E-99FD-45C9-94B8-AA397C2BF6C5}" srcOrd="2" destOrd="0" presId="urn:microsoft.com/office/officeart/2005/8/layout/chevron1"/>
    <dgm:cxn modelId="{9ECB0C46-0B59-440F-B07D-B63C950A6520}" type="presParOf" srcId="{1E2668EC-1CD1-45D6-BDD6-3BA386D743FD}" destId="{54E6DCE9-A4DD-4FAD-8F73-18A0E5C3912B}" srcOrd="3" destOrd="0" presId="urn:microsoft.com/office/officeart/2005/8/layout/chevron1"/>
    <dgm:cxn modelId="{1F4A0090-A786-4C09-B895-88DDEDE8B99F}" type="presParOf" srcId="{1E2668EC-1CD1-45D6-BDD6-3BA386D743FD}" destId="{03DABF1F-CCB9-468D-8D84-AF4C5AD66AFF}" srcOrd="4" destOrd="0" presId="urn:microsoft.com/office/officeart/2005/8/layout/chevron1"/>
    <dgm:cxn modelId="{CE9F3022-62D1-44C1-9AF2-2C62BF77087E}" type="presParOf" srcId="{1E2668EC-1CD1-45D6-BDD6-3BA386D743FD}" destId="{E077C3F1-ABF7-42AB-AFCE-0D731C13DFD4}" srcOrd="5" destOrd="0" presId="urn:microsoft.com/office/officeart/2005/8/layout/chevron1"/>
    <dgm:cxn modelId="{8195671D-AF75-43AA-A81B-45F0AC392190}" type="presParOf" srcId="{1E2668EC-1CD1-45D6-BDD6-3BA386D743FD}" destId="{F6007048-F3D6-43C4-BD91-069A315B898D}" srcOrd="6" destOrd="0" presId="urn:microsoft.com/office/officeart/2005/8/layout/chevron1"/>
    <dgm:cxn modelId="{A884A3E2-8A02-4CC3-AB3C-47207B0775CE}" type="presParOf" srcId="{1E2668EC-1CD1-45D6-BDD6-3BA386D743FD}" destId="{219F42A8-4A52-46DA-8CDD-1C0979EBAD2E}" srcOrd="7" destOrd="0" presId="urn:microsoft.com/office/officeart/2005/8/layout/chevron1"/>
    <dgm:cxn modelId="{2B4F77DD-D481-4485-B33C-19237F4C2270}" type="presParOf" srcId="{1E2668EC-1CD1-45D6-BDD6-3BA386D743FD}" destId="{199D500F-526F-4A3E-BBF3-C42CC97B7A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688905-EE05-4E90-B44D-6862651E5D97}" type="doc">
      <dgm:prSet loTypeId="urn:microsoft.com/office/officeart/2005/8/layout/chevron1" loCatId="process" qsTypeId="urn:microsoft.com/office/officeart/2005/8/quickstyle/simple1" qsCatId="simple" csTypeId="urn:microsoft.com/office/officeart/2005/8/colors/accent1_2" csCatId="accent1" phldr="1"/>
      <dgm:spPr/>
    </dgm:pt>
    <dgm:pt modelId="{B776C091-B74A-4291-ABFA-A6B079B829C9}">
      <dgm:prSet phldrT="[Text]"/>
      <dgm:spPr>
        <a:solidFill>
          <a:srgbClr val="FF0000"/>
        </a:solidFill>
      </dgm:spPr>
      <dgm:t>
        <a:bodyPr/>
        <a:lstStyle/>
        <a:p>
          <a:r>
            <a:rPr lang="en-US" dirty="0" smtClean="0"/>
            <a:t>Fail</a:t>
          </a:r>
          <a:endParaRPr lang="en-US" dirty="0"/>
        </a:p>
      </dgm:t>
    </dgm:pt>
    <dgm:pt modelId="{14ED22F6-6D87-4068-8411-7ACCEB433811}" type="parTrans" cxnId="{425A1D1C-9205-4AE8-ABEC-55102911FFFE}">
      <dgm:prSet/>
      <dgm:spPr/>
      <dgm:t>
        <a:bodyPr/>
        <a:lstStyle/>
        <a:p>
          <a:endParaRPr lang="en-US"/>
        </a:p>
      </dgm:t>
    </dgm:pt>
    <dgm:pt modelId="{30933417-B519-46FD-82DA-1FA25263D5CC}" type="sibTrans" cxnId="{425A1D1C-9205-4AE8-ABEC-55102911FFFE}">
      <dgm:prSet/>
      <dgm:spPr/>
      <dgm:t>
        <a:bodyPr/>
        <a:lstStyle/>
        <a:p>
          <a:endParaRPr lang="en-US"/>
        </a:p>
      </dgm:t>
    </dgm:pt>
    <dgm:pt modelId="{BF5C0C98-1CAA-41B2-BA92-E772F93F9D0F}">
      <dgm:prSet phldrT="[Text]"/>
      <dgm:spPr>
        <a:solidFill>
          <a:srgbClr val="FF0000"/>
        </a:solidFill>
      </dgm:spPr>
      <dgm:t>
        <a:bodyPr/>
        <a:lstStyle/>
        <a:p>
          <a:r>
            <a:rPr lang="en-US" dirty="0" smtClean="0"/>
            <a:t>Fail</a:t>
          </a:r>
          <a:endParaRPr lang="en-US" dirty="0"/>
        </a:p>
      </dgm:t>
    </dgm:pt>
    <dgm:pt modelId="{C4537927-9F74-4740-B6FF-9E1F8A427974}" type="parTrans" cxnId="{7B64598A-CAAB-4C08-B226-309911640B8C}">
      <dgm:prSet/>
      <dgm:spPr/>
      <dgm:t>
        <a:bodyPr/>
        <a:lstStyle/>
        <a:p>
          <a:endParaRPr lang="en-US"/>
        </a:p>
      </dgm:t>
    </dgm:pt>
    <dgm:pt modelId="{F636A0F5-DCE9-489F-BDBD-054204A324DD}" type="sibTrans" cxnId="{7B64598A-CAAB-4C08-B226-309911640B8C}">
      <dgm:prSet/>
      <dgm:spPr/>
      <dgm:t>
        <a:bodyPr/>
        <a:lstStyle/>
        <a:p>
          <a:endParaRPr lang="en-US"/>
        </a:p>
      </dgm:t>
    </dgm:pt>
    <dgm:pt modelId="{686723BB-3289-47C3-9CEE-80575369806C}">
      <dgm:prSet phldrT="[Text]"/>
      <dgm:spPr>
        <a:solidFill>
          <a:srgbClr val="FF0000"/>
        </a:solidFill>
      </dgm:spPr>
      <dgm:t>
        <a:bodyPr/>
        <a:lstStyle/>
        <a:p>
          <a:r>
            <a:rPr lang="en-US" dirty="0" smtClean="0"/>
            <a:t>Fail</a:t>
          </a:r>
          <a:endParaRPr lang="en-US" dirty="0"/>
        </a:p>
      </dgm:t>
    </dgm:pt>
    <dgm:pt modelId="{756EF908-B4A4-4539-944B-4C7D9A57F11C}" type="parTrans" cxnId="{71E2CDD5-B21E-4C9D-8C55-447AF0B9C986}">
      <dgm:prSet/>
      <dgm:spPr/>
      <dgm:t>
        <a:bodyPr/>
        <a:lstStyle/>
        <a:p>
          <a:endParaRPr lang="en-US"/>
        </a:p>
      </dgm:t>
    </dgm:pt>
    <dgm:pt modelId="{D552C948-E6F6-45EE-8B2E-04048B225EA5}" type="sibTrans" cxnId="{71E2CDD5-B21E-4C9D-8C55-447AF0B9C986}">
      <dgm:prSet/>
      <dgm:spPr/>
      <dgm:t>
        <a:bodyPr/>
        <a:lstStyle/>
        <a:p>
          <a:endParaRPr lang="en-US"/>
        </a:p>
      </dgm:t>
    </dgm:pt>
    <dgm:pt modelId="{928CB93A-01AF-4740-83F0-86D36AD761F6}">
      <dgm:prSet phldrT="[Text]"/>
      <dgm:spPr>
        <a:solidFill>
          <a:srgbClr val="FF0000"/>
        </a:solidFill>
      </dgm:spPr>
      <dgm:t>
        <a:bodyPr/>
        <a:lstStyle/>
        <a:p>
          <a:r>
            <a:rPr lang="en-US" dirty="0" smtClean="0"/>
            <a:t>Fail</a:t>
          </a:r>
          <a:endParaRPr lang="en-US" dirty="0"/>
        </a:p>
      </dgm:t>
    </dgm:pt>
    <dgm:pt modelId="{2BCF3882-138B-44A0-AC60-C76786ABE8CF}" type="parTrans" cxnId="{B9BCAB6F-74F5-4CDA-AFFC-6A7369EF0263}">
      <dgm:prSet/>
      <dgm:spPr/>
      <dgm:t>
        <a:bodyPr/>
        <a:lstStyle/>
        <a:p>
          <a:endParaRPr lang="en-US"/>
        </a:p>
      </dgm:t>
    </dgm:pt>
    <dgm:pt modelId="{AB967AF0-C937-423C-98EB-EFAA8A8E0560}" type="sibTrans" cxnId="{B9BCAB6F-74F5-4CDA-AFFC-6A7369EF0263}">
      <dgm:prSet/>
      <dgm:spPr/>
      <dgm:t>
        <a:bodyPr/>
        <a:lstStyle/>
        <a:p>
          <a:endParaRPr lang="en-US"/>
        </a:p>
      </dgm:t>
    </dgm:pt>
    <dgm:pt modelId="{D3FF7467-4FA4-4DE5-A5EA-CB6E2C4D04EE}">
      <dgm:prSet phldrT="[Text]"/>
      <dgm:spPr>
        <a:solidFill>
          <a:srgbClr val="00B050"/>
        </a:solidFill>
      </dgm:spPr>
      <dgm:t>
        <a:bodyPr/>
        <a:lstStyle/>
        <a:p>
          <a:r>
            <a:rPr lang="en-US" dirty="0" smtClean="0"/>
            <a:t>Pass</a:t>
          </a:r>
          <a:endParaRPr lang="en-US" dirty="0"/>
        </a:p>
      </dgm:t>
    </dgm:pt>
    <dgm:pt modelId="{EA7BC152-C5A2-4F6B-9AEB-50DA2A44CBA9}" type="parTrans" cxnId="{E297138C-2FD7-485C-BA85-582AC97E4298}">
      <dgm:prSet/>
      <dgm:spPr/>
      <dgm:t>
        <a:bodyPr/>
        <a:lstStyle/>
        <a:p>
          <a:endParaRPr lang="en-US"/>
        </a:p>
      </dgm:t>
    </dgm:pt>
    <dgm:pt modelId="{87B92AF0-4374-4C9C-8A00-68C8CC581998}" type="sibTrans" cxnId="{E297138C-2FD7-485C-BA85-582AC97E4298}">
      <dgm:prSet/>
      <dgm:spPr/>
      <dgm:t>
        <a:bodyPr/>
        <a:lstStyle/>
        <a:p>
          <a:endParaRPr lang="en-US"/>
        </a:p>
      </dgm:t>
    </dgm:pt>
    <dgm:pt modelId="{2AD3C858-A144-4A6C-AB0A-8CB692258D3E}" type="pres">
      <dgm:prSet presAssocID="{E5688905-EE05-4E90-B44D-6862651E5D97}" presName="Name0" presStyleCnt="0">
        <dgm:presLayoutVars>
          <dgm:dir/>
          <dgm:animLvl val="lvl"/>
          <dgm:resizeHandles val="exact"/>
        </dgm:presLayoutVars>
      </dgm:prSet>
      <dgm:spPr/>
    </dgm:pt>
    <dgm:pt modelId="{61E697C4-859A-4C7C-84CA-01E24D4D93BB}" type="pres">
      <dgm:prSet presAssocID="{B776C091-B74A-4291-ABFA-A6B079B829C9}" presName="parTxOnly" presStyleLbl="node1" presStyleIdx="0" presStyleCnt="5">
        <dgm:presLayoutVars>
          <dgm:chMax val="0"/>
          <dgm:chPref val="0"/>
          <dgm:bulletEnabled val="1"/>
        </dgm:presLayoutVars>
      </dgm:prSet>
      <dgm:spPr/>
      <dgm:t>
        <a:bodyPr/>
        <a:lstStyle/>
        <a:p>
          <a:endParaRPr lang="en-US"/>
        </a:p>
      </dgm:t>
    </dgm:pt>
    <dgm:pt modelId="{9511CB77-3EE1-467C-ABD3-E8F9DC4CB0EA}" type="pres">
      <dgm:prSet presAssocID="{30933417-B519-46FD-82DA-1FA25263D5CC}" presName="parTxOnlySpace" presStyleCnt="0"/>
      <dgm:spPr/>
    </dgm:pt>
    <dgm:pt modelId="{982CE7C7-F8D9-46A6-8D79-DCF44D6CD211}" type="pres">
      <dgm:prSet presAssocID="{928CB93A-01AF-4740-83F0-86D36AD761F6}" presName="parTxOnly" presStyleLbl="node1" presStyleIdx="1" presStyleCnt="5">
        <dgm:presLayoutVars>
          <dgm:chMax val="0"/>
          <dgm:chPref val="0"/>
          <dgm:bulletEnabled val="1"/>
        </dgm:presLayoutVars>
      </dgm:prSet>
      <dgm:spPr/>
      <dgm:t>
        <a:bodyPr/>
        <a:lstStyle/>
        <a:p>
          <a:endParaRPr lang="en-US"/>
        </a:p>
      </dgm:t>
    </dgm:pt>
    <dgm:pt modelId="{316EFDE3-14E9-4BF2-AD47-213A0229FC35}" type="pres">
      <dgm:prSet presAssocID="{AB967AF0-C937-423C-98EB-EFAA8A8E0560}" presName="parTxOnlySpace" presStyleCnt="0"/>
      <dgm:spPr/>
    </dgm:pt>
    <dgm:pt modelId="{CAF21763-4811-410A-BE20-F68F604C74C3}" type="pres">
      <dgm:prSet presAssocID="{BF5C0C98-1CAA-41B2-BA92-E772F93F9D0F}" presName="parTxOnly" presStyleLbl="node1" presStyleIdx="2" presStyleCnt="5">
        <dgm:presLayoutVars>
          <dgm:chMax val="0"/>
          <dgm:chPref val="0"/>
          <dgm:bulletEnabled val="1"/>
        </dgm:presLayoutVars>
      </dgm:prSet>
      <dgm:spPr/>
      <dgm:t>
        <a:bodyPr/>
        <a:lstStyle/>
        <a:p>
          <a:endParaRPr lang="en-US"/>
        </a:p>
      </dgm:t>
    </dgm:pt>
    <dgm:pt modelId="{219BF0ED-BD01-472E-98FC-0B721AC70834}" type="pres">
      <dgm:prSet presAssocID="{F636A0F5-DCE9-489F-BDBD-054204A324DD}" presName="parTxOnlySpace" presStyleCnt="0"/>
      <dgm:spPr/>
    </dgm:pt>
    <dgm:pt modelId="{1D8D53BC-61B4-49E1-A78E-F469E0DCBDC5}" type="pres">
      <dgm:prSet presAssocID="{686723BB-3289-47C3-9CEE-80575369806C}" presName="parTxOnly" presStyleLbl="node1" presStyleIdx="3" presStyleCnt="5">
        <dgm:presLayoutVars>
          <dgm:chMax val="0"/>
          <dgm:chPref val="0"/>
          <dgm:bulletEnabled val="1"/>
        </dgm:presLayoutVars>
      </dgm:prSet>
      <dgm:spPr/>
      <dgm:t>
        <a:bodyPr/>
        <a:lstStyle/>
        <a:p>
          <a:endParaRPr lang="en-US"/>
        </a:p>
      </dgm:t>
    </dgm:pt>
    <dgm:pt modelId="{E399889C-E4CF-41F7-950A-2C24402261A8}" type="pres">
      <dgm:prSet presAssocID="{D552C948-E6F6-45EE-8B2E-04048B225EA5}" presName="parTxOnlySpace" presStyleCnt="0"/>
      <dgm:spPr/>
    </dgm:pt>
    <dgm:pt modelId="{9091E46F-8EF5-4ED7-A7D3-EE3A5372158E}" type="pres">
      <dgm:prSet presAssocID="{D3FF7467-4FA4-4DE5-A5EA-CB6E2C4D04EE}" presName="parTxOnly" presStyleLbl="node1" presStyleIdx="4" presStyleCnt="5">
        <dgm:presLayoutVars>
          <dgm:chMax val="0"/>
          <dgm:chPref val="0"/>
          <dgm:bulletEnabled val="1"/>
        </dgm:presLayoutVars>
      </dgm:prSet>
      <dgm:spPr/>
      <dgm:t>
        <a:bodyPr/>
        <a:lstStyle/>
        <a:p>
          <a:endParaRPr lang="en-US"/>
        </a:p>
      </dgm:t>
    </dgm:pt>
  </dgm:ptLst>
  <dgm:cxnLst>
    <dgm:cxn modelId="{CA37CCD9-BBC2-430A-BEDD-14EFC82A3DCE}" type="presOf" srcId="{686723BB-3289-47C3-9CEE-80575369806C}" destId="{1D8D53BC-61B4-49E1-A78E-F469E0DCBDC5}" srcOrd="0" destOrd="0" presId="urn:microsoft.com/office/officeart/2005/8/layout/chevron1"/>
    <dgm:cxn modelId="{89AD307F-2DE1-4271-955F-DB7259E552C0}" type="presOf" srcId="{D3FF7467-4FA4-4DE5-A5EA-CB6E2C4D04EE}" destId="{9091E46F-8EF5-4ED7-A7D3-EE3A5372158E}" srcOrd="0" destOrd="0" presId="urn:microsoft.com/office/officeart/2005/8/layout/chevron1"/>
    <dgm:cxn modelId="{D9F9C1C2-E596-4382-B625-5C836687BA22}" type="presOf" srcId="{B776C091-B74A-4291-ABFA-A6B079B829C9}" destId="{61E697C4-859A-4C7C-84CA-01E24D4D93BB}" srcOrd="0" destOrd="0" presId="urn:microsoft.com/office/officeart/2005/8/layout/chevron1"/>
    <dgm:cxn modelId="{E297138C-2FD7-485C-BA85-582AC97E4298}" srcId="{E5688905-EE05-4E90-B44D-6862651E5D97}" destId="{D3FF7467-4FA4-4DE5-A5EA-CB6E2C4D04EE}" srcOrd="4" destOrd="0" parTransId="{EA7BC152-C5A2-4F6B-9AEB-50DA2A44CBA9}" sibTransId="{87B92AF0-4374-4C9C-8A00-68C8CC581998}"/>
    <dgm:cxn modelId="{425A1D1C-9205-4AE8-ABEC-55102911FFFE}" srcId="{E5688905-EE05-4E90-B44D-6862651E5D97}" destId="{B776C091-B74A-4291-ABFA-A6B079B829C9}" srcOrd="0" destOrd="0" parTransId="{14ED22F6-6D87-4068-8411-7ACCEB433811}" sibTransId="{30933417-B519-46FD-82DA-1FA25263D5CC}"/>
    <dgm:cxn modelId="{B227FD1C-F426-4F4A-89A6-827D28937E91}" type="presOf" srcId="{928CB93A-01AF-4740-83F0-86D36AD761F6}" destId="{982CE7C7-F8D9-46A6-8D79-DCF44D6CD211}" srcOrd="0" destOrd="0" presId="urn:microsoft.com/office/officeart/2005/8/layout/chevron1"/>
    <dgm:cxn modelId="{407C79E9-51FB-4BC9-AB6F-62A53B4AEE42}" type="presOf" srcId="{E5688905-EE05-4E90-B44D-6862651E5D97}" destId="{2AD3C858-A144-4A6C-AB0A-8CB692258D3E}" srcOrd="0" destOrd="0" presId="urn:microsoft.com/office/officeart/2005/8/layout/chevron1"/>
    <dgm:cxn modelId="{71E2CDD5-B21E-4C9D-8C55-447AF0B9C986}" srcId="{E5688905-EE05-4E90-B44D-6862651E5D97}" destId="{686723BB-3289-47C3-9CEE-80575369806C}" srcOrd="3" destOrd="0" parTransId="{756EF908-B4A4-4539-944B-4C7D9A57F11C}" sibTransId="{D552C948-E6F6-45EE-8B2E-04048B225EA5}"/>
    <dgm:cxn modelId="{7B64598A-CAAB-4C08-B226-309911640B8C}" srcId="{E5688905-EE05-4E90-B44D-6862651E5D97}" destId="{BF5C0C98-1CAA-41B2-BA92-E772F93F9D0F}" srcOrd="2" destOrd="0" parTransId="{C4537927-9F74-4740-B6FF-9E1F8A427974}" sibTransId="{F636A0F5-DCE9-489F-BDBD-054204A324DD}"/>
    <dgm:cxn modelId="{F6B05B89-236E-44E6-85FB-D3347DA3E9B1}" type="presOf" srcId="{BF5C0C98-1CAA-41B2-BA92-E772F93F9D0F}" destId="{CAF21763-4811-410A-BE20-F68F604C74C3}" srcOrd="0" destOrd="0" presId="urn:microsoft.com/office/officeart/2005/8/layout/chevron1"/>
    <dgm:cxn modelId="{B9BCAB6F-74F5-4CDA-AFFC-6A7369EF0263}" srcId="{E5688905-EE05-4E90-B44D-6862651E5D97}" destId="{928CB93A-01AF-4740-83F0-86D36AD761F6}" srcOrd="1" destOrd="0" parTransId="{2BCF3882-138B-44A0-AC60-C76786ABE8CF}" sibTransId="{AB967AF0-C937-423C-98EB-EFAA8A8E0560}"/>
    <dgm:cxn modelId="{2A2B03D2-6A28-4DD7-B5A1-C8A6AB758FEF}" type="presParOf" srcId="{2AD3C858-A144-4A6C-AB0A-8CB692258D3E}" destId="{61E697C4-859A-4C7C-84CA-01E24D4D93BB}" srcOrd="0" destOrd="0" presId="urn:microsoft.com/office/officeart/2005/8/layout/chevron1"/>
    <dgm:cxn modelId="{97A2E8F2-D6EB-4099-8708-5DD97BF4A662}" type="presParOf" srcId="{2AD3C858-A144-4A6C-AB0A-8CB692258D3E}" destId="{9511CB77-3EE1-467C-ABD3-E8F9DC4CB0EA}" srcOrd="1" destOrd="0" presId="urn:microsoft.com/office/officeart/2005/8/layout/chevron1"/>
    <dgm:cxn modelId="{B843BD32-96BB-4792-ADD1-897DFA7C1B37}" type="presParOf" srcId="{2AD3C858-A144-4A6C-AB0A-8CB692258D3E}" destId="{982CE7C7-F8D9-46A6-8D79-DCF44D6CD211}" srcOrd="2" destOrd="0" presId="urn:microsoft.com/office/officeart/2005/8/layout/chevron1"/>
    <dgm:cxn modelId="{450F90B1-7D18-4752-B890-16C7233656DD}" type="presParOf" srcId="{2AD3C858-A144-4A6C-AB0A-8CB692258D3E}" destId="{316EFDE3-14E9-4BF2-AD47-213A0229FC35}" srcOrd="3" destOrd="0" presId="urn:microsoft.com/office/officeart/2005/8/layout/chevron1"/>
    <dgm:cxn modelId="{1EA400D3-629C-4A57-A459-15E0D38AF2C8}" type="presParOf" srcId="{2AD3C858-A144-4A6C-AB0A-8CB692258D3E}" destId="{CAF21763-4811-410A-BE20-F68F604C74C3}" srcOrd="4" destOrd="0" presId="urn:microsoft.com/office/officeart/2005/8/layout/chevron1"/>
    <dgm:cxn modelId="{88EC0A6D-1288-433A-BAC5-7A98CF398D31}" type="presParOf" srcId="{2AD3C858-A144-4A6C-AB0A-8CB692258D3E}" destId="{219BF0ED-BD01-472E-98FC-0B721AC70834}" srcOrd="5" destOrd="0" presId="urn:microsoft.com/office/officeart/2005/8/layout/chevron1"/>
    <dgm:cxn modelId="{8A652AE3-3A0F-4AB2-AFC8-8B936F1C5670}" type="presParOf" srcId="{2AD3C858-A144-4A6C-AB0A-8CB692258D3E}" destId="{1D8D53BC-61B4-49E1-A78E-F469E0DCBDC5}" srcOrd="6" destOrd="0" presId="urn:microsoft.com/office/officeart/2005/8/layout/chevron1"/>
    <dgm:cxn modelId="{0EFDD7B8-5E9B-488B-A6EB-F3937A1A826F}" type="presParOf" srcId="{2AD3C858-A144-4A6C-AB0A-8CB692258D3E}" destId="{E399889C-E4CF-41F7-950A-2C24402261A8}" srcOrd="7" destOrd="0" presId="urn:microsoft.com/office/officeart/2005/8/layout/chevron1"/>
    <dgm:cxn modelId="{F34AAF87-B85C-444F-9789-8C6144314880}" type="presParOf" srcId="{2AD3C858-A144-4A6C-AB0A-8CB692258D3E}" destId="{9091E46F-8EF5-4ED7-A7D3-EE3A5372158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E70132-9F90-4C24-B39E-5BAD811FE1B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A304C7A-3731-4EC6-9475-01D1ABA9ADDE}">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rtl="0"/>
          <a:r>
            <a:rPr lang="en-US" b="1" dirty="0" smtClean="0"/>
            <a:t>B</a:t>
          </a:r>
          <a:endParaRPr lang="en-US" dirty="0"/>
        </a:p>
      </dgm:t>
    </dgm:pt>
    <dgm:pt modelId="{2DF169D7-07A6-4D93-BB3A-40E660BDE765}" type="sibTrans" cxnId="{4673D33A-0008-4DA0-B779-66308DC43B6D}">
      <dgm:prSet/>
      <dgm:spPr/>
      <dgm:t>
        <a:bodyPr/>
        <a:lstStyle/>
        <a:p>
          <a:endParaRPr lang="en-US"/>
        </a:p>
      </dgm:t>
    </dgm:pt>
    <dgm:pt modelId="{002A8599-4E42-463B-A2D8-3D3347395F8F}" type="parTrans" cxnId="{4673D33A-0008-4DA0-B779-66308DC43B6D}">
      <dgm:prSet/>
      <dgm:spPr/>
      <dgm:t>
        <a:bodyPr/>
        <a:lstStyle/>
        <a:p>
          <a:endParaRPr lang="en-US"/>
        </a:p>
      </dgm:t>
    </dgm:pt>
    <dgm:pt modelId="{515CD6A4-BF46-4587-B8E7-A3328B1B2403}" type="pres">
      <dgm:prSet presAssocID="{41E70132-9F90-4C24-B39E-5BAD811FE1B4}" presName="compositeShape" presStyleCnt="0">
        <dgm:presLayoutVars>
          <dgm:chMax val="7"/>
          <dgm:dir/>
          <dgm:resizeHandles val="exact"/>
        </dgm:presLayoutVars>
      </dgm:prSet>
      <dgm:spPr/>
      <dgm:t>
        <a:bodyPr/>
        <a:lstStyle/>
        <a:p>
          <a:endParaRPr lang="en-US"/>
        </a:p>
      </dgm:t>
    </dgm:pt>
    <dgm:pt modelId="{EA508479-3529-4F80-B18B-8561C1155E82}" type="pres">
      <dgm:prSet presAssocID="{8A304C7A-3731-4EC6-9475-01D1ABA9ADDE}" presName="circ1TxSh" presStyleLbl="vennNode1" presStyleIdx="0" presStyleCnt="1"/>
      <dgm:spPr/>
      <dgm:t>
        <a:bodyPr/>
        <a:lstStyle/>
        <a:p>
          <a:endParaRPr lang="en-US"/>
        </a:p>
      </dgm:t>
    </dgm:pt>
  </dgm:ptLst>
  <dgm:cxnLst>
    <dgm:cxn modelId="{0243F863-FBAC-4871-A7B4-4DFFCB9F5B55}" type="presOf" srcId="{8A304C7A-3731-4EC6-9475-01D1ABA9ADDE}" destId="{EA508479-3529-4F80-B18B-8561C1155E82}" srcOrd="0" destOrd="0" presId="urn:microsoft.com/office/officeart/2005/8/layout/venn1"/>
    <dgm:cxn modelId="{4673D33A-0008-4DA0-B779-66308DC43B6D}" srcId="{41E70132-9F90-4C24-B39E-5BAD811FE1B4}" destId="{8A304C7A-3731-4EC6-9475-01D1ABA9ADDE}" srcOrd="0" destOrd="0" parTransId="{002A8599-4E42-463B-A2D8-3D3347395F8F}" sibTransId="{2DF169D7-07A6-4D93-BB3A-40E660BDE765}"/>
    <dgm:cxn modelId="{EA8F13AD-6957-4611-B8A7-F72A14075E47}" type="presOf" srcId="{41E70132-9F90-4C24-B39E-5BAD811FE1B4}" destId="{515CD6A4-BF46-4587-B8E7-A3328B1B2403}" srcOrd="0" destOrd="0" presId="urn:microsoft.com/office/officeart/2005/8/layout/venn1"/>
    <dgm:cxn modelId="{24A7F7A8-4E53-4B60-B51E-F42928FA920F}" type="presParOf" srcId="{515CD6A4-BF46-4587-B8E7-A3328B1B2403}" destId="{EA508479-3529-4F80-B18B-8561C1155E82}" srcOrd="0"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C8195-749C-4158-8E7C-AF4A8D26136C}" type="doc">
      <dgm:prSet loTypeId="urn:microsoft.com/office/officeart/2005/8/layout/chevron1" loCatId="process" qsTypeId="urn:microsoft.com/office/officeart/2005/8/quickstyle/simple1" qsCatId="simple" csTypeId="urn:microsoft.com/office/officeart/2005/8/colors/accent0_2" csCatId="mainScheme" phldr="1"/>
      <dgm:spPr/>
    </dgm:pt>
    <dgm:pt modelId="{CD3D57F9-A10A-48D0-ADB3-7097F8575E0B}">
      <dgm:prSet phldrT="[Text]" custT="1"/>
      <dgm:spPr/>
      <dgm:t>
        <a:bodyPr/>
        <a:lstStyle/>
        <a:p>
          <a:r>
            <a:rPr lang="en-US" sz="1800" dirty="0" smtClean="0">
              <a:latin typeface="+mj-lt"/>
            </a:rPr>
            <a:t>Conformance to Requirements</a:t>
          </a:r>
          <a:endParaRPr lang="en-US" sz="1800" dirty="0">
            <a:latin typeface="+mj-lt"/>
          </a:endParaRPr>
        </a:p>
      </dgm:t>
    </dgm:pt>
    <dgm:pt modelId="{301C5683-6C82-4424-A117-282F05DAEFC9}" type="parTrans" cxnId="{18E9497D-E046-4F03-9DE0-F625B1B6B7AD}">
      <dgm:prSet/>
      <dgm:spPr/>
      <dgm:t>
        <a:bodyPr/>
        <a:lstStyle/>
        <a:p>
          <a:endParaRPr lang="en-US" sz="2000">
            <a:latin typeface="+mj-lt"/>
          </a:endParaRPr>
        </a:p>
      </dgm:t>
    </dgm:pt>
    <dgm:pt modelId="{5BB64E80-7FEC-4878-AD37-B3E5943B1810}" type="sibTrans" cxnId="{18E9497D-E046-4F03-9DE0-F625B1B6B7AD}">
      <dgm:prSet/>
      <dgm:spPr/>
      <dgm:t>
        <a:bodyPr/>
        <a:lstStyle/>
        <a:p>
          <a:endParaRPr lang="en-US" sz="2000">
            <a:latin typeface="+mj-lt"/>
          </a:endParaRPr>
        </a:p>
      </dgm:t>
    </dgm:pt>
    <dgm:pt modelId="{3A7F1858-E17C-4193-BB89-CB1B50826249}">
      <dgm:prSet phldrT="[Text]" custT="1"/>
      <dgm:spPr/>
      <dgm:t>
        <a:bodyPr/>
        <a:lstStyle/>
        <a:p>
          <a:r>
            <a:rPr lang="en-US" sz="1800" dirty="0" smtClean="0">
              <a:latin typeface="+mj-lt"/>
            </a:rPr>
            <a:t>Fitness for Use</a:t>
          </a:r>
          <a:endParaRPr lang="en-US" sz="1800" dirty="0">
            <a:latin typeface="+mj-lt"/>
          </a:endParaRPr>
        </a:p>
      </dgm:t>
    </dgm:pt>
    <dgm:pt modelId="{37A78213-9519-4BA2-A08F-1FE5E4FEE5B1}" type="parTrans" cxnId="{62C21BF2-51D2-4032-94D9-7940E209CA5E}">
      <dgm:prSet/>
      <dgm:spPr/>
      <dgm:t>
        <a:bodyPr/>
        <a:lstStyle/>
        <a:p>
          <a:endParaRPr lang="en-US" sz="2000">
            <a:latin typeface="+mj-lt"/>
          </a:endParaRPr>
        </a:p>
      </dgm:t>
    </dgm:pt>
    <dgm:pt modelId="{614FB283-47C2-4671-A880-6111BA6C0A9C}" type="sibTrans" cxnId="{62C21BF2-51D2-4032-94D9-7940E209CA5E}">
      <dgm:prSet/>
      <dgm:spPr/>
      <dgm:t>
        <a:bodyPr/>
        <a:lstStyle/>
        <a:p>
          <a:endParaRPr lang="en-US" sz="2000">
            <a:latin typeface="+mj-lt"/>
          </a:endParaRPr>
        </a:p>
      </dgm:t>
    </dgm:pt>
    <dgm:pt modelId="{1724037D-6A20-4BD8-8076-A1A439F109F5}">
      <dgm:prSet phldrT="[Text]" custT="1"/>
      <dgm:spPr/>
      <dgm:t>
        <a:bodyPr/>
        <a:lstStyle/>
        <a:p>
          <a:r>
            <a:rPr lang="en-US" sz="1800" dirty="0" smtClean="0">
              <a:latin typeface="+mj-lt"/>
            </a:rPr>
            <a:t>Giddy Customers</a:t>
          </a:r>
          <a:endParaRPr lang="en-US" sz="1800" dirty="0">
            <a:latin typeface="+mj-lt"/>
          </a:endParaRPr>
        </a:p>
      </dgm:t>
    </dgm:pt>
    <dgm:pt modelId="{41CAFDCE-F8C2-45B5-BBBB-D1C471CD1714}" type="parTrans" cxnId="{D2BED985-17DA-407E-A849-9FBFFC8C2871}">
      <dgm:prSet/>
      <dgm:spPr/>
      <dgm:t>
        <a:bodyPr/>
        <a:lstStyle/>
        <a:p>
          <a:endParaRPr lang="en-US" sz="2000">
            <a:latin typeface="+mj-lt"/>
          </a:endParaRPr>
        </a:p>
      </dgm:t>
    </dgm:pt>
    <dgm:pt modelId="{8B325B4E-9806-416C-8C8F-7161B3919703}" type="sibTrans" cxnId="{D2BED985-17DA-407E-A849-9FBFFC8C2871}">
      <dgm:prSet/>
      <dgm:spPr/>
      <dgm:t>
        <a:bodyPr/>
        <a:lstStyle/>
        <a:p>
          <a:endParaRPr lang="en-US" sz="2000">
            <a:latin typeface="+mj-lt"/>
          </a:endParaRPr>
        </a:p>
      </dgm:t>
    </dgm:pt>
    <dgm:pt modelId="{A4FBC328-91DD-4B4C-993C-06CBD9209EB3}">
      <dgm:prSet phldrT="[Text]" custT="1"/>
      <dgm:spPr/>
      <dgm:t>
        <a:bodyPr/>
        <a:lstStyle/>
        <a:p>
          <a:r>
            <a:rPr lang="en-US" sz="1600" dirty="0" smtClean="0">
              <a:latin typeface="+mj-lt"/>
            </a:rPr>
            <a:t>Crosby, 1979</a:t>
          </a:r>
          <a:endParaRPr lang="en-US" sz="1600" dirty="0">
            <a:latin typeface="+mj-lt"/>
          </a:endParaRPr>
        </a:p>
      </dgm:t>
    </dgm:pt>
    <dgm:pt modelId="{16A63343-AFA2-4A1F-923D-BC1E6A49515D}" type="parTrans" cxnId="{8BD606A5-24E9-4CB3-AC97-FA50B70FE8E2}">
      <dgm:prSet/>
      <dgm:spPr/>
      <dgm:t>
        <a:bodyPr/>
        <a:lstStyle/>
        <a:p>
          <a:endParaRPr lang="en-US" sz="2000">
            <a:latin typeface="+mj-lt"/>
          </a:endParaRPr>
        </a:p>
      </dgm:t>
    </dgm:pt>
    <dgm:pt modelId="{B9DC823B-D407-43EF-B8A2-DB19D774B8F5}" type="sibTrans" cxnId="{8BD606A5-24E9-4CB3-AC97-FA50B70FE8E2}">
      <dgm:prSet/>
      <dgm:spPr/>
      <dgm:t>
        <a:bodyPr/>
        <a:lstStyle/>
        <a:p>
          <a:endParaRPr lang="en-US" sz="2000">
            <a:latin typeface="+mj-lt"/>
          </a:endParaRPr>
        </a:p>
      </dgm:t>
    </dgm:pt>
    <dgm:pt modelId="{2638AF21-9253-4877-8A28-DE3161944F44}">
      <dgm:prSet phldrT="[Text]" custT="1"/>
      <dgm:spPr/>
      <dgm:t>
        <a:bodyPr/>
        <a:lstStyle/>
        <a:p>
          <a:r>
            <a:rPr lang="en-US" sz="1600" dirty="0" smtClean="0">
              <a:latin typeface="+mj-lt"/>
            </a:rPr>
            <a:t>Juran, 1988</a:t>
          </a:r>
          <a:endParaRPr lang="en-US" sz="1600" dirty="0">
            <a:latin typeface="+mj-lt"/>
          </a:endParaRPr>
        </a:p>
      </dgm:t>
    </dgm:pt>
    <dgm:pt modelId="{C25C9AA3-020F-4A6F-9253-FFE2D5AD5584}" type="parTrans" cxnId="{D7D09624-C400-45ED-BE27-02891BBF869E}">
      <dgm:prSet/>
      <dgm:spPr/>
      <dgm:t>
        <a:bodyPr/>
        <a:lstStyle/>
        <a:p>
          <a:endParaRPr lang="en-US" sz="2000">
            <a:latin typeface="+mj-lt"/>
          </a:endParaRPr>
        </a:p>
      </dgm:t>
    </dgm:pt>
    <dgm:pt modelId="{B0F918A6-62DE-46E1-A410-0312BADCF766}" type="sibTrans" cxnId="{D7D09624-C400-45ED-BE27-02891BBF869E}">
      <dgm:prSet/>
      <dgm:spPr/>
      <dgm:t>
        <a:bodyPr/>
        <a:lstStyle/>
        <a:p>
          <a:endParaRPr lang="en-US" sz="2000">
            <a:latin typeface="+mj-lt"/>
          </a:endParaRPr>
        </a:p>
      </dgm:t>
    </dgm:pt>
    <dgm:pt modelId="{094B7905-9D49-4ED8-A564-7EECC68062CB}">
      <dgm:prSet phldrT="[Text]" custT="1"/>
      <dgm:spPr/>
      <dgm:t>
        <a:bodyPr/>
        <a:lstStyle/>
        <a:p>
          <a:r>
            <a:rPr lang="en-US" sz="1600" smtClean="0">
              <a:latin typeface="+mj-lt"/>
            </a:rPr>
            <a:t>Now</a:t>
          </a:r>
          <a:endParaRPr lang="en-US" sz="1600" dirty="0">
            <a:latin typeface="+mj-lt"/>
          </a:endParaRPr>
        </a:p>
      </dgm:t>
    </dgm:pt>
    <dgm:pt modelId="{BB98FC12-6F9B-4924-BBF2-C5ADD0B798E7}" type="parTrans" cxnId="{6CA16899-740A-473A-93A5-4A9364B8DD3D}">
      <dgm:prSet/>
      <dgm:spPr/>
      <dgm:t>
        <a:bodyPr/>
        <a:lstStyle/>
        <a:p>
          <a:endParaRPr lang="en-US" sz="2000">
            <a:latin typeface="+mj-lt"/>
          </a:endParaRPr>
        </a:p>
      </dgm:t>
    </dgm:pt>
    <dgm:pt modelId="{6C9CDB78-F2E4-42F5-988B-172E4C9DF41F}" type="sibTrans" cxnId="{6CA16899-740A-473A-93A5-4A9364B8DD3D}">
      <dgm:prSet/>
      <dgm:spPr/>
      <dgm:t>
        <a:bodyPr/>
        <a:lstStyle/>
        <a:p>
          <a:endParaRPr lang="en-US" sz="2000">
            <a:latin typeface="+mj-lt"/>
          </a:endParaRPr>
        </a:p>
      </dgm:t>
    </dgm:pt>
    <dgm:pt modelId="{FB9AF1FC-3E63-4FD2-B3FF-C5D223EB9666}" type="pres">
      <dgm:prSet presAssocID="{F20C8195-749C-4158-8E7C-AF4A8D26136C}" presName="Name0" presStyleCnt="0">
        <dgm:presLayoutVars>
          <dgm:dir/>
          <dgm:animLvl val="lvl"/>
          <dgm:resizeHandles val="exact"/>
        </dgm:presLayoutVars>
      </dgm:prSet>
      <dgm:spPr/>
    </dgm:pt>
    <dgm:pt modelId="{0201B0A9-9DD3-4982-A8B8-A112D788D564}" type="pres">
      <dgm:prSet presAssocID="{CD3D57F9-A10A-48D0-ADB3-7097F8575E0B}" presName="composite" presStyleCnt="0"/>
      <dgm:spPr/>
    </dgm:pt>
    <dgm:pt modelId="{7CDCEF2E-09A7-4A26-B748-C56C59D13715}" type="pres">
      <dgm:prSet presAssocID="{CD3D57F9-A10A-48D0-ADB3-7097F8575E0B}" presName="parTx" presStyleLbl="node1" presStyleIdx="0" presStyleCnt="3">
        <dgm:presLayoutVars>
          <dgm:chMax val="0"/>
          <dgm:chPref val="0"/>
          <dgm:bulletEnabled val="1"/>
        </dgm:presLayoutVars>
      </dgm:prSet>
      <dgm:spPr/>
      <dgm:t>
        <a:bodyPr/>
        <a:lstStyle/>
        <a:p>
          <a:endParaRPr lang="en-US"/>
        </a:p>
      </dgm:t>
    </dgm:pt>
    <dgm:pt modelId="{7DA4DBBC-B36E-490A-8A35-4BFD95BFCF92}" type="pres">
      <dgm:prSet presAssocID="{CD3D57F9-A10A-48D0-ADB3-7097F8575E0B}" presName="desTx" presStyleLbl="revTx" presStyleIdx="0" presStyleCnt="3">
        <dgm:presLayoutVars>
          <dgm:bulletEnabled val="1"/>
        </dgm:presLayoutVars>
      </dgm:prSet>
      <dgm:spPr/>
      <dgm:t>
        <a:bodyPr/>
        <a:lstStyle/>
        <a:p>
          <a:endParaRPr lang="en-US"/>
        </a:p>
      </dgm:t>
    </dgm:pt>
    <dgm:pt modelId="{53BDE59C-0D97-4AFB-B27A-3F59323921CE}" type="pres">
      <dgm:prSet presAssocID="{5BB64E80-7FEC-4878-AD37-B3E5943B1810}" presName="space" presStyleCnt="0"/>
      <dgm:spPr/>
    </dgm:pt>
    <dgm:pt modelId="{4BBB32D3-EC8B-418F-9684-5F5DA315FB86}" type="pres">
      <dgm:prSet presAssocID="{3A7F1858-E17C-4193-BB89-CB1B50826249}" presName="composite" presStyleCnt="0"/>
      <dgm:spPr/>
    </dgm:pt>
    <dgm:pt modelId="{5C0D8A09-89D1-4180-BF4E-1E2175731E32}" type="pres">
      <dgm:prSet presAssocID="{3A7F1858-E17C-4193-BB89-CB1B50826249}" presName="parTx" presStyleLbl="node1" presStyleIdx="1" presStyleCnt="3">
        <dgm:presLayoutVars>
          <dgm:chMax val="0"/>
          <dgm:chPref val="0"/>
          <dgm:bulletEnabled val="1"/>
        </dgm:presLayoutVars>
      </dgm:prSet>
      <dgm:spPr/>
      <dgm:t>
        <a:bodyPr/>
        <a:lstStyle/>
        <a:p>
          <a:endParaRPr lang="en-US"/>
        </a:p>
      </dgm:t>
    </dgm:pt>
    <dgm:pt modelId="{68BEB77B-BB3D-4795-B270-C8B2357089D3}" type="pres">
      <dgm:prSet presAssocID="{3A7F1858-E17C-4193-BB89-CB1B50826249}" presName="desTx" presStyleLbl="revTx" presStyleIdx="1" presStyleCnt="3">
        <dgm:presLayoutVars>
          <dgm:bulletEnabled val="1"/>
        </dgm:presLayoutVars>
      </dgm:prSet>
      <dgm:spPr/>
      <dgm:t>
        <a:bodyPr/>
        <a:lstStyle/>
        <a:p>
          <a:endParaRPr lang="en-US"/>
        </a:p>
      </dgm:t>
    </dgm:pt>
    <dgm:pt modelId="{3DF787C9-8B88-4F49-8940-2BA94EC2BDD0}" type="pres">
      <dgm:prSet presAssocID="{614FB283-47C2-4671-A880-6111BA6C0A9C}" presName="space" presStyleCnt="0"/>
      <dgm:spPr/>
    </dgm:pt>
    <dgm:pt modelId="{6824D94B-568A-40C5-9532-00220C2A801C}" type="pres">
      <dgm:prSet presAssocID="{1724037D-6A20-4BD8-8076-A1A439F109F5}" presName="composite" presStyleCnt="0"/>
      <dgm:spPr/>
    </dgm:pt>
    <dgm:pt modelId="{5F5EBD4E-9C46-4276-B234-26E98936B24D}" type="pres">
      <dgm:prSet presAssocID="{1724037D-6A20-4BD8-8076-A1A439F109F5}" presName="parTx" presStyleLbl="node1" presStyleIdx="2" presStyleCnt="3">
        <dgm:presLayoutVars>
          <dgm:chMax val="0"/>
          <dgm:chPref val="0"/>
          <dgm:bulletEnabled val="1"/>
        </dgm:presLayoutVars>
      </dgm:prSet>
      <dgm:spPr/>
      <dgm:t>
        <a:bodyPr/>
        <a:lstStyle/>
        <a:p>
          <a:endParaRPr lang="en-US"/>
        </a:p>
      </dgm:t>
    </dgm:pt>
    <dgm:pt modelId="{B8316B38-B5EF-47AB-8654-F024E1507FEA}" type="pres">
      <dgm:prSet presAssocID="{1724037D-6A20-4BD8-8076-A1A439F109F5}" presName="desTx" presStyleLbl="revTx" presStyleIdx="2" presStyleCnt="3">
        <dgm:presLayoutVars>
          <dgm:bulletEnabled val="1"/>
        </dgm:presLayoutVars>
      </dgm:prSet>
      <dgm:spPr/>
      <dgm:t>
        <a:bodyPr/>
        <a:lstStyle/>
        <a:p>
          <a:endParaRPr lang="en-US"/>
        </a:p>
      </dgm:t>
    </dgm:pt>
  </dgm:ptLst>
  <dgm:cxnLst>
    <dgm:cxn modelId="{731E7595-3AFB-44E2-82A3-082B40FFA332}" type="presOf" srcId="{094B7905-9D49-4ED8-A564-7EECC68062CB}" destId="{B8316B38-B5EF-47AB-8654-F024E1507FEA}" srcOrd="0" destOrd="0" presId="urn:microsoft.com/office/officeart/2005/8/layout/chevron1"/>
    <dgm:cxn modelId="{EB438C96-21CC-4C7C-AD59-96AFC666D50A}" type="presOf" srcId="{1724037D-6A20-4BD8-8076-A1A439F109F5}" destId="{5F5EBD4E-9C46-4276-B234-26E98936B24D}" srcOrd="0" destOrd="0" presId="urn:microsoft.com/office/officeart/2005/8/layout/chevron1"/>
    <dgm:cxn modelId="{85FF8E2F-A83E-4DE2-B1E2-94B282C22C9D}" type="presOf" srcId="{F20C8195-749C-4158-8E7C-AF4A8D26136C}" destId="{FB9AF1FC-3E63-4FD2-B3FF-C5D223EB9666}" srcOrd="0" destOrd="0" presId="urn:microsoft.com/office/officeart/2005/8/layout/chevron1"/>
    <dgm:cxn modelId="{82212DED-C6FF-4AB5-9BE0-D0BE36A4735B}" type="presOf" srcId="{CD3D57F9-A10A-48D0-ADB3-7097F8575E0B}" destId="{7CDCEF2E-09A7-4A26-B748-C56C59D13715}" srcOrd="0" destOrd="0" presId="urn:microsoft.com/office/officeart/2005/8/layout/chevron1"/>
    <dgm:cxn modelId="{8BD606A5-24E9-4CB3-AC97-FA50B70FE8E2}" srcId="{CD3D57F9-A10A-48D0-ADB3-7097F8575E0B}" destId="{A4FBC328-91DD-4B4C-993C-06CBD9209EB3}" srcOrd="0" destOrd="0" parTransId="{16A63343-AFA2-4A1F-923D-BC1E6A49515D}" sibTransId="{B9DC823B-D407-43EF-B8A2-DB19D774B8F5}"/>
    <dgm:cxn modelId="{82C6BBF4-78CC-4310-B053-35CBBE807A96}" type="presOf" srcId="{2638AF21-9253-4877-8A28-DE3161944F44}" destId="{68BEB77B-BB3D-4795-B270-C8B2357089D3}" srcOrd="0" destOrd="0" presId="urn:microsoft.com/office/officeart/2005/8/layout/chevron1"/>
    <dgm:cxn modelId="{62C21BF2-51D2-4032-94D9-7940E209CA5E}" srcId="{F20C8195-749C-4158-8E7C-AF4A8D26136C}" destId="{3A7F1858-E17C-4193-BB89-CB1B50826249}" srcOrd="1" destOrd="0" parTransId="{37A78213-9519-4BA2-A08F-1FE5E4FEE5B1}" sibTransId="{614FB283-47C2-4671-A880-6111BA6C0A9C}"/>
    <dgm:cxn modelId="{D2BED985-17DA-407E-A849-9FBFFC8C2871}" srcId="{F20C8195-749C-4158-8E7C-AF4A8D26136C}" destId="{1724037D-6A20-4BD8-8076-A1A439F109F5}" srcOrd="2" destOrd="0" parTransId="{41CAFDCE-F8C2-45B5-BBBB-D1C471CD1714}" sibTransId="{8B325B4E-9806-416C-8C8F-7161B3919703}"/>
    <dgm:cxn modelId="{ABC2A11E-4FC4-40A8-B294-181135B6E05B}" type="presOf" srcId="{3A7F1858-E17C-4193-BB89-CB1B50826249}" destId="{5C0D8A09-89D1-4180-BF4E-1E2175731E32}" srcOrd="0" destOrd="0" presId="urn:microsoft.com/office/officeart/2005/8/layout/chevron1"/>
    <dgm:cxn modelId="{BF6F5B56-EB84-4408-9468-BA5C2111EDDA}" type="presOf" srcId="{A4FBC328-91DD-4B4C-993C-06CBD9209EB3}" destId="{7DA4DBBC-B36E-490A-8A35-4BFD95BFCF92}" srcOrd="0" destOrd="0" presId="urn:microsoft.com/office/officeart/2005/8/layout/chevron1"/>
    <dgm:cxn modelId="{6CA16899-740A-473A-93A5-4A9364B8DD3D}" srcId="{1724037D-6A20-4BD8-8076-A1A439F109F5}" destId="{094B7905-9D49-4ED8-A564-7EECC68062CB}" srcOrd="0" destOrd="0" parTransId="{BB98FC12-6F9B-4924-BBF2-C5ADD0B798E7}" sibTransId="{6C9CDB78-F2E4-42F5-988B-172E4C9DF41F}"/>
    <dgm:cxn modelId="{D7D09624-C400-45ED-BE27-02891BBF869E}" srcId="{3A7F1858-E17C-4193-BB89-CB1B50826249}" destId="{2638AF21-9253-4877-8A28-DE3161944F44}" srcOrd="0" destOrd="0" parTransId="{C25C9AA3-020F-4A6F-9253-FFE2D5AD5584}" sibTransId="{B0F918A6-62DE-46E1-A410-0312BADCF766}"/>
    <dgm:cxn modelId="{18E9497D-E046-4F03-9DE0-F625B1B6B7AD}" srcId="{F20C8195-749C-4158-8E7C-AF4A8D26136C}" destId="{CD3D57F9-A10A-48D0-ADB3-7097F8575E0B}" srcOrd="0" destOrd="0" parTransId="{301C5683-6C82-4424-A117-282F05DAEFC9}" sibTransId="{5BB64E80-7FEC-4878-AD37-B3E5943B1810}"/>
    <dgm:cxn modelId="{8AA24E70-AF78-443F-B7DE-D5713E15506E}" type="presParOf" srcId="{FB9AF1FC-3E63-4FD2-B3FF-C5D223EB9666}" destId="{0201B0A9-9DD3-4982-A8B8-A112D788D564}" srcOrd="0" destOrd="0" presId="urn:microsoft.com/office/officeart/2005/8/layout/chevron1"/>
    <dgm:cxn modelId="{7E7039B0-28FA-4A09-A7C2-76D5B51BDA12}" type="presParOf" srcId="{0201B0A9-9DD3-4982-A8B8-A112D788D564}" destId="{7CDCEF2E-09A7-4A26-B748-C56C59D13715}" srcOrd="0" destOrd="0" presId="urn:microsoft.com/office/officeart/2005/8/layout/chevron1"/>
    <dgm:cxn modelId="{A5D3CFAC-CC7F-4EC8-9EE5-ECA4F1712FDA}" type="presParOf" srcId="{0201B0A9-9DD3-4982-A8B8-A112D788D564}" destId="{7DA4DBBC-B36E-490A-8A35-4BFD95BFCF92}" srcOrd="1" destOrd="0" presId="urn:microsoft.com/office/officeart/2005/8/layout/chevron1"/>
    <dgm:cxn modelId="{350251AD-9343-4ED7-BAED-F2F51B01CB48}" type="presParOf" srcId="{FB9AF1FC-3E63-4FD2-B3FF-C5D223EB9666}" destId="{53BDE59C-0D97-4AFB-B27A-3F59323921CE}" srcOrd="1" destOrd="0" presId="urn:microsoft.com/office/officeart/2005/8/layout/chevron1"/>
    <dgm:cxn modelId="{CBBA74DA-DB83-407A-8B23-197FF58E6304}" type="presParOf" srcId="{FB9AF1FC-3E63-4FD2-B3FF-C5D223EB9666}" destId="{4BBB32D3-EC8B-418F-9684-5F5DA315FB86}" srcOrd="2" destOrd="0" presId="urn:microsoft.com/office/officeart/2005/8/layout/chevron1"/>
    <dgm:cxn modelId="{503CCC99-9F10-462A-8C1D-C8861E8D8FF5}" type="presParOf" srcId="{4BBB32D3-EC8B-418F-9684-5F5DA315FB86}" destId="{5C0D8A09-89D1-4180-BF4E-1E2175731E32}" srcOrd="0" destOrd="0" presId="urn:microsoft.com/office/officeart/2005/8/layout/chevron1"/>
    <dgm:cxn modelId="{3CE01382-AB4D-46D1-B400-06025D6D991D}" type="presParOf" srcId="{4BBB32D3-EC8B-418F-9684-5F5DA315FB86}" destId="{68BEB77B-BB3D-4795-B270-C8B2357089D3}" srcOrd="1" destOrd="0" presId="urn:microsoft.com/office/officeart/2005/8/layout/chevron1"/>
    <dgm:cxn modelId="{90B4C191-29B7-40F3-8AC6-A8EC59FDC1E2}" type="presParOf" srcId="{FB9AF1FC-3E63-4FD2-B3FF-C5D223EB9666}" destId="{3DF787C9-8B88-4F49-8940-2BA94EC2BDD0}" srcOrd="3" destOrd="0" presId="urn:microsoft.com/office/officeart/2005/8/layout/chevron1"/>
    <dgm:cxn modelId="{F22EA14B-9BD2-4981-A3F9-19181A999D85}" type="presParOf" srcId="{FB9AF1FC-3E63-4FD2-B3FF-C5D223EB9666}" destId="{6824D94B-568A-40C5-9532-00220C2A801C}" srcOrd="4" destOrd="0" presId="urn:microsoft.com/office/officeart/2005/8/layout/chevron1"/>
    <dgm:cxn modelId="{A311BA69-9FBE-4F03-B86A-6050D4B59C69}" type="presParOf" srcId="{6824D94B-568A-40C5-9532-00220C2A801C}" destId="{5F5EBD4E-9C46-4276-B234-26E98936B24D}" srcOrd="0" destOrd="0" presId="urn:microsoft.com/office/officeart/2005/8/layout/chevron1"/>
    <dgm:cxn modelId="{0B5625BB-AE11-43FE-82A1-F68F2D19D8A2}" type="presParOf" srcId="{6824D94B-568A-40C5-9532-00220C2A801C}" destId="{B8316B38-B5EF-47AB-8654-F024E1507FEA}"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C8195-749C-4158-8E7C-AF4A8D26136C}" type="doc">
      <dgm:prSet loTypeId="urn:microsoft.com/office/officeart/2005/8/layout/chevron1" loCatId="process" qsTypeId="urn:microsoft.com/office/officeart/2005/8/quickstyle/simple1" qsCatId="simple" csTypeId="urn:microsoft.com/office/officeart/2005/8/colors/accent0_2" csCatId="mainScheme" phldr="1"/>
      <dgm:spPr/>
    </dgm:pt>
    <dgm:pt modelId="{CD3D57F9-A10A-48D0-ADB3-7097F8575E0B}">
      <dgm:prSet phldrT="[Text]" custT="1"/>
      <dgm:spPr/>
      <dgm:t>
        <a:bodyPr/>
        <a:lstStyle/>
        <a:p>
          <a:r>
            <a:rPr lang="en-US" sz="1600" dirty="0" smtClean="0">
              <a:latin typeface="+mj-lt"/>
            </a:rPr>
            <a:t>Conformance to Requirements</a:t>
          </a:r>
          <a:endParaRPr lang="en-US" sz="1600" dirty="0">
            <a:latin typeface="+mj-lt"/>
          </a:endParaRPr>
        </a:p>
      </dgm:t>
    </dgm:pt>
    <dgm:pt modelId="{301C5683-6C82-4424-A117-282F05DAEFC9}" type="parTrans" cxnId="{18E9497D-E046-4F03-9DE0-F625B1B6B7AD}">
      <dgm:prSet/>
      <dgm:spPr/>
      <dgm:t>
        <a:bodyPr/>
        <a:lstStyle/>
        <a:p>
          <a:endParaRPr lang="en-US" sz="2000">
            <a:latin typeface="+mj-lt"/>
          </a:endParaRPr>
        </a:p>
      </dgm:t>
    </dgm:pt>
    <dgm:pt modelId="{5BB64E80-7FEC-4878-AD37-B3E5943B1810}" type="sibTrans" cxnId="{18E9497D-E046-4F03-9DE0-F625B1B6B7AD}">
      <dgm:prSet/>
      <dgm:spPr/>
      <dgm:t>
        <a:bodyPr/>
        <a:lstStyle/>
        <a:p>
          <a:endParaRPr lang="en-US" sz="2000">
            <a:latin typeface="+mj-lt"/>
          </a:endParaRPr>
        </a:p>
      </dgm:t>
    </dgm:pt>
    <dgm:pt modelId="{3A7F1858-E17C-4193-BB89-CB1B50826249}">
      <dgm:prSet phldrT="[Text]" custT="1"/>
      <dgm:spPr/>
      <dgm:t>
        <a:bodyPr/>
        <a:lstStyle/>
        <a:p>
          <a:r>
            <a:rPr lang="en-US" sz="1800" dirty="0" smtClean="0">
              <a:latin typeface="+mj-lt"/>
            </a:rPr>
            <a:t>Fitness for Use</a:t>
          </a:r>
          <a:endParaRPr lang="en-US" sz="1800" dirty="0">
            <a:latin typeface="+mj-lt"/>
          </a:endParaRPr>
        </a:p>
      </dgm:t>
    </dgm:pt>
    <dgm:pt modelId="{37A78213-9519-4BA2-A08F-1FE5E4FEE5B1}" type="parTrans" cxnId="{62C21BF2-51D2-4032-94D9-7940E209CA5E}">
      <dgm:prSet/>
      <dgm:spPr/>
      <dgm:t>
        <a:bodyPr/>
        <a:lstStyle/>
        <a:p>
          <a:endParaRPr lang="en-US" sz="2000">
            <a:latin typeface="+mj-lt"/>
          </a:endParaRPr>
        </a:p>
      </dgm:t>
    </dgm:pt>
    <dgm:pt modelId="{614FB283-47C2-4671-A880-6111BA6C0A9C}" type="sibTrans" cxnId="{62C21BF2-51D2-4032-94D9-7940E209CA5E}">
      <dgm:prSet/>
      <dgm:spPr/>
      <dgm:t>
        <a:bodyPr/>
        <a:lstStyle/>
        <a:p>
          <a:endParaRPr lang="en-US" sz="2000">
            <a:latin typeface="+mj-lt"/>
          </a:endParaRPr>
        </a:p>
      </dgm:t>
    </dgm:pt>
    <dgm:pt modelId="{1724037D-6A20-4BD8-8076-A1A439F109F5}">
      <dgm:prSet phldrT="[Text]" custT="1"/>
      <dgm:spPr/>
      <dgm:t>
        <a:bodyPr/>
        <a:lstStyle/>
        <a:p>
          <a:r>
            <a:rPr lang="en-US" sz="1800" dirty="0" smtClean="0">
              <a:latin typeface="+mj-lt"/>
            </a:rPr>
            <a:t>Giddy Customers</a:t>
          </a:r>
          <a:endParaRPr lang="en-US" sz="1800" dirty="0">
            <a:latin typeface="+mj-lt"/>
          </a:endParaRPr>
        </a:p>
      </dgm:t>
    </dgm:pt>
    <dgm:pt modelId="{41CAFDCE-F8C2-45B5-BBBB-D1C471CD1714}" type="parTrans" cxnId="{D2BED985-17DA-407E-A849-9FBFFC8C2871}">
      <dgm:prSet/>
      <dgm:spPr/>
      <dgm:t>
        <a:bodyPr/>
        <a:lstStyle/>
        <a:p>
          <a:endParaRPr lang="en-US" sz="2000">
            <a:latin typeface="+mj-lt"/>
          </a:endParaRPr>
        </a:p>
      </dgm:t>
    </dgm:pt>
    <dgm:pt modelId="{8B325B4E-9806-416C-8C8F-7161B3919703}" type="sibTrans" cxnId="{D2BED985-17DA-407E-A849-9FBFFC8C2871}">
      <dgm:prSet/>
      <dgm:spPr/>
      <dgm:t>
        <a:bodyPr/>
        <a:lstStyle/>
        <a:p>
          <a:endParaRPr lang="en-US" sz="2000">
            <a:latin typeface="+mj-lt"/>
          </a:endParaRPr>
        </a:p>
      </dgm:t>
    </dgm:pt>
    <dgm:pt modelId="{FB9AF1FC-3E63-4FD2-B3FF-C5D223EB9666}" type="pres">
      <dgm:prSet presAssocID="{F20C8195-749C-4158-8E7C-AF4A8D26136C}" presName="Name0" presStyleCnt="0">
        <dgm:presLayoutVars>
          <dgm:dir/>
          <dgm:animLvl val="lvl"/>
          <dgm:resizeHandles val="exact"/>
        </dgm:presLayoutVars>
      </dgm:prSet>
      <dgm:spPr/>
    </dgm:pt>
    <dgm:pt modelId="{EA0DF388-5F60-4003-93FA-60DF0F7A6E4C}" type="pres">
      <dgm:prSet presAssocID="{CD3D57F9-A10A-48D0-ADB3-7097F8575E0B}" presName="parTxOnly" presStyleLbl="node1" presStyleIdx="0" presStyleCnt="3">
        <dgm:presLayoutVars>
          <dgm:chMax val="0"/>
          <dgm:chPref val="0"/>
          <dgm:bulletEnabled val="1"/>
        </dgm:presLayoutVars>
      </dgm:prSet>
      <dgm:spPr/>
      <dgm:t>
        <a:bodyPr/>
        <a:lstStyle/>
        <a:p>
          <a:endParaRPr lang="en-US"/>
        </a:p>
      </dgm:t>
    </dgm:pt>
    <dgm:pt modelId="{79A592EC-4232-473C-8348-90A4B5B76494}" type="pres">
      <dgm:prSet presAssocID="{5BB64E80-7FEC-4878-AD37-B3E5943B1810}" presName="parTxOnlySpace" presStyleCnt="0"/>
      <dgm:spPr/>
    </dgm:pt>
    <dgm:pt modelId="{A25238F8-5B83-4002-B423-56D0EC16DBDF}" type="pres">
      <dgm:prSet presAssocID="{3A7F1858-E17C-4193-BB89-CB1B50826249}" presName="parTxOnly" presStyleLbl="node1" presStyleIdx="1" presStyleCnt="3">
        <dgm:presLayoutVars>
          <dgm:chMax val="0"/>
          <dgm:chPref val="0"/>
          <dgm:bulletEnabled val="1"/>
        </dgm:presLayoutVars>
      </dgm:prSet>
      <dgm:spPr/>
      <dgm:t>
        <a:bodyPr/>
        <a:lstStyle/>
        <a:p>
          <a:endParaRPr lang="en-US"/>
        </a:p>
      </dgm:t>
    </dgm:pt>
    <dgm:pt modelId="{411A8EE3-A7E6-40BA-81F1-1C466E6DCA6E}" type="pres">
      <dgm:prSet presAssocID="{614FB283-47C2-4671-A880-6111BA6C0A9C}" presName="parTxOnlySpace" presStyleCnt="0"/>
      <dgm:spPr/>
    </dgm:pt>
    <dgm:pt modelId="{9C0A85C0-89D6-4226-83A7-8D5681FAB8A7}" type="pres">
      <dgm:prSet presAssocID="{1724037D-6A20-4BD8-8076-A1A439F109F5}" presName="parTxOnly" presStyleLbl="node1" presStyleIdx="2" presStyleCnt="3">
        <dgm:presLayoutVars>
          <dgm:chMax val="0"/>
          <dgm:chPref val="0"/>
          <dgm:bulletEnabled val="1"/>
        </dgm:presLayoutVars>
      </dgm:prSet>
      <dgm:spPr/>
      <dgm:t>
        <a:bodyPr/>
        <a:lstStyle/>
        <a:p>
          <a:endParaRPr lang="en-US"/>
        </a:p>
      </dgm:t>
    </dgm:pt>
  </dgm:ptLst>
  <dgm:cxnLst>
    <dgm:cxn modelId="{18E9497D-E046-4F03-9DE0-F625B1B6B7AD}" srcId="{F20C8195-749C-4158-8E7C-AF4A8D26136C}" destId="{CD3D57F9-A10A-48D0-ADB3-7097F8575E0B}" srcOrd="0" destOrd="0" parTransId="{301C5683-6C82-4424-A117-282F05DAEFC9}" sibTransId="{5BB64E80-7FEC-4878-AD37-B3E5943B1810}"/>
    <dgm:cxn modelId="{EEA3A4E6-5D9B-4899-94B0-8964296908C5}" type="presOf" srcId="{3A7F1858-E17C-4193-BB89-CB1B50826249}" destId="{A25238F8-5B83-4002-B423-56D0EC16DBDF}" srcOrd="0" destOrd="0" presId="urn:microsoft.com/office/officeart/2005/8/layout/chevron1"/>
    <dgm:cxn modelId="{FD45E4FC-3C53-48A3-BA55-263A34F67BA4}" type="presOf" srcId="{CD3D57F9-A10A-48D0-ADB3-7097F8575E0B}" destId="{EA0DF388-5F60-4003-93FA-60DF0F7A6E4C}" srcOrd="0" destOrd="0" presId="urn:microsoft.com/office/officeart/2005/8/layout/chevron1"/>
    <dgm:cxn modelId="{62C21BF2-51D2-4032-94D9-7940E209CA5E}" srcId="{F20C8195-749C-4158-8E7C-AF4A8D26136C}" destId="{3A7F1858-E17C-4193-BB89-CB1B50826249}" srcOrd="1" destOrd="0" parTransId="{37A78213-9519-4BA2-A08F-1FE5E4FEE5B1}" sibTransId="{614FB283-47C2-4671-A880-6111BA6C0A9C}"/>
    <dgm:cxn modelId="{463F5ABD-8670-465C-863D-F309CCB02B89}" type="presOf" srcId="{1724037D-6A20-4BD8-8076-A1A439F109F5}" destId="{9C0A85C0-89D6-4226-83A7-8D5681FAB8A7}" srcOrd="0" destOrd="0" presId="urn:microsoft.com/office/officeart/2005/8/layout/chevron1"/>
    <dgm:cxn modelId="{38BD6B86-12CE-487D-A883-9CEA26CDA13E}" type="presOf" srcId="{F20C8195-749C-4158-8E7C-AF4A8D26136C}" destId="{FB9AF1FC-3E63-4FD2-B3FF-C5D223EB9666}" srcOrd="0" destOrd="0" presId="urn:microsoft.com/office/officeart/2005/8/layout/chevron1"/>
    <dgm:cxn modelId="{D2BED985-17DA-407E-A849-9FBFFC8C2871}" srcId="{F20C8195-749C-4158-8E7C-AF4A8D26136C}" destId="{1724037D-6A20-4BD8-8076-A1A439F109F5}" srcOrd="2" destOrd="0" parTransId="{41CAFDCE-F8C2-45B5-BBBB-D1C471CD1714}" sibTransId="{8B325B4E-9806-416C-8C8F-7161B3919703}"/>
    <dgm:cxn modelId="{C55F0277-0DCA-4C77-B819-0190321963FC}" type="presParOf" srcId="{FB9AF1FC-3E63-4FD2-B3FF-C5D223EB9666}" destId="{EA0DF388-5F60-4003-93FA-60DF0F7A6E4C}" srcOrd="0" destOrd="0" presId="urn:microsoft.com/office/officeart/2005/8/layout/chevron1"/>
    <dgm:cxn modelId="{F9167B0B-2002-48CC-9953-31F2E0B0DF90}" type="presParOf" srcId="{FB9AF1FC-3E63-4FD2-B3FF-C5D223EB9666}" destId="{79A592EC-4232-473C-8348-90A4B5B76494}" srcOrd="1" destOrd="0" presId="urn:microsoft.com/office/officeart/2005/8/layout/chevron1"/>
    <dgm:cxn modelId="{780C6DAD-CCB9-4A7A-8DEA-270647FE05D7}" type="presParOf" srcId="{FB9AF1FC-3E63-4FD2-B3FF-C5D223EB9666}" destId="{A25238F8-5B83-4002-B423-56D0EC16DBDF}" srcOrd="2" destOrd="0" presId="urn:microsoft.com/office/officeart/2005/8/layout/chevron1"/>
    <dgm:cxn modelId="{F7445F6A-78F1-41B9-8F97-8405DF8B43A7}" type="presParOf" srcId="{FB9AF1FC-3E63-4FD2-B3FF-C5D223EB9666}" destId="{411A8EE3-A7E6-40BA-81F1-1C466E6DCA6E}" srcOrd="3" destOrd="0" presId="urn:microsoft.com/office/officeart/2005/8/layout/chevron1"/>
    <dgm:cxn modelId="{0F04CA49-78F2-4A0D-801F-171ACBE06A38}" type="presParOf" srcId="{FB9AF1FC-3E63-4FD2-B3FF-C5D223EB9666}" destId="{9C0A85C0-89D6-4226-83A7-8D5681FAB8A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E4F91-24DF-44F8-903F-B7D40292B89A}" type="doc">
      <dgm:prSet loTypeId="urn:microsoft.com/office/officeart/2005/8/layout/hProcess10" loCatId="process" qsTypeId="urn:microsoft.com/office/officeart/2005/8/quickstyle/simple1" qsCatId="simple" csTypeId="urn:microsoft.com/office/officeart/2005/8/colors/accent1_1" csCatId="accent1" phldr="1"/>
      <dgm:spPr/>
      <dgm:t>
        <a:bodyPr/>
        <a:lstStyle/>
        <a:p>
          <a:endParaRPr lang="en-US"/>
        </a:p>
      </dgm:t>
    </dgm:pt>
    <dgm:pt modelId="{9078BBD3-E05A-4B47-A39C-399BD39EE386}">
      <dgm:prSet phldrT="[Text]"/>
      <dgm:spPr/>
      <dgm:t>
        <a:bodyPr/>
        <a:lstStyle/>
        <a:p>
          <a:r>
            <a:rPr lang="en-US" dirty="0" smtClean="0">
              <a:solidFill>
                <a:schemeClr val="tx2"/>
              </a:solidFill>
              <a:latin typeface="+mj-lt"/>
            </a:rPr>
            <a:t>Useful</a:t>
          </a:r>
          <a:endParaRPr lang="en-US" dirty="0">
            <a:solidFill>
              <a:schemeClr val="tx2"/>
            </a:solidFill>
            <a:latin typeface="+mj-lt"/>
          </a:endParaRPr>
        </a:p>
      </dgm:t>
    </dgm:pt>
    <dgm:pt modelId="{F56ECC88-A258-4FD9-A9E3-967B837BC716}" type="parTrans" cxnId="{520C1519-E346-4268-8C03-BC0AE7E11719}">
      <dgm:prSet/>
      <dgm:spPr/>
      <dgm:t>
        <a:bodyPr/>
        <a:lstStyle/>
        <a:p>
          <a:endParaRPr lang="en-US">
            <a:solidFill>
              <a:schemeClr val="tx2"/>
            </a:solidFill>
            <a:latin typeface="+mj-lt"/>
          </a:endParaRPr>
        </a:p>
      </dgm:t>
    </dgm:pt>
    <dgm:pt modelId="{DB731583-1376-464B-AA05-D1AB785685D5}" type="sibTrans" cxnId="{520C1519-E346-4268-8C03-BC0AE7E11719}">
      <dgm:prSet/>
      <dgm:spPr/>
      <dgm:t>
        <a:bodyPr/>
        <a:lstStyle/>
        <a:p>
          <a:endParaRPr lang="en-US">
            <a:solidFill>
              <a:schemeClr val="tx2"/>
            </a:solidFill>
            <a:latin typeface="+mj-lt"/>
          </a:endParaRPr>
        </a:p>
      </dgm:t>
    </dgm:pt>
    <dgm:pt modelId="{92FE5AB3-5641-4B68-9DBC-D15D558C33DB}">
      <dgm:prSet phldrT="[Text]"/>
      <dgm:spPr/>
      <dgm:t>
        <a:bodyPr/>
        <a:lstStyle/>
        <a:p>
          <a:r>
            <a:rPr lang="en-US" dirty="0" smtClean="0">
              <a:solidFill>
                <a:schemeClr val="tx2"/>
              </a:solidFill>
              <a:latin typeface="+mj-lt"/>
            </a:rPr>
            <a:t>Solves a Need</a:t>
          </a:r>
          <a:endParaRPr lang="en-US" dirty="0">
            <a:solidFill>
              <a:schemeClr val="tx2"/>
            </a:solidFill>
            <a:latin typeface="+mj-lt"/>
          </a:endParaRPr>
        </a:p>
      </dgm:t>
    </dgm:pt>
    <dgm:pt modelId="{4A3C95AA-0984-4C63-B117-54D1589C3B5C}" type="parTrans" cxnId="{85E2F172-2A55-4A49-893A-A7E5E7D5AA31}">
      <dgm:prSet/>
      <dgm:spPr/>
      <dgm:t>
        <a:bodyPr/>
        <a:lstStyle/>
        <a:p>
          <a:endParaRPr lang="en-US">
            <a:solidFill>
              <a:schemeClr val="tx2"/>
            </a:solidFill>
            <a:latin typeface="+mj-lt"/>
          </a:endParaRPr>
        </a:p>
      </dgm:t>
    </dgm:pt>
    <dgm:pt modelId="{D59275EA-C5C8-4220-9D82-2C7C94A6D80A}" type="sibTrans" cxnId="{85E2F172-2A55-4A49-893A-A7E5E7D5AA31}">
      <dgm:prSet/>
      <dgm:spPr/>
      <dgm:t>
        <a:bodyPr/>
        <a:lstStyle/>
        <a:p>
          <a:endParaRPr lang="en-US">
            <a:solidFill>
              <a:schemeClr val="tx2"/>
            </a:solidFill>
            <a:latin typeface="+mj-lt"/>
          </a:endParaRPr>
        </a:p>
      </dgm:t>
    </dgm:pt>
    <dgm:pt modelId="{7F3445AB-8F66-442D-BB87-F19B4B9D7FEB}">
      <dgm:prSet phldrT="[Text]"/>
      <dgm:spPr/>
      <dgm:t>
        <a:bodyPr/>
        <a:lstStyle/>
        <a:p>
          <a:r>
            <a:rPr lang="en-US" dirty="0" smtClean="0">
              <a:solidFill>
                <a:schemeClr val="tx2"/>
              </a:solidFill>
              <a:latin typeface="+mj-lt"/>
            </a:rPr>
            <a:t>Usable</a:t>
          </a:r>
          <a:endParaRPr lang="en-US" dirty="0">
            <a:solidFill>
              <a:schemeClr val="tx2"/>
            </a:solidFill>
            <a:latin typeface="+mj-lt"/>
          </a:endParaRPr>
        </a:p>
      </dgm:t>
    </dgm:pt>
    <dgm:pt modelId="{FD82F3D9-0407-4EB1-BD24-65F1EB5E5054}" type="parTrans" cxnId="{B732C4AB-51D2-4080-A399-A05FD5AB5A34}">
      <dgm:prSet/>
      <dgm:spPr/>
      <dgm:t>
        <a:bodyPr/>
        <a:lstStyle/>
        <a:p>
          <a:endParaRPr lang="en-US">
            <a:solidFill>
              <a:schemeClr val="tx2"/>
            </a:solidFill>
            <a:latin typeface="+mj-lt"/>
          </a:endParaRPr>
        </a:p>
      </dgm:t>
    </dgm:pt>
    <dgm:pt modelId="{7166559C-B9D9-47DB-8F79-7C4A81D9B1D1}" type="sibTrans" cxnId="{B732C4AB-51D2-4080-A399-A05FD5AB5A34}">
      <dgm:prSet/>
      <dgm:spPr/>
      <dgm:t>
        <a:bodyPr/>
        <a:lstStyle/>
        <a:p>
          <a:endParaRPr lang="en-US">
            <a:solidFill>
              <a:schemeClr val="tx2"/>
            </a:solidFill>
            <a:latin typeface="+mj-lt"/>
          </a:endParaRPr>
        </a:p>
      </dgm:t>
    </dgm:pt>
    <dgm:pt modelId="{B6B732C2-85F8-491E-AB84-41412BB9219B}">
      <dgm:prSet phldrT="[Text]"/>
      <dgm:spPr/>
      <dgm:t>
        <a:bodyPr/>
        <a:lstStyle/>
        <a:p>
          <a:r>
            <a:rPr lang="en-US" dirty="0" smtClean="0">
              <a:solidFill>
                <a:schemeClr val="tx2"/>
              </a:solidFill>
              <a:latin typeface="+mj-lt"/>
            </a:rPr>
            <a:t>easy and intuitive</a:t>
          </a:r>
          <a:endParaRPr lang="en-US" dirty="0">
            <a:solidFill>
              <a:schemeClr val="tx2"/>
            </a:solidFill>
            <a:latin typeface="+mj-lt"/>
          </a:endParaRPr>
        </a:p>
      </dgm:t>
    </dgm:pt>
    <dgm:pt modelId="{B140A16C-373A-44A6-A13E-AB2252191656}" type="parTrans" cxnId="{FA6BE0D6-A2F5-49BF-8BB9-480F2513F2A1}">
      <dgm:prSet/>
      <dgm:spPr/>
      <dgm:t>
        <a:bodyPr/>
        <a:lstStyle/>
        <a:p>
          <a:endParaRPr lang="en-US">
            <a:solidFill>
              <a:schemeClr val="tx2"/>
            </a:solidFill>
            <a:latin typeface="+mj-lt"/>
          </a:endParaRPr>
        </a:p>
      </dgm:t>
    </dgm:pt>
    <dgm:pt modelId="{4965FB9A-B5D0-4081-9258-480E3C91958D}" type="sibTrans" cxnId="{FA6BE0D6-A2F5-49BF-8BB9-480F2513F2A1}">
      <dgm:prSet/>
      <dgm:spPr/>
      <dgm:t>
        <a:bodyPr/>
        <a:lstStyle/>
        <a:p>
          <a:endParaRPr lang="en-US">
            <a:solidFill>
              <a:schemeClr val="tx2"/>
            </a:solidFill>
            <a:latin typeface="+mj-lt"/>
          </a:endParaRPr>
        </a:p>
      </dgm:t>
    </dgm:pt>
    <dgm:pt modelId="{F2896160-1AFB-4340-A21C-8C8A449916CC}">
      <dgm:prSet phldrT="[Text]"/>
      <dgm:spPr/>
      <dgm:t>
        <a:bodyPr/>
        <a:lstStyle/>
        <a:p>
          <a:r>
            <a:rPr lang="en-US" smtClean="0">
              <a:solidFill>
                <a:schemeClr val="tx2"/>
              </a:solidFill>
              <a:latin typeface="+mj-lt"/>
            </a:rPr>
            <a:t>Desirable</a:t>
          </a:r>
          <a:endParaRPr lang="en-US" dirty="0">
            <a:solidFill>
              <a:schemeClr val="tx2"/>
            </a:solidFill>
            <a:latin typeface="+mj-lt"/>
          </a:endParaRPr>
        </a:p>
      </dgm:t>
    </dgm:pt>
    <dgm:pt modelId="{69949C18-A940-4FAC-BC6E-F191155D67D2}" type="parTrans" cxnId="{051C59F0-479F-4438-8633-8267F546A3B0}">
      <dgm:prSet/>
      <dgm:spPr/>
      <dgm:t>
        <a:bodyPr/>
        <a:lstStyle/>
        <a:p>
          <a:endParaRPr lang="en-US">
            <a:solidFill>
              <a:schemeClr val="tx2"/>
            </a:solidFill>
            <a:latin typeface="+mj-lt"/>
          </a:endParaRPr>
        </a:p>
      </dgm:t>
    </dgm:pt>
    <dgm:pt modelId="{8558CC7E-9FBB-44F0-87C7-B0C3D6F58E23}" type="sibTrans" cxnId="{051C59F0-479F-4438-8633-8267F546A3B0}">
      <dgm:prSet/>
      <dgm:spPr/>
      <dgm:t>
        <a:bodyPr/>
        <a:lstStyle/>
        <a:p>
          <a:endParaRPr lang="en-US">
            <a:solidFill>
              <a:schemeClr val="tx2"/>
            </a:solidFill>
            <a:latin typeface="+mj-lt"/>
          </a:endParaRPr>
        </a:p>
      </dgm:t>
    </dgm:pt>
    <dgm:pt modelId="{5ACD1DA2-A673-4912-A298-3B51829FB59F}">
      <dgm:prSet phldrT="[Text]"/>
      <dgm:spPr/>
      <dgm:t>
        <a:bodyPr/>
        <a:lstStyle/>
        <a:p>
          <a:r>
            <a:rPr lang="en-US" dirty="0" smtClean="0">
              <a:solidFill>
                <a:schemeClr val="tx2"/>
              </a:solidFill>
              <a:latin typeface="+mj-lt"/>
            </a:rPr>
            <a:t>Enjoy</a:t>
          </a:r>
          <a:endParaRPr lang="en-US" dirty="0">
            <a:solidFill>
              <a:schemeClr val="tx2"/>
            </a:solidFill>
            <a:latin typeface="+mj-lt"/>
          </a:endParaRPr>
        </a:p>
      </dgm:t>
    </dgm:pt>
    <dgm:pt modelId="{3365E41D-51A6-45BF-B35E-2112921B8A91}" type="parTrans" cxnId="{DAAD9FB5-F219-46CC-B92F-BE23E2B68292}">
      <dgm:prSet/>
      <dgm:spPr/>
      <dgm:t>
        <a:bodyPr/>
        <a:lstStyle/>
        <a:p>
          <a:endParaRPr lang="en-US">
            <a:solidFill>
              <a:schemeClr val="tx2"/>
            </a:solidFill>
            <a:latin typeface="+mj-lt"/>
          </a:endParaRPr>
        </a:p>
      </dgm:t>
    </dgm:pt>
    <dgm:pt modelId="{6F81A54B-F3D2-4E2C-9B71-D98B0EE31263}" type="sibTrans" cxnId="{DAAD9FB5-F219-46CC-B92F-BE23E2B68292}">
      <dgm:prSet/>
      <dgm:spPr/>
      <dgm:t>
        <a:bodyPr/>
        <a:lstStyle/>
        <a:p>
          <a:endParaRPr lang="en-US">
            <a:solidFill>
              <a:schemeClr val="tx2"/>
            </a:solidFill>
            <a:latin typeface="+mj-lt"/>
          </a:endParaRPr>
        </a:p>
      </dgm:t>
    </dgm:pt>
    <dgm:pt modelId="{48040B62-2D8E-4DCF-9FA3-6E473AADD180}">
      <dgm:prSet phldrT="[Text]"/>
      <dgm:spPr/>
      <dgm:t>
        <a:bodyPr/>
        <a:lstStyle/>
        <a:p>
          <a:r>
            <a:rPr lang="en-US" dirty="0" smtClean="0">
              <a:solidFill>
                <a:schemeClr val="tx2"/>
              </a:solidFill>
              <a:latin typeface="+mj-lt"/>
            </a:rPr>
            <a:t>Crave</a:t>
          </a:r>
          <a:endParaRPr lang="en-US" dirty="0">
            <a:solidFill>
              <a:schemeClr val="tx2"/>
            </a:solidFill>
            <a:latin typeface="+mj-lt"/>
          </a:endParaRPr>
        </a:p>
      </dgm:t>
    </dgm:pt>
    <dgm:pt modelId="{54AAA310-B4DD-40FC-B8E9-A069505370DC}" type="parTrans" cxnId="{114404C7-F00F-4311-AEDB-5BAD5E0C8940}">
      <dgm:prSet/>
      <dgm:spPr/>
      <dgm:t>
        <a:bodyPr/>
        <a:lstStyle/>
        <a:p>
          <a:endParaRPr lang="en-US">
            <a:solidFill>
              <a:schemeClr val="tx2"/>
            </a:solidFill>
            <a:latin typeface="+mj-lt"/>
          </a:endParaRPr>
        </a:p>
      </dgm:t>
    </dgm:pt>
    <dgm:pt modelId="{15264B6D-A65A-4345-A1AA-5CB02E0BCC31}" type="sibTrans" cxnId="{114404C7-F00F-4311-AEDB-5BAD5E0C8940}">
      <dgm:prSet/>
      <dgm:spPr/>
      <dgm:t>
        <a:bodyPr/>
        <a:lstStyle/>
        <a:p>
          <a:endParaRPr lang="en-US">
            <a:solidFill>
              <a:schemeClr val="tx2"/>
            </a:solidFill>
            <a:latin typeface="+mj-lt"/>
          </a:endParaRPr>
        </a:p>
      </dgm:t>
    </dgm:pt>
    <dgm:pt modelId="{1FDDDF70-6193-47C0-B556-3A1B34895DAA}">
      <dgm:prSet phldrT="[Text]"/>
      <dgm:spPr/>
      <dgm:t>
        <a:bodyPr/>
        <a:lstStyle/>
        <a:p>
          <a:r>
            <a:rPr lang="en-US" dirty="0" smtClean="0">
              <a:solidFill>
                <a:schemeClr val="tx2"/>
              </a:solidFill>
              <a:latin typeface="+mj-lt"/>
            </a:rPr>
            <a:t>efficient</a:t>
          </a:r>
          <a:endParaRPr lang="en-US" dirty="0">
            <a:solidFill>
              <a:schemeClr val="tx2"/>
            </a:solidFill>
            <a:latin typeface="+mj-lt"/>
          </a:endParaRPr>
        </a:p>
      </dgm:t>
    </dgm:pt>
    <dgm:pt modelId="{35B2BA1A-FD29-4F11-9348-017D0AFA5212}" type="parTrans" cxnId="{EAEF71DC-AC8C-4DD0-96C4-08F0B373CF8A}">
      <dgm:prSet/>
      <dgm:spPr/>
      <dgm:t>
        <a:bodyPr/>
        <a:lstStyle/>
        <a:p>
          <a:endParaRPr lang="en-US"/>
        </a:p>
      </dgm:t>
    </dgm:pt>
    <dgm:pt modelId="{974921BF-D667-4D54-B890-5FDF3AF64EDA}" type="sibTrans" cxnId="{EAEF71DC-AC8C-4DD0-96C4-08F0B373CF8A}">
      <dgm:prSet/>
      <dgm:spPr/>
      <dgm:t>
        <a:bodyPr/>
        <a:lstStyle/>
        <a:p>
          <a:endParaRPr lang="en-US"/>
        </a:p>
      </dgm:t>
    </dgm:pt>
    <dgm:pt modelId="{74F24BAC-A75C-4240-8614-4A45F96E9CFF}">
      <dgm:prSet phldrT="[Text]"/>
      <dgm:spPr/>
      <dgm:t>
        <a:bodyPr/>
        <a:lstStyle/>
        <a:p>
          <a:r>
            <a:rPr lang="en-US" dirty="0" smtClean="0">
              <a:solidFill>
                <a:schemeClr val="tx2"/>
              </a:solidFill>
              <a:latin typeface="+mj-lt"/>
            </a:rPr>
            <a:t>discoverable</a:t>
          </a:r>
          <a:endParaRPr lang="en-US" dirty="0">
            <a:solidFill>
              <a:schemeClr val="tx2"/>
            </a:solidFill>
            <a:latin typeface="+mj-lt"/>
          </a:endParaRPr>
        </a:p>
      </dgm:t>
    </dgm:pt>
    <dgm:pt modelId="{6E6F5BA6-5A18-48C7-AD10-7FA797EB0AFA}" type="parTrans" cxnId="{0661EFED-5145-4C47-BDB8-8744B24A1427}">
      <dgm:prSet/>
      <dgm:spPr/>
      <dgm:t>
        <a:bodyPr/>
        <a:lstStyle/>
        <a:p>
          <a:endParaRPr lang="en-US"/>
        </a:p>
      </dgm:t>
    </dgm:pt>
    <dgm:pt modelId="{932364ED-F2AC-4637-9EA3-27A6DAF3AAE4}" type="sibTrans" cxnId="{0661EFED-5145-4C47-BDB8-8744B24A1427}">
      <dgm:prSet/>
      <dgm:spPr/>
      <dgm:t>
        <a:bodyPr/>
        <a:lstStyle/>
        <a:p>
          <a:endParaRPr lang="en-US"/>
        </a:p>
      </dgm:t>
    </dgm:pt>
    <dgm:pt modelId="{B0DBFC18-2CF8-4401-AEF0-4644C9B85BA8}">
      <dgm:prSet phldrT="[Text]"/>
      <dgm:spPr/>
      <dgm:t>
        <a:bodyPr/>
        <a:lstStyle/>
        <a:p>
          <a:r>
            <a:rPr lang="en-US" dirty="0" smtClean="0">
              <a:solidFill>
                <a:schemeClr val="tx2"/>
              </a:solidFill>
              <a:latin typeface="+mj-lt"/>
            </a:rPr>
            <a:t>learnable</a:t>
          </a:r>
          <a:endParaRPr lang="en-US" dirty="0">
            <a:solidFill>
              <a:schemeClr val="tx2"/>
            </a:solidFill>
            <a:latin typeface="+mj-lt"/>
          </a:endParaRPr>
        </a:p>
      </dgm:t>
    </dgm:pt>
    <dgm:pt modelId="{91514094-1A42-41E8-956A-D9D0D942CDC7}" type="parTrans" cxnId="{460BE36D-D308-4EEF-A783-C7D98476CBEE}">
      <dgm:prSet/>
      <dgm:spPr/>
      <dgm:t>
        <a:bodyPr/>
        <a:lstStyle/>
        <a:p>
          <a:endParaRPr lang="en-US"/>
        </a:p>
      </dgm:t>
    </dgm:pt>
    <dgm:pt modelId="{D44C3EBF-3B8B-4084-A38A-B00DC3BF6006}" type="sibTrans" cxnId="{460BE36D-D308-4EEF-A783-C7D98476CBEE}">
      <dgm:prSet/>
      <dgm:spPr/>
      <dgm:t>
        <a:bodyPr/>
        <a:lstStyle/>
        <a:p>
          <a:endParaRPr lang="en-US"/>
        </a:p>
      </dgm:t>
    </dgm:pt>
    <dgm:pt modelId="{B21C2C09-978A-4C83-AF4D-E0221F70D45C}" type="pres">
      <dgm:prSet presAssocID="{491E4F91-24DF-44F8-903F-B7D40292B89A}" presName="Name0" presStyleCnt="0">
        <dgm:presLayoutVars>
          <dgm:dir/>
          <dgm:resizeHandles val="exact"/>
        </dgm:presLayoutVars>
      </dgm:prSet>
      <dgm:spPr/>
      <dgm:t>
        <a:bodyPr/>
        <a:lstStyle/>
        <a:p>
          <a:endParaRPr lang="en-US"/>
        </a:p>
      </dgm:t>
    </dgm:pt>
    <dgm:pt modelId="{D5502D53-2A44-47E4-B970-B73ACFF3C153}" type="pres">
      <dgm:prSet presAssocID="{9078BBD3-E05A-4B47-A39C-399BD39EE386}" presName="composite" presStyleCnt="0"/>
      <dgm:spPr/>
    </dgm:pt>
    <dgm:pt modelId="{8D30FE0D-A53E-4FC2-B367-D84096092112}" type="pres">
      <dgm:prSet presAssocID="{9078BBD3-E05A-4B47-A39C-399BD39EE386}" presName="imagSh" presStyleLbl="bgImgPlace1" presStyleIdx="0" presStyleCnt="3" custLinFactNeighborY="-18385"/>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8000" t="-8000" r="8000" b="-8000"/>
          </a:stretch>
        </a:blipFill>
      </dgm:spPr>
      <dgm:t>
        <a:bodyPr/>
        <a:lstStyle/>
        <a:p>
          <a:endParaRPr lang="en-US"/>
        </a:p>
      </dgm:t>
    </dgm:pt>
    <dgm:pt modelId="{A532421B-CC3E-4417-94A3-59356F71833D}" type="pres">
      <dgm:prSet presAssocID="{9078BBD3-E05A-4B47-A39C-399BD39EE386}" presName="txNode" presStyleLbl="node1" presStyleIdx="0" presStyleCnt="3">
        <dgm:presLayoutVars>
          <dgm:bulletEnabled val="1"/>
        </dgm:presLayoutVars>
      </dgm:prSet>
      <dgm:spPr/>
      <dgm:t>
        <a:bodyPr/>
        <a:lstStyle/>
        <a:p>
          <a:endParaRPr lang="en-US"/>
        </a:p>
      </dgm:t>
    </dgm:pt>
    <dgm:pt modelId="{DC9447E6-5F31-4A4A-BA12-4E58A957C9DB}" type="pres">
      <dgm:prSet presAssocID="{DB731583-1376-464B-AA05-D1AB785685D5}" presName="sibTrans" presStyleLbl="sibTrans2D1" presStyleIdx="0" presStyleCnt="2"/>
      <dgm:spPr/>
      <dgm:t>
        <a:bodyPr/>
        <a:lstStyle/>
        <a:p>
          <a:endParaRPr lang="en-US"/>
        </a:p>
      </dgm:t>
    </dgm:pt>
    <dgm:pt modelId="{939B6B87-DEC5-4784-83C1-35C9BEB8EE0C}" type="pres">
      <dgm:prSet presAssocID="{DB731583-1376-464B-AA05-D1AB785685D5}" presName="connTx" presStyleLbl="sibTrans2D1" presStyleIdx="0" presStyleCnt="2"/>
      <dgm:spPr/>
      <dgm:t>
        <a:bodyPr/>
        <a:lstStyle/>
        <a:p>
          <a:endParaRPr lang="en-US"/>
        </a:p>
      </dgm:t>
    </dgm:pt>
    <dgm:pt modelId="{2FD40165-09CE-4B68-B553-6D4AAA83713F}" type="pres">
      <dgm:prSet presAssocID="{7F3445AB-8F66-442D-BB87-F19B4B9D7FEB}" presName="composite" presStyleCnt="0"/>
      <dgm:spPr/>
    </dgm:pt>
    <dgm:pt modelId="{8FB7D9A5-BAE9-499E-9E92-E87092824FDB}" type="pres">
      <dgm:prSet presAssocID="{7F3445AB-8F66-442D-BB87-F19B4B9D7FEB}" presName="imagSh" presStyleLbl="bgImgPlace1" presStyleIdx="1" presStyleCnt="3" custLinFactNeighborY="-1838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b="4000"/>
          </a:stretch>
        </a:blipFill>
      </dgm:spPr>
      <dgm:t>
        <a:bodyPr/>
        <a:lstStyle/>
        <a:p>
          <a:endParaRPr lang="en-US"/>
        </a:p>
      </dgm:t>
    </dgm:pt>
    <dgm:pt modelId="{24E8B3DA-59E9-4CB4-A6FB-7AC0DB3CDB1F}" type="pres">
      <dgm:prSet presAssocID="{7F3445AB-8F66-442D-BB87-F19B4B9D7FEB}" presName="txNode" presStyleLbl="node1" presStyleIdx="1" presStyleCnt="3">
        <dgm:presLayoutVars>
          <dgm:bulletEnabled val="1"/>
        </dgm:presLayoutVars>
      </dgm:prSet>
      <dgm:spPr/>
      <dgm:t>
        <a:bodyPr/>
        <a:lstStyle/>
        <a:p>
          <a:endParaRPr lang="en-US"/>
        </a:p>
      </dgm:t>
    </dgm:pt>
    <dgm:pt modelId="{00539395-A39B-47CD-B293-2F263AE16706}" type="pres">
      <dgm:prSet presAssocID="{7166559C-B9D9-47DB-8F79-7C4A81D9B1D1}" presName="sibTrans" presStyleLbl="sibTrans2D1" presStyleIdx="1" presStyleCnt="2"/>
      <dgm:spPr/>
      <dgm:t>
        <a:bodyPr/>
        <a:lstStyle/>
        <a:p>
          <a:endParaRPr lang="en-US"/>
        </a:p>
      </dgm:t>
    </dgm:pt>
    <dgm:pt modelId="{256A2574-9D00-43DE-AF3C-0D4B10F4D25C}" type="pres">
      <dgm:prSet presAssocID="{7166559C-B9D9-47DB-8F79-7C4A81D9B1D1}" presName="connTx" presStyleLbl="sibTrans2D1" presStyleIdx="1" presStyleCnt="2"/>
      <dgm:spPr/>
      <dgm:t>
        <a:bodyPr/>
        <a:lstStyle/>
        <a:p>
          <a:endParaRPr lang="en-US"/>
        </a:p>
      </dgm:t>
    </dgm:pt>
    <dgm:pt modelId="{83936B60-7D40-4FEA-9242-562CE7B5BD6F}" type="pres">
      <dgm:prSet presAssocID="{F2896160-1AFB-4340-A21C-8C8A449916CC}" presName="composite" presStyleCnt="0"/>
      <dgm:spPr/>
    </dgm:pt>
    <dgm:pt modelId="{73B405E6-3E62-4568-9E65-51E1D85AD4FE}" type="pres">
      <dgm:prSet presAssocID="{F2896160-1AFB-4340-A21C-8C8A449916CC}" presName="imagSh" presStyleLbl="bgImgPlace1" presStyleIdx="2" presStyleCnt="3" custLinFactNeighborY="-1838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6000" b="11000"/>
          </a:stretch>
        </a:blipFill>
      </dgm:spPr>
      <dgm:t>
        <a:bodyPr/>
        <a:lstStyle/>
        <a:p>
          <a:endParaRPr lang="en-US"/>
        </a:p>
      </dgm:t>
    </dgm:pt>
    <dgm:pt modelId="{D71223BA-081E-49E7-8DDD-0094652B5F72}" type="pres">
      <dgm:prSet presAssocID="{F2896160-1AFB-4340-A21C-8C8A449916CC}" presName="txNode" presStyleLbl="node1" presStyleIdx="2" presStyleCnt="3">
        <dgm:presLayoutVars>
          <dgm:bulletEnabled val="1"/>
        </dgm:presLayoutVars>
      </dgm:prSet>
      <dgm:spPr/>
      <dgm:t>
        <a:bodyPr/>
        <a:lstStyle/>
        <a:p>
          <a:endParaRPr lang="en-US"/>
        </a:p>
      </dgm:t>
    </dgm:pt>
  </dgm:ptLst>
  <dgm:cxnLst>
    <dgm:cxn modelId="{FA6BE0D6-A2F5-49BF-8BB9-480F2513F2A1}" srcId="{7F3445AB-8F66-442D-BB87-F19B4B9D7FEB}" destId="{B6B732C2-85F8-491E-AB84-41412BB9219B}" srcOrd="0" destOrd="0" parTransId="{B140A16C-373A-44A6-A13E-AB2252191656}" sibTransId="{4965FB9A-B5D0-4081-9258-480E3C91958D}"/>
    <dgm:cxn modelId="{70489CBD-3736-4082-9541-55DCDCA5FC92}" type="presOf" srcId="{9078BBD3-E05A-4B47-A39C-399BD39EE386}" destId="{A532421B-CC3E-4417-94A3-59356F71833D}" srcOrd="0" destOrd="0" presId="urn:microsoft.com/office/officeart/2005/8/layout/hProcess10"/>
    <dgm:cxn modelId="{B114ABDA-3EE9-43B5-B574-C6BCAEA42D5D}" type="presOf" srcId="{DB731583-1376-464B-AA05-D1AB785685D5}" destId="{939B6B87-DEC5-4784-83C1-35C9BEB8EE0C}" srcOrd="1" destOrd="0" presId="urn:microsoft.com/office/officeart/2005/8/layout/hProcess10"/>
    <dgm:cxn modelId="{051C59F0-479F-4438-8633-8267F546A3B0}" srcId="{491E4F91-24DF-44F8-903F-B7D40292B89A}" destId="{F2896160-1AFB-4340-A21C-8C8A449916CC}" srcOrd="2" destOrd="0" parTransId="{69949C18-A940-4FAC-BC6E-F191155D67D2}" sibTransId="{8558CC7E-9FBB-44F0-87C7-B0C3D6F58E23}"/>
    <dgm:cxn modelId="{B19AB9BB-AAA6-420D-BDB2-739AF5E2D870}" type="presOf" srcId="{B6B732C2-85F8-491E-AB84-41412BB9219B}" destId="{24E8B3DA-59E9-4CB4-A6FB-7AC0DB3CDB1F}" srcOrd="0" destOrd="1" presId="urn:microsoft.com/office/officeart/2005/8/layout/hProcess10"/>
    <dgm:cxn modelId="{FE41B54E-92F9-4C24-8832-1624988173FE}" type="presOf" srcId="{48040B62-2D8E-4DCF-9FA3-6E473AADD180}" destId="{D71223BA-081E-49E7-8DDD-0094652B5F72}" srcOrd="0" destOrd="2" presId="urn:microsoft.com/office/officeart/2005/8/layout/hProcess10"/>
    <dgm:cxn modelId="{AB5ACB32-D278-4D52-BAF5-56F534A6A442}" type="presOf" srcId="{DB731583-1376-464B-AA05-D1AB785685D5}" destId="{DC9447E6-5F31-4A4A-BA12-4E58A957C9DB}" srcOrd="0" destOrd="0" presId="urn:microsoft.com/office/officeart/2005/8/layout/hProcess10"/>
    <dgm:cxn modelId="{B78F9580-9689-40A2-9C45-636CE36CDE21}" type="presOf" srcId="{B0DBFC18-2CF8-4401-AEF0-4644C9B85BA8}" destId="{24E8B3DA-59E9-4CB4-A6FB-7AC0DB3CDB1F}" srcOrd="0" destOrd="3" presId="urn:microsoft.com/office/officeart/2005/8/layout/hProcess10"/>
    <dgm:cxn modelId="{0661EFED-5145-4C47-BDB8-8744B24A1427}" srcId="{7F3445AB-8F66-442D-BB87-F19B4B9D7FEB}" destId="{74F24BAC-A75C-4240-8614-4A45F96E9CFF}" srcOrd="1" destOrd="0" parTransId="{6E6F5BA6-5A18-48C7-AD10-7FA797EB0AFA}" sibTransId="{932364ED-F2AC-4637-9EA3-27A6DAF3AAE4}"/>
    <dgm:cxn modelId="{B6800D7C-DEA9-4358-B750-34FA89427A83}" type="presOf" srcId="{7166559C-B9D9-47DB-8F79-7C4A81D9B1D1}" destId="{256A2574-9D00-43DE-AF3C-0D4B10F4D25C}" srcOrd="1" destOrd="0" presId="urn:microsoft.com/office/officeart/2005/8/layout/hProcess10"/>
    <dgm:cxn modelId="{DAAD9FB5-F219-46CC-B92F-BE23E2B68292}" srcId="{F2896160-1AFB-4340-A21C-8C8A449916CC}" destId="{5ACD1DA2-A673-4912-A298-3B51829FB59F}" srcOrd="0" destOrd="0" parTransId="{3365E41D-51A6-45BF-B35E-2112921B8A91}" sibTransId="{6F81A54B-F3D2-4E2C-9B71-D98B0EE31263}"/>
    <dgm:cxn modelId="{48AA3A75-7ECF-44A5-8DB5-57F217BA8C26}" type="presOf" srcId="{5ACD1DA2-A673-4912-A298-3B51829FB59F}" destId="{D71223BA-081E-49E7-8DDD-0094652B5F72}" srcOrd="0" destOrd="1" presId="urn:microsoft.com/office/officeart/2005/8/layout/hProcess10"/>
    <dgm:cxn modelId="{520C1519-E346-4268-8C03-BC0AE7E11719}" srcId="{491E4F91-24DF-44F8-903F-B7D40292B89A}" destId="{9078BBD3-E05A-4B47-A39C-399BD39EE386}" srcOrd="0" destOrd="0" parTransId="{F56ECC88-A258-4FD9-A9E3-967B837BC716}" sibTransId="{DB731583-1376-464B-AA05-D1AB785685D5}"/>
    <dgm:cxn modelId="{B732C4AB-51D2-4080-A399-A05FD5AB5A34}" srcId="{491E4F91-24DF-44F8-903F-B7D40292B89A}" destId="{7F3445AB-8F66-442D-BB87-F19B4B9D7FEB}" srcOrd="1" destOrd="0" parTransId="{FD82F3D9-0407-4EB1-BD24-65F1EB5E5054}" sibTransId="{7166559C-B9D9-47DB-8F79-7C4A81D9B1D1}"/>
    <dgm:cxn modelId="{EAEF71DC-AC8C-4DD0-96C4-08F0B373CF8A}" srcId="{7F3445AB-8F66-442D-BB87-F19B4B9D7FEB}" destId="{1FDDDF70-6193-47C0-B556-3A1B34895DAA}" srcOrd="3" destOrd="0" parTransId="{35B2BA1A-FD29-4F11-9348-017D0AFA5212}" sibTransId="{974921BF-D667-4D54-B890-5FDF3AF64EDA}"/>
    <dgm:cxn modelId="{72ECFFCB-3679-4811-ADC0-597E8FC1F12F}" type="presOf" srcId="{7F3445AB-8F66-442D-BB87-F19B4B9D7FEB}" destId="{24E8B3DA-59E9-4CB4-A6FB-7AC0DB3CDB1F}" srcOrd="0" destOrd="0" presId="urn:microsoft.com/office/officeart/2005/8/layout/hProcess10"/>
    <dgm:cxn modelId="{114404C7-F00F-4311-AEDB-5BAD5E0C8940}" srcId="{F2896160-1AFB-4340-A21C-8C8A449916CC}" destId="{48040B62-2D8E-4DCF-9FA3-6E473AADD180}" srcOrd="1" destOrd="0" parTransId="{54AAA310-B4DD-40FC-B8E9-A069505370DC}" sibTransId="{15264B6D-A65A-4345-A1AA-5CB02E0BCC31}"/>
    <dgm:cxn modelId="{BEF743B2-D242-439A-977D-6B33411B41BD}" type="presOf" srcId="{491E4F91-24DF-44F8-903F-B7D40292B89A}" destId="{B21C2C09-978A-4C83-AF4D-E0221F70D45C}" srcOrd="0" destOrd="0" presId="urn:microsoft.com/office/officeart/2005/8/layout/hProcess10"/>
    <dgm:cxn modelId="{95D6F0C8-B6B5-404A-8C2F-CCBD38AC6F93}" type="presOf" srcId="{7166559C-B9D9-47DB-8F79-7C4A81D9B1D1}" destId="{00539395-A39B-47CD-B293-2F263AE16706}" srcOrd="0" destOrd="0" presId="urn:microsoft.com/office/officeart/2005/8/layout/hProcess10"/>
    <dgm:cxn modelId="{85E2F172-2A55-4A49-893A-A7E5E7D5AA31}" srcId="{9078BBD3-E05A-4B47-A39C-399BD39EE386}" destId="{92FE5AB3-5641-4B68-9DBC-D15D558C33DB}" srcOrd="0" destOrd="0" parTransId="{4A3C95AA-0984-4C63-B117-54D1589C3B5C}" sibTransId="{D59275EA-C5C8-4220-9D82-2C7C94A6D80A}"/>
    <dgm:cxn modelId="{DCCF849B-CA96-4712-BEC7-B96A66EC28C4}" type="presOf" srcId="{1FDDDF70-6193-47C0-B556-3A1B34895DAA}" destId="{24E8B3DA-59E9-4CB4-A6FB-7AC0DB3CDB1F}" srcOrd="0" destOrd="4" presId="urn:microsoft.com/office/officeart/2005/8/layout/hProcess10"/>
    <dgm:cxn modelId="{5A0609BF-CDC3-4416-A11C-A753A1398F88}" type="presOf" srcId="{F2896160-1AFB-4340-A21C-8C8A449916CC}" destId="{D71223BA-081E-49E7-8DDD-0094652B5F72}" srcOrd="0" destOrd="0" presId="urn:microsoft.com/office/officeart/2005/8/layout/hProcess10"/>
    <dgm:cxn modelId="{7C0C875A-DEFE-4D3E-BDB7-3AA12F4ACC6E}" type="presOf" srcId="{92FE5AB3-5641-4B68-9DBC-D15D558C33DB}" destId="{A532421B-CC3E-4417-94A3-59356F71833D}" srcOrd="0" destOrd="1" presId="urn:microsoft.com/office/officeart/2005/8/layout/hProcess10"/>
    <dgm:cxn modelId="{0CB14757-4710-4D26-BB1A-04C7E3D7E733}" type="presOf" srcId="{74F24BAC-A75C-4240-8614-4A45F96E9CFF}" destId="{24E8B3DA-59E9-4CB4-A6FB-7AC0DB3CDB1F}" srcOrd="0" destOrd="2" presId="urn:microsoft.com/office/officeart/2005/8/layout/hProcess10"/>
    <dgm:cxn modelId="{460BE36D-D308-4EEF-A783-C7D98476CBEE}" srcId="{7F3445AB-8F66-442D-BB87-F19B4B9D7FEB}" destId="{B0DBFC18-2CF8-4401-AEF0-4644C9B85BA8}" srcOrd="2" destOrd="0" parTransId="{91514094-1A42-41E8-956A-D9D0D942CDC7}" sibTransId="{D44C3EBF-3B8B-4084-A38A-B00DC3BF6006}"/>
    <dgm:cxn modelId="{D121C530-E46F-4196-9950-8668F18A671D}" type="presParOf" srcId="{B21C2C09-978A-4C83-AF4D-E0221F70D45C}" destId="{D5502D53-2A44-47E4-B970-B73ACFF3C153}" srcOrd="0" destOrd="0" presId="urn:microsoft.com/office/officeart/2005/8/layout/hProcess10"/>
    <dgm:cxn modelId="{70963039-708E-4988-92DD-D6D6DA7E8FA1}" type="presParOf" srcId="{D5502D53-2A44-47E4-B970-B73ACFF3C153}" destId="{8D30FE0D-A53E-4FC2-B367-D84096092112}" srcOrd="0" destOrd="0" presId="urn:microsoft.com/office/officeart/2005/8/layout/hProcess10"/>
    <dgm:cxn modelId="{54E307F7-3838-4B58-B766-4BB209BAC27A}" type="presParOf" srcId="{D5502D53-2A44-47E4-B970-B73ACFF3C153}" destId="{A532421B-CC3E-4417-94A3-59356F71833D}" srcOrd="1" destOrd="0" presId="urn:microsoft.com/office/officeart/2005/8/layout/hProcess10"/>
    <dgm:cxn modelId="{0BD71BA2-AE19-4204-8F33-2C541C5102F3}" type="presParOf" srcId="{B21C2C09-978A-4C83-AF4D-E0221F70D45C}" destId="{DC9447E6-5F31-4A4A-BA12-4E58A957C9DB}" srcOrd="1" destOrd="0" presId="urn:microsoft.com/office/officeart/2005/8/layout/hProcess10"/>
    <dgm:cxn modelId="{BE0AF24D-070A-43A2-AD29-3E8D3A3DFA67}" type="presParOf" srcId="{DC9447E6-5F31-4A4A-BA12-4E58A957C9DB}" destId="{939B6B87-DEC5-4784-83C1-35C9BEB8EE0C}" srcOrd="0" destOrd="0" presId="urn:microsoft.com/office/officeart/2005/8/layout/hProcess10"/>
    <dgm:cxn modelId="{AFC9D631-F7E5-46A4-980F-BF6B2B7BE928}" type="presParOf" srcId="{B21C2C09-978A-4C83-AF4D-E0221F70D45C}" destId="{2FD40165-09CE-4B68-B553-6D4AAA83713F}" srcOrd="2" destOrd="0" presId="urn:microsoft.com/office/officeart/2005/8/layout/hProcess10"/>
    <dgm:cxn modelId="{D96F267B-EAB4-4D8F-BD49-39DB9701F071}" type="presParOf" srcId="{2FD40165-09CE-4B68-B553-6D4AAA83713F}" destId="{8FB7D9A5-BAE9-499E-9E92-E87092824FDB}" srcOrd="0" destOrd="0" presId="urn:microsoft.com/office/officeart/2005/8/layout/hProcess10"/>
    <dgm:cxn modelId="{AB706D1A-2003-4DA5-AC4E-7304FDF95E2B}" type="presParOf" srcId="{2FD40165-09CE-4B68-B553-6D4AAA83713F}" destId="{24E8B3DA-59E9-4CB4-A6FB-7AC0DB3CDB1F}" srcOrd="1" destOrd="0" presId="urn:microsoft.com/office/officeart/2005/8/layout/hProcess10"/>
    <dgm:cxn modelId="{820B8A10-755D-4E5D-A839-50543BC1F1D5}" type="presParOf" srcId="{B21C2C09-978A-4C83-AF4D-E0221F70D45C}" destId="{00539395-A39B-47CD-B293-2F263AE16706}" srcOrd="3" destOrd="0" presId="urn:microsoft.com/office/officeart/2005/8/layout/hProcess10"/>
    <dgm:cxn modelId="{BF702151-F647-4905-BF0D-6A05699F96BF}" type="presParOf" srcId="{00539395-A39B-47CD-B293-2F263AE16706}" destId="{256A2574-9D00-43DE-AF3C-0D4B10F4D25C}" srcOrd="0" destOrd="0" presId="urn:microsoft.com/office/officeart/2005/8/layout/hProcess10"/>
    <dgm:cxn modelId="{E9F50756-3243-4A16-9938-43CBD9BBBDD1}" type="presParOf" srcId="{B21C2C09-978A-4C83-AF4D-E0221F70D45C}" destId="{83936B60-7D40-4FEA-9242-562CE7B5BD6F}" srcOrd="4" destOrd="0" presId="urn:microsoft.com/office/officeart/2005/8/layout/hProcess10"/>
    <dgm:cxn modelId="{FC2EF6D3-D318-4C20-BC60-F1C8DB5E50A0}" type="presParOf" srcId="{83936B60-7D40-4FEA-9242-562CE7B5BD6F}" destId="{73B405E6-3E62-4568-9E65-51E1D85AD4FE}" srcOrd="0" destOrd="0" presId="urn:microsoft.com/office/officeart/2005/8/layout/hProcess10"/>
    <dgm:cxn modelId="{5BAC4CFA-FC8A-4CFA-9880-C7C874FB36D8}" type="presParOf" srcId="{83936B60-7D40-4FEA-9242-562CE7B5BD6F}" destId="{D71223BA-081E-49E7-8DDD-0094652B5F72}" srcOrd="1" destOrd="0" presId="urn:microsoft.com/office/officeart/2005/8/layout/hProcess10"/>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9F7FA9-966B-4877-9006-155090B90550}" type="doc">
      <dgm:prSet loTypeId="urn:microsoft.com/office/officeart/2005/8/layout/arrow1" loCatId="relationship" qsTypeId="urn:microsoft.com/office/officeart/2005/8/quickstyle/simple1" qsCatId="simple" csTypeId="urn:microsoft.com/office/officeart/2005/8/colors/accent0_2" csCatId="mainScheme" phldr="1"/>
      <dgm:spPr/>
      <dgm:t>
        <a:bodyPr/>
        <a:lstStyle/>
        <a:p>
          <a:endParaRPr lang="en-US"/>
        </a:p>
      </dgm:t>
    </dgm:pt>
    <dgm:pt modelId="{EC7A9BFE-63F1-4089-A698-759DCCD52DFD}">
      <dgm:prSet phldrT="[Text]"/>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r>
            <a:rPr lang="en-US" dirty="0" smtClean="0">
              <a:effectLst/>
            </a:rPr>
            <a:t>BUFT</a:t>
          </a:r>
          <a:endParaRPr lang="en-US" dirty="0">
            <a:effectLst/>
          </a:endParaRPr>
        </a:p>
      </dgm:t>
    </dgm:pt>
    <dgm:pt modelId="{74E6814B-2ADB-4E3C-8129-0B7945EEEF50}" type="parTrans" cxnId="{4DA560AA-FCDF-45BC-A9B3-EE19AACD779D}">
      <dgm:prSet/>
      <dgm:spPr/>
      <dgm:t>
        <a:bodyPr/>
        <a:lstStyle/>
        <a:p>
          <a:endParaRPr lang="en-US">
            <a:effectLst/>
          </a:endParaRPr>
        </a:p>
      </dgm:t>
    </dgm:pt>
    <dgm:pt modelId="{8B3B5C9C-32FC-449E-BBE8-18548FE0DDF7}" type="sibTrans" cxnId="{4DA560AA-FCDF-45BC-A9B3-EE19AACD779D}">
      <dgm:prSet/>
      <dgm:spPr/>
      <dgm:t>
        <a:bodyPr/>
        <a:lstStyle/>
        <a:p>
          <a:endParaRPr lang="en-US">
            <a:effectLst/>
          </a:endParaRPr>
        </a:p>
      </dgm:t>
    </dgm:pt>
    <dgm:pt modelId="{EB50317D-D9DC-4D35-8B1C-C917EC96F163}">
      <dgm:prSet phldrT="[Text]"/>
      <dgm:spPr>
        <a:gradFill flip="none" rotWithShape="1">
          <a:gsLst>
            <a:gs pos="0">
              <a:schemeClr val="accent1">
                <a:tint val="66000"/>
                <a:satMod val="160000"/>
              </a:schemeClr>
            </a:gs>
            <a:gs pos="52000">
              <a:schemeClr val="accent1">
                <a:tint val="44500"/>
                <a:satMod val="160000"/>
              </a:schemeClr>
            </a:gs>
            <a:gs pos="100000">
              <a:schemeClr val="accent1">
                <a:tint val="23500"/>
                <a:satMod val="160000"/>
              </a:schemeClr>
            </a:gs>
          </a:gsLst>
          <a:lin ang="5400000" scaled="1"/>
          <a:tileRect/>
        </a:gradFill>
      </dgm:spPr>
      <dgm:t>
        <a:bodyPr/>
        <a:lstStyle/>
        <a:p>
          <a:r>
            <a:rPr lang="en-US" dirty="0" smtClean="0">
              <a:effectLst/>
            </a:rPr>
            <a:t>TiP</a:t>
          </a:r>
          <a:endParaRPr lang="en-US" dirty="0">
            <a:effectLst/>
          </a:endParaRPr>
        </a:p>
      </dgm:t>
    </dgm:pt>
    <dgm:pt modelId="{88746877-0F50-4838-A286-0E26B560912A}" type="parTrans" cxnId="{A92FF42C-5133-4865-B075-9198C1BB8504}">
      <dgm:prSet/>
      <dgm:spPr/>
      <dgm:t>
        <a:bodyPr/>
        <a:lstStyle/>
        <a:p>
          <a:endParaRPr lang="en-US">
            <a:effectLst/>
          </a:endParaRPr>
        </a:p>
      </dgm:t>
    </dgm:pt>
    <dgm:pt modelId="{064793AA-1693-4DA4-AE4E-3155D1522D75}" type="sibTrans" cxnId="{A92FF42C-5133-4865-B075-9198C1BB8504}">
      <dgm:prSet/>
      <dgm:spPr/>
      <dgm:t>
        <a:bodyPr/>
        <a:lstStyle/>
        <a:p>
          <a:endParaRPr lang="en-US">
            <a:effectLst/>
          </a:endParaRPr>
        </a:p>
      </dgm:t>
    </dgm:pt>
    <dgm:pt modelId="{FCA6CA36-6793-48AC-8F85-156A8CAA94C9}" type="pres">
      <dgm:prSet presAssocID="{C79F7FA9-966B-4877-9006-155090B90550}" presName="cycle" presStyleCnt="0">
        <dgm:presLayoutVars>
          <dgm:dir/>
          <dgm:resizeHandles val="exact"/>
        </dgm:presLayoutVars>
      </dgm:prSet>
      <dgm:spPr/>
      <dgm:t>
        <a:bodyPr/>
        <a:lstStyle/>
        <a:p>
          <a:endParaRPr lang="en-US"/>
        </a:p>
      </dgm:t>
    </dgm:pt>
    <dgm:pt modelId="{BE68C56E-E989-4A73-8670-134610A52266}" type="pres">
      <dgm:prSet presAssocID="{EC7A9BFE-63F1-4089-A698-759DCCD52DFD}" presName="arrow" presStyleLbl="node1" presStyleIdx="0" presStyleCnt="2">
        <dgm:presLayoutVars>
          <dgm:bulletEnabled val="1"/>
        </dgm:presLayoutVars>
      </dgm:prSet>
      <dgm:spPr/>
      <dgm:t>
        <a:bodyPr/>
        <a:lstStyle/>
        <a:p>
          <a:endParaRPr lang="en-US"/>
        </a:p>
      </dgm:t>
    </dgm:pt>
    <dgm:pt modelId="{226D4B8D-5336-4577-932A-D2CE5BB70715}" type="pres">
      <dgm:prSet presAssocID="{EB50317D-D9DC-4D35-8B1C-C917EC96F163}" presName="arrow" presStyleLbl="node1" presStyleIdx="1" presStyleCnt="2">
        <dgm:presLayoutVars>
          <dgm:bulletEnabled val="1"/>
        </dgm:presLayoutVars>
      </dgm:prSet>
      <dgm:spPr/>
      <dgm:t>
        <a:bodyPr/>
        <a:lstStyle/>
        <a:p>
          <a:endParaRPr lang="en-US"/>
        </a:p>
      </dgm:t>
    </dgm:pt>
  </dgm:ptLst>
  <dgm:cxnLst>
    <dgm:cxn modelId="{9B5DA47C-44C1-40A6-B7F6-9749049028D2}" type="presOf" srcId="{C79F7FA9-966B-4877-9006-155090B90550}" destId="{FCA6CA36-6793-48AC-8F85-156A8CAA94C9}" srcOrd="0" destOrd="0" presId="urn:microsoft.com/office/officeart/2005/8/layout/arrow1"/>
    <dgm:cxn modelId="{4DA560AA-FCDF-45BC-A9B3-EE19AACD779D}" srcId="{C79F7FA9-966B-4877-9006-155090B90550}" destId="{EC7A9BFE-63F1-4089-A698-759DCCD52DFD}" srcOrd="0" destOrd="0" parTransId="{74E6814B-2ADB-4E3C-8129-0B7945EEEF50}" sibTransId="{8B3B5C9C-32FC-449E-BBE8-18548FE0DDF7}"/>
    <dgm:cxn modelId="{ABAC924F-2352-4E63-BC93-20172AD4BE19}" type="presOf" srcId="{EC7A9BFE-63F1-4089-A698-759DCCD52DFD}" destId="{BE68C56E-E989-4A73-8670-134610A52266}" srcOrd="0" destOrd="0" presId="urn:microsoft.com/office/officeart/2005/8/layout/arrow1"/>
    <dgm:cxn modelId="{A92FF42C-5133-4865-B075-9198C1BB8504}" srcId="{C79F7FA9-966B-4877-9006-155090B90550}" destId="{EB50317D-D9DC-4D35-8B1C-C917EC96F163}" srcOrd="1" destOrd="0" parTransId="{88746877-0F50-4838-A286-0E26B560912A}" sibTransId="{064793AA-1693-4DA4-AE4E-3155D1522D75}"/>
    <dgm:cxn modelId="{61981AFA-7DC5-474E-AD93-D6E13A8EAF8F}" type="presOf" srcId="{EB50317D-D9DC-4D35-8B1C-C917EC96F163}" destId="{226D4B8D-5336-4577-932A-D2CE5BB70715}" srcOrd="0" destOrd="0" presId="urn:microsoft.com/office/officeart/2005/8/layout/arrow1"/>
    <dgm:cxn modelId="{C47106D7-8FA1-435F-A388-D5114BBD4AE2}" type="presParOf" srcId="{FCA6CA36-6793-48AC-8F85-156A8CAA94C9}" destId="{BE68C56E-E989-4A73-8670-134610A52266}" srcOrd="0" destOrd="0" presId="urn:microsoft.com/office/officeart/2005/8/layout/arrow1"/>
    <dgm:cxn modelId="{ACBBCFFB-0D0A-48D3-B689-0FD67D839F7A}" type="presParOf" srcId="{FCA6CA36-6793-48AC-8F85-156A8CAA94C9}" destId="{226D4B8D-5336-4577-932A-D2CE5BB70715}" srcOrd="1" destOrd="0" presId="urn:microsoft.com/office/officeart/2005/8/layout/arrow1"/>
  </dgm:cxnLst>
  <dgm:bg>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59E919A-97F7-4965-BA2E-A8D7347AB006}"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4006AC0A-E0B2-44BA-8566-DE6CB4C5FE33}">
      <dgm:prSet phldrT="[Text]"/>
      <dgm:spPr/>
      <dgm:t>
        <a:bodyPr/>
        <a:lstStyle/>
        <a:p>
          <a:r>
            <a:rPr lang="en-US" dirty="0" smtClean="0"/>
            <a:t>Deploy</a:t>
          </a:r>
          <a:endParaRPr lang="en-US" dirty="0"/>
        </a:p>
      </dgm:t>
    </dgm:pt>
    <dgm:pt modelId="{9A3FF481-13B3-4CDD-93B3-4442DC4B648A}" type="parTrans" cxnId="{E51FABD9-9533-4E67-B4D5-7EC9364488F5}">
      <dgm:prSet/>
      <dgm:spPr/>
      <dgm:t>
        <a:bodyPr/>
        <a:lstStyle/>
        <a:p>
          <a:endParaRPr lang="en-US"/>
        </a:p>
      </dgm:t>
    </dgm:pt>
    <dgm:pt modelId="{B2D1EEE3-4957-40C8-9CB7-83C440B08182}" type="sibTrans" cxnId="{E51FABD9-9533-4E67-B4D5-7EC9364488F5}">
      <dgm:prSet/>
      <dgm:spPr/>
      <dgm:t>
        <a:bodyPr/>
        <a:lstStyle/>
        <a:p>
          <a:endParaRPr lang="en-US"/>
        </a:p>
      </dgm:t>
    </dgm:pt>
    <dgm:pt modelId="{0ACB6E56-B8E3-4520-8AA4-359D48AE8EBA}">
      <dgm:prSet phldrT="[Text]"/>
      <dgm:spPr/>
      <dgm:t>
        <a:bodyPr/>
        <a:lstStyle/>
        <a:p>
          <a:r>
            <a:rPr lang="en-US" dirty="0" smtClean="0"/>
            <a:t>Detect</a:t>
          </a:r>
          <a:endParaRPr lang="en-US" dirty="0"/>
        </a:p>
      </dgm:t>
    </dgm:pt>
    <dgm:pt modelId="{BCEF70CC-A52D-4933-B344-46D247C4A9B5}" type="parTrans" cxnId="{3EB82FF0-4DCE-4DAB-8705-CDEC6D3E5E5C}">
      <dgm:prSet/>
      <dgm:spPr/>
      <dgm:t>
        <a:bodyPr/>
        <a:lstStyle/>
        <a:p>
          <a:endParaRPr lang="en-US"/>
        </a:p>
      </dgm:t>
    </dgm:pt>
    <dgm:pt modelId="{103FBA28-E40E-4C84-9960-391560BD7278}" type="sibTrans" cxnId="{3EB82FF0-4DCE-4DAB-8705-CDEC6D3E5E5C}">
      <dgm:prSet/>
      <dgm:spPr/>
      <dgm:t>
        <a:bodyPr/>
        <a:lstStyle/>
        <a:p>
          <a:endParaRPr lang="en-US"/>
        </a:p>
      </dgm:t>
    </dgm:pt>
    <dgm:pt modelId="{9903AD85-98C9-4F0F-BC4B-6B988C8FD5B9}">
      <dgm:prSet phldrT="[Text]"/>
      <dgm:spPr/>
      <dgm:t>
        <a:bodyPr/>
        <a:lstStyle/>
        <a:p>
          <a:r>
            <a:rPr lang="en-US" dirty="0" smtClean="0"/>
            <a:t>Remedy</a:t>
          </a:r>
          <a:endParaRPr lang="en-US" dirty="0"/>
        </a:p>
      </dgm:t>
    </dgm:pt>
    <dgm:pt modelId="{43BE49ED-DBA4-4C0C-AF66-2357EDC9954F}" type="parTrans" cxnId="{7F08EF99-7268-4E3B-B497-5F13E36F590A}">
      <dgm:prSet/>
      <dgm:spPr/>
      <dgm:t>
        <a:bodyPr/>
        <a:lstStyle/>
        <a:p>
          <a:endParaRPr lang="en-US"/>
        </a:p>
      </dgm:t>
    </dgm:pt>
    <dgm:pt modelId="{0F83DCE4-C538-4333-B584-5997221EF5B3}" type="sibTrans" cxnId="{7F08EF99-7268-4E3B-B497-5F13E36F590A}">
      <dgm:prSet/>
      <dgm:spPr/>
      <dgm:t>
        <a:bodyPr/>
        <a:lstStyle/>
        <a:p>
          <a:endParaRPr lang="en-US"/>
        </a:p>
      </dgm:t>
    </dgm:pt>
    <dgm:pt modelId="{3FA14CFC-29B5-4B7E-875C-2487F5582915}" type="pres">
      <dgm:prSet presAssocID="{859E919A-97F7-4965-BA2E-A8D7347AB006}" presName="Name0" presStyleCnt="0">
        <dgm:presLayoutVars>
          <dgm:dir/>
          <dgm:resizeHandles val="exact"/>
        </dgm:presLayoutVars>
      </dgm:prSet>
      <dgm:spPr/>
      <dgm:t>
        <a:bodyPr/>
        <a:lstStyle/>
        <a:p>
          <a:endParaRPr lang="en-US"/>
        </a:p>
      </dgm:t>
    </dgm:pt>
    <dgm:pt modelId="{3E55F867-E851-48BC-AAAA-798693F3D8F5}" type="pres">
      <dgm:prSet presAssocID="{859E919A-97F7-4965-BA2E-A8D7347AB006}" presName="cycle" presStyleCnt="0"/>
      <dgm:spPr/>
    </dgm:pt>
    <dgm:pt modelId="{76A68D50-1D0A-4B0B-9924-390057B3216B}" type="pres">
      <dgm:prSet presAssocID="{4006AC0A-E0B2-44BA-8566-DE6CB4C5FE33}" presName="nodeFirstNode" presStyleLbl="node1" presStyleIdx="0" presStyleCnt="3">
        <dgm:presLayoutVars>
          <dgm:bulletEnabled val="1"/>
        </dgm:presLayoutVars>
      </dgm:prSet>
      <dgm:spPr/>
      <dgm:t>
        <a:bodyPr/>
        <a:lstStyle/>
        <a:p>
          <a:endParaRPr lang="en-US"/>
        </a:p>
      </dgm:t>
    </dgm:pt>
    <dgm:pt modelId="{4B45E1A0-2FEF-49C3-A0DC-A05F3F2B8BA8}" type="pres">
      <dgm:prSet presAssocID="{B2D1EEE3-4957-40C8-9CB7-83C440B08182}" presName="sibTransFirstNode" presStyleLbl="bgShp" presStyleIdx="0" presStyleCnt="1"/>
      <dgm:spPr/>
      <dgm:t>
        <a:bodyPr/>
        <a:lstStyle/>
        <a:p>
          <a:endParaRPr lang="en-US"/>
        </a:p>
      </dgm:t>
    </dgm:pt>
    <dgm:pt modelId="{CCC17822-62F4-48CA-8AC8-1B23AD0CD89E}" type="pres">
      <dgm:prSet presAssocID="{0ACB6E56-B8E3-4520-8AA4-359D48AE8EBA}" presName="nodeFollowingNodes" presStyleLbl="node1" presStyleIdx="1" presStyleCnt="3" custRadScaleRad="102184" custRadScaleInc="-28381">
        <dgm:presLayoutVars>
          <dgm:bulletEnabled val="1"/>
        </dgm:presLayoutVars>
      </dgm:prSet>
      <dgm:spPr/>
      <dgm:t>
        <a:bodyPr/>
        <a:lstStyle/>
        <a:p>
          <a:endParaRPr lang="en-US"/>
        </a:p>
      </dgm:t>
    </dgm:pt>
    <dgm:pt modelId="{E82E8161-696C-4052-8ADD-1E5231132622}" type="pres">
      <dgm:prSet presAssocID="{9903AD85-98C9-4F0F-BC4B-6B988C8FD5B9}" presName="nodeFollowingNodes" presStyleLbl="node1" presStyleIdx="2" presStyleCnt="3" custRadScaleRad="96412" custRadScaleInc="28084">
        <dgm:presLayoutVars>
          <dgm:bulletEnabled val="1"/>
        </dgm:presLayoutVars>
      </dgm:prSet>
      <dgm:spPr/>
      <dgm:t>
        <a:bodyPr/>
        <a:lstStyle/>
        <a:p>
          <a:endParaRPr lang="en-US"/>
        </a:p>
      </dgm:t>
    </dgm:pt>
  </dgm:ptLst>
  <dgm:cxnLst>
    <dgm:cxn modelId="{B257551D-841D-49AF-9A37-3A51892468A7}" type="presOf" srcId="{9903AD85-98C9-4F0F-BC4B-6B988C8FD5B9}" destId="{E82E8161-696C-4052-8ADD-1E5231132622}" srcOrd="0" destOrd="0" presId="urn:microsoft.com/office/officeart/2005/8/layout/cycle3"/>
    <dgm:cxn modelId="{3EB82FF0-4DCE-4DAB-8705-CDEC6D3E5E5C}" srcId="{859E919A-97F7-4965-BA2E-A8D7347AB006}" destId="{0ACB6E56-B8E3-4520-8AA4-359D48AE8EBA}" srcOrd="1" destOrd="0" parTransId="{BCEF70CC-A52D-4933-B344-46D247C4A9B5}" sibTransId="{103FBA28-E40E-4C84-9960-391560BD7278}"/>
    <dgm:cxn modelId="{7F08EF99-7268-4E3B-B497-5F13E36F590A}" srcId="{859E919A-97F7-4965-BA2E-A8D7347AB006}" destId="{9903AD85-98C9-4F0F-BC4B-6B988C8FD5B9}" srcOrd="2" destOrd="0" parTransId="{43BE49ED-DBA4-4C0C-AF66-2357EDC9954F}" sibTransId="{0F83DCE4-C538-4333-B584-5997221EF5B3}"/>
    <dgm:cxn modelId="{19A76BFF-A9B2-4E83-A059-A6AB487B280B}" type="presOf" srcId="{4006AC0A-E0B2-44BA-8566-DE6CB4C5FE33}" destId="{76A68D50-1D0A-4B0B-9924-390057B3216B}" srcOrd="0" destOrd="0" presId="urn:microsoft.com/office/officeart/2005/8/layout/cycle3"/>
    <dgm:cxn modelId="{B4F9DD38-DB3C-44DA-BEE5-8DD7E7E8EAF9}" type="presOf" srcId="{859E919A-97F7-4965-BA2E-A8D7347AB006}" destId="{3FA14CFC-29B5-4B7E-875C-2487F5582915}" srcOrd="0" destOrd="0" presId="urn:microsoft.com/office/officeart/2005/8/layout/cycle3"/>
    <dgm:cxn modelId="{E51FABD9-9533-4E67-B4D5-7EC9364488F5}" srcId="{859E919A-97F7-4965-BA2E-A8D7347AB006}" destId="{4006AC0A-E0B2-44BA-8566-DE6CB4C5FE33}" srcOrd="0" destOrd="0" parTransId="{9A3FF481-13B3-4CDD-93B3-4442DC4B648A}" sibTransId="{B2D1EEE3-4957-40C8-9CB7-83C440B08182}"/>
    <dgm:cxn modelId="{695125A9-09FE-48C1-BCB3-F93A68BAD787}" type="presOf" srcId="{B2D1EEE3-4957-40C8-9CB7-83C440B08182}" destId="{4B45E1A0-2FEF-49C3-A0DC-A05F3F2B8BA8}" srcOrd="0" destOrd="0" presId="urn:microsoft.com/office/officeart/2005/8/layout/cycle3"/>
    <dgm:cxn modelId="{6E89CBE3-25D8-4912-83AA-3C8EB40BA99B}" type="presOf" srcId="{0ACB6E56-B8E3-4520-8AA4-359D48AE8EBA}" destId="{CCC17822-62F4-48CA-8AC8-1B23AD0CD89E}" srcOrd="0" destOrd="0" presId="urn:microsoft.com/office/officeart/2005/8/layout/cycle3"/>
    <dgm:cxn modelId="{BDB618EA-4729-4F4D-A03C-0DDC67CD8C34}" type="presParOf" srcId="{3FA14CFC-29B5-4B7E-875C-2487F5582915}" destId="{3E55F867-E851-48BC-AAAA-798693F3D8F5}" srcOrd="0" destOrd="0" presId="urn:microsoft.com/office/officeart/2005/8/layout/cycle3"/>
    <dgm:cxn modelId="{B9040185-5C9A-4921-9C8B-80755A2053A7}" type="presParOf" srcId="{3E55F867-E851-48BC-AAAA-798693F3D8F5}" destId="{76A68D50-1D0A-4B0B-9924-390057B3216B}" srcOrd="0" destOrd="0" presId="urn:microsoft.com/office/officeart/2005/8/layout/cycle3"/>
    <dgm:cxn modelId="{B9DBE807-AB3A-460B-AD01-D38E0087C53D}" type="presParOf" srcId="{3E55F867-E851-48BC-AAAA-798693F3D8F5}" destId="{4B45E1A0-2FEF-49C3-A0DC-A05F3F2B8BA8}" srcOrd="1" destOrd="0" presId="urn:microsoft.com/office/officeart/2005/8/layout/cycle3"/>
    <dgm:cxn modelId="{0C251962-03F4-4C1D-95ED-712AF9DA5C23}" type="presParOf" srcId="{3E55F867-E851-48BC-AAAA-798693F3D8F5}" destId="{CCC17822-62F4-48CA-8AC8-1B23AD0CD89E}" srcOrd="2" destOrd="0" presId="urn:microsoft.com/office/officeart/2005/8/layout/cycle3"/>
    <dgm:cxn modelId="{E3D8A16A-436B-4446-9ED3-4699AB95DBA1}" type="presParOf" srcId="{3E55F867-E851-48BC-AAAA-798693F3D8F5}" destId="{E82E8161-696C-4052-8ADD-1E5231132622}"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9F7FA9-966B-4877-9006-155090B90550}" type="doc">
      <dgm:prSet loTypeId="urn:microsoft.com/office/officeart/2005/8/layout/process3" loCatId="process" qsTypeId="urn:microsoft.com/office/officeart/2005/8/quickstyle/simple1" qsCatId="simple" csTypeId="urn:microsoft.com/office/officeart/2005/8/colors/accent0_2" csCatId="mainScheme" phldr="1"/>
      <dgm:spPr/>
      <dgm:t>
        <a:bodyPr/>
        <a:lstStyle/>
        <a:p>
          <a:endParaRPr lang="en-US"/>
        </a:p>
      </dgm:t>
    </dgm:pt>
    <dgm:pt modelId="{EC7A9BFE-63F1-4089-A698-759DCCD52DFD}">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r>
            <a:rPr lang="en-US" sz="2500" dirty="0" smtClean="0">
              <a:effectLst/>
              <a:latin typeface="+mj-lt"/>
            </a:rPr>
            <a:t>Scenario</a:t>
          </a:r>
          <a:endParaRPr lang="en-US" sz="2500" dirty="0">
            <a:effectLst/>
            <a:latin typeface="+mj-lt"/>
          </a:endParaRPr>
        </a:p>
      </dgm:t>
    </dgm:pt>
    <dgm:pt modelId="{74E6814B-2ADB-4E3C-8129-0B7945EEEF50}" type="parTrans" cxnId="{4DA560AA-FCDF-45BC-A9B3-EE19AACD779D}">
      <dgm:prSet/>
      <dgm:spPr/>
      <dgm:t>
        <a:bodyPr/>
        <a:lstStyle/>
        <a:p>
          <a:endParaRPr lang="en-US">
            <a:effectLst/>
            <a:latin typeface="+mj-lt"/>
          </a:endParaRPr>
        </a:p>
      </dgm:t>
    </dgm:pt>
    <dgm:pt modelId="{8B3B5C9C-32FC-449E-BBE8-18548FE0DDF7}" type="sibTrans" cxnId="{4DA560AA-FCDF-45BC-A9B3-EE19AACD779D}">
      <dgm:prSet/>
      <dgm:spPr/>
      <dgm:t>
        <a:bodyPr/>
        <a:lstStyle/>
        <a:p>
          <a:endParaRPr lang="en-US">
            <a:effectLst/>
            <a:latin typeface="+mj-lt"/>
          </a:endParaRPr>
        </a:p>
      </dgm:t>
    </dgm:pt>
    <dgm:pt modelId="{EB50317D-D9DC-4D35-8B1C-C917EC96F163}">
      <dgm:prSet phldrT="[Text]"/>
      <dgm:spPr>
        <a:gradFill flip="none" rotWithShape="1">
          <a:gsLst>
            <a:gs pos="0">
              <a:schemeClr val="accent1">
                <a:tint val="66000"/>
                <a:satMod val="160000"/>
              </a:schemeClr>
            </a:gs>
            <a:gs pos="52000">
              <a:schemeClr val="accent1">
                <a:tint val="44500"/>
                <a:satMod val="160000"/>
              </a:schemeClr>
            </a:gs>
            <a:gs pos="100000">
              <a:schemeClr val="accent1">
                <a:tint val="23500"/>
                <a:satMod val="160000"/>
              </a:schemeClr>
            </a:gs>
          </a:gsLst>
          <a:lin ang="5400000" scaled="1"/>
          <a:tileRect/>
        </a:gradFill>
      </dgm:spPr>
      <dgm:t>
        <a:bodyPr/>
        <a:lstStyle/>
        <a:p>
          <a:r>
            <a:rPr lang="en-US" dirty="0" smtClean="0">
              <a:effectLst/>
              <a:latin typeface="+mj-lt"/>
            </a:rPr>
            <a:t>Design</a:t>
          </a:r>
          <a:endParaRPr lang="en-US" dirty="0">
            <a:effectLst/>
            <a:latin typeface="+mj-lt"/>
          </a:endParaRPr>
        </a:p>
      </dgm:t>
    </dgm:pt>
    <dgm:pt modelId="{88746877-0F50-4838-A286-0E26B560912A}" type="parTrans" cxnId="{A92FF42C-5133-4865-B075-9198C1BB8504}">
      <dgm:prSet/>
      <dgm:spPr/>
      <dgm:t>
        <a:bodyPr/>
        <a:lstStyle/>
        <a:p>
          <a:endParaRPr lang="en-US">
            <a:effectLst/>
            <a:latin typeface="+mj-lt"/>
          </a:endParaRPr>
        </a:p>
      </dgm:t>
    </dgm:pt>
    <dgm:pt modelId="{064793AA-1693-4DA4-AE4E-3155D1522D75}" type="sibTrans" cxnId="{A92FF42C-5133-4865-B075-9198C1BB8504}">
      <dgm:prSet/>
      <dgm:spPr/>
      <dgm:t>
        <a:bodyPr/>
        <a:lstStyle/>
        <a:p>
          <a:endParaRPr lang="en-US">
            <a:effectLst/>
            <a:latin typeface="+mj-lt"/>
          </a:endParaRPr>
        </a:p>
      </dgm:t>
    </dgm:pt>
    <dgm:pt modelId="{ABE906B6-756E-4D94-AA5A-A099C8EFD14D}">
      <dgm:prSet custT="1"/>
      <dgm:spPr>
        <a:gradFill flip="none" rotWithShape="0">
          <a:gsLst>
            <a:gs pos="0">
              <a:schemeClr val="dk2">
                <a:tint val="40000"/>
                <a:hueOff val="0"/>
                <a:satOff val="0"/>
                <a:lumOff val="0"/>
                <a:shade val="30000"/>
                <a:satMod val="115000"/>
              </a:schemeClr>
            </a:gs>
            <a:gs pos="50000">
              <a:schemeClr val="dk2">
                <a:tint val="40000"/>
                <a:hueOff val="0"/>
                <a:satOff val="0"/>
                <a:lumOff val="0"/>
                <a:shade val="67500"/>
                <a:satMod val="115000"/>
              </a:schemeClr>
            </a:gs>
            <a:gs pos="100000">
              <a:schemeClr val="dk2">
                <a:tint val="40000"/>
                <a:hueOff val="0"/>
                <a:satOff val="0"/>
                <a:lumOff val="0"/>
                <a:shade val="100000"/>
                <a:satMod val="115000"/>
              </a:schemeClr>
            </a:gs>
          </a:gsLst>
          <a:path path="circle">
            <a:fillToRect l="100000" t="100000"/>
          </a:path>
          <a:tileRect r="-100000" b="-100000"/>
        </a:gradFill>
      </dgm:spPr>
      <dgm:t>
        <a:bodyPr/>
        <a:lstStyle/>
        <a:p>
          <a:r>
            <a:rPr lang="en-US" sz="2800" b="1" dirty="0" err="1" smtClean="0">
              <a:solidFill>
                <a:schemeClr val="tx1">
                  <a:lumMod val="75000"/>
                  <a:lumOff val="25000"/>
                </a:schemeClr>
              </a:solidFill>
              <a:latin typeface="+mj-lt"/>
            </a:rPr>
            <a:t>TiP</a:t>
          </a:r>
          <a:endParaRPr lang="en-US" sz="2800" b="1" dirty="0">
            <a:solidFill>
              <a:schemeClr val="tx1">
                <a:lumMod val="75000"/>
                <a:lumOff val="25000"/>
              </a:schemeClr>
            </a:solidFill>
            <a:latin typeface="+mj-lt"/>
          </a:endParaRPr>
        </a:p>
      </dgm:t>
    </dgm:pt>
    <dgm:pt modelId="{113B23E1-47ED-4EF9-983D-B7B8FDE1A686}" type="parTrans" cxnId="{5FB2657D-CF24-4024-8D5A-73BB4A8F13BC}">
      <dgm:prSet/>
      <dgm:spPr/>
      <dgm:t>
        <a:bodyPr/>
        <a:lstStyle/>
        <a:p>
          <a:endParaRPr lang="en-US">
            <a:latin typeface="+mj-lt"/>
          </a:endParaRPr>
        </a:p>
      </dgm:t>
    </dgm:pt>
    <dgm:pt modelId="{B3465F01-95F8-46C5-ABC8-16A54D31E7D1}" type="sibTrans" cxnId="{5FB2657D-CF24-4024-8D5A-73BB4A8F13BC}">
      <dgm:prSet/>
      <dgm:spPr/>
      <dgm:t>
        <a:bodyPr/>
        <a:lstStyle/>
        <a:p>
          <a:endParaRPr lang="en-US">
            <a:latin typeface="+mj-lt"/>
          </a:endParaRPr>
        </a:p>
      </dgm:t>
    </dgm:pt>
    <dgm:pt modelId="{A188B600-9396-49F0-BC44-0B840C1E3678}">
      <dgm:prSet custT="1"/>
      <dgm:spPr>
        <a:gradFill flip="none" rotWithShape="0">
          <a:gsLst>
            <a:gs pos="0">
              <a:schemeClr val="dk2">
                <a:tint val="40000"/>
                <a:hueOff val="0"/>
                <a:satOff val="0"/>
                <a:lumOff val="0"/>
                <a:shade val="30000"/>
                <a:satMod val="115000"/>
              </a:schemeClr>
            </a:gs>
            <a:gs pos="50000">
              <a:schemeClr val="dk2">
                <a:tint val="40000"/>
                <a:hueOff val="0"/>
                <a:satOff val="0"/>
                <a:lumOff val="0"/>
                <a:shade val="67500"/>
                <a:satMod val="115000"/>
              </a:schemeClr>
            </a:gs>
            <a:gs pos="100000">
              <a:schemeClr val="dk2">
                <a:tint val="40000"/>
                <a:hueOff val="0"/>
                <a:satOff val="0"/>
                <a:lumOff val="0"/>
                <a:shade val="100000"/>
                <a:satMod val="115000"/>
              </a:schemeClr>
            </a:gs>
          </a:gsLst>
          <a:path path="circle">
            <a:fillToRect l="100000" t="100000"/>
          </a:path>
          <a:tileRect r="-100000" b="-100000"/>
        </a:gradFill>
      </dgm:spPr>
      <dgm:t>
        <a:bodyPr/>
        <a:lstStyle/>
        <a:p>
          <a:r>
            <a:rPr lang="en-US" sz="2800" b="1" dirty="0" smtClean="0">
              <a:solidFill>
                <a:schemeClr val="tx1">
                  <a:lumMod val="75000"/>
                  <a:lumOff val="25000"/>
                </a:schemeClr>
              </a:solidFill>
              <a:latin typeface="+mj-lt"/>
            </a:rPr>
            <a:t>(B)UFT</a:t>
          </a:r>
          <a:endParaRPr lang="en-US" sz="2800" b="1" dirty="0">
            <a:solidFill>
              <a:schemeClr val="tx1">
                <a:lumMod val="75000"/>
                <a:lumOff val="25000"/>
              </a:schemeClr>
            </a:solidFill>
            <a:latin typeface="+mj-lt"/>
          </a:endParaRPr>
        </a:p>
      </dgm:t>
    </dgm:pt>
    <dgm:pt modelId="{7829CD46-20BF-4818-9336-4F315AF5505B}" type="parTrans" cxnId="{904AD95E-BC6A-4333-8972-F2A582E7803A}">
      <dgm:prSet/>
      <dgm:spPr/>
      <dgm:t>
        <a:bodyPr/>
        <a:lstStyle/>
        <a:p>
          <a:endParaRPr lang="en-US">
            <a:latin typeface="+mj-lt"/>
          </a:endParaRPr>
        </a:p>
      </dgm:t>
    </dgm:pt>
    <dgm:pt modelId="{DF946873-2849-446E-95DE-CDFEB9F17A29}" type="sibTrans" cxnId="{904AD95E-BC6A-4333-8972-F2A582E7803A}">
      <dgm:prSet/>
      <dgm:spPr/>
      <dgm:t>
        <a:bodyPr/>
        <a:lstStyle/>
        <a:p>
          <a:endParaRPr lang="en-US">
            <a:latin typeface="+mj-lt"/>
          </a:endParaRPr>
        </a:p>
      </dgm:t>
    </dgm:pt>
    <dgm:pt modelId="{15E8B524-B754-4D61-8271-D27DB8CB1A50}" type="pres">
      <dgm:prSet presAssocID="{C79F7FA9-966B-4877-9006-155090B90550}" presName="linearFlow" presStyleCnt="0">
        <dgm:presLayoutVars>
          <dgm:dir/>
          <dgm:animLvl val="lvl"/>
          <dgm:resizeHandles val="exact"/>
        </dgm:presLayoutVars>
      </dgm:prSet>
      <dgm:spPr/>
      <dgm:t>
        <a:bodyPr/>
        <a:lstStyle/>
        <a:p>
          <a:endParaRPr lang="en-US"/>
        </a:p>
      </dgm:t>
    </dgm:pt>
    <dgm:pt modelId="{CEC2432D-3315-4D30-A255-C24D16F77A56}" type="pres">
      <dgm:prSet presAssocID="{EC7A9BFE-63F1-4089-A698-759DCCD52DFD}" presName="composite" presStyleCnt="0"/>
      <dgm:spPr/>
    </dgm:pt>
    <dgm:pt modelId="{A4E6F78D-1B89-4655-98B7-A61F89424A41}" type="pres">
      <dgm:prSet presAssocID="{EC7A9BFE-63F1-4089-A698-759DCCD52DFD}" presName="parTx" presStyleLbl="node1" presStyleIdx="0" presStyleCnt="2">
        <dgm:presLayoutVars>
          <dgm:chMax val="0"/>
          <dgm:chPref val="0"/>
          <dgm:bulletEnabled val="1"/>
        </dgm:presLayoutVars>
      </dgm:prSet>
      <dgm:spPr/>
      <dgm:t>
        <a:bodyPr/>
        <a:lstStyle/>
        <a:p>
          <a:endParaRPr lang="en-US"/>
        </a:p>
      </dgm:t>
    </dgm:pt>
    <dgm:pt modelId="{69993807-D2EF-4796-9BBE-D55DCC142C1A}" type="pres">
      <dgm:prSet presAssocID="{EC7A9BFE-63F1-4089-A698-759DCCD52DFD}" presName="parSh" presStyleLbl="node1" presStyleIdx="0" presStyleCnt="2" custScaleX="106462"/>
      <dgm:spPr/>
      <dgm:t>
        <a:bodyPr/>
        <a:lstStyle/>
        <a:p>
          <a:endParaRPr lang="en-US"/>
        </a:p>
      </dgm:t>
    </dgm:pt>
    <dgm:pt modelId="{4674E9A2-44D0-4389-AF13-574E3A8828A3}" type="pres">
      <dgm:prSet presAssocID="{EC7A9BFE-63F1-4089-A698-759DCCD52DFD}" presName="desTx" presStyleLbl="fgAcc1" presStyleIdx="0" presStyleCnt="2" custScaleY="59960">
        <dgm:presLayoutVars>
          <dgm:bulletEnabled val="1"/>
        </dgm:presLayoutVars>
      </dgm:prSet>
      <dgm:spPr/>
      <dgm:t>
        <a:bodyPr/>
        <a:lstStyle/>
        <a:p>
          <a:endParaRPr lang="en-US"/>
        </a:p>
      </dgm:t>
    </dgm:pt>
    <dgm:pt modelId="{CF789E8D-5D09-4492-A10D-C80F4806D72E}" type="pres">
      <dgm:prSet presAssocID="{8B3B5C9C-32FC-449E-BBE8-18548FE0DDF7}" presName="sibTrans" presStyleLbl="sibTrans2D1" presStyleIdx="0" presStyleCnt="1"/>
      <dgm:spPr/>
      <dgm:t>
        <a:bodyPr/>
        <a:lstStyle/>
        <a:p>
          <a:endParaRPr lang="en-US"/>
        </a:p>
      </dgm:t>
    </dgm:pt>
    <dgm:pt modelId="{C31F475C-5271-4FEF-9B6A-9E3512C9E3E7}" type="pres">
      <dgm:prSet presAssocID="{8B3B5C9C-32FC-449E-BBE8-18548FE0DDF7}" presName="connTx" presStyleLbl="sibTrans2D1" presStyleIdx="0" presStyleCnt="1"/>
      <dgm:spPr/>
      <dgm:t>
        <a:bodyPr/>
        <a:lstStyle/>
        <a:p>
          <a:endParaRPr lang="en-US"/>
        </a:p>
      </dgm:t>
    </dgm:pt>
    <dgm:pt modelId="{6CC11116-FDA6-4745-9ECA-1DDED6C6A0D5}" type="pres">
      <dgm:prSet presAssocID="{EB50317D-D9DC-4D35-8B1C-C917EC96F163}" presName="composite" presStyleCnt="0"/>
      <dgm:spPr/>
    </dgm:pt>
    <dgm:pt modelId="{FA1B4224-E0E4-4DB9-8809-B72E2AA0197B}" type="pres">
      <dgm:prSet presAssocID="{EB50317D-D9DC-4D35-8B1C-C917EC96F163}" presName="parTx" presStyleLbl="node1" presStyleIdx="0" presStyleCnt="2">
        <dgm:presLayoutVars>
          <dgm:chMax val="0"/>
          <dgm:chPref val="0"/>
          <dgm:bulletEnabled val="1"/>
        </dgm:presLayoutVars>
      </dgm:prSet>
      <dgm:spPr/>
      <dgm:t>
        <a:bodyPr/>
        <a:lstStyle/>
        <a:p>
          <a:endParaRPr lang="en-US"/>
        </a:p>
      </dgm:t>
    </dgm:pt>
    <dgm:pt modelId="{AA357535-EF5A-4E66-9BFB-BCACE08BD3A3}" type="pres">
      <dgm:prSet presAssocID="{EB50317D-D9DC-4D35-8B1C-C917EC96F163}" presName="parSh" presStyleLbl="node1" presStyleIdx="1" presStyleCnt="2"/>
      <dgm:spPr/>
      <dgm:t>
        <a:bodyPr/>
        <a:lstStyle/>
        <a:p>
          <a:endParaRPr lang="en-US"/>
        </a:p>
      </dgm:t>
    </dgm:pt>
    <dgm:pt modelId="{810E59DE-3B86-4DD8-9C64-CAAE3D99857C}" type="pres">
      <dgm:prSet presAssocID="{EB50317D-D9DC-4D35-8B1C-C917EC96F163}" presName="desTx" presStyleLbl="fgAcc1" presStyleIdx="1" presStyleCnt="2" custScaleX="119637" custScaleY="59960">
        <dgm:presLayoutVars>
          <dgm:bulletEnabled val="1"/>
        </dgm:presLayoutVars>
      </dgm:prSet>
      <dgm:spPr/>
      <dgm:t>
        <a:bodyPr/>
        <a:lstStyle/>
        <a:p>
          <a:endParaRPr lang="en-US"/>
        </a:p>
      </dgm:t>
    </dgm:pt>
  </dgm:ptLst>
  <dgm:cxnLst>
    <dgm:cxn modelId="{21F0A597-7B45-402F-92AA-41A8B2E48B36}" type="presOf" srcId="{A188B600-9396-49F0-BC44-0B840C1E3678}" destId="{810E59DE-3B86-4DD8-9C64-CAAE3D99857C}" srcOrd="0" destOrd="0" presId="urn:microsoft.com/office/officeart/2005/8/layout/process3"/>
    <dgm:cxn modelId="{A213BF0C-81E8-4B7A-AB39-294933B9604F}" type="presOf" srcId="{C79F7FA9-966B-4877-9006-155090B90550}" destId="{15E8B524-B754-4D61-8271-D27DB8CB1A50}" srcOrd="0" destOrd="0" presId="urn:microsoft.com/office/officeart/2005/8/layout/process3"/>
    <dgm:cxn modelId="{5FB2657D-CF24-4024-8D5A-73BB4A8F13BC}" srcId="{EC7A9BFE-63F1-4089-A698-759DCCD52DFD}" destId="{ABE906B6-756E-4D94-AA5A-A099C8EFD14D}" srcOrd="0" destOrd="0" parTransId="{113B23E1-47ED-4EF9-983D-B7B8FDE1A686}" sibTransId="{B3465F01-95F8-46C5-ABC8-16A54D31E7D1}"/>
    <dgm:cxn modelId="{904AD95E-BC6A-4333-8972-F2A582E7803A}" srcId="{EB50317D-D9DC-4D35-8B1C-C917EC96F163}" destId="{A188B600-9396-49F0-BC44-0B840C1E3678}" srcOrd="0" destOrd="0" parTransId="{7829CD46-20BF-4818-9336-4F315AF5505B}" sibTransId="{DF946873-2849-446E-95DE-CDFEB9F17A29}"/>
    <dgm:cxn modelId="{2DF75A22-432B-4501-898D-DAC1FAD5D2AF}" type="presOf" srcId="{EC7A9BFE-63F1-4089-A698-759DCCD52DFD}" destId="{A4E6F78D-1B89-4655-98B7-A61F89424A41}" srcOrd="0" destOrd="0" presId="urn:microsoft.com/office/officeart/2005/8/layout/process3"/>
    <dgm:cxn modelId="{4DA560AA-FCDF-45BC-A9B3-EE19AACD779D}" srcId="{C79F7FA9-966B-4877-9006-155090B90550}" destId="{EC7A9BFE-63F1-4089-A698-759DCCD52DFD}" srcOrd="0" destOrd="0" parTransId="{74E6814B-2ADB-4E3C-8129-0B7945EEEF50}" sibTransId="{8B3B5C9C-32FC-449E-BBE8-18548FE0DDF7}"/>
    <dgm:cxn modelId="{8E1BC397-683E-466A-98C5-ECA7CCC1AD97}" type="presOf" srcId="{EB50317D-D9DC-4D35-8B1C-C917EC96F163}" destId="{AA357535-EF5A-4E66-9BFB-BCACE08BD3A3}" srcOrd="1" destOrd="0" presId="urn:microsoft.com/office/officeart/2005/8/layout/process3"/>
    <dgm:cxn modelId="{6062400C-7857-43A0-9C86-0F973804026D}" type="presOf" srcId="{EC7A9BFE-63F1-4089-A698-759DCCD52DFD}" destId="{69993807-D2EF-4796-9BBE-D55DCC142C1A}" srcOrd="1" destOrd="0" presId="urn:microsoft.com/office/officeart/2005/8/layout/process3"/>
    <dgm:cxn modelId="{A92FF42C-5133-4865-B075-9198C1BB8504}" srcId="{C79F7FA9-966B-4877-9006-155090B90550}" destId="{EB50317D-D9DC-4D35-8B1C-C917EC96F163}" srcOrd="1" destOrd="0" parTransId="{88746877-0F50-4838-A286-0E26B560912A}" sibTransId="{064793AA-1693-4DA4-AE4E-3155D1522D75}"/>
    <dgm:cxn modelId="{A65BFAFB-A452-4A25-8828-83F6A605C397}" type="presOf" srcId="{ABE906B6-756E-4D94-AA5A-A099C8EFD14D}" destId="{4674E9A2-44D0-4389-AF13-574E3A8828A3}" srcOrd="0" destOrd="0" presId="urn:microsoft.com/office/officeart/2005/8/layout/process3"/>
    <dgm:cxn modelId="{1816C668-F64B-4A69-A2B6-AE4A9BE96F34}" type="presOf" srcId="{EB50317D-D9DC-4D35-8B1C-C917EC96F163}" destId="{FA1B4224-E0E4-4DB9-8809-B72E2AA0197B}" srcOrd="0" destOrd="0" presId="urn:microsoft.com/office/officeart/2005/8/layout/process3"/>
    <dgm:cxn modelId="{EFF52864-DE74-453C-8887-73E080C477EC}" type="presOf" srcId="{8B3B5C9C-32FC-449E-BBE8-18548FE0DDF7}" destId="{CF789E8D-5D09-4492-A10D-C80F4806D72E}" srcOrd="0" destOrd="0" presId="urn:microsoft.com/office/officeart/2005/8/layout/process3"/>
    <dgm:cxn modelId="{64F0E320-8F04-4983-A2B0-0DF1FD8B59A4}" type="presOf" srcId="{8B3B5C9C-32FC-449E-BBE8-18548FE0DDF7}" destId="{C31F475C-5271-4FEF-9B6A-9E3512C9E3E7}" srcOrd="1" destOrd="0" presId="urn:microsoft.com/office/officeart/2005/8/layout/process3"/>
    <dgm:cxn modelId="{20B23DEB-0F05-4DA0-A5D9-32A285AD4763}" type="presParOf" srcId="{15E8B524-B754-4D61-8271-D27DB8CB1A50}" destId="{CEC2432D-3315-4D30-A255-C24D16F77A56}" srcOrd="0" destOrd="0" presId="urn:microsoft.com/office/officeart/2005/8/layout/process3"/>
    <dgm:cxn modelId="{0F63B03E-A72B-4A23-BBFE-1A831491AD39}" type="presParOf" srcId="{CEC2432D-3315-4D30-A255-C24D16F77A56}" destId="{A4E6F78D-1B89-4655-98B7-A61F89424A41}" srcOrd="0" destOrd="0" presId="urn:microsoft.com/office/officeart/2005/8/layout/process3"/>
    <dgm:cxn modelId="{C9161E57-2D5E-4D49-9BFC-4E690322716A}" type="presParOf" srcId="{CEC2432D-3315-4D30-A255-C24D16F77A56}" destId="{69993807-D2EF-4796-9BBE-D55DCC142C1A}" srcOrd="1" destOrd="0" presId="urn:microsoft.com/office/officeart/2005/8/layout/process3"/>
    <dgm:cxn modelId="{94B9FBB3-BB19-47B0-A142-B65C157C7B9C}" type="presParOf" srcId="{CEC2432D-3315-4D30-A255-C24D16F77A56}" destId="{4674E9A2-44D0-4389-AF13-574E3A8828A3}" srcOrd="2" destOrd="0" presId="urn:microsoft.com/office/officeart/2005/8/layout/process3"/>
    <dgm:cxn modelId="{9F306BF5-F36C-4E94-BF41-39A143A278FC}" type="presParOf" srcId="{15E8B524-B754-4D61-8271-D27DB8CB1A50}" destId="{CF789E8D-5D09-4492-A10D-C80F4806D72E}" srcOrd="1" destOrd="0" presId="urn:microsoft.com/office/officeart/2005/8/layout/process3"/>
    <dgm:cxn modelId="{2B1B2AC3-A609-421E-A4E4-732A85238C81}" type="presParOf" srcId="{CF789E8D-5D09-4492-A10D-C80F4806D72E}" destId="{C31F475C-5271-4FEF-9B6A-9E3512C9E3E7}" srcOrd="0" destOrd="0" presId="urn:microsoft.com/office/officeart/2005/8/layout/process3"/>
    <dgm:cxn modelId="{8ED93D6E-5CF8-420D-B735-23616CB8A8CC}" type="presParOf" srcId="{15E8B524-B754-4D61-8271-D27DB8CB1A50}" destId="{6CC11116-FDA6-4745-9ECA-1DDED6C6A0D5}" srcOrd="2" destOrd="0" presId="urn:microsoft.com/office/officeart/2005/8/layout/process3"/>
    <dgm:cxn modelId="{7005C506-821F-4867-B649-E7BB5B864A05}" type="presParOf" srcId="{6CC11116-FDA6-4745-9ECA-1DDED6C6A0D5}" destId="{FA1B4224-E0E4-4DB9-8809-B72E2AA0197B}" srcOrd="0" destOrd="0" presId="urn:microsoft.com/office/officeart/2005/8/layout/process3"/>
    <dgm:cxn modelId="{8449E42B-3959-4B7C-915B-66D097456F55}" type="presParOf" srcId="{6CC11116-FDA6-4745-9ECA-1DDED6C6A0D5}" destId="{AA357535-EF5A-4E66-9BFB-BCACE08BD3A3}" srcOrd="1" destOrd="0" presId="urn:microsoft.com/office/officeart/2005/8/layout/process3"/>
    <dgm:cxn modelId="{23804D4F-0ADA-4616-898E-B10772E0E78D}" type="presParOf" srcId="{6CC11116-FDA6-4745-9ECA-1DDED6C6A0D5}" destId="{810E59DE-3B86-4DD8-9C64-CAAE3D99857C}" srcOrd="2" destOrd="0" presId="urn:microsoft.com/office/officeart/2005/8/layout/process3"/>
  </dgm:cxnLst>
  <dgm:bg>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837F075-91F5-4068-8DBC-E561A872FE8D}" type="doc">
      <dgm:prSet loTypeId="urn:microsoft.com/office/officeart/2005/8/layout/arrow2" loCatId="process" qsTypeId="urn:microsoft.com/office/officeart/2005/8/quickstyle/simple1" qsCatId="simple" csTypeId="urn:microsoft.com/office/officeart/2005/8/colors/accent1_2" csCatId="accent1" phldr="1"/>
      <dgm:spPr/>
    </dgm:pt>
    <dgm:pt modelId="{27F9F38C-FAE0-455E-A939-288A82DED1A5}">
      <dgm:prSet phldrT="[Text]" custT="1"/>
      <dgm:spPr/>
      <dgm:t>
        <a:bodyPr/>
        <a:lstStyle/>
        <a:p>
          <a:r>
            <a:rPr lang="en-US" sz="2800" smtClean="0">
              <a:solidFill>
                <a:schemeClr val="tx2">
                  <a:lumMod val="75000"/>
                </a:schemeClr>
              </a:solidFill>
              <a:latin typeface="+mj-lt"/>
            </a:rPr>
            <a:t>BUFT</a:t>
          </a:r>
          <a:endParaRPr lang="en-US" sz="2800" dirty="0">
            <a:solidFill>
              <a:schemeClr val="tx2">
                <a:lumMod val="75000"/>
              </a:schemeClr>
            </a:solidFill>
            <a:latin typeface="+mj-lt"/>
          </a:endParaRPr>
        </a:p>
      </dgm:t>
    </dgm:pt>
    <dgm:pt modelId="{6512F1B0-75C8-41DB-B4BB-DAE5D7DC3C67}" type="parTrans" cxnId="{E4461552-78E5-49E4-9367-AFC32B2D671C}">
      <dgm:prSet/>
      <dgm:spPr/>
      <dgm:t>
        <a:bodyPr/>
        <a:lstStyle/>
        <a:p>
          <a:endParaRPr lang="en-US" sz="2800">
            <a:solidFill>
              <a:schemeClr val="tx2">
                <a:lumMod val="75000"/>
              </a:schemeClr>
            </a:solidFill>
            <a:latin typeface="+mj-lt"/>
          </a:endParaRPr>
        </a:p>
      </dgm:t>
    </dgm:pt>
    <dgm:pt modelId="{9DC8CBC8-687E-4354-BD1E-C34D3FF28B10}" type="sibTrans" cxnId="{E4461552-78E5-49E4-9367-AFC32B2D671C}">
      <dgm:prSet/>
      <dgm:spPr/>
      <dgm:t>
        <a:bodyPr/>
        <a:lstStyle/>
        <a:p>
          <a:endParaRPr lang="en-US" sz="2800">
            <a:solidFill>
              <a:schemeClr val="tx2">
                <a:lumMod val="75000"/>
              </a:schemeClr>
            </a:solidFill>
            <a:latin typeface="+mj-lt"/>
          </a:endParaRPr>
        </a:p>
      </dgm:t>
    </dgm:pt>
    <dgm:pt modelId="{032E7A08-E798-4399-9B8F-CC29079812DA}">
      <dgm:prSet phldrT="[Text]" custT="1"/>
      <dgm:spPr/>
      <dgm:t>
        <a:bodyPr/>
        <a:lstStyle/>
        <a:p>
          <a:r>
            <a:rPr lang="en-US" sz="2800" smtClean="0">
              <a:solidFill>
                <a:schemeClr val="tx2">
                  <a:lumMod val="75000"/>
                </a:schemeClr>
              </a:solidFill>
              <a:latin typeface="+mj-lt"/>
            </a:rPr>
            <a:t>TiP</a:t>
          </a:r>
          <a:endParaRPr lang="en-US" sz="2800" dirty="0">
            <a:solidFill>
              <a:schemeClr val="tx2">
                <a:lumMod val="75000"/>
              </a:schemeClr>
            </a:solidFill>
            <a:latin typeface="+mj-lt"/>
          </a:endParaRPr>
        </a:p>
      </dgm:t>
    </dgm:pt>
    <dgm:pt modelId="{C9871415-982F-462C-A7AA-8873824C9FED}" type="parTrans" cxnId="{EFC8CBF4-30E8-4DC3-A2EF-49E8FAEC2611}">
      <dgm:prSet/>
      <dgm:spPr/>
      <dgm:t>
        <a:bodyPr/>
        <a:lstStyle/>
        <a:p>
          <a:endParaRPr lang="en-US" sz="2800">
            <a:solidFill>
              <a:schemeClr val="tx2">
                <a:lumMod val="75000"/>
              </a:schemeClr>
            </a:solidFill>
            <a:latin typeface="+mj-lt"/>
          </a:endParaRPr>
        </a:p>
      </dgm:t>
    </dgm:pt>
    <dgm:pt modelId="{97A36C09-EC95-4EDA-AFFC-31F241BAE607}" type="sibTrans" cxnId="{EFC8CBF4-30E8-4DC3-A2EF-49E8FAEC2611}">
      <dgm:prSet/>
      <dgm:spPr/>
      <dgm:t>
        <a:bodyPr/>
        <a:lstStyle/>
        <a:p>
          <a:endParaRPr lang="en-US" sz="2800">
            <a:solidFill>
              <a:schemeClr val="tx2">
                <a:lumMod val="75000"/>
              </a:schemeClr>
            </a:solidFill>
            <a:latin typeface="+mj-lt"/>
          </a:endParaRPr>
        </a:p>
      </dgm:t>
    </dgm:pt>
    <dgm:pt modelId="{7CD1AB61-5A28-42E1-A706-79105961157F}" type="pres">
      <dgm:prSet presAssocID="{C837F075-91F5-4068-8DBC-E561A872FE8D}" presName="arrowDiagram" presStyleCnt="0">
        <dgm:presLayoutVars>
          <dgm:chMax val="5"/>
          <dgm:dir/>
          <dgm:resizeHandles val="exact"/>
        </dgm:presLayoutVars>
      </dgm:prSet>
      <dgm:spPr/>
    </dgm:pt>
    <dgm:pt modelId="{8EA5F94F-A168-4E60-9E3D-5A5684C55475}" type="pres">
      <dgm:prSet presAssocID="{C837F075-91F5-4068-8DBC-E561A872FE8D}" presName="arrow" presStyleLbl="bgShp" presStyleIdx="0" presStyleCnt="1"/>
      <dgm:spPr/>
    </dgm:pt>
    <dgm:pt modelId="{9EB66208-CFD3-4A40-A29D-8CEBABD8635F}" type="pres">
      <dgm:prSet presAssocID="{C837F075-91F5-4068-8DBC-E561A872FE8D}" presName="arrowDiagram2" presStyleCnt="0"/>
      <dgm:spPr/>
    </dgm:pt>
    <dgm:pt modelId="{1683D7F3-79E9-4E83-B5DA-2B4D2CC27D4E}" type="pres">
      <dgm:prSet presAssocID="{27F9F38C-FAE0-455E-A939-288A82DED1A5}" presName="bullet2a" presStyleLbl="node1" presStyleIdx="0" presStyleCnt="2"/>
      <dgm:spPr/>
    </dgm:pt>
    <dgm:pt modelId="{0A0CDB7D-D49B-4ED9-8C21-C2FB48D98F46}" type="pres">
      <dgm:prSet presAssocID="{27F9F38C-FAE0-455E-A939-288A82DED1A5}" presName="textBox2a" presStyleLbl="revTx" presStyleIdx="0" presStyleCnt="2">
        <dgm:presLayoutVars>
          <dgm:bulletEnabled val="1"/>
        </dgm:presLayoutVars>
      </dgm:prSet>
      <dgm:spPr/>
      <dgm:t>
        <a:bodyPr/>
        <a:lstStyle/>
        <a:p>
          <a:endParaRPr lang="en-US"/>
        </a:p>
      </dgm:t>
    </dgm:pt>
    <dgm:pt modelId="{BFE9231D-005A-4D73-8418-774B5DFB5F33}" type="pres">
      <dgm:prSet presAssocID="{032E7A08-E798-4399-9B8F-CC29079812DA}" presName="bullet2b" presStyleLbl="node1" presStyleIdx="1" presStyleCnt="2"/>
      <dgm:spPr/>
    </dgm:pt>
    <dgm:pt modelId="{B52F6D54-EE43-44F4-A7A5-DD3C433B95A0}" type="pres">
      <dgm:prSet presAssocID="{032E7A08-E798-4399-9B8F-CC29079812DA}" presName="textBox2b" presStyleLbl="revTx" presStyleIdx="1" presStyleCnt="2">
        <dgm:presLayoutVars>
          <dgm:bulletEnabled val="1"/>
        </dgm:presLayoutVars>
      </dgm:prSet>
      <dgm:spPr/>
      <dgm:t>
        <a:bodyPr/>
        <a:lstStyle/>
        <a:p>
          <a:endParaRPr lang="en-US"/>
        </a:p>
      </dgm:t>
    </dgm:pt>
  </dgm:ptLst>
  <dgm:cxnLst>
    <dgm:cxn modelId="{7F81B83E-4968-403B-828D-71F57A8B35E5}" type="presOf" srcId="{C837F075-91F5-4068-8DBC-E561A872FE8D}" destId="{7CD1AB61-5A28-42E1-A706-79105961157F}" srcOrd="0" destOrd="0" presId="urn:microsoft.com/office/officeart/2005/8/layout/arrow2"/>
    <dgm:cxn modelId="{EFC8CBF4-30E8-4DC3-A2EF-49E8FAEC2611}" srcId="{C837F075-91F5-4068-8DBC-E561A872FE8D}" destId="{032E7A08-E798-4399-9B8F-CC29079812DA}" srcOrd="1" destOrd="0" parTransId="{C9871415-982F-462C-A7AA-8873824C9FED}" sibTransId="{97A36C09-EC95-4EDA-AFFC-31F241BAE607}"/>
    <dgm:cxn modelId="{E4461552-78E5-49E4-9367-AFC32B2D671C}" srcId="{C837F075-91F5-4068-8DBC-E561A872FE8D}" destId="{27F9F38C-FAE0-455E-A939-288A82DED1A5}" srcOrd="0" destOrd="0" parTransId="{6512F1B0-75C8-41DB-B4BB-DAE5D7DC3C67}" sibTransId="{9DC8CBC8-687E-4354-BD1E-C34D3FF28B10}"/>
    <dgm:cxn modelId="{BD91587B-ED33-4373-9640-3D365E577B8E}" type="presOf" srcId="{032E7A08-E798-4399-9B8F-CC29079812DA}" destId="{B52F6D54-EE43-44F4-A7A5-DD3C433B95A0}" srcOrd="0" destOrd="0" presId="urn:microsoft.com/office/officeart/2005/8/layout/arrow2"/>
    <dgm:cxn modelId="{9674BA98-7D60-4E47-B99A-B0950A9A1B32}" type="presOf" srcId="{27F9F38C-FAE0-455E-A939-288A82DED1A5}" destId="{0A0CDB7D-D49B-4ED9-8C21-C2FB48D98F46}" srcOrd="0" destOrd="0" presId="urn:microsoft.com/office/officeart/2005/8/layout/arrow2"/>
    <dgm:cxn modelId="{71B1C079-E281-4236-BAE3-CC304F88CE0E}" type="presParOf" srcId="{7CD1AB61-5A28-42E1-A706-79105961157F}" destId="{8EA5F94F-A168-4E60-9E3D-5A5684C55475}" srcOrd="0" destOrd="0" presId="urn:microsoft.com/office/officeart/2005/8/layout/arrow2"/>
    <dgm:cxn modelId="{FFDA7254-BB46-4785-B70B-9C509A759BF5}" type="presParOf" srcId="{7CD1AB61-5A28-42E1-A706-79105961157F}" destId="{9EB66208-CFD3-4A40-A29D-8CEBABD8635F}" srcOrd="1" destOrd="0" presId="urn:microsoft.com/office/officeart/2005/8/layout/arrow2"/>
    <dgm:cxn modelId="{F23B8CB4-A04E-449D-8939-681502FA54AC}" type="presParOf" srcId="{9EB66208-CFD3-4A40-A29D-8CEBABD8635F}" destId="{1683D7F3-79E9-4E83-B5DA-2B4D2CC27D4E}" srcOrd="0" destOrd="0" presId="urn:microsoft.com/office/officeart/2005/8/layout/arrow2"/>
    <dgm:cxn modelId="{D00B9C6B-B6D7-4F14-9CAB-83477F573603}" type="presParOf" srcId="{9EB66208-CFD3-4A40-A29D-8CEBABD8635F}" destId="{0A0CDB7D-D49B-4ED9-8C21-C2FB48D98F46}" srcOrd="1" destOrd="0" presId="urn:microsoft.com/office/officeart/2005/8/layout/arrow2"/>
    <dgm:cxn modelId="{DEE7AE3B-2621-4BE4-87C1-3FEDD0B10AE4}" type="presParOf" srcId="{9EB66208-CFD3-4A40-A29D-8CEBABD8635F}" destId="{BFE9231D-005A-4D73-8418-774B5DFB5F33}" srcOrd="2" destOrd="0" presId="urn:microsoft.com/office/officeart/2005/8/layout/arrow2"/>
    <dgm:cxn modelId="{4EDE1E57-ABC4-4B57-AA75-3351D2BB7231}" type="presParOf" srcId="{9EB66208-CFD3-4A40-A29D-8CEBABD8635F}" destId="{B52F6D54-EE43-44F4-A7A5-DD3C433B95A0}"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37F075-91F5-4068-8DBC-E561A872FE8D}" type="doc">
      <dgm:prSet loTypeId="urn:microsoft.com/office/officeart/2005/8/layout/arrow2" loCatId="process" qsTypeId="urn:microsoft.com/office/officeart/2005/8/quickstyle/simple1" qsCatId="simple" csTypeId="urn:microsoft.com/office/officeart/2005/8/colors/accent1_2" csCatId="accent1" phldr="1"/>
      <dgm:spPr/>
    </dgm:pt>
    <dgm:pt modelId="{27F9F38C-FAE0-455E-A939-288A82DED1A5}">
      <dgm:prSet phldrT="[Text]" custT="1"/>
      <dgm:spPr/>
      <dgm:t>
        <a:bodyPr/>
        <a:lstStyle/>
        <a:p>
          <a:r>
            <a:rPr lang="en-US" sz="2800" dirty="0" smtClean="0">
              <a:solidFill>
                <a:schemeClr val="tx2">
                  <a:lumMod val="75000"/>
                </a:schemeClr>
              </a:solidFill>
              <a:latin typeface="+mj-lt"/>
            </a:rPr>
            <a:t>Static Reqs</a:t>
          </a:r>
          <a:endParaRPr lang="en-US" sz="2800" dirty="0">
            <a:solidFill>
              <a:schemeClr val="tx2">
                <a:lumMod val="75000"/>
              </a:schemeClr>
            </a:solidFill>
            <a:latin typeface="+mj-lt"/>
          </a:endParaRPr>
        </a:p>
      </dgm:t>
    </dgm:pt>
    <dgm:pt modelId="{6512F1B0-75C8-41DB-B4BB-DAE5D7DC3C67}" type="parTrans" cxnId="{E4461552-78E5-49E4-9367-AFC32B2D671C}">
      <dgm:prSet/>
      <dgm:spPr/>
      <dgm:t>
        <a:bodyPr/>
        <a:lstStyle/>
        <a:p>
          <a:endParaRPr lang="en-US" sz="2800">
            <a:solidFill>
              <a:schemeClr val="tx2">
                <a:lumMod val="75000"/>
              </a:schemeClr>
            </a:solidFill>
            <a:latin typeface="+mj-lt"/>
          </a:endParaRPr>
        </a:p>
      </dgm:t>
    </dgm:pt>
    <dgm:pt modelId="{9DC8CBC8-687E-4354-BD1E-C34D3FF28B10}" type="sibTrans" cxnId="{E4461552-78E5-49E4-9367-AFC32B2D671C}">
      <dgm:prSet/>
      <dgm:spPr/>
      <dgm:t>
        <a:bodyPr/>
        <a:lstStyle/>
        <a:p>
          <a:endParaRPr lang="en-US" sz="2800">
            <a:solidFill>
              <a:schemeClr val="tx2">
                <a:lumMod val="75000"/>
              </a:schemeClr>
            </a:solidFill>
            <a:latin typeface="+mj-lt"/>
          </a:endParaRPr>
        </a:p>
      </dgm:t>
    </dgm:pt>
    <dgm:pt modelId="{032E7A08-E798-4399-9B8F-CC29079812DA}">
      <dgm:prSet phldrT="[Text]" custT="1"/>
      <dgm:spPr/>
      <dgm:t>
        <a:bodyPr/>
        <a:lstStyle/>
        <a:p>
          <a:r>
            <a:rPr lang="en-US" sz="2800" dirty="0" smtClean="0">
              <a:solidFill>
                <a:schemeClr val="tx2">
                  <a:lumMod val="75000"/>
                </a:schemeClr>
              </a:solidFill>
              <a:latin typeface="+mj-lt"/>
            </a:rPr>
            <a:t>Scenarios</a:t>
          </a:r>
          <a:endParaRPr lang="en-US" sz="2800" dirty="0">
            <a:solidFill>
              <a:schemeClr val="tx2">
                <a:lumMod val="75000"/>
              </a:schemeClr>
            </a:solidFill>
            <a:latin typeface="+mj-lt"/>
          </a:endParaRPr>
        </a:p>
      </dgm:t>
    </dgm:pt>
    <dgm:pt modelId="{C9871415-982F-462C-A7AA-8873824C9FED}" type="parTrans" cxnId="{EFC8CBF4-30E8-4DC3-A2EF-49E8FAEC2611}">
      <dgm:prSet/>
      <dgm:spPr/>
      <dgm:t>
        <a:bodyPr/>
        <a:lstStyle/>
        <a:p>
          <a:endParaRPr lang="en-US" sz="2800">
            <a:solidFill>
              <a:schemeClr val="tx2">
                <a:lumMod val="75000"/>
              </a:schemeClr>
            </a:solidFill>
            <a:latin typeface="+mj-lt"/>
          </a:endParaRPr>
        </a:p>
      </dgm:t>
    </dgm:pt>
    <dgm:pt modelId="{97A36C09-EC95-4EDA-AFFC-31F241BAE607}" type="sibTrans" cxnId="{EFC8CBF4-30E8-4DC3-A2EF-49E8FAEC2611}">
      <dgm:prSet/>
      <dgm:spPr/>
      <dgm:t>
        <a:bodyPr/>
        <a:lstStyle/>
        <a:p>
          <a:endParaRPr lang="en-US" sz="2800">
            <a:solidFill>
              <a:schemeClr val="tx2">
                <a:lumMod val="75000"/>
              </a:schemeClr>
            </a:solidFill>
            <a:latin typeface="+mj-lt"/>
          </a:endParaRPr>
        </a:p>
      </dgm:t>
    </dgm:pt>
    <dgm:pt modelId="{7CD1AB61-5A28-42E1-A706-79105961157F}" type="pres">
      <dgm:prSet presAssocID="{C837F075-91F5-4068-8DBC-E561A872FE8D}" presName="arrowDiagram" presStyleCnt="0">
        <dgm:presLayoutVars>
          <dgm:chMax val="5"/>
          <dgm:dir/>
          <dgm:resizeHandles val="exact"/>
        </dgm:presLayoutVars>
      </dgm:prSet>
      <dgm:spPr/>
    </dgm:pt>
    <dgm:pt modelId="{8EA5F94F-A168-4E60-9E3D-5A5684C55475}" type="pres">
      <dgm:prSet presAssocID="{C837F075-91F5-4068-8DBC-E561A872FE8D}" presName="arrow" presStyleLbl="bgShp" presStyleIdx="0" presStyleCnt="1"/>
      <dgm:spPr/>
    </dgm:pt>
    <dgm:pt modelId="{9EB66208-CFD3-4A40-A29D-8CEBABD8635F}" type="pres">
      <dgm:prSet presAssocID="{C837F075-91F5-4068-8DBC-E561A872FE8D}" presName="arrowDiagram2" presStyleCnt="0"/>
      <dgm:spPr/>
    </dgm:pt>
    <dgm:pt modelId="{1683D7F3-79E9-4E83-B5DA-2B4D2CC27D4E}" type="pres">
      <dgm:prSet presAssocID="{27F9F38C-FAE0-455E-A939-288A82DED1A5}" presName="bullet2a" presStyleLbl="node1" presStyleIdx="0" presStyleCnt="2"/>
      <dgm:spPr/>
    </dgm:pt>
    <dgm:pt modelId="{0A0CDB7D-D49B-4ED9-8C21-C2FB48D98F46}" type="pres">
      <dgm:prSet presAssocID="{27F9F38C-FAE0-455E-A939-288A82DED1A5}" presName="textBox2a" presStyleLbl="revTx" presStyleIdx="0" presStyleCnt="2" custScaleX="176923" custScaleY="65359">
        <dgm:presLayoutVars>
          <dgm:bulletEnabled val="1"/>
        </dgm:presLayoutVars>
      </dgm:prSet>
      <dgm:spPr/>
      <dgm:t>
        <a:bodyPr/>
        <a:lstStyle/>
        <a:p>
          <a:endParaRPr lang="en-US"/>
        </a:p>
      </dgm:t>
    </dgm:pt>
    <dgm:pt modelId="{BFE9231D-005A-4D73-8418-774B5DFB5F33}" type="pres">
      <dgm:prSet presAssocID="{032E7A08-E798-4399-9B8F-CC29079812DA}" presName="bullet2b" presStyleLbl="node1" presStyleIdx="1" presStyleCnt="2"/>
      <dgm:spPr/>
    </dgm:pt>
    <dgm:pt modelId="{B52F6D54-EE43-44F4-A7A5-DD3C433B95A0}" type="pres">
      <dgm:prSet presAssocID="{032E7A08-E798-4399-9B8F-CC29079812DA}" presName="textBox2b" presStyleLbl="revTx" presStyleIdx="1" presStyleCnt="2" custScaleX="155385" custScaleY="79859">
        <dgm:presLayoutVars>
          <dgm:bulletEnabled val="1"/>
        </dgm:presLayoutVars>
      </dgm:prSet>
      <dgm:spPr/>
      <dgm:t>
        <a:bodyPr/>
        <a:lstStyle/>
        <a:p>
          <a:endParaRPr lang="en-US"/>
        </a:p>
      </dgm:t>
    </dgm:pt>
  </dgm:ptLst>
  <dgm:cxnLst>
    <dgm:cxn modelId="{EFC8CBF4-30E8-4DC3-A2EF-49E8FAEC2611}" srcId="{C837F075-91F5-4068-8DBC-E561A872FE8D}" destId="{032E7A08-E798-4399-9B8F-CC29079812DA}" srcOrd="1" destOrd="0" parTransId="{C9871415-982F-462C-A7AA-8873824C9FED}" sibTransId="{97A36C09-EC95-4EDA-AFFC-31F241BAE607}"/>
    <dgm:cxn modelId="{AC04E17D-85F6-43EF-BCF1-54527FDC1496}" type="presOf" srcId="{032E7A08-E798-4399-9B8F-CC29079812DA}" destId="{B52F6D54-EE43-44F4-A7A5-DD3C433B95A0}" srcOrd="0" destOrd="0" presId="urn:microsoft.com/office/officeart/2005/8/layout/arrow2"/>
    <dgm:cxn modelId="{E4461552-78E5-49E4-9367-AFC32B2D671C}" srcId="{C837F075-91F5-4068-8DBC-E561A872FE8D}" destId="{27F9F38C-FAE0-455E-A939-288A82DED1A5}" srcOrd="0" destOrd="0" parTransId="{6512F1B0-75C8-41DB-B4BB-DAE5D7DC3C67}" sibTransId="{9DC8CBC8-687E-4354-BD1E-C34D3FF28B10}"/>
    <dgm:cxn modelId="{725FD55D-4C53-4C99-B9AE-327FE1004CB5}" type="presOf" srcId="{27F9F38C-FAE0-455E-A939-288A82DED1A5}" destId="{0A0CDB7D-D49B-4ED9-8C21-C2FB48D98F46}" srcOrd="0" destOrd="0" presId="urn:microsoft.com/office/officeart/2005/8/layout/arrow2"/>
    <dgm:cxn modelId="{2ECFF2E5-4BBC-487D-A3BB-767C2C429E04}" type="presOf" srcId="{C837F075-91F5-4068-8DBC-E561A872FE8D}" destId="{7CD1AB61-5A28-42E1-A706-79105961157F}" srcOrd="0" destOrd="0" presId="urn:microsoft.com/office/officeart/2005/8/layout/arrow2"/>
    <dgm:cxn modelId="{FD30E5F6-7809-4BC3-B263-B484CB61108B}" type="presParOf" srcId="{7CD1AB61-5A28-42E1-A706-79105961157F}" destId="{8EA5F94F-A168-4E60-9E3D-5A5684C55475}" srcOrd="0" destOrd="0" presId="urn:microsoft.com/office/officeart/2005/8/layout/arrow2"/>
    <dgm:cxn modelId="{2B4922F8-9491-4AFD-A17A-A8CFBB461D27}" type="presParOf" srcId="{7CD1AB61-5A28-42E1-A706-79105961157F}" destId="{9EB66208-CFD3-4A40-A29D-8CEBABD8635F}" srcOrd="1" destOrd="0" presId="urn:microsoft.com/office/officeart/2005/8/layout/arrow2"/>
    <dgm:cxn modelId="{8142A7E2-EBFD-4A9C-AD6E-DFF6444EFBF5}" type="presParOf" srcId="{9EB66208-CFD3-4A40-A29D-8CEBABD8635F}" destId="{1683D7F3-79E9-4E83-B5DA-2B4D2CC27D4E}" srcOrd="0" destOrd="0" presId="urn:microsoft.com/office/officeart/2005/8/layout/arrow2"/>
    <dgm:cxn modelId="{8E1E3118-705B-4DDF-A0B8-8E18E36B3336}" type="presParOf" srcId="{9EB66208-CFD3-4A40-A29D-8CEBABD8635F}" destId="{0A0CDB7D-D49B-4ED9-8C21-C2FB48D98F46}" srcOrd="1" destOrd="0" presId="urn:microsoft.com/office/officeart/2005/8/layout/arrow2"/>
    <dgm:cxn modelId="{7566C076-9DD2-4CBE-A17A-6A4B4CDC0D61}" type="presParOf" srcId="{9EB66208-CFD3-4A40-A29D-8CEBABD8635F}" destId="{BFE9231D-005A-4D73-8418-774B5DFB5F33}" srcOrd="2" destOrd="0" presId="urn:microsoft.com/office/officeart/2005/8/layout/arrow2"/>
    <dgm:cxn modelId="{1A52D7CE-4B88-450F-AE27-846D6ECB5071}" type="presParOf" srcId="{9EB66208-CFD3-4A40-A29D-8CEBABD8635F}" destId="{B52F6D54-EE43-44F4-A7A5-DD3C433B95A0}" srcOrd="3"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51E89-10C8-40F3-8E1C-B3260C5B98DE}">
      <dsp:nvSpPr>
        <dsp:cNvPr id="0" name=""/>
        <dsp:cNvSpPr/>
      </dsp:nvSpPr>
      <dsp:spPr>
        <a:xfrm>
          <a:off x="0" y="614"/>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Introduction</a:t>
          </a:r>
          <a:endParaRPr lang="en-US" sz="2000" kern="1200" dirty="0">
            <a:latin typeface="+mj-lt"/>
          </a:endParaRPr>
        </a:p>
      </dsp:txBody>
      <dsp:txXfrm>
        <a:off x="23074" y="23688"/>
        <a:ext cx="5821251" cy="426525"/>
      </dsp:txXfrm>
    </dsp:sp>
    <dsp:sp modelId="{2B67B360-6CD9-4C63-A90E-88E42F768148}">
      <dsp:nvSpPr>
        <dsp:cNvPr id="0" name=""/>
        <dsp:cNvSpPr/>
      </dsp:nvSpPr>
      <dsp:spPr>
        <a:xfrm>
          <a:off x="0" y="487476"/>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Scenarios</a:t>
          </a:r>
          <a:endParaRPr lang="en-US" sz="2000" kern="1200" dirty="0">
            <a:latin typeface="+mj-lt"/>
          </a:endParaRPr>
        </a:p>
      </dsp:txBody>
      <dsp:txXfrm>
        <a:off x="23074" y="510550"/>
        <a:ext cx="5821251" cy="426525"/>
      </dsp:txXfrm>
    </dsp:sp>
    <dsp:sp modelId="{FE7670CF-1E1C-4D48-8C23-55AEC09D50DB}">
      <dsp:nvSpPr>
        <dsp:cNvPr id="0" name=""/>
        <dsp:cNvSpPr/>
      </dsp:nvSpPr>
      <dsp:spPr>
        <a:xfrm>
          <a:off x="0" y="974339"/>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Testing in Production (TiP)</a:t>
          </a:r>
          <a:endParaRPr lang="en-US" sz="2000" kern="1200" dirty="0">
            <a:latin typeface="+mj-lt"/>
          </a:endParaRPr>
        </a:p>
      </dsp:txBody>
      <dsp:txXfrm>
        <a:off x="23074" y="997413"/>
        <a:ext cx="5821251" cy="426525"/>
      </dsp:txXfrm>
    </dsp:sp>
    <dsp:sp modelId="{950465A0-AC28-4F13-98C4-47F5182A4045}">
      <dsp:nvSpPr>
        <dsp:cNvPr id="0" name=""/>
        <dsp:cNvSpPr/>
      </dsp:nvSpPr>
      <dsp:spPr>
        <a:xfrm>
          <a:off x="0" y="1461201"/>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The Scenario – TiP Connection</a:t>
          </a:r>
          <a:endParaRPr lang="en-US" sz="2000" kern="1200" dirty="0">
            <a:latin typeface="+mj-lt"/>
          </a:endParaRPr>
        </a:p>
      </dsp:txBody>
      <dsp:txXfrm>
        <a:off x="23074" y="1484275"/>
        <a:ext cx="5821251" cy="426525"/>
      </dsp:txXfrm>
    </dsp:sp>
    <dsp:sp modelId="{64B2DA15-F70A-4ABD-8869-B65768591258}">
      <dsp:nvSpPr>
        <dsp:cNvPr id="0" name=""/>
        <dsp:cNvSpPr/>
      </dsp:nvSpPr>
      <dsp:spPr>
        <a:xfrm>
          <a:off x="0" y="1948063"/>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Data Mining</a:t>
          </a:r>
          <a:endParaRPr lang="en-US" sz="2000" kern="1200" dirty="0">
            <a:latin typeface="+mj-lt"/>
          </a:endParaRPr>
        </a:p>
      </dsp:txBody>
      <dsp:txXfrm>
        <a:off x="23074" y="1971137"/>
        <a:ext cx="5821251" cy="426525"/>
      </dsp:txXfrm>
    </dsp:sp>
    <dsp:sp modelId="{637BCB40-DEC3-4C23-A2F1-96E2D309F299}">
      <dsp:nvSpPr>
        <dsp:cNvPr id="0" name=""/>
        <dsp:cNvSpPr/>
      </dsp:nvSpPr>
      <dsp:spPr>
        <a:xfrm>
          <a:off x="0" y="2434925"/>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Online Experimentation</a:t>
          </a:r>
          <a:endParaRPr lang="en-US" sz="2000" kern="1200" dirty="0">
            <a:latin typeface="+mj-lt"/>
          </a:endParaRPr>
        </a:p>
      </dsp:txBody>
      <dsp:txXfrm>
        <a:off x="23074" y="2457999"/>
        <a:ext cx="5821251" cy="426525"/>
      </dsp:txXfrm>
    </dsp:sp>
    <dsp:sp modelId="{05E55CDC-280C-41E3-A9E4-8B5B135E51B7}">
      <dsp:nvSpPr>
        <dsp:cNvPr id="0" name=""/>
        <dsp:cNvSpPr/>
      </dsp:nvSpPr>
      <dsp:spPr>
        <a:xfrm>
          <a:off x="0" y="2921787"/>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Active User Feedback</a:t>
          </a:r>
          <a:endParaRPr lang="en-US" sz="2000" kern="1200" dirty="0">
            <a:latin typeface="+mj-lt"/>
          </a:endParaRPr>
        </a:p>
      </dsp:txBody>
      <dsp:txXfrm>
        <a:off x="23074" y="2944861"/>
        <a:ext cx="5821251" cy="426525"/>
      </dsp:txXfrm>
    </dsp:sp>
    <dsp:sp modelId="{126E79D2-EB6B-469A-96D7-3133369C8209}">
      <dsp:nvSpPr>
        <dsp:cNvPr id="0" name=""/>
        <dsp:cNvSpPr/>
      </dsp:nvSpPr>
      <dsp:spPr>
        <a:xfrm>
          <a:off x="0" y="3408650"/>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Prototypes</a:t>
          </a:r>
          <a:endParaRPr lang="en-US" sz="2000" kern="1200" dirty="0">
            <a:latin typeface="+mj-lt"/>
          </a:endParaRPr>
        </a:p>
      </dsp:txBody>
      <dsp:txXfrm>
        <a:off x="23074" y="3431724"/>
        <a:ext cx="5821251" cy="426525"/>
      </dsp:txXfrm>
    </dsp:sp>
    <dsp:sp modelId="{4016E302-2844-45DB-A01E-E40790AA22B0}">
      <dsp:nvSpPr>
        <dsp:cNvPr id="0" name=""/>
        <dsp:cNvSpPr/>
      </dsp:nvSpPr>
      <dsp:spPr>
        <a:xfrm>
          <a:off x="0" y="3895512"/>
          <a:ext cx="5867399" cy="4726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23074" y="3918586"/>
        <a:ext cx="5821251" cy="4265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7F245-4368-4A63-A858-F6B0481C7773}">
      <dsp:nvSpPr>
        <dsp:cNvPr id="0" name=""/>
        <dsp:cNvSpPr/>
      </dsp:nvSpPr>
      <dsp:spPr>
        <a:xfrm>
          <a:off x="2064" y="347680"/>
          <a:ext cx="1837841" cy="735136"/>
        </a:xfrm>
        <a:prstGeom prst="chevr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Prototype New Idea</a:t>
          </a:r>
          <a:endParaRPr lang="en-US" sz="1500" kern="1200" dirty="0">
            <a:latin typeface="+mj-lt"/>
          </a:endParaRPr>
        </a:p>
      </dsp:txBody>
      <dsp:txXfrm>
        <a:off x="369632" y="347680"/>
        <a:ext cx="1102705" cy="735136"/>
      </dsp:txXfrm>
    </dsp:sp>
    <dsp:sp modelId="{A4C9F42E-99FD-45C9-94B8-AA397C2BF6C5}">
      <dsp:nvSpPr>
        <dsp:cNvPr id="0" name=""/>
        <dsp:cNvSpPr/>
      </dsp:nvSpPr>
      <dsp:spPr>
        <a:xfrm>
          <a:off x="1676400" y="356391"/>
          <a:ext cx="1837841" cy="735136"/>
        </a:xfrm>
        <a:prstGeom prst="chevr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Small Dev / Small Test</a:t>
          </a:r>
          <a:endParaRPr lang="en-US" sz="1500" kern="1200" dirty="0">
            <a:latin typeface="+mj-lt"/>
          </a:endParaRPr>
        </a:p>
      </dsp:txBody>
      <dsp:txXfrm>
        <a:off x="2043968" y="356391"/>
        <a:ext cx="1102705" cy="735136"/>
      </dsp:txXfrm>
    </dsp:sp>
    <dsp:sp modelId="{03DABF1F-CCB9-468D-8D84-AF4C5AD66AFF}">
      <dsp:nvSpPr>
        <dsp:cNvPr id="0" name=""/>
        <dsp:cNvSpPr/>
      </dsp:nvSpPr>
      <dsp:spPr>
        <a:xfrm>
          <a:off x="3310179" y="347680"/>
          <a:ext cx="1837841" cy="735136"/>
        </a:xfrm>
        <a:prstGeom prst="chevr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Release to segment of users</a:t>
          </a:r>
          <a:endParaRPr lang="en-US" sz="1500" kern="1200" dirty="0">
            <a:latin typeface="+mj-lt"/>
          </a:endParaRPr>
        </a:p>
      </dsp:txBody>
      <dsp:txXfrm>
        <a:off x="3677747" y="347680"/>
        <a:ext cx="1102705" cy="735136"/>
      </dsp:txXfrm>
    </dsp:sp>
    <dsp:sp modelId="{F6007048-F3D6-43C4-BD91-069A315B898D}">
      <dsp:nvSpPr>
        <dsp:cNvPr id="0" name=""/>
        <dsp:cNvSpPr/>
      </dsp:nvSpPr>
      <dsp:spPr>
        <a:xfrm>
          <a:off x="4964236" y="347680"/>
          <a:ext cx="1837841" cy="735136"/>
        </a:xfrm>
        <a:prstGeom prst="chevr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Bad Idea</a:t>
          </a:r>
        </a:p>
      </dsp:txBody>
      <dsp:txXfrm>
        <a:off x="5331804" y="347680"/>
        <a:ext cx="1102705" cy="735136"/>
      </dsp:txXfrm>
    </dsp:sp>
    <dsp:sp modelId="{199D500F-526F-4A3E-BBF3-C42CC97B7A3E}">
      <dsp:nvSpPr>
        <dsp:cNvPr id="0" name=""/>
        <dsp:cNvSpPr/>
      </dsp:nvSpPr>
      <dsp:spPr>
        <a:xfrm>
          <a:off x="6618293" y="347680"/>
          <a:ext cx="1837841" cy="735136"/>
        </a:xfrm>
        <a:prstGeom prst="chevron">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latin typeface="+mj-lt"/>
            </a:rPr>
            <a:t>Move on to a new idea</a:t>
          </a:r>
        </a:p>
      </dsp:txBody>
      <dsp:txXfrm>
        <a:off x="6985861" y="347680"/>
        <a:ext cx="1102705" cy="7351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CEF2E-09A7-4A26-B748-C56C59D13715}">
      <dsp:nvSpPr>
        <dsp:cNvPr id="0" name=""/>
        <dsp:cNvSpPr/>
      </dsp:nvSpPr>
      <dsp:spPr>
        <a:xfrm>
          <a:off x="5110" y="3606"/>
          <a:ext cx="2782192" cy="1112877"/>
        </a:xfrm>
        <a:prstGeom prst="chevron">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Conformance to Requirements</a:t>
          </a:r>
          <a:endParaRPr lang="en-US" sz="1800" kern="1200" dirty="0">
            <a:latin typeface="+mj-lt"/>
          </a:endParaRPr>
        </a:p>
      </dsp:txBody>
      <dsp:txXfrm>
        <a:off x="561549" y="3606"/>
        <a:ext cx="1669315" cy="1112877"/>
      </dsp:txXfrm>
    </dsp:sp>
    <dsp:sp modelId="{7DA4DBBC-B36E-490A-8A35-4BFD95BFCF92}">
      <dsp:nvSpPr>
        <dsp:cNvPr id="0" name=""/>
        <dsp:cNvSpPr/>
      </dsp:nvSpPr>
      <dsp:spPr>
        <a:xfrm>
          <a:off x="5110" y="1255593"/>
          <a:ext cx="2225754"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Crosby, 1979</a:t>
          </a:r>
          <a:endParaRPr lang="en-US" sz="1600" kern="1200" dirty="0">
            <a:latin typeface="+mj-lt"/>
          </a:endParaRPr>
        </a:p>
      </dsp:txBody>
      <dsp:txXfrm>
        <a:off x="5110" y="1255593"/>
        <a:ext cx="2225754" cy="468000"/>
      </dsp:txXfrm>
    </dsp:sp>
    <dsp:sp modelId="{5C0D8A09-89D1-4180-BF4E-1E2175731E32}">
      <dsp:nvSpPr>
        <dsp:cNvPr id="0" name=""/>
        <dsp:cNvSpPr/>
      </dsp:nvSpPr>
      <dsp:spPr>
        <a:xfrm>
          <a:off x="2571303" y="3606"/>
          <a:ext cx="2782192" cy="1112877"/>
        </a:xfrm>
        <a:prstGeom prst="chevron">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Fitness for Use</a:t>
          </a:r>
          <a:endParaRPr lang="en-US" sz="1800" kern="1200" dirty="0">
            <a:latin typeface="+mj-lt"/>
          </a:endParaRPr>
        </a:p>
      </dsp:txBody>
      <dsp:txXfrm>
        <a:off x="3127742" y="3606"/>
        <a:ext cx="1669315" cy="1112877"/>
      </dsp:txXfrm>
    </dsp:sp>
    <dsp:sp modelId="{68BEB77B-BB3D-4795-B270-C8B2357089D3}">
      <dsp:nvSpPr>
        <dsp:cNvPr id="0" name=""/>
        <dsp:cNvSpPr/>
      </dsp:nvSpPr>
      <dsp:spPr>
        <a:xfrm>
          <a:off x="2571303" y="1255593"/>
          <a:ext cx="2225754"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mj-lt"/>
            </a:rPr>
            <a:t>Juran, 1988</a:t>
          </a:r>
          <a:endParaRPr lang="en-US" sz="1600" kern="1200" dirty="0">
            <a:latin typeface="+mj-lt"/>
          </a:endParaRPr>
        </a:p>
      </dsp:txBody>
      <dsp:txXfrm>
        <a:off x="2571303" y="1255593"/>
        <a:ext cx="2225754" cy="468000"/>
      </dsp:txXfrm>
    </dsp:sp>
    <dsp:sp modelId="{5F5EBD4E-9C46-4276-B234-26E98936B24D}">
      <dsp:nvSpPr>
        <dsp:cNvPr id="0" name=""/>
        <dsp:cNvSpPr/>
      </dsp:nvSpPr>
      <dsp:spPr>
        <a:xfrm>
          <a:off x="5137496" y="3606"/>
          <a:ext cx="2782192" cy="1112877"/>
        </a:xfrm>
        <a:prstGeom prst="chevron">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Giddy Customers</a:t>
          </a:r>
          <a:endParaRPr lang="en-US" sz="1800" kern="1200" dirty="0">
            <a:latin typeface="+mj-lt"/>
          </a:endParaRPr>
        </a:p>
      </dsp:txBody>
      <dsp:txXfrm>
        <a:off x="5693935" y="3606"/>
        <a:ext cx="1669315" cy="1112877"/>
      </dsp:txXfrm>
    </dsp:sp>
    <dsp:sp modelId="{B8316B38-B5EF-47AB-8654-F024E1507FEA}">
      <dsp:nvSpPr>
        <dsp:cNvPr id="0" name=""/>
        <dsp:cNvSpPr/>
      </dsp:nvSpPr>
      <dsp:spPr>
        <a:xfrm>
          <a:off x="5137496" y="1255593"/>
          <a:ext cx="2225754"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latin typeface="+mj-lt"/>
            </a:rPr>
            <a:t>Now</a:t>
          </a:r>
          <a:endParaRPr lang="en-US" sz="1600" kern="1200" dirty="0">
            <a:latin typeface="+mj-lt"/>
          </a:endParaRPr>
        </a:p>
      </dsp:txBody>
      <dsp:txXfrm>
        <a:off x="5137496" y="1255593"/>
        <a:ext cx="2225754" cy="46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F388-5F60-4003-93FA-60DF0F7A6E4C}">
      <dsp:nvSpPr>
        <dsp:cNvPr id="0" name=""/>
        <dsp:cNvSpPr/>
      </dsp:nvSpPr>
      <dsp:spPr>
        <a:xfrm>
          <a:off x="2321" y="0"/>
          <a:ext cx="2828627" cy="1117600"/>
        </a:xfrm>
        <a:prstGeom prst="chevron">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Conformance to Requirements</a:t>
          </a:r>
          <a:endParaRPr lang="en-US" sz="1600" kern="1200" dirty="0">
            <a:latin typeface="+mj-lt"/>
          </a:endParaRPr>
        </a:p>
      </dsp:txBody>
      <dsp:txXfrm>
        <a:off x="561121" y="0"/>
        <a:ext cx="1711027" cy="1117600"/>
      </dsp:txXfrm>
    </dsp:sp>
    <dsp:sp modelId="{A25238F8-5B83-4002-B423-56D0EC16DBDF}">
      <dsp:nvSpPr>
        <dsp:cNvPr id="0" name=""/>
        <dsp:cNvSpPr/>
      </dsp:nvSpPr>
      <dsp:spPr>
        <a:xfrm>
          <a:off x="2548086" y="0"/>
          <a:ext cx="2828627" cy="1117600"/>
        </a:xfrm>
        <a:prstGeom prst="chevron">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Fitness for Use</a:t>
          </a:r>
          <a:endParaRPr lang="en-US" sz="1800" kern="1200" dirty="0">
            <a:latin typeface="+mj-lt"/>
          </a:endParaRPr>
        </a:p>
      </dsp:txBody>
      <dsp:txXfrm>
        <a:off x="3106886" y="0"/>
        <a:ext cx="1711027" cy="1117600"/>
      </dsp:txXfrm>
    </dsp:sp>
    <dsp:sp modelId="{9C0A85C0-89D6-4226-83A7-8D5681FAB8A7}">
      <dsp:nvSpPr>
        <dsp:cNvPr id="0" name=""/>
        <dsp:cNvSpPr/>
      </dsp:nvSpPr>
      <dsp:spPr>
        <a:xfrm>
          <a:off x="5093850" y="0"/>
          <a:ext cx="2828627" cy="1117600"/>
        </a:xfrm>
        <a:prstGeom prst="chevron">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mj-lt"/>
            </a:rPr>
            <a:t>Giddy Customers</a:t>
          </a:r>
          <a:endParaRPr lang="en-US" sz="1800" kern="1200" dirty="0">
            <a:latin typeface="+mj-lt"/>
          </a:endParaRPr>
        </a:p>
      </dsp:txBody>
      <dsp:txXfrm>
        <a:off x="5652650" y="0"/>
        <a:ext cx="1711027" cy="111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0FE0D-A53E-4FC2-B367-D84096092112}">
      <dsp:nvSpPr>
        <dsp:cNvPr id="0" name=""/>
        <dsp:cNvSpPr/>
      </dsp:nvSpPr>
      <dsp:spPr>
        <a:xfrm>
          <a:off x="4055" y="152378"/>
          <a:ext cx="1910475" cy="1910475"/>
        </a:xfrm>
        <a:prstGeom prst="roundRect">
          <a:avLst>
            <a:gd name="adj" fmla="val 10000"/>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l="8000" t="-8000" r="8000" b="-8000"/>
          </a:stretch>
        </a:blip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2421B-CC3E-4417-94A3-59356F71833D}">
      <dsp:nvSpPr>
        <dsp:cNvPr id="0" name=""/>
        <dsp:cNvSpPr/>
      </dsp:nvSpPr>
      <dsp:spPr>
        <a:xfrm>
          <a:off x="315062" y="1649904"/>
          <a:ext cx="1910475" cy="1910475"/>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solidFill>
              <a:latin typeface="+mj-lt"/>
            </a:rPr>
            <a:t>Useful</a:t>
          </a:r>
          <a:endParaRPr lang="en-US" sz="20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Solves a Need</a:t>
          </a:r>
          <a:endParaRPr lang="en-US" sz="1600" kern="1200" dirty="0">
            <a:solidFill>
              <a:schemeClr val="tx2"/>
            </a:solidFill>
            <a:latin typeface="+mj-lt"/>
          </a:endParaRPr>
        </a:p>
      </dsp:txBody>
      <dsp:txXfrm>
        <a:off x="371018" y="1705860"/>
        <a:ext cx="1798563" cy="1798563"/>
      </dsp:txXfrm>
    </dsp:sp>
    <dsp:sp modelId="{DC9447E6-5F31-4A4A-BA12-4E58A957C9DB}">
      <dsp:nvSpPr>
        <dsp:cNvPr id="0" name=""/>
        <dsp:cNvSpPr/>
      </dsp:nvSpPr>
      <dsp:spPr>
        <a:xfrm>
          <a:off x="2282530" y="878086"/>
          <a:ext cx="367999" cy="4590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2"/>
            </a:solidFill>
            <a:latin typeface="+mj-lt"/>
          </a:endParaRPr>
        </a:p>
      </dsp:txBody>
      <dsp:txXfrm>
        <a:off x="2282530" y="969898"/>
        <a:ext cx="257599" cy="275436"/>
      </dsp:txXfrm>
    </dsp:sp>
    <dsp:sp modelId="{8FB7D9A5-BAE9-499E-9E92-E87092824FDB}">
      <dsp:nvSpPr>
        <dsp:cNvPr id="0" name=""/>
        <dsp:cNvSpPr/>
      </dsp:nvSpPr>
      <dsp:spPr>
        <a:xfrm>
          <a:off x="2965958" y="152378"/>
          <a:ext cx="1910475" cy="1910475"/>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b="4000"/>
          </a:stretch>
        </a:blip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E8B3DA-59E9-4CB4-A6FB-7AC0DB3CDB1F}">
      <dsp:nvSpPr>
        <dsp:cNvPr id="0" name=""/>
        <dsp:cNvSpPr/>
      </dsp:nvSpPr>
      <dsp:spPr>
        <a:xfrm>
          <a:off x="3276966" y="1649904"/>
          <a:ext cx="1910475" cy="1910475"/>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2"/>
              </a:solidFill>
              <a:latin typeface="+mj-lt"/>
            </a:rPr>
            <a:t>Usable</a:t>
          </a:r>
          <a:endParaRPr lang="en-US" sz="20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easy and intuitive</a:t>
          </a:r>
          <a:endParaRPr lang="en-US" sz="16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discoverable</a:t>
          </a:r>
          <a:endParaRPr lang="en-US" sz="16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learnable</a:t>
          </a:r>
          <a:endParaRPr lang="en-US" sz="16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efficient</a:t>
          </a:r>
          <a:endParaRPr lang="en-US" sz="1600" kern="1200" dirty="0">
            <a:solidFill>
              <a:schemeClr val="tx2"/>
            </a:solidFill>
            <a:latin typeface="+mj-lt"/>
          </a:endParaRPr>
        </a:p>
      </dsp:txBody>
      <dsp:txXfrm>
        <a:off x="3332922" y="1705860"/>
        <a:ext cx="1798563" cy="1798563"/>
      </dsp:txXfrm>
    </dsp:sp>
    <dsp:sp modelId="{00539395-A39B-47CD-B293-2F263AE16706}">
      <dsp:nvSpPr>
        <dsp:cNvPr id="0" name=""/>
        <dsp:cNvSpPr/>
      </dsp:nvSpPr>
      <dsp:spPr>
        <a:xfrm>
          <a:off x="5244433" y="878086"/>
          <a:ext cx="367999" cy="4590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chemeClr val="tx2"/>
            </a:solidFill>
            <a:latin typeface="+mj-lt"/>
          </a:endParaRPr>
        </a:p>
      </dsp:txBody>
      <dsp:txXfrm>
        <a:off x="5244433" y="969898"/>
        <a:ext cx="257599" cy="275436"/>
      </dsp:txXfrm>
    </dsp:sp>
    <dsp:sp modelId="{73B405E6-3E62-4568-9E65-51E1D85AD4FE}">
      <dsp:nvSpPr>
        <dsp:cNvPr id="0" name=""/>
        <dsp:cNvSpPr/>
      </dsp:nvSpPr>
      <dsp:spPr>
        <a:xfrm>
          <a:off x="5927861" y="152378"/>
          <a:ext cx="1910475" cy="1910475"/>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t="6000" b="11000"/>
          </a:stretch>
        </a:blip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1223BA-081E-49E7-8DDD-0094652B5F72}">
      <dsp:nvSpPr>
        <dsp:cNvPr id="0" name=""/>
        <dsp:cNvSpPr/>
      </dsp:nvSpPr>
      <dsp:spPr>
        <a:xfrm>
          <a:off x="6238869" y="1649904"/>
          <a:ext cx="1910475" cy="1910475"/>
        </a:xfrm>
        <a:prstGeom prst="roundRect">
          <a:avLst>
            <a:gd name="adj" fmla="val 10000"/>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mtClean="0">
              <a:solidFill>
                <a:schemeClr val="tx2"/>
              </a:solidFill>
              <a:latin typeface="+mj-lt"/>
            </a:rPr>
            <a:t>Desirable</a:t>
          </a:r>
          <a:endParaRPr lang="en-US" sz="20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Enjoy</a:t>
          </a:r>
          <a:endParaRPr lang="en-US" sz="1600" kern="1200" dirty="0">
            <a:solidFill>
              <a:schemeClr val="tx2"/>
            </a:solidFill>
            <a:latin typeface="+mj-lt"/>
          </a:endParaRPr>
        </a:p>
        <a:p>
          <a:pPr marL="171450" lvl="1" indent="-171450" algn="l" defTabSz="711200">
            <a:lnSpc>
              <a:spcPct val="90000"/>
            </a:lnSpc>
            <a:spcBef>
              <a:spcPct val="0"/>
            </a:spcBef>
            <a:spcAft>
              <a:spcPct val="15000"/>
            </a:spcAft>
            <a:buChar char="••"/>
          </a:pPr>
          <a:r>
            <a:rPr lang="en-US" sz="1600" kern="1200" dirty="0" smtClean="0">
              <a:solidFill>
                <a:schemeClr val="tx2"/>
              </a:solidFill>
              <a:latin typeface="+mj-lt"/>
            </a:rPr>
            <a:t>Crave</a:t>
          </a:r>
          <a:endParaRPr lang="en-US" sz="1600" kern="1200" dirty="0">
            <a:solidFill>
              <a:schemeClr val="tx2"/>
            </a:solidFill>
            <a:latin typeface="+mj-lt"/>
          </a:endParaRPr>
        </a:p>
      </dsp:txBody>
      <dsp:txXfrm>
        <a:off x="6294825" y="1705860"/>
        <a:ext cx="1798563" cy="1798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40DFE52-3211-4A09-A967-AAEA3C12F7AB}" type="datetimeFigureOut">
              <a:rPr lang="en-US" smtClean="0"/>
              <a:t>3/25/2011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A7634CD-A6C6-495F-A744-B1B043295C1B}" type="slidenum">
              <a:rPr lang="en-US" smtClean="0"/>
              <a:t>‹#›</a:t>
            </a:fld>
            <a:endParaRPr lang="en-US"/>
          </a:p>
        </p:txBody>
      </p:sp>
    </p:spTree>
    <p:extLst>
      <p:ext uri="{BB962C8B-B14F-4D97-AF65-F5344CB8AC3E}">
        <p14:creationId xmlns:p14="http://schemas.microsoft.com/office/powerpoint/2010/main" val="332066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ssions.visitmix.com/?selectedSearch=KYN001"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Best</a:t>
            </a:r>
            <a:r>
              <a:rPr lang="en-US" baseline="0" dirty="0" smtClean="0"/>
              <a:t> viewed with </a:t>
            </a:r>
            <a:r>
              <a:rPr lang="en-US" b="1" baseline="0" dirty="0" smtClean="0"/>
              <a:t>Animation</a:t>
            </a:r>
            <a:r>
              <a:rPr lang="en-US" baseline="0" dirty="0" smtClean="0"/>
              <a:t> active (Slide Show view should work nicely)</a:t>
            </a:r>
            <a:endParaRPr lang="en-US" dirty="0" smtClean="0"/>
          </a:p>
          <a:p>
            <a:r>
              <a:rPr lang="en-US" dirty="0" smtClean="0"/>
              <a:t>Rev History</a:t>
            </a:r>
          </a:p>
          <a:p>
            <a:pPr marL="228600" indent="-228600">
              <a:buAutoNum type="arabicPeriod"/>
            </a:pPr>
            <a:r>
              <a:rPr lang="en-US" dirty="0" smtClean="0"/>
              <a:t>2011</a:t>
            </a:r>
            <a:r>
              <a:rPr lang="en-US" baseline="0" dirty="0" smtClean="0"/>
              <a:t> Feb 27 – Original  (1.1 includes hidden slides)</a:t>
            </a:r>
          </a:p>
          <a:p>
            <a:pPr marL="228600" indent="-228600">
              <a:buAutoNum type="arabicPeriod"/>
            </a:pPr>
            <a:r>
              <a:rPr lang="en-US" baseline="0" dirty="0" smtClean="0"/>
              <a:t>2011 Feb 28 – add “</a:t>
            </a:r>
            <a:r>
              <a:rPr lang="en-US" dirty="0" smtClean="0"/>
              <a:t>Scenarios </a:t>
            </a:r>
            <a:r>
              <a:rPr lang="en-US" dirty="0" smtClean="0">
                <a:sym typeface="Wingdings"/>
              </a:rPr>
              <a:t> </a:t>
            </a:r>
            <a:r>
              <a:rPr lang="en-US" dirty="0" err="1" smtClean="0">
                <a:sym typeface="Wingdings"/>
              </a:rPr>
              <a:t>TiP</a:t>
            </a:r>
            <a:r>
              <a:rPr lang="en-US" baseline="0" dirty="0" smtClean="0"/>
              <a:t>” slide, re-work iteration slide</a:t>
            </a:r>
          </a:p>
          <a:p>
            <a:pPr marL="228600" indent="-228600">
              <a:buAutoNum type="arabicPeriod"/>
            </a:pPr>
            <a:r>
              <a:rPr lang="en-US" baseline="0" dirty="0" smtClean="0"/>
              <a:t>2011 March 5 – rename “</a:t>
            </a:r>
            <a:r>
              <a:rPr lang="en-US" dirty="0" smtClean="0"/>
              <a:t>Scenarios </a:t>
            </a:r>
            <a:r>
              <a:rPr lang="en-US" dirty="0" smtClean="0">
                <a:sym typeface="Wingdings"/>
              </a:rPr>
              <a:t> </a:t>
            </a:r>
            <a:r>
              <a:rPr lang="en-US" dirty="0" err="1" smtClean="0">
                <a:sym typeface="Wingdings"/>
              </a:rPr>
              <a:t>TiP</a:t>
            </a:r>
            <a:r>
              <a:rPr lang="en-US" baseline="0" dirty="0" smtClean="0"/>
              <a:t>”  to “</a:t>
            </a:r>
            <a:r>
              <a:rPr lang="en-US" dirty="0" smtClean="0"/>
              <a:t>Scenarios are to</a:t>
            </a:r>
            <a:r>
              <a:rPr lang="en-US" dirty="0" smtClean="0">
                <a:sym typeface="Wingdings"/>
              </a:rPr>
              <a:t> </a:t>
            </a:r>
            <a:r>
              <a:rPr lang="en-US" dirty="0" err="1" smtClean="0">
                <a:sym typeface="Wingdings"/>
              </a:rPr>
              <a:t>TiP</a:t>
            </a:r>
            <a:r>
              <a:rPr lang="en-US" dirty="0" smtClean="0">
                <a:sym typeface="Wingdings"/>
              </a:rPr>
              <a:t>, as…</a:t>
            </a:r>
            <a:r>
              <a:rPr lang="en-US" baseline="0" dirty="0" smtClean="0"/>
              <a:t>” and rework it.  Rework “</a:t>
            </a:r>
            <a:r>
              <a:rPr lang="en-US" dirty="0" smtClean="0"/>
              <a:t>Giddy Customers?</a:t>
            </a:r>
            <a:r>
              <a:rPr lang="en-US" baseline="0" dirty="0" smtClean="0"/>
              <a:t>” slide</a:t>
            </a:r>
          </a:p>
          <a:p>
            <a:pPr marL="228600" indent="-228600">
              <a:buAutoNum type="arabicPeriod"/>
            </a:pPr>
            <a:r>
              <a:rPr lang="en-US" baseline="0" dirty="0" smtClean="0"/>
              <a:t>2011 March 17 – add more information about the long tail</a:t>
            </a:r>
          </a:p>
          <a:p>
            <a:pPr marL="228600" indent="-228600">
              <a:buAutoNum type="arabicPeriod"/>
            </a:pPr>
            <a:r>
              <a:rPr lang="en-US" baseline="0" dirty="0" smtClean="0"/>
              <a:t>2011 March 20 – several tweaks.  Kill the “many aspects of </a:t>
            </a:r>
            <a:r>
              <a:rPr lang="en-US" baseline="0" dirty="0" err="1" smtClean="0"/>
              <a:t>TiP</a:t>
            </a:r>
            <a:r>
              <a:rPr lang="en-US" baseline="0" dirty="0" smtClean="0"/>
              <a:t>” slide</a:t>
            </a:r>
          </a:p>
          <a:p>
            <a:pPr marL="228600" indent="-228600">
              <a:buAutoNum type="arabicPeriod"/>
            </a:pPr>
            <a:r>
              <a:rPr lang="en-US" baseline="0" dirty="0" smtClean="0"/>
              <a:t>2011 March 22 – removed some slides for brevity.  Minor alterations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a:t>
            </a:fld>
            <a:endParaRPr lang="en-US"/>
          </a:p>
        </p:txBody>
      </p:sp>
    </p:spTree>
    <p:extLst>
      <p:ext uri="{BB962C8B-B14F-4D97-AF65-F5344CB8AC3E}">
        <p14:creationId xmlns:p14="http://schemas.microsoft.com/office/powerpoint/2010/main" val="58870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Credits:</a:t>
            </a:r>
          </a:p>
          <a:p>
            <a:r>
              <a:rPr lang="en-US" dirty="0" smtClean="0"/>
              <a:t>Microsoft Store: http://www.microsoft.com/presspass/presskits/windows7/launchSlideshow.aspx</a:t>
            </a:r>
          </a:p>
          <a:p>
            <a:r>
              <a:rPr lang="en-US" dirty="0" smtClean="0"/>
              <a:t>iPhone: http://www.mccullagh.org/photo/1ds-17/first-iphone-sold </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16</a:t>
            </a:fld>
            <a:endParaRPr lang="en-US"/>
          </a:p>
        </p:txBody>
      </p:sp>
    </p:spTree>
    <p:extLst>
      <p:ext uri="{BB962C8B-B14F-4D97-AF65-F5344CB8AC3E}">
        <p14:creationId xmlns:p14="http://schemas.microsoft.com/office/powerpoint/2010/main" val="58493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SERVICES</a:t>
            </a:r>
            <a:r>
              <a:rPr lang="en-US" baseline="0" dirty="0" smtClean="0"/>
              <a:t> (will define more precisely later)</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18</a:t>
            </a:fld>
            <a:endParaRPr lang="en-US"/>
          </a:p>
        </p:txBody>
      </p:sp>
    </p:spTree>
    <p:extLst>
      <p:ext uri="{BB962C8B-B14F-4D97-AF65-F5344CB8AC3E}">
        <p14:creationId xmlns:p14="http://schemas.microsoft.com/office/powerpoint/2010/main" val="383010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Not Fire Team, but balance BUFT/</a:t>
            </a:r>
            <a:r>
              <a:rPr lang="en-US" dirty="0" err="1" smtClean="0"/>
              <a:t>TiP</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19</a:t>
            </a:fld>
            <a:endParaRPr lang="en-US"/>
          </a:p>
        </p:txBody>
      </p:sp>
    </p:spTree>
    <p:extLst>
      <p:ext uri="{BB962C8B-B14F-4D97-AF65-F5344CB8AC3E}">
        <p14:creationId xmlns:p14="http://schemas.microsoft.com/office/powerpoint/2010/main" val="278379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Responsive</a:t>
            </a:r>
            <a:r>
              <a:rPr lang="en-US" baseline="0" dirty="0" smtClean="0"/>
              <a:t> = </a:t>
            </a:r>
            <a:r>
              <a:rPr lang="en-US" dirty="0" smtClean="0"/>
              <a:t>deploy, detect, patch cycle</a:t>
            </a:r>
          </a:p>
          <a:p>
            <a:r>
              <a:rPr lang="en-US" dirty="0" smtClean="0"/>
              <a:t>Amazon almost any engineer can deploy the website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20</a:t>
            </a:fld>
            <a:endParaRPr lang="en-US"/>
          </a:p>
        </p:txBody>
      </p:sp>
    </p:spTree>
    <p:extLst>
      <p:ext uri="{BB962C8B-B14F-4D97-AF65-F5344CB8AC3E}">
        <p14:creationId xmlns:p14="http://schemas.microsoft.com/office/powerpoint/2010/main" val="96689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Amazon, Wizards of the Coast, MSFT Health Vault</a:t>
            </a:r>
          </a:p>
          <a:p>
            <a:r>
              <a:rPr lang="en-US" dirty="0" smtClean="0"/>
              <a:t>TiP done badly – user visible,</a:t>
            </a:r>
            <a:r>
              <a:rPr lang="en-US" baseline="0" dirty="0" smtClean="0"/>
              <a:t> possibly impacting (buy an ASIN)</a:t>
            </a:r>
          </a:p>
          <a:p>
            <a:r>
              <a:rPr lang="en-US" dirty="0" smtClean="0"/>
              <a:t>http://www.amazon.com/Electronics-Test-ASIN-207/dp/B002ZB79H4 </a:t>
            </a:r>
          </a:p>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21</a:t>
            </a:fld>
            <a:endParaRPr lang="en-US"/>
          </a:p>
        </p:txBody>
      </p:sp>
    </p:spTree>
    <p:extLst>
      <p:ext uri="{BB962C8B-B14F-4D97-AF65-F5344CB8AC3E}">
        <p14:creationId xmlns:p14="http://schemas.microsoft.com/office/powerpoint/2010/main" val="270613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22</a:t>
            </a:fld>
            <a:endParaRPr lang="en-US"/>
          </a:p>
        </p:txBody>
      </p:sp>
    </p:spTree>
    <p:extLst>
      <p:ext uri="{BB962C8B-B14F-4D97-AF65-F5344CB8AC3E}">
        <p14:creationId xmlns:p14="http://schemas.microsoft.com/office/powerpoint/2010/main" val="300922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BUFT: pull the levers, twist the knobs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23</a:t>
            </a:fld>
            <a:endParaRPr lang="en-US"/>
          </a:p>
        </p:txBody>
      </p:sp>
    </p:spTree>
    <p:extLst>
      <p:ext uri="{BB962C8B-B14F-4D97-AF65-F5344CB8AC3E}">
        <p14:creationId xmlns:p14="http://schemas.microsoft.com/office/powerpoint/2010/main" val="99045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Why try to anticipate user</a:t>
            </a:r>
            <a:r>
              <a:rPr lang="en-US" baseline="0" dirty="0" smtClean="0"/>
              <a:t> behaviors?</a:t>
            </a:r>
          </a:p>
          <a:p>
            <a:r>
              <a:rPr lang="en-US" baseline="0" dirty="0" smtClean="0"/>
              <a:t>Scenarios aim for the head, but encompass parts of the tail</a:t>
            </a:r>
            <a:endParaRPr lang="en-US" dirty="0" smtClean="0"/>
          </a:p>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24</a:t>
            </a:fld>
            <a:endParaRPr lang="en-US"/>
          </a:p>
        </p:txBody>
      </p:sp>
    </p:spTree>
    <p:extLst>
      <p:ext uri="{BB962C8B-B14F-4D97-AF65-F5344CB8AC3E}">
        <p14:creationId xmlns:p14="http://schemas.microsoft.com/office/powerpoint/2010/main" val="136524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Book a new flight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Auto-notify meeting attendees</a:t>
            </a:r>
          </a:p>
          <a:p>
            <a:r>
              <a:rPr lang="en-US" dirty="0" smtClean="0"/>
              <a:t>Tell</a:t>
            </a:r>
            <a:r>
              <a:rPr lang="en-US" baseline="0" dirty="0" smtClean="0"/>
              <a:t> colleagues about new arrival time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25</a:t>
            </a:fld>
            <a:endParaRPr lang="en-US"/>
          </a:p>
        </p:txBody>
      </p:sp>
    </p:spTree>
    <p:extLst>
      <p:ext uri="{BB962C8B-B14F-4D97-AF65-F5344CB8AC3E}">
        <p14:creationId xmlns:p14="http://schemas.microsoft.com/office/powerpoint/2010/main" val="136524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effectLst/>
              </a:rPr>
              <a:t>UFT = Tester as Customer</a:t>
            </a:r>
          </a:p>
          <a:p>
            <a:r>
              <a:rPr lang="en-US" dirty="0" err="1" smtClean="0">
                <a:effectLst/>
              </a:rPr>
              <a:t>TiP</a:t>
            </a:r>
            <a:r>
              <a:rPr lang="en-US" dirty="0" smtClean="0">
                <a:effectLst/>
              </a:rPr>
              <a:t> = Real Customer + Tester insight</a:t>
            </a:r>
          </a:p>
        </p:txBody>
      </p:sp>
      <p:sp>
        <p:nvSpPr>
          <p:cNvPr id="4" name="Slide Number Placeholder 3"/>
          <p:cNvSpPr>
            <a:spLocks noGrp="1"/>
          </p:cNvSpPr>
          <p:nvPr>
            <p:ph type="sldNum" sz="quarter" idx="10"/>
          </p:nvPr>
        </p:nvSpPr>
        <p:spPr/>
        <p:txBody>
          <a:bodyPr/>
          <a:lstStyle/>
          <a:p>
            <a:fld id="{1A7634CD-A6C6-495F-A744-B1B043295C1B}" type="slidenum">
              <a:rPr lang="en-US" smtClean="0"/>
              <a:t>26</a:t>
            </a:fld>
            <a:endParaRPr lang="en-US"/>
          </a:p>
        </p:txBody>
      </p:sp>
    </p:spTree>
    <p:extLst>
      <p:ext uri="{BB962C8B-B14F-4D97-AF65-F5344CB8AC3E}">
        <p14:creationId xmlns:p14="http://schemas.microsoft.com/office/powerpoint/2010/main" val="39489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a:t>
            </a:fld>
            <a:endParaRPr lang="en-US"/>
          </a:p>
        </p:txBody>
      </p:sp>
    </p:spTree>
    <p:extLst>
      <p:ext uri="{BB962C8B-B14F-4D97-AF65-F5344CB8AC3E}">
        <p14:creationId xmlns:p14="http://schemas.microsoft.com/office/powerpoint/2010/main" val="244013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this, I will start the examples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27</a:t>
            </a:fld>
            <a:endParaRPr lang="en-US"/>
          </a:p>
        </p:txBody>
      </p:sp>
    </p:spTree>
    <p:extLst>
      <p:ext uri="{BB962C8B-B14F-4D97-AF65-F5344CB8AC3E}">
        <p14:creationId xmlns:p14="http://schemas.microsoft.com/office/powerpoint/2010/main" val="2454836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Left Column = UFT, right column = </a:t>
            </a:r>
            <a:r>
              <a:rPr lang="en-US" dirty="0" err="1" smtClean="0"/>
              <a:t>TiP</a:t>
            </a: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Even</a:t>
            </a:r>
            <a:r>
              <a:rPr lang="en-US" baseline="0" dirty="0" smtClean="0"/>
              <a:t> best tester cannot anticipate EVERYTHING</a:t>
            </a:r>
          </a:p>
        </p:txBody>
      </p:sp>
      <p:sp>
        <p:nvSpPr>
          <p:cNvPr id="4" name="Slide Number Placeholder 3"/>
          <p:cNvSpPr>
            <a:spLocks noGrp="1"/>
          </p:cNvSpPr>
          <p:nvPr>
            <p:ph type="sldNum" sz="quarter" idx="10"/>
          </p:nvPr>
        </p:nvSpPr>
        <p:spPr/>
        <p:txBody>
          <a:bodyPr/>
          <a:lstStyle/>
          <a:p>
            <a:fld id="{1A7634CD-A6C6-495F-A744-B1B043295C1B}" type="slidenum">
              <a:rPr lang="en-US" smtClean="0"/>
              <a:t>30</a:t>
            </a:fld>
            <a:endParaRPr lang="en-US"/>
          </a:p>
        </p:txBody>
      </p:sp>
    </p:spTree>
    <p:extLst>
      <p:ext uri="{BB962C8B-B14F-4D97-AF65-F5344CB8AC3E}">
        <p14:creationId xmlns:p14="http://schemas.microsoft.com/office/powerpoint/2010/main" val="2634539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 Speller Split Pane</a:t>
            </a:r>
          </a:p>
        </p:txBody>
      </p:sp>
      <p:sp>
        <p:nvSpPr>
          <p:cNvPr id="4" name="Slide Number Placeholder 3"/>
          <p:cNvSpPr>
            <a:spLocks noGrp="1"/>
          </p:cNvSpPr>
          <p:nvPr>
            <p:ph type="sldNum" sz="quarter" idx="10"/>
          </p:nvPr>
        </p:nvSpPr>
        <p:spPr/>
        <p:txBody>
          <a:bodyPr/>
          <a:lstStyle/>
          <a:p>
            <a:fld id="{DBE4E39F-EF7B-4F16-A133-6E558DDD5785}" type="slidenum">
              <a:rPr lang="en-US" smtClean="0"/>
              <a:t>31</a:t>
            </a:fld>
            <a:endParaRPr lang="en-US"/>
          </a:p>
        </p:txBody>
      </p:sp>
    </p:spTree>
    <p:extLst>
      <p:ext uri="{BB962C8B-B14F-4D97-AF65-F5344CB8AC3E}">
        <p14:creationId xmlns:p14="http://schemas.microsoft.com/office/powerpoint/2010/main" val="328696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smtClean="0"/>
              <a:t>- Bug Miner finds this automatically</a:t>
            </a:r>
            <a:endParaRPr lang="en-US" dirty="0" smtClean="0"/>
          </a:p>
          <a:p>
            <a:endParaRPr lang="en-US" dirty="0"/>
          </a:p>
        </p:txBody>
      </p:sp>
      <p:sp>
        <p:nvSpPr>
          <p:cNvPr id="4" name="Slide Number Placeholder 3"/>
          <p:cNvSpPr>
            <a:spLocks noGrp="1"/>
          </p:cNvSpPr>
          <p:nvPr>
            <p:ph type="sldNum" sz="quarter" idx="10"/>
          </p:nvPr>
        </p:nvSpPr>
        <p:spPr/>
        <p:txBody>
          <a:bodyPr/>
          <a:lstStyle/>
          <a:p>
            <a:fld id="{DBE4E39F-EF7B-4F16-A133-6E558DDD5785}" type="slidenum">
              <a:rPr lang="en-US" smtClean="0"/>
              <a:t>32</a:t>
            </a:fld>
            <a:endParaRPr lang="en-US"/>
          </a:p>
        </p:txBody>
      </p:sp>
    </p:spTree>
    <p:extLst>
      <p:ext uri="{BB962C8B-B14F-4D97-AF65-F5344CB8AC3E}">
        <p14:creationId xmlns:p14="http://schemas.microsoft.com/office/powerpoint/2010/main" val="328696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33</a:t>
            </a:fld>
            <a:endParaRPr lang="en-US"/>
          </a:p>
        </p:txBody>
      </p:sp>
    </p:spTree>
    <p:extLst>
      <p:ext uri="{BB962C8B-B14F-4D97-AF65-F5344CB8AC3E}">
        <p14:creationId xmlns:p14="http://schemas.microsoft.com/office/powerpoint/2010/main" val="3182660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User data </a:t>
            </a:r>
            <a:r>
              <a:rPr lang="en-US" dirty="0" smtClean="0">
                <a:sym typeface="Wingdings" pitchFamily="2" charset="2"/>
              </a:rPr>
              <a:t> system data</a:t>
            </a:r>
            <a:endParaRPr lang="en-US" dirty="0" smtClean="0"/>
          </a:p>
          <a:p>
            <a:r>
              <a:rPr lang="en-US" dirty="0" smtClean="0"/>
              <a:t>Error Aggregation to </a:t>
            </a:r>
            <a:r>
              <a:rPr lang="en-US" baseline="0" dirty="0" smtClean="0"/>
              <a:t> find real issues.  Single occurrences may be a fluke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34</a:t>
            </a:fld>
            <a:endParaRPr lang="en-US"/>
          </a:p>
        </p:txBody>
      </p:sp>
    </p:spTree>
    <p:extLst>
      <p:ext uri="{BB962C8B-B14F-4D97-AF65-F5344CB8AC3E}">
        <p14:creationId xmlns:p14="http://schemas.microsoft.com/office/powerpoint/2010/main" val="55247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1 DC – 7 days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35</a:t>
            </a:fld>
            <a:endParaRPr lang="en-US"/>
          </a:p>
        </p:txBody>
      </p:sp>
    </p:spTree>
    <p:extLst>
      <p:ext uri="{BB962C8B-B14F-4D97-AF65-F5344CB8AC3E}">
        <p14:creationId xmlns:p14="http://schemas.microsoft.com/office/powerpoint/2010/main" val="198996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TEXT before DIAGRAM</a:t>
            </a:r>
            <a:r>
              <a:rPr lang="en-US" baseline="0" dirty="0" smtClean="0"/>
              <a:t> (gives context to explain diagram)</a:t>
            </a:r>
            <a:endParaRPr lang="en-US" dirty="0" smtClean="0"/>
          </a:p>
          <a:p>
            <a:pPr marL="171450" indent="-171450">
              <a:buFont typeface="Arial" pitchFamily="34" charset="0"/>
              <a:buChar char="•"/>
            </a:pPr>
            <a:r>
              <a:rPr lang="en-US" dirty="0" smtClean="0"/>
              <a:t>REAL Users</a:t>
            </a:r>
          </a:p>
          <a:p>
            <a:pPr marL="171450" indent="-171450">
              <a:buFont typeface="Arial" pitchFamily="34" charset="0"/>
              <a:buChar char="•"/>
            </a:pPr>
            <a:r>
              <a:rPr lang="en-US" dirty="0" smtClean="0"/>
              <a:t>Can have multiple Treatments</a:t>
            </a:r>
          </a:p>
          <a:p>
            <a:pPr marL="171450" indent="-171450">
              <a:buFont typeface="Arial" pitchFamily="34" charset="0"/>
              <a:buChar char="•"/>
            </a:pPr>
            <a:r>
              <a:rPr lang="en-US" dirty="0" smtClean="0"/>
              <a:t>Can divide %</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37</a:t>
            </a:fld>
            <a:endParaRPr lang="en-US"/>
          </a:p>
        </p:txBody>
      </p:sp>
    </p:spTree>
    <p:extLst>
      <p:ext uri="{BB962C8B-B14F-4D97-AF65-F5344CB8AC3E}">
        <p14:creationId xmlns:p14="http://schemas.microsoft.com/office/powerpoint/2010/main" val="3259597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Latent Demand</a:t>
            </a:r>
            <a:r>
              <a:rPr lang="en-US" baseline="0" dirty="0" smtClean="0"/>
              <a:t> for Gold Subscriptions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Jan 2010</a:t>
            </a:r>
          </a:p>
          <a:p>
            <a:r>
              <a:rPr lang="en-US" sz="1200" kern="1200" dirty="0" smtClean="0">
                <a:solidFill>
                  <a:schemeClr val="tx1"/>
                </a:solidFill>
                <a:effectLst/>
                <a:latin typeface="+mn-lt"/>
                <a:ea typeface="+mn-ea"/>
                <a:cs typeface="+mn-cs"/>
              </a:rPr>
              <a:t>Subscriptions for all three types of Gold memberships (3 months, 12 months and month to month) saw a significant increase for Treatment</a:t>
            </a:r>
          </a:p>
          <a:p>
            <a:r>
              <a:rPr lang="en-US" sz="1200" kern="1200" dirty="0" smtClean="0">
                <a:solidFill>
                  <a:schemeClr val="tx1"/>
                </a:solidFill>
                <a:effectLst/>
                <a:latin typeface="+mn-lt"/>
                <a:ea typeface="+mn-ea"/>
                <a:cs typeface="+mn-cs"/>
              </a:rPr>
              <a:t>Signups for Silver decreased (but not as much as gold increase)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38</a:t>
            </a:fld>
            <a:endParaRPr lang="en-US"/>
          </a:p>
        </p:txBody>
      </p:sp>
    </p:spTree>
    <p:extLst>
      <p:ext uri="{BB962C8B-B14F-4D97-AF65-F5344CB8AC3E}">
        <p14:creationId xmlns:p14="http://schemas.microsoft.com/office/powerpoint/2010/main" val="4063700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Website/UX</a:t>
            </a:r>
          </a:p>
          <a:p>
            <a:r>
              <a:rPr lang="en-US" dirty="0" smtClean="0"/>
              <a:t>The Experiment was </a:t>
            </a:r>
            <a:r>
              <a:rPr lang="en-US" smtClean="0"/>
              <a:t>a </a:t>
            </a:r>
            <a:r>
              <a:rPr lang="en-US" b="1" smtClean="0"/>
              <a:t>success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39</a:t>
            </a:fld>
            <a:endParaRPr lang="en-US"/>
          </a:p>
        </p:txBody>
      </p:sp>
    </p:spTree>
    <p:extLst>
      <p:ext uri="{BB962C8B-B14F-4D97-AF65-F5344CB8AC3E}">
        <p14:creationId xmlns:p14="http://schemas.microsoft.com/office/powerpoint/2010/main" val="126376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indent="-228600">
              <a:buAutoNum type="arabicPeriod"/>
            </a:pPr>
            <a:r>
              <a:rPr lang="en-US" dirty="0" smtClean="0"/>
              <a:t>Quality</a:t>
            </a:r>
          </a:p>
          <a:p>
            <a:pPr marL="228600" indent="-228600">
              <a:buAutoNum type="arabicPeriod"/>
            </a:pPr>
            <a:r>
              <a:rPr lang="en-US" dirty="0" smtClean="0"/>
              <a:t>Dual Approach</a:t>
            </a:r>
          </a:p>
          <a:p>
            <a:pPr marL="228600" indent="-228600">
              <a:buAutoNum type="arabicPeriod"/>
            </a:pPr>
            <a:r>
              <a:rPr lang="en-US" dirty="0" smtClean="0"/>
              <a:t>Stress the relation as</a:t>
            </a:r>
            <a:r>
              <a:rPr lang="en-US" baseline="0" dirty="0" smtClean="0"/>
              <a:t> I….</a:t>
            </a:r>
          </a:p>
          <a:p>
            <a:pPr marL="228600" indent="-228600">
              <a:buAutoNum type="arabicPeriod"/>
            </a:pPr>
            <a:r>
              <a:rPr lang="en-US" baseline="0" dirty="0" smtClean="0"/>
              <a:t>….</a:t>
            </a:r>
            <a:r>
              <a:rPr lang="en-US" dirty="0" smtClean="0"/>
              <a:t>show</a:t>
            </a:r>
            <a:r>
              <a:rPr lang="en-US" baseline="0" dirty="0" smtClean="0"/>
              <a:t> the examples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3</a:t>
            </a:fld>
            <a:endParaRPr lang="en-US"/>
          </a:p>
        </p:txBody>
      </p:sp>
    </p:spTree>
    <p:extLst>
      <p:ext uri="{BB962C8B-B14F-4D97-AF65-F5344CB8AC3E}">
        <p14:creationId xmlns:p14="http://schemas.microsoft.com/office/powerpoint/2010/main" val="3009229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Tx/>
              <a:buChar char="-"/>
            </a:pPr>
            <a:r>
              <a:rPr lang="en-US" dirty="0" smtClean="0"/>
              <a:t>We are not the customer?</a:t>
            </a:r>
          </a:p>
          <a:p>
            <a:pPr marL="171450" indent="-171450">
              <a:buFontTx/>
              <a:buChar char="-"/>
            </a:pPr>
            <a:r>
              <a:rPr lang="en-US" dirty="0" smtClean="0"/>
              <a:t>Old Trick - startups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44</a:t>
            </a:fld>
            <a:endParaRPr lang="en-US"/>
          </a:p>
        </p:txBody>
      </p:sp>
    </p:spTree>
    <p:extLst>
      <p:ext uri="{BB962C8B-B14F-4D97-AF65-F5344CB8AC3E}">
        <p14:creationId xmlns:p14="http://schemas.microsoft.com/office/powerpoint/2010/main" val="440277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err="1" smtClean="0"/>
              <a:t>uTest</a:t>
            </a:r>
            <a:r>
              <a:rPr lang="en-US" dirty="0" smtClean="0"/>
              <a:t> is another option, but for scenario f</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45</a:t>
            </a:fld>
            <a:endParaRPr lang="en-US"/>
          </a:p>
        </p:txBody>
      </p:sp>
    </p:spTree>
    <p:extLst>
      <p:ext uri="{BB962C8B-B14F-4D97-AF65-F5344CB8AC3E}">
        <p14:creationId xmlns:p14="http://schemas.microsoft.com/office/powerpoint/2010/main" val="3142270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This</a:t>
            </a:r>
            <a:r>
              <a:rPr lang="en-US" baseline="0" dirty="0" smtClean="0"/>
              <a:t> is an example-squared</a:t>
            </a:r>
          </a:p>
          <a:p>
            <a:r>
              <a:rPr lang="en-US" baseline="0" dirty="0" smtClean="0"/>
              <a:t>Swayable is crowd sourcing products….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46</a:t>
            </a:fld>
            <a:endParaRPr lang="en-US"/>
          </a:p>
        </p:txBody>
      </p:sp>
    </p:spTree>
    <p:extLst>
      <p:ext uri="{BB962C8B-B14F-4D97-AF65-F5344CB8AC3E}">
        <p14:creationId xmlns:p14="http://schemas.microsoft.com/office/powerpoint/2010/main" val="321274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…and they use crowd sourcing</a:t>
            </a:r>
            <a:r>
              <a:rPr lang="en-US" baseline="0" dirty="0" smtClean="0"/>
              <a:t> to test themselves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47</a:t>
            </a:fld>
            <a:endParaRPr lang="en-US"/>
          </a:p>
        </p:txBody>
      </p:sp>
    </p:spTree>
    <p:extLst>
      <p:ext uri="{BB962C8B-B14F-4D97-AF65-F5344CB8AC3E}">
        <p14:creationId xmlns:p14="http://schemas.microsoft.com/office/powerpoint/2010/main" val="2489283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6"/>
            <a:ext cx="5607050" cy="4183063"/>
          </a:xfrm>
          <a:prstGeom prst="rect">
            <a:avLst/>
          </a:prstGeom>
        </p:spPr>
        <p:txBody>
          <a:bodyPr lIns="91436" tIns="45718" rIns="91436" bIns="45718">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519" y="4415590"/>
            <a:ext cx="5607362" cy="4183979"/>
          </a:xfrm>
          <a:prstGeom prst="rect">
            <a:avLst/>
          </a:prstGeom>
        </p:spPr>
        <p:txBody>
          <a:bodyPr/>
          <a:lstStyle/>
          <a:p>
            <a:r>
              <a:rPr lang="en-US" dirty="0" smtClean="0"/>
              <a:t>This is </a:t>
            </a:r>
            <a:r>
              <a:rPr lang="en-US" dirty="0" err="1" smtClean="0"/>
              <a:t>TiP</a:t>
            </a:r>
            <a:r>
              <a:rPr lang="en-US" dirty="0" smtClean="0"/>
              <a:t> –</a:t>
            </a:r>
            <a:r>
              <a:rPr lang="en-US" baseline="0" dirty="0" smtClean="0"/>
              <a:t> it is in front of real users</a:t>
            </a:r>
            <a:endParaRPr lang="en-US" dirty="0"/>
          </a:p>
        </p:txBody>
      </p:sp>
      <p:sp>
        <p:nvSpPr>
          <p:cNvPr id="4" name="Slide Number Placeholder 3"/>
          <p:cNvSpPr>
            <a:spLocks noGrp="1"/>
          </p:cNvSpPr>
          <p:nvPr>
            <p:ph type="sldNum" sz="quarter" idx="10"/>
          </p:nvPr>
        </p:nvSpPr>
        <p:spPr/>
        <p:txBody>
          <a:bodyPr/>
          <a:lstStyle/>
          <a:p>
            <a:pPr>
              <a:defRPr/>
            </a:pPr>
            <a:fld id="{0E961A6A-D026-4ADE-97C2-91A162D83FB8}" type="slidenum">
              <a:rPr lang="da-DK" smtClean="0"/>
              <a:pPr>
                <a:defRPr/>
              </a:pPr>
              <a:t>50</a:t>
            </a:fld>
            <a:endParaRPr lang="en-US"/>
          </a:p>
        </p:txBody>
      </p:sp>
    </p:spTree>
    <p:extLst>
      <p:ext uri="{BB962C8B-B14F-4D97-AF65-F5344CB8AC3E}">
        <p14:creationId xmlns:p14="http://schemas.microsoft.com/office/powerpoint/2010/main" val="3271212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Cheap</a:t>
            </a:r>
            <a:r>
              <a:rPr lang="en-US" baseline="0" dirty="0" smtClean="0"/>
              <a:t> and rapid – limit testing / limit risk</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51</a:t>
            </a:fld>
            <a:endParaRPr lang="en-US"/>
          </a:p>
        </p:txBody>
      </p:sp>
    </p:spTree>
    <p:extLst>
      <p:ext uri="{BB962C8B-B14F-4D97-AF65-F5344CB8AC3E}">
        <p14:creationId xmlns:p14="http://schemas.microsoft.com/office/powerpoint/2010/main" val="3848161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rtl="0" fontAlgn="ctr"/>
            <a:r>
              <a:rPr lang="en-US" sz="1200" kern="1200" dirty="0" smtClean="0">
                <a:solidFill>
                  <a:schemeClr val="tx1"/>
                </a:solidFill>
                <a:effectLst/>
                <a:latin typeface="+mn-lt"/>
                <a:ea typeface="+mn-ea"/>
                <a:cs typeface="+mn-cs"/>
              </a:rPr>
              <a:t>finding an error in requirements is 10 to 100 times cheaper than changing features in a finished product (Boehm, 1981)(McConnell, 2004)</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36733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 2007 </a:t>
            </a:r>
            <a:r>
              <a:rPr lang="en-US" dirty="0" smtClean="0">
                <a:hlinkClick r:id="rId3"/>
              </a:rPr>
              <a:t>keynote</a:t>
            </a:r>
            <a:r>
              <a:rPr lang="en-US" dirty="0" smtClean="0"/>
              <a:t>, </a:t>
            </a:r>
            <a:r>
              <a:rPr lang="en-US" dirty="0" err="1" smtClean="0"/>
              <a:t>Metalliq</a:t>
            </a:r>
            <a:r>
              <a:rPr lang="en-US" dirty="0" smtClean="0"/>
              <a:t> Top Banana</a:t>
            </a:r>
          </a:p>
          <a:p>
            <a:r>
              <a:rPr lang="en-US" dirty="0" smtClean="0"/>
              <a:t>Blend:</a:t>
            </a:r>
            <a:r>
              <a:rPr lang="en-US" baseline="0" dirty="0" smtClean="0"/>
              <a:t> interactive, WYSIWYG front-end for designing XAML-based interfaces for WPF</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53</a:t>
            </a:fld>
            <a:endParaRPr lang="en-US"/>
          </a:p>
        </p:txBody>
      </p:sp>
    </p:spTree>
    <p:extLst>
      <p:ext uri="{BB962C8B-B14F-4D97-AF65-F5344CB8AC3E}">
        <p14:creationId xmlns:p14="http://schemas.microsoft.com/office/powerpoint/2010/main" val="3447502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Dangerous New b/c </a:t>
            </a:r>
            <a:r>
              <a:rPr lang="en-US" sz="1200" kern="1200" dirty="0" smtClean="0">
                <a:solidFill>
                  <a:schemeClr val="tx1"/>
                </a:solidFill>
                <a:effectLst/>
                <a:latin typeface="+mn-lt"/>
                <a:ea typeface="+mn-ea"/>
                <a:cs typeface="+mn-cs"/>
              </a:rPr>
              <a:t>Even tested code is "untested" w/r/t production</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3673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talk is about how we produce quality services, and use data in that process</a:t>
            </a:r>
          </a:p>
        </p:txBody>
      </p:sp>
      <p:sp>
        <p:nvSpPr>
          <p:cNvPr id="4" name="Slide Number Placeholder 3"/>
          <p:cNvSpPr>
            <a:spLocks noGrp="1"/>
          </p:cNvSpPr>
          <p:nvPr>
            <p:ph type="sldNum" sz="quarter" idx="10"/>
          </p:nvPr>
        </p:nvSpPr>
        <p:spPr/>
        <p:txBody>
          <a:bodyPr/>
          <a:lstStyle/>
          <a:p>
            <a:fld id="{1A7634CD-A6C6-495F-A744-B1B043295C1B}" type="slidenum">
              <a:rPr lang="en-US" smtClean="0"/>
              <a:t>4</a:t>
            </a:fld>
            <a:endParaRPr lang="en-US"/>
          </a:p>
        </p:txBody>
      </p:sp>
    </p:spTree>
    <p:extLst>
      <p:ext uri="{BB962C8B-B14F-4D97-AF65-F5344CB8AC3E}">
        <p14:creationId xmlns:p14="http://schemas.microsoft.com/office/powerpoint/2010/main" val="1639341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effectLst/>
              </a:rPr>
              <a:t>100 million registered users, 6 million unique monthly visitors </a:t>
            </a:r>
          </a:p>
          <a:p>
            <a:r>
              <a:rPr lang="en-US" dirty="0" smtClean="0">
                <a:effectLst/>
              </a:rPr>
              <a:t>*Not a prototype</a:t>
            </a:r>
            <a:r>
              <a:rPr lang="en-US" baseline="0" dirty="0" smtClean="0">
                <a:effectLst/>
              </a:rPr>
              <a:t> – not throw-away* </a:t>
            </a:r>
          </a:p>
          <a:p>
            <a:r>
              <a:rPr lang="en-US" baseline="0" dirty="0" smtClean="0">
                <a:effectLst/>
              </a:rPr>
              <a:t>- But same concept…quick easy changes exposed to a small audience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55</a:t>
            </a:fld>
            <a:endParaRPr lang="en-US"/>
          </a:p>
        </p:txBody>
      </p:sp>
    </p:spTree>
    <p:extLst>
      <p:ext uri="{BB962C8B-B14F-4D97-AF65-F5344CB8AC3E}">
        <p14:creationId xmlns:p14="http://schemas.microsoft.com/office/powerpoint/2010/main" val="4269717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None/>
            </a:pPr>
            <a:r>
              <a:rPr lang="en-US" dirty="0" smtClean="0"/>
              <a:t>Scenarios</a:t>
            </a:r>
            <a:r>
              <a:rPr lang="en-US" baseline="0" dirty="0" smtClean="0"/>
              <a:t> and </a:t>
            </a:r>
            <a:r>
              <a:rPr lang="en-US" baseline="0" dirty="0" err="1" smtClean="0"/>
              <a:t>TiP</a:t>
            </a:r>
            <a:r>
              <a:rPr lang="en-US" baseline="0" dirty="0" smtClean="0"/>
              <a:t> both powerful methodologies</a:t>
            </a:r>
          </a:p>
          <a:p>
            <a:pPr marL="0" indent="0">
              <a:buNone/>
            </a:pPr>
            <a:r>
              <a:rPr lang="en-US" baseline="0" dirty="0" smtClean="0"/>
              <a:t>Work synergistically </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56</a:t>
            </a:fld>
            <a:endParaRPr lang="en-US"/>
          </a:p>
        </p:txBody>
      </p:sp>
    </p:spTree>
    <p:extLst>
      <p:ext uri="{BB962C8B-B14F-4D97-AF65-F5344CB8AC3E}">
        <p14:creationId xmlns:p14="http://schemas.microsoft.com/office/powerpoint/2010/main" val="3009229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 services tests are</a:t>
            </a:r>
            <a:r>
              <a:rPr lang="en-US" baseline="0" dirty="0" smtClean="0"/>
              <a:t> A/B </a:t>
            </a:r>
            <a:r>
              <a:rPr lang="en-US" sz="1200" kern="1200" dirty="0" smtClean="0">
                <a:solidFill>
                  <a:schemeClr val="tx1"/>
                </a:solidFill>
                <a:effectLst/>
                <a:latin typeface="+mn-lt"/>
                <a:ea typeface="+mn-ea"/>
                <a:cs typeface="+mn-cs"/>
              </a:rPr>
              <a:t>where you hope to show no statistically significant difference, i.e., A=B</a:t>
            </a:r>
            <a:endParaRPr lang="en-US" dirty="0" smtClean="0"/>
          </a:p>
          <a:p>
            <a:r>
              <a:rPr lang="en-US" dirty="0" err="1" smtClean="0"/>
              <a:t>Dev’s</a:t>
            </a:r>
            <a:r>
              <a:rPr lang="en-US" dirty="0" smtClean="0"/>
              <a:t> did not produce bad quality – Production Systems</a:t>
            </a:r>
            <a:r>
              <a:rPr lang="en-US" baseline="0" dirty="0" smtClean="0"/>
              <a:t> need Production Testing.</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62</a:t>
            </a:fld>
            <a:endParaRPr lang="en-US"/>
          </a:p>
        </p:txBody>
      </p:sp>
    </p:spTree>
    <p:extLst>
      <p:ext uri="{BB962C8B-B14F-4D97-AF65-F5344CB8AC3E}">
        <p14:creationId xmlns:p14="http://schemas.microsoft.com/office/powerpoint/2010/main" val="2093802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Wizards of the Coast, MSFT Health Vault</a:t>
            </a:r>
          </a:p>
          <a:p>
            <a:r>
              <a:rPr lang="en-US" dirty="0" smtClean="0"/>
              <a:t>TiP done badly – user visible,</a:t>
            </a:r>
            <a:r>
              <a:rPr lang="en-US" baseline="0" dirty="0" smtClean="0"/>
              <a:t> possibly impacting (buy an ASIN)</a:t>
            </a:r>
            <a:endParaRPr lang="en-US" dirty="0" smtClean="0"/>
          </a:p>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63</a:t>
            </a:fld>
            <a:endParaRPr lang="en-US"/>
          </a:p>
        </p:txBody>
      </p:sp>
    </p:spTree>
    <p:extLst>
      <p:ext uri="{BB962C8B-B14F-4D97-AF65-F5344CB8AC3E}">
        <p14:creationId xmlns:p14="http://schemas.microsoft.com/office/powerpoint/2010/main" val="2706132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50"/>
            <a:r>
              <a:rPr lang="en-US" smtClean="0"/>
              <a:t>in US, Dec 2009</a:t>
            </a:r>
            <a:endParaRPr lang="en-US" dirty="0" smtClean="0"/>
          </a:p>
          <a:p>
            <a:pPr defTabSz="914350"/>
            <a:r>
              <a:rPr lang="en-US" dirty="0" smtClean="0"/>
              <a:t>HOPS = Headline Optimization Service</a:t>
            </a:r>
          </a:p>
          <a:p>
            <a:pPr defTabSz="914350"/>
            <a:r>
              <a:rPr lang="en-US" dirty="0"/>
              <a:t>HOPS automatically selected and ranked the headlines with highest number of clicks</a:t>
            </a:r>
            <a:endParaRPr lang="en-US" dirty="0" smtClean="0"/>
          </a:p>
          <a:p>
            <a:r>
              <a:rPr lang="en-US" dirty="0" smtClean="0"/>
              <a:t>Experiment was run before new MSN launch</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44984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Each Treatment increased</a:t>
            </a:r>
            <a:r>
              <a:rPr lang="en-US" baseline="0" dirty="0" smtClean="0"/>
              <a:t> purchases of content promoted,</a:t>
            </a:r>
          </a:p>
          <a:p>
            <a:r>
              <a:rPr lang="en-US" baseline="0" dirty="0" smtClean="0"/>
              <a:t>but cannibalized others</a:t>
            </a:r>
          </a:p>
          <a:p>
            <a:pPr marL="171450" indent="-171450">
              <a:buFontTx/>
              <a:buChar char="-"/>
            </a:pPr>
            <a:r>
              <a:rPr lang="en-US" sz="1200" kern="1200" dirty="0" smtClean="0">
                <a:solidFill>
                  <a:schemeClr val="tx1"/>
                </a:solidFill>
                <a:effectLst/>
                <a:latin typeface="+mn-lt"/>
                <a:ea typeface="+mn-ea"/>
                <a:cs typeface="+mn-cs"/>
              </a:rPr>
              <a:t>promoting products whose expected value is high</a:t>
            </a:r>
          </a:p>
          <a:p>
            <a:pPr marL="171450" indent="-171450">
              <a:buFontTx/>
              <a:buChar char="-"/>
            </a:pPr>
            <a:r>
              <a:rPr lang="en-US" sz="1200" kern="1200" dirty="0" smtClean="0">
                <a:solidFill>
                  <a:schemeClr val="tx1"/>
                </a:solidFill>
                <a:effectLst/>
                <a:latin typeface="+mn-lt"/>
                <a:ea typeface="+mn-ea"/>
                <a:cs typeface="+mn-cs"/>
              </a:rPr>
              <a:t>personalization</a:t>
            </a:r>
          </a:p>
          <a:p>
            <a:pPr marL="0" indent="0">
              <a:buFontTx/>
              <a:buNone/>
            </a:pPr>
            <a:r>
              <a:rPr lang="en-US" sz="1200" kern="1200" dirty="0" smtClean="0">
                <a:solidFill>
                  <a:schemeClr val="tx1"/>
                </a:solidFill>
                <a:effectLst/>
                <a:latin typeface="+mn-lt"/>
                <a:ea typeface="+mn-ea"/>
                <a:cs typeface="+mn-cs"/>
              </a:rPr>
              <a:t>Control </a:t>
            </a:r>
            <a:r>
              <a:rPr lang="en-US" sz="1200" kern="1200" smtClean="0">
                <a:solidFill>
                  <a:schemeClr val="tx1"/>
                </a:solidFill>
                <a:effectLst/>
                <a:latin typeface="+mn-lt"/>
                <a:ea typeface="+mn-ea"/>
                <a:cs typeface="+mn-cs"/>
              </a:rPr>
              <a:t>promoted Xbox live</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65</a:t>
            </a:fld>
            <a:endParaRPr lang="en-US"/>
          </a:p>
        </p:txBody>
      </p:sp>
    </p:spTree>
    <p:extLst>
      <p:ext uri="{BB962C8B-B14F-4D97-AF65-F5344CB8AC3E}">
        <p14:creationId xmlns:p14="http://schemas.microsoft.com/office/powerpoint/2010/main" val="4181144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Website/UX</a:t>
            </a:r>
          </a:p>
          <a:p>
            <a:r>
              <a:rPr lang="en-US" dirty="0" smtClean="0"/>
              <a:t>July 2009</a:t>
            </a:r>
          </a:p>
          <a:p>
            <a:r>
              <a:rPr lang="en-US" dirty="0" smtClean="0"/>
              <a:t>Defer Tax calculation</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66</a:t>
            </a:fld>
            <a:endParaRPr lang="en-US"/>
          </a:p>
        </p:txBody>
      </p:sp>
    </p:spTree>
    <p:extLst>
      <p:ext uri="{BB962C8B-B14F-4D97-AF65-F5344CB8AC3E}">
        <p14:creationId xmlns:p14="http://schemas.microsoft.com/office/powerpoint/2010/main" val="33326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biased</a:t>
            </a:r>
            <a:r>
              <a:rPr lang="en-US" baseline="0" dirty="0" smtClean="0"/>
              <a:t> populations – OK for TiP, careful about your metrics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67</a:t>
            </a:fld>
            <a:endParaRPr lang="en-US"/>
          </a:p>
        </p:txBody>
      </p:sp>
    </p:spTree>
    <p:extLst>
      <p:ext uri="{BB962C8B-B14F-4D97-AF65-F5344CB8AC3E}">
        <p14:creationId xmlns:p14="http://schemas.microsoft.com/office/powerpoint/2010/main" val="4363413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Server failures,</a:t>
            </a:r>
            <a:r>
              <a:rPr lang="en-US" baseline="0" dirty="0" smtClean="0"/>
              <a:t> wrong values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68</a:t>
            </a:fld>
            <a:endParaRPr lang="en-US"/>
          </a:p>
        </p:txBody>
      </p:sp>
    </p:spTree>
    <p:extLst>
      <p:ext uri="{BB962C8B-B14F-4D97-AF65-F5344CB8AC3E}">
        <p14:creationId xmlns:p14="http://schemas.microsoft.com/office/powerpoint/2010/main" val="679293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If Operator is wrong (rarely)</a:t>
            </a:r>
            <a:r>
              <a:rPr lang="en-US" baseline="0" dirty="0" smtClean="0"/>
              <a:t> throw out data.</a:t>
            </a:r>
          </a:p>
          <a:p>
            <a:r>
              <a:rPr lang="en-US" baseline="0" dirty="0" smtClean="0"/>
              <a:t>“</a:t>
            </a:r>
            <a:r>
              <a:rPr lang="en-US" dirty="0" smtClean="0"/>
              <a:t>no control” = no control over the laminar</a:t>
            </a:r>
            <a:r>
              <a:rPr lang="en-US" baseline="0" dirty="0" smtClean="0"/>
              <a:t> flows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69</a:t>
            </a:fld>
            <a:endParaRPr lang="en-US"/>
          </a:p>
        </p:txBody>
      </p:sp>
    </p:spTree>
    <p:extLst>
      <p:ext uri="{BB962C8B-B14F-4D97-AF65-F5344CB8AC3E}">
        <p14:creationId xmlns:p14="http://schemas.microsoft.com/office/powerpoint/2010/main" val="146028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Scenarios</a:t>
            </a:r>
            <a:r>
              <a:rPr lang="en-US" baseline="0" dirty="0" smtClean="0"/>
              <a:t> are alternative to Statics Requirements Doc</a:t>
            </a:r>
          </a:p>
          <a:p>
            <a:r>
              <a:rPr lang="en-US" baseline="0" dirty="0" smtClean="0"/>
              <a:t>What’s wrong with statics requirements is…</a:t>
            </a:r>
          </a:p>
          <a:p>
            <a:endParaRPr lang="en-US" dirty="0" smtClean="0"/>
          </a:p>
          <a:p>
            <a:r>
              <a:rPr lang="en-US" dirty="0" smtClean="0"/>
              <a:t>Now=2007 (iPhone), 2010 (Kinect)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Cut: If they are even understood</a:t>
            </a:r>
          </a:p>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6</a:t>
            </a:fld>
            <a:endParaRPr lang="en-US"/>
          </a:p>
        </p:txBody>
      </p:sp>
    </p:spTree>
    <p:extLst>
      <p:ext uri="{BB962C8B-B14F-4D97-AF65-F5344CB8AC3E}">
        <p14:creationId xmlns:p14="http://schemas.microsoft.com/office/powerpoint/2010/main" val="188126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Microsoft Best Practices</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9</a:t>
            </a:fld>
            <a:endParaRPr lang="en-US"/>
          </a:p>
        </p:txBody>
      </p:sp>
    </p:spTree>
    <p:extLst>
      <p:ext uri="{BB962C8B-B14F-4D97-AF65-F5344CB8AC3E}">
        <p14:creationId xmlns:p14="http://schemas.microsoft.com/office/powerpoint/2010/main" val="79570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Why tell with customers voice?  B/C we are not the customer!</a:t>
            </a:r>
          </a:p>
          <a:p>
            <a:r>
              <a:rPr lang="en-US" dirty="0" smtClean="0"/>
              <a:t>http://www.instructionaldesign.org/bad_error_messages.html</a:t>
            </a:r>
          </a:p>
          <a:p>
            <a:r>
              <a:rPr lang="en-US" dirty="0" smtClean="0"/>
              <a:t>http://blog.isthereaproblemhere.com/2010/03/sign-in-again-too-soon.html</a:t>
            </a:r>
          </a:p>
          <a:p>
            <a:r>
              <a:rPr lang="en-US" dirty="0" smtClean="0"/>
              <a:t>http://blog.isthereaproblemhere.com/2010/02/pwalshwfdi-names-can-only-contain-low.html</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11</a:t>
            </a:fld>
            <a:endParaRPr lang="en-US"/>
          </a:p>
        </p:txBody>
      </p:sp>
    </p:spTree>
    <p:extLst>
      <p:ext uri="{BB962C8B-B14F-4D97-AF65-F5344CB8AC3E}">
        <p14:creationId xmlns:p14="http://schemas.microsoft.com/office/powerpoint/2010/main" val="17849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12</a:t>
            </a:fld>
            <a:endParaRPr lang="en-US"/>
          </a:p>
        </p:txBody>
      </p:sp>
    </p:spTree>
    <p:extLst>
      <p:ext uri="{BB962C8B-B14F-4D97-AF65-F5344CB8AC3E}">
        <p14:creationId xmlns:p14="http://schemas.microsoft.com/office/powerpoint/2010/main" val="76938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Implementation?  Word with tools.  Cloud sharing</a:t>
            </a:r>
            <a:r>
              <a:rPr lang="en-US" baseline="0" dirty="0" smtClean="0"/>
              <a:t> and sync?</a:t>
            </a:r>
            <a:endParaRPr lang="en-US" dirty="0"/>
          </a:p>
        </p:txBody>
      </p:sp>
      <p:sp>
        <p:nvSpPr>
          <p:cNvPr id="4" name="Slide Number Placeholder 3"/>
          <p:cNvSpPr>
            <a:spLocks noGrp="1"/>
          </p:cNvSpPr>
          <p:nvPr>
            <p:ph type="sldNum" sz="quarter" idx="10"/>
          </p:nvPr>
        </p:nvSpPr>
        <p:spPr/>
        <p:txBody>
          <a:bodyPr/>
          <a:lstStyle/>
          <a:p>
            <a:fld id="{1A7634CD-A6C6-495F-A744-B1B043295C1B}" type="slidenum">
              <a:rPr lang="en-US" smtClean="0"/>
              <a:t>15</a:t>
            </a:fld>
            <a:endParaRPr lang="en-US"/>
          </a:p>
        </p:txBody>
      </p:sp>
    </p:spTree>
    <p:extLst>
      <p:ext uri="{BB962C8B-B14F-4D97-AF65-F5344CB8AC3E}">
        <p14:creationId xmlns:p14="http://schemas.microsoft.com/office/powerpoint/2010/main" val="348607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pPr/>
              <a:t>3/25/2011</a:t>
            </a:fld>
            <a:endParaRPr lang="en-US"/>
          </a:p>
        </p:txBody>
      </p:sp>
      <p:sp>
        <p:nvSpPr>
          <p:cNvPr id="8" name="Slide Number Placeholder 7"/>
          <p:cNvSpPr>
            <a:spLocks noGrp="1"/>
          </p:cNvSpPr>
          <p:nvPr>
            <p:ph type="sldNum" sz="quarter" idx="11"/>
          </p:nvPr>
        </p:nvSpPr>
        <p:spPr/>
        <p:txBody>
          <a:bodyPr/>
          <a:lstStyle/>
          <a:p>
            <a:fld id="{6E2D2B3B-882E-40F3-A32F-6DD51691504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2200"/>
          </a:xfr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93800"/>
            <a:ext cx="8229600" cy="5080000"/>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a:xfrm>
            <a:off x="6363355" y="6365876"/>
            <a:ext cx="2085975" cy="365125"/>
          </a:xfrm>
        </p:spPr>
        <p:txBody>
          <a:bodyPr/>
          <a:lstStyle/>
          <a:p>
            <a:fld id="{1CEF607B-A47E-422C-9BEF-122CCDB7C526}" type="datetime1">
              <a:rPr lang="en-US" smtClean="0"/>
              <a:pPr/>
              <a:t>3/25/2011</a:t>
            </a:fld>
            <a:endParaRPr lang="en-US"/>
          </a:p>
        </p:txBody>
      </p:sp>
      <p:sp>
        <p:nvSpPr>
          <p:cNvPr id="5" name="Footer Placeholder 4"/>
          <p:cNvSpPr>
            <a:spLocks noGrp="1"/>
          </p:cNvSpPr>
          <p:nvPr>
            <p:ph type="ftr" sz="quarter" idx="11"/>
          </p:nvPr>
        </p:nvSpPr>
        <p:spPr>
          <a:xfrm>
            <a:off x="659167" y="6365876"/>
            <a:ext cx="2847975" cy="365125"/>
          </a:xfrm>
        </p:spPr>
        <p:txBody>
          <a:bodyPr/>
          <a:lstStyle/>
          <a:p>
            <a:endParaRPr lang="en-US"/>
          </a:p>
        </p:txBody>
      </p:sp>
      <p:sp>
        <p:nvSpPr>
          <p:cNvPr id="6" name="Slide Number Placeholder 5"/>
          <p:cNvSpPr>
            <a:spLocks noGrp="1"/>
          </p:cNvSpPr>
          <p:nvPr>
            <p:ph type="sldNum" sz="quarter" idx="12"/>
          </p:nvPr>
        </p:nvSpPr>
        <p:spPr>
          <a:xfrm>
            <a:off x="4267207" y="6365876"/>
            <a:ext cx="561975" cy="365125"/>
          </a:xfrm>
        </p:spPr>
        <p:txBody>
          <a:bodyPr/>
          <a:lstStyle/>
          <a:p>
            <a:fld id="{6E2D2B3B-882E-40F3-A32F-6DD51691504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3/25/2011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7" name="Oval 6"/>
          <p:cNvSpPr/>
          <p:nvPr/>
        </p:nvSpPr>
        <p:spPr>
          <a:xfrm>
            <a:off x="4495800" y="3924303"/>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3"/>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3"/>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6EE300C-6FC5-4FC3-AF1A-075E4F50620D}" type="datetime1">
              <a:rPr lang="en-US" smtClean="0"/>
              <a:pPr/>
              <a:t>3/25/2011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8"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0D295D-4A77-4DEB-B04C-9F4282A8BC04}" type="datetime1">
              <a:rPr lang="en-US" smtClean="0"/>
              <a:pPr/>
              <a:t>3/25/2011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3/25/2011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94" y="266702"/>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41" y="273056"/>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94"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4"/>
            <a:ext cx="5711824" cy="895351"/>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2"/>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1"/>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3/25/2011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55" y="6356352"/>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7B613C-1AD7-49D3-885D-F654C5CDBAA6}" type="datetime1">
              <a:rPr lang="en-US" smtClean="0"/>
              <a:pPr/>
              <a:t>3/25/2011</a:t>
            </a:fld>
            <a:endParaRPr lang="en-US" dirty="0"/>
          </a:p>
        </p:txBody>
      </p:sp>
      <p:sp>
        <p:nvSpPr>
          <p:cNvPr id="5" name="Footer Placeholder 4"/>
          <p:cNvSpPr>
            <a:spLocks noGrp="1"/>
          </p:cNvSpPr>
          <p:nvPr>
            <p:ph type="ftr" sz="quarter" idx="3"/>
          </p:nvPr>
        </p:nvSpPr>
        <p:spPr>
          <a:xfrm>
            <a:off x="659167" y="6356352"/>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86" y="6356352"/>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E2D2B3B-882E-40F3-A32F-6DD516915044}" type="slidenum">
              <a:rPr lang="en-US" smtClean="0"/>
              <a:pPr/>
              <a:t>‹#›</a:t>
            </a:fld>
            <a:endParaRPr lang="en-US" dirty="0"/>
          </a:p>
        </p:txBody>
      </p:sp>
      <p:sp>
        <p:nvSpPr>
          <p:cNvPr id="7" name="Oval 6"/>
          <p:cNvSpPr/>
          <p:nvPr/>
        </p:nvSpPr>
        <p:spPr>
          <a:xfrm>
            <a:off x="8457760" y="6499387"/>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7"/>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upload.wikimedia.org/wikipedia/commons/e/e9/Bing_logo.sv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8.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hyperlink" Target="http://cdn.techknowl.com/wp-content/uploads/blogger/558-Windows+Live+Messenger+2009+.png" TargetMode="Externa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hyperlink" Target="http://upload.wikimedia.org/wikipedia/en/0/0a/Gmail_logo.png"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22.png"/><Relationship Id="rId1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etheliot.com/blog/software-test-professionals-conference-2011/"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34.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36.png"/><Relationship Id="rId10" Type="http://schemas.openxmlformats.org/officeDocument/2006/relationships/image" Target="../media/image39.png"/><Relationship Id="rId4" Type="http://schemas.microsoft.com/office/2007/relationships/hdphoto" Target="../media/hdphoto6.wdp"/><Relationship Id="rId9"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wmf"/><Relationship Id="rId4" Type="http://schemas.microsoft.com/office/2007/relationships/hdphoto" Target="../media/hdphoto10.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1.wdp"/></Relationships>
</file>

<file path=ppt/slides/_rels/slide35.xml.rels><?xml version="1.0" encoding="UTF-8" standalone="yes"?>
<Relationships xmlns="http://schemas.openxmlformats.org/package/2006/relationships"><Relationship Id="rId3" Type="http://schemas.openxmlformats.org/officeDocument/2006/relationships/hyperlink" Target="http://bit.ly/cosmos_blo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0.png"/><Relationship Id="rId7" Type="http://schemas.openxmlformats.org/officeDocument/2006/relationships/diagramQuickStyle" Target="../diagrams/quickStyle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hyperlink" Target="http://www.xbox.com/en-US/live/joinlive.htm" TargetMode="External"/><Relationship Id="rId4" Type="http://schemas.openxmlformats.org/officeDocument/2006/relationships/image" Target="../media/image51.jpeg"/><Relationship Id="rId9" Type="http://schemas.microsoft.com/office/2007/relationships/diagramDrawing" Target="../diagrams/drawing10.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53.png"/><Relationship Id="rId4" Type="http://schemas.microsoft.com/office/2007/relationships/hdphoto" Target="../media/hdphoto1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upload.wikimedia.org/wikipedia/commons/e/e9/Bing_logo.sv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51.xml.rels><?xml version="1.0" encoding="UTF-8" standalone="yes"?>
<Relationships xmlns="http://schemas.openxmlformats.org/package/2006/relationships"><Relationship Id="rId8" Type="http://schemas.microsoft.com/office/2007/relationships/hdphoto" Target="../media/hdphoto17.wdp"/><Relationship Id="rId13" Type="http://schemas.microsoft.com/office/2007/relationships/hdphoto" Target="../media/hdphoto19.wdp"/><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16.wdp"/><Relationship Id="rId11" Type="http://schemas.openxmlformats.org/officeDocument/2006/relationships/image" Target="../media/image71.emf"/><Relationship Id="rId5" Type="http://schemas.openxmlformats.org/officeDocument/2006/relationships/image" Target="../media/image68.png"/><Relationship Id="rId15" Type="http://schemas.microsoft.com/office/2007/relationships/hdphoto" Target="../media/hdphoto20.wdp"/><Relationship Id="rId10" Type="http://schemas.microsoft.com/office/2007/relationships/hdphoto" Target="../media/hdphoto18.wdp"/><Relationship Id="rId4" Type="http://schemas.microsoft.com/office/2007/relationships/hdphoto" Target="../media/hdphoto15.wdp"/><Relationship Id="rId9" Type="http://schemas.openxmlformats.org/officeDocument/2006/relationships/image" Target="../media/image70.png"/><Relationship Id="rId1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1.emf"/><Relationship Id="rId4" Type="http://schemas.openxmlformats.org/officeDocument/2006/relationships/image" Target="../media/image75.wmf"/></Relationships>
</file>

<file path=ppt/slides/_rels/slide55.xml.rels><?xml version="1.0" encoding="UTF-8" standalone="yes"?>
<Relationships xmlns="http://schemas.openxmlformats.org/package/2006/relationships"><Relationship Id="rId3" Type="http://schemas.openxmlformats.org/officeDocument/2006/relationships/hyperlink" Target="http://s95.photobucket.com/albums/l140/highmaintainence_chic/digitalsnackbox/?action=view&amp;current=imvu-engel.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bit.ly/seth_qa" TargetMode="External"/><Relationship Id="rId2" Type="http://schemas.openxmlformats.org/officeDocument/2006/relationships/hyperlink" Target="mailto:seth.eliot@microsoft.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electricbeach.org/?p=79" TargetMode="External"/><Relationship Id="rId3" Type="http://schemas.openxmlformats.org/officeDocument/2006/relationships/hyperlink" Target="http://exp-platform.com/expMicrosoft.aspx" TargetMode="External"/><Relationship Id="rId7" Type="http://schemas.openxmlformats.org/officeDocument/2006/relationships/hyperlink" Target="http://timothyfitz.wordpress.com/2009/02/10/continuous-deployment-at-imvu-doing-the-impossible-fifty-times-a-day/" TargetMode="External"/><Relationship Id="rId2" Type="http://schemas.openxmlformats.org/officeDocument/2006/relationships/hyperlink" Target="http://video.google.com/videoplay?docid=6202268628085731280" TargetMode="External"/><Relationship Id="rId1" Type="http://schemas.openxmlformats.org/officeDocument/2006/relationships/slideLayout" Target="../slideLayouts/slideLayout2.xml"/><Relationship Id="rId6" Type="http://schemas.openxmlformats.org/officeDocument/2006/relationships/hyperlink" Target="http://harperlindsey.com/2010/10/28/5-lessons-learned-user-testing-with-amazon%E2%80%99s-mechanical-turk/" TargetMode="External"/><Relationship Id="rId5" Type="http://schemas.openxmlformats.org/officeDocument/2006/relationships/hyperlink" Target="http://glinden.blogspot.com/2006/04/early-amazon-shopping-cart.html" TargetMode="External"/><Relationship Id="rId4" Type="http://schemas.openxmlformats.org/officeDocument/2006/relationships/hyperlink" Target="http://www.longtail.com/about.html"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bit.ly/seth_stp_scenario" TargetMode="Externa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3.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marketplace.xbox.com/en-US" TargetMode="External"/></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hyperlink" Target="http://store.microsoft.com/home.aspx" TargetMode="External"/><Relationship Id="rId7" Type="http://schemas.openxmlformats.org/officeDocument/2006/relationships/diagramLayout" Target="../diagrams/layout1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85.png"/><Relationship Id="rId10" Type="http://schemas.microsoft.com/office/2007/relationships/diagramDrawing" Target="../diagrams/drawing14.xml"/><Relationship Id="rId4" Type="http://schemas.openxmlformats.org/officeDocument/2006/relationships/image" Target="../media/image84.png"/><Relationship Id="rId9" Type="http://schemas.openxmlformats.org/officeDocument/2006/relationships/diagramColors" Target="../diagrams/colors14.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658" y="2486561"/>
            <a:ext cx="7543800" cy="1146175"/>
          </a:xfrm>
        </p:spPr>
        <p:txBody>
          <a:bodyPr>
            <a:normAutofit/>
          </a:bodyPr>
          <a:lstStyle/>
          <a:p>
            <a:pPr algn="l"/>
            <a:r>
              <a:rPr lang="en-US" sz="4800" dirty="0">
                <a:effectLst/>
              </a:rPr>
              <a:t>Testing in Production</a:t>
            </a:r>
            <a:endParaRPr lang="en-US" sz="5400" dirty="0"/>
          </a:p>
        </p:txBody>
      </p:sp>
      <p:sp>
        <p:nvSpPr>
          <p:cNvPr id="3" name="Subtitle 2"/>
          <p:cNvSpPr>
            <a:spLocks noGrp="1"/>
          </p:cNvSpPr>
          <p:nvPr>
            <p:ph type="subTitle" idx="1"/>
          </p:nvPr>
        </p:nvSpPr>
        <p:spPr>
          <a:xfrm>
            <a:off x="698658" y="3553361"/>
            <a:ext cx="7315200" cy="1219200"/>
          </a:xfrm>
        </p:spPr>
        <p:txBody>
          <a:bodyPr>
            <a:noAutofit/>
          </a:bodyPr>
          <a:lstStyle/>
          <a:p>
            <a:pPr algn="l"/>
            <a:r>
              <a:rPr lang="en-US" sz="2800" dirty="0">
                <a:solidFill>
                  <a:schemeClr val="tx2"/>
                </a:solidFill>
                <a:latin typeface="+mn-lt"/>
              </a:rPr>
              <a:t>Your Key to Engaging Customers</a:t>
            </a:r>
          </a:p>
          <a:p>
            <a:pPr algn="l"/>
            <a:r>
              <a:rPr lang="en-US" sz="1600" dirty="0">
                <a:solidFill>
                  <a:schemeClr val="tx2"/>
                </a:solidFill>
                <a:latin typeface="+mn-lt"/>
              </a:rPr>
              <a:t>Session </a:t>
            </a:r>
            <a:r>
              <a:rPr lang="en-US" sz="1600" dirty="0" smtClean="0">
                <a:solidFill>
                  <a:schemeClr val="tx2"/>
                </a:solidFill>
                <a:latin typeface="+mn-lt"/>
              </a:rPr>
              <a:t>#801</a:t>
            </a:r>
            <a:endParaRPr lang="en-US" sz="1600" dirty="0">
              <a:solidFill>
                <a:schemeClr val="tx2"/>
              </a:solidFill>
              <a:latin typeface="+mn-lt"/>
            </a:endParaRPr>
          </a:p>
          <a:p>
            <a:pPr algn="l"/>
            <a:endParaRPr lang="en-US" sz="2800" dirty="0">
              <a:solidFill>
                <a:schemeClr val="tx2"/>
              </a:solidFill>
              <a:latin typeface="+mn-lt"/>
            </a:endParaRPr>
          </a:p>
          <a:p>
            <a:pPr algn="l"/>
            <a:endParaRPr lang="en-US" sz="2800" dirty="0" smtClean="0">
              <a:solidFill>
                <a:schemeClr val="tx2"/>
              </a:solidFill>
              <a:latin typeface="+mn-lt"/>
            </a:endParaRPr>
          </a:p>
          <a:p>
            <a:pPr algn="l"/>
            <a:endParaRPr lang="en-US" sz="2800" dirty="0" smtClean="0">
              <a:solidFill>
                <a:schemeClr val="tx2"/>
              </a:solidFill>
              <a:latin typeface="+mn-lt"/>
            </a:endParaRPr>
          </a:p>
          <a:p>
            <a:pPr algn="l"/>
            <a:endParaRPr lang="en-US" sz="2800" dirty="0" smtClean="0">
              <a:solidFill>
                <a:schemeClr val="tx2"/>
              </a:solidFill>
            </a:endParaRPr>
          </a:p>
          <a:p>
            <a:endParaRPr lang="en-US" sz="2800" dirty="0"/>
          </a:p>
        </p:txBody>
      </p:sp>
      <p:sp>
        <p:nvSpPr>
          <p:cNvPr id="5" name="TextBox 4"/>
          <p:cNvSpPr txBox="1"/>
          <p:nvPr/>
        </p:nvSpPr>
        <p:spPr>
          <a:xfrm>
            <a:off x="708183" y="4772561"/>
            <a:ext cx="7160935" cy="1323439"/>
          </a:xfrm>
          <a:prstGeom prst="rect">
            <a:avLst/>
          </a:prstGeom>
          <a:noFill/>
        </p:spPr>
        <p:txBody>
          <a:bodyPr wrap="none" rtlCol="0">
            <a:spAutoFit/>
          </a:bodyPr>
          <a:lstStyle/>
          <a:p>
            <a:r>
              <a:rPr lang="en-US" sz="2000" dirty="0">
                <a:solidFill>
                  <a:schemeClr val="tx1">
                    <a:lumMod val="75000"/>
                    <a:lumOff val="25000"/>
                  </a:schemeClr>
                </a:solidFill>
                <a:latin typeface="+mj-lt"/>
              </a:rPr>
              <a:t>Seth Eliot, Senior Test Manager</a:t>
            </a:r>
          </a:p>
          <a:p>
            <a:endParaRPr lang="en-US" sz="2000" dirty="0">
              <a:solidFill>
                <a:schemeClr val="tx1">
                  <a:lumMod val="75000"/>
                  <a:lumOff val="25000"/>
                </a:schemeClr>
              </a:solidFill>
              <a:latin typeface="+mj-lt"/>
            </a:endParaRPr>
          </a:p>
          <a:p>
            <a:endParaRPr lang="en-US" sz="2000" dirty="0">
              <a:solidFill>
                <a:schemeClr val="tx1">
                  <a:lumMod val="75000"/>
                  <a:lumOff val="25000"/>
                </a:schemeClr>
              </a:solidFill>
              <a:latin typeface="+mj-lt"/>
            </a:endParaRPr>
          </a:p>
          <a:p>
            <a:r>
              <a:rPr lang="en-US" sz="2000" dirty="0">
                <a:solidFill>
                  <a:schemeClr val="tx1">
                    <a:lumMod val="75000"/>
                    <a:lumOff val="25000"/>
                  </a:schemeClr>
                </a:solidFill>
                <a:latin typeface="+mj-lt"/>
              </a:rPr>
              <a:t>Software Test Professionals Conference </a:t>
            </a:r>
            <a:r>
              <a:rPr lang="en-US" sz="2000" dirty="0" smtClean="0">
                <a:solidFill>
                  <a:schemeClr val="tx1">
                    <a:lumMod val="75000"/>
                    <a:lumOff val="25000"/>
                  </a:schemeClr>
                </a:solidFill>
                <a:latin typeface="+mj-lt"/>
              </a:rPr>
              <a:t>– March 23, 2011</a:t>
            </a:r>
            <a:endParaRPr lang="en-US" sz="2000" dirty="0">
              <a:solidFill>
                <a:schemeClr val="tx1">
                  <a:lumMod val="75000"/>
                  <a:lumOff val="25000"/>
                </a:schemeClr>
              </a:solidFill>
              <a:latin typeface="+mj-lt"/>
            </a:endParaRPr>
          </a:p>
        </p:txBody>
      </p:sp>
      <p:pic>
        <p:nvPicPr>
          <p:cNvPr id="1027" name="Picture 3" descr="C:\Users\seliot\Documents\QA\MSFT\ms-logo_bL.png"/>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292396"/>
            <a:ext cx="1611888" cy="2837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Bing logo.sv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58458" y="5072544"/>
            <a:ext cx="1501617" cy="7566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8600" y="370488"/>
            <a:ext cx="4724400" cy="802446"/>
          </a:xfrm>
          <a:prstGeom prst="rect">
            <a:avLst/>
          </a:prstGeom>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4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Scenario</a:t>
            </a:r>
            <a:endParaRPr lang="en-US" dirty="0"/>
          </a:p>
        </p:txBody>
      </p:sp>
      <p:sp>
        <p:nvSpPr>
          <p:cNvPr id="3" name="Content Placeholder 2"/>
          <p:cNvSpPr>
            <a:spLocks noGrp="1"/>
          </p:cNvSpPr>
          <p:nvPr>
            <p:ph idx="1"/>
          </p:nvPr>
        </p:nvSpPr>
        <p:spPr>
          <a:xfrm>
            <a:off x="457200" y="1092200"/>
            <a:ext cx="8229600" cy="5283200"/>
          </a:xfrm>
        </p:spPr>
        <p:txBody>
          <a:bodyPr>
            <a:normAutofit/>
          </a:bodyPr>
          <a:lstStyle/>
          <a:p>
            <a:pPr>
              <a:buFont typeface="Wingdings" pitchFamily="2" charset="2"/>
              <a:buChar char="ü"/>
            </a:pPr>
            <a:r>
              <a:rPr lang="en-US" dirty="0" smtClean="0"/>
              <a:t>A narrative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Story</a:t>
            </a:r>
            <a:endParaRPr lang="en-US" dirty="0" smtClean="0"/>
          </a:p>
          <a:p>
            <a:pPr marL="0" indent="0">
              <a:buNone/>
            </a:pPr>
            <a:endParaRPr lang="en-US" sz="1700" i="1" dirty="0" smtClean="0"/>
          </a:p>
          <a:p>
            <a:pPr marL="800100" lvl="2" indent="0">
              <a:buNone/>
            </a:pPr>
            <a:r>
              <a:rPr lang="en-US" sz="2400" dirty="0" smtClean="0"/>
              <a:t>Danielle </a:t>
            </a:r>
            <a:r>
              <a:rPr lang="en-US" sz="2400" dirty="0"/>
              <a:t>is an aspiring author. She composes her works, consisting of short form and long form fiction, directly on her laptop computer. Her work is her livelihood so data loss is </a:t>
            </a:r>
            <a:r>
              <a:rPr lang="en-US" sz="2400" dirty="0" smtClean="0"/>
              <a:t>devastating. </a:t>
            </a:r>
            <a:r>
              <a:rPr lang="en-US" sz="2400" dirty="0"/>
              <a:t>Since she is composing on the fly anything that interrupts her flow of creativity frustrates her, so meta-tasks like spelling and formatting should be handled as transparently as possible. She often shares unfinished versions of her work with peer reviewers for feedback, and ultimately needs to share her finished works with editors and potential publishers</a:t>
            </a:r>
            <a:endParaRPr lang="en-US" sz="2400" dirty="0" smtClean="0">
              <a:solidFill>
                <a:schemeClr val="tx1"/>
              </a:solidFill>
            </a:endParaRP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dirty="0"/>
          </a:p>
        </p:txBody>
      </p:sp>
    </p:spTree>
    <p:extLst>
      <p:ext uri="{BB962C8B-B14F-4D97-AF65-F5344CB8AC3E}">
        <p14:creationId xmlns:p14="http://schemas.microsoft.com/office/powerpoint/2010/main" val="3209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4050385"/>
            <a:ext cx="4314829" cy="223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89000"/>
          </a:xfrm>
        </p:spPr>
        <p:txBody>
          <a:bodyPr/>
          <a:lstStyle/>
          <a:p>
            <a:r>
              <a:rPr lang="en-US" sz="4000" dirty="0" smtClean="0"/>
              <a:t>We Are Not The Customer</a:t>
            </a:r>
            <a:endParaRPr lang="en-US" sz="4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3" y="1554670"/>
            <a:ext cx="4648197" cy="1830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209800" y="3447039"/>
            <a:ext cx="5600700" cy="1206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05154" y="4691839"/>
            <a:ext cx="4986445" cy="1638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990600"/>
            <a:ext cx="8229600" cy="508000"/>
          </a:xfrm>
        </p:spPr>
        <p:txBody>
          <a:bodyPr>
            <a:normAutofit/>
          </a:bodyPr>
          <a:lstStyle/>
          <a:p>
            <a:pPr>
              <a:buFont typeface="Wingdings" pitchFamily="2" charset="2"/>
              <a:buChar char="ü"/>
            </a:pPr>
            <a:r>
              <a:rPr lang="en-US" dirty="0"/>
              <a:t>Told with the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Customer’s</a:t>
            </a:r>
            <a:r>
              <a:rPr lang="en-US" dirty="0"/>
              <a:t> </a:t>
            </a:r>
            <a:r>
              <a:rPr lang="en-US" dirty="0" smtClean="0"/>
              <a:t>voice</a:t>
            </a:r>
            <a:endParaRPr lang="en-US" dirty="0"/>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0" y="1219200"/>
            <a:ext cx="3190875" cy="2324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6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Customer?</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sp>
        <p:nvSpPr>
          <p:cNvPr id="7" name="TextBox 6"/>
          <p:cNvSpPr txBox="1"/>
          <p:nvPr/>
        </p:nvSpPr>
        <p:spPr>
          <a:xfrm>
            <a:off x="685800" y="1397000"/>
            <a:ext cx="7467600" cy="4785926"/>
          </a:xfrm>
          <a:prstGeom prst="rect">
            <a:avLst/>
          </a:prstGeom>
          <a:noFill/>
        </p:spPr>
        <p:txBody>
          <a:bodyPr wrap="square" rtlCol="0">
            <a:spAutoFit/>
          </a:bodyPr>
          <a:lstStyle/>
          <a:p>
            <a:pPr marL="342900" indent="-342900">
              <a:buFont typeface="Wingdings" pitchFamily="2" charset="2"/>
              <a:buChar char="ü"/>
            </a:pPr>
            <a:r>
              <a:rPr lang="en-US" sz="2400" dirty="0" smtClean="0">
                <a:solidFill>
                  <a:schemeClr val="tx1">
                    <a:lumMod val="75000"/>
                    <a:lumOff val="25000"/>
                  </a:schemeClr>
                </a:solidFill>
                <a:latin typeface="+mj-lt"/>
              </a:rPr>
              <a:t>Based </a:t>
            </a:r>
            <a:r>
              <a:rPr lang="en-US" sz="2400" dirty="0">
                <a:solidFill>
                  <a:schemeClr val="tx1">
                    <a:lumMod val="75000"/>
                    <a:lumOff val="25000"/>
                  </a:schemeClr>
                </a:solidFill>
                <a:latin typeface="+mj-lt"/>
              </a:rPr>
              <a:t>on real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Research</a:t>
            </a:r>
          </a:p>
          <a:p>
            <a:pPr algn="ctr">
              <a:spcBef>
                <a:spcPts val="1200"/>
              </a:spcBef>
            </a:pPr>
            <a:r>
              <a:rPr lang="en-US" sz="2400" dirty="0" smtClean="0">
                <a:solidFill>
                  <a:schemeClr val="tx1">
                    <a:lumMod val="75000"/>
                    <a:lumOff val="25000"/>
                  </a:schemeClr>
                </a:solidFill>
                <a:latin typeface="+mj-lt"/>
              </a:rPr>
              <a:t>What Do Real Users Need?</a:t>
            </a:r>
          </a:p>
          <a:p>
            <a:pPr algn="ctr">
              <a:spcBef>
                <a:spcPts val="1200"/>
              </a:spcBef>
            </a:pPr>
            <a:r>
              <a:rPr lang="en-US" sz="2400" dirty="0" smtClean="0">
                <a:solidFill>
                  <a:schemeClr val="tx1">
                    <a:lumMod val="75000"/>
                    <a:lumOff val="25000"/>
                  </a:schemeClr>
                </a:solidFill>
                <a:latin typeface="+mj-lt"/>
              </a:rPr>
              <a:t>Ask / Watch / Study them</a:t>
            </a:r>
          </a:p>
          <a:p>
            <a:pPr marL="342900" indent="-342900">
              <a:spcBef>
                <a:spcPts val="1200"/>
              </a:spcBef>
              <a:buFont typeface="Arial" pitchFamily="34" charset="0"/>
              <a:buChar char="•"/>
            </a:pPr>
            <a:r>
              <a:rPr lang="en-US" sz="2400" dirty="0" smtClean="0">
                <a:solidFill>
                  <a:schemeClr val="tx1">
                    <a:lumMod val="75000"/>
                    <a:lumOff val="25000"/>
                  </a:schemeClr>
                </a:solidFill>
                <a:latin typeface="+mj-lt"/>
              </a:rPr>
              <a:t>For proposed website changes at Microsoft</a:t>
            </a:r>
          </a:p>
          <a:p>
            <a:pPr marL="342900" indent="-342900">
              <a:buFont typeface="Arial" pitchFamily="34" charset="0"/>
              <a:buChar char="•"/>
            </a:pPr>
            <a:endParaRPr lang="en-US" sz="2400" dirty="0">
              <a:solidFill>
                <a:schemeClr val="tx1">
                  <a:lumMod val="75000"/>
                  <a:lumOff val="25000"/>
                </a:schemeClr>
              </a:solidFill>
              <a:latin typeface="+mj-lt"/>
            </a:endParaRPr>
          </a:p>
          <a:p>
            <a:pPr marL="342900" indent="-342900">
              <a:buFont typeface="Arial" pitchFamily="34" charset="0"/>
              <a:buChar char="•"/>
            </a:pPr>
            <a:endParaRPr lang="en-US" sz="2400" dirty="0" smtClean="0">
              <a:solidFill>
                <a:schemeClr val="tx1">
                  <a:lumMod val="75000"/>
                  <a:lumOff val="25000"/>
                </a:schemeClr>
              </a:solidFill>
              <a:latin typeface="+mj-lt"/>
            </a:endParaRPr>
          </a:p>
          <a:p>
            <a:pPr marL="342900" indent="-342900">
              <a:buFont typeface="Arial" pitchFamily="34" charset="0"/>
              <a:buChar char="•"/>
            </a:pPr>
            <a:endParaRPr lang="en-US" sz="2400" dirty="0">
              <a:solidFill>
                <a:schemeClr val="tx1">
                  <a:lumMod val="75000"/>
                  <a:lumOff val="25000"/>
                </a:schemeClr>
              </a:solidFill>
              <a:latin typeface="+mj-lt"/>
            </a:endParaRPr>
          </a:p>
          <a:p>
            <a:pPr marL="342900" indent="-342900">
              <a:buFont typeface="Arial" pitchFamily="34" charset="0"/>
              <a:buChar char="•"/>
            </a:pPr>
            <a:endParaRPr lang="en-US" sz="2400" dirty="0" smtClean="0">
              <a:solidFill>
                <a:schemeClr val="tx1">
                  <a:lumMod val="75000"/>
                  <a:lumOff val="25000"/>
                </a:schemeClr>
              </a:solidFill>
              <a:latin typeface="+mj-lt"/>
            </a:endParaRPr>
          </a:p>
          <a:p>
            <a:pPr marL="342900" indent="-342900">
              <a:buFont typeface="Arial" pitchFamily="34" charset="0"/>
              <a:buChar char="•"/>
            </a:pPr>
            <a:endParaRPr lang="en-US" sz="2400" dirty="0" smtClean="0">
              <a:solidFill>
                <a:schemeClr val="tx1">
                  <a:lumMod val="75000"/>
                  <a:lumOff val="25000"/>
                </a:schemeClr>
              </a:solidFill>
              <a:latin typeface="+mj-lt"/>
            </a:endParaRPr>
          </a:p>
          <a:p>
            <a:pPr algn="r"/>
            <a:r>
              <a:rPr lang="en-US" sz="1100" dirty="0" smtClean="0">
                <a:solidFill>
                  <a:schemeClr val="tx1">
                    <a:lumMod val="75000"/>
                    <a:lumOff val="25000"/>
                  </a:schemeClr>
                </a:solidFill>
                <a:latin typeface="+mj-lt"/>
              </a:rPr>
              <a:t>[Kohavi, et al; 2009]</a:t>
            </a:r>
          </a:p>
          <a:p>
            <a:pPr marL="342900" indent="-342900">
              <a:buFont typeface="Arial" pitchFamily="34" charset="0"/>
              <a:buChar char="•"/>
            </a:pPr>
            <a:r>
              <a:rPr lang="en-US" sz="2400" dirty="0" smtClean="0">
                <a:solidFill>
                  <a:schemeClr val="tx1">
                    <a:lumMod val="75000"/>
                    <a:lumOff val="25000"/>
                  </a:schemeClr>
                </a:solidFill>
                <a:latin typeface="+mj-lt"/>
              </a:rPr>
              <a:t>Research enables us to weed out the 2/3rd </a:t>
            </a:r>
            <a:r>
              <a:rPr lang="en-US" sz="2400" dirty="0">
                <a:solidFill>
                  <a:schemeClr val="tx1">
                    <a:lumMod val="75000"/>
                    <a:lumOff val="25000"/>
                  </a:schemeClr>
                </a:solidFill>
                <a:latin typeface="+mj-lt"/>
              </a:rPr>
              <a:t>of ideas </a:t>
            </a:r>
            <a:r>
              <a:rPr lang="en-US" sz="2400" dirty="0" smtClean="0">
                <a:solidFill>
                  <a:schemeClr val="tx1">
                    <a:lumMod val="75000"/>
                    <a:lumOff val="25000"/>
                  </a:schemeClr>
                </a:solidFill>
                <a:latin typeface="+mj-lt"/>
              </a:rPr>
              <a:t>that do not work</a:t>
            </a:r>
          </a:p>
        </p:txBody>
      </p:sp>
      <p:graphicFrame>
        <p:nvGraphicFramePr>
          <p:cNvPr id="8" name="Table 7"/>
          <p:cNvGraphicFramePr>
            <a:graphicFrameLocks noGrp="1"/>
          </p:cNvGraphicFramePr>
          <p:nvPr>
            <p:extLst>
              <p:ext uri="{D42A27DB-BD31-4B8C-83A1-F6EECF244321}">
                <p14:modId xmlns:p14="http://schemas.microsoft.com/office/powerpoint/2010/main" val="2905201342"/>
              </p:ext>
            </p:extLst>
          </p:nvPr>
        </p:nvGraphicFramePr>
        <p:xfrm>
          <a:off x="1295400" y="3429000"/>
          <a:ext cx="5867400" cy="1706880"/>
        </p:xfrm>
        <a:graphic>
          <a:graphicData uri="http://schemas.openxmlformats.org/drawingml/2006/table">
            <a:tbl>
              <a:tblPr firstRow="1" bandRow="1">
                <a:tableStyleId>{5C22544A-7EE6-4342-B048-85BDC9FD1C3A}</a:tableStyleId>
              </a:tblPr>
              <a:tblGrid>
                <a:gridCol w="1955800"/>
                <a:gridCol w="1955800"/>
                <a:gridCol w="1955800"/>
              </a:tblGrid>
              <a:tr h="487680">
                <a:tc>
                  <a:txBody>
                    <a:bodyPr/>
                    <a:lstStyle/>
                    <a:p>
                      <a:pPr algn="ctr"/>
                      <a:r>
                        <a:rPr lang="en-US" sz="2400" dirty="0" smtClean="0">
                          <a:latin typeface="+mj-lt"/>
                        </a:rPr>
                        <a:t>1/3</a:t>
                      </a:r>
                      <a:endParaRPr lang="en-US" sz="2400" dirty="0">
                        <a:latin typeface="+mj-lt"/>
                      </a:endParaRPr>
                    </a:p>
                  </a:txBody>
                  <a:tcPr marT="60960" marB="60960"/>
                </a:tc>
                <a:tc>
                  <a:txBody>
                    <a:bodyPr/>
                    <a:lstStyle/>
                    <a:p>
                      <a:pPr algn="ctr"/>
                      <a:r>
                        <a:rPr lang="en-US" sz="2400" dirty="0" smtClean="0">
                          <a:latin typeface="+mj-lt"/>
                        </a:rPr>
                        <a:t>1/3</a:t>
                      </a:r>
                      <a:endParaRPr lang="en-US" sz="2400" dirty="0">
                        <a:latin typeface="+mj-lt"/>
                      </a:endParaRPr>
                    </a:p>
                  </a:txBody>
                  <a:tcPr marT="60960" marB="60960"/>
                </a:tc>
                <a:tc>
                  <a:txBody>
                    <a:bodyPr/>
                    <a:lstStyle/>
                    <a:p>
                      <a:pPr algn="ctr"/>
                      <a:r>
                        <a:rPr lang="en-US" sz="2400" dirty="0" smtClean="0">
                          <a:latin typeface="+mj-lt"/>
                        </a:rPr>
                        <a:t>1/3</a:t>
                      </a:r>
                      <a:endParaRPr lang="en-US" sz="2400" dirty="0">
                        <a:latin typeface="+mj-lt"/>
                      </a:endParaRPr>
                    </a:p>
                  </a:txBody>
                  <a:tcPr marT="60960" marB="60960"/>
                </a:tc>
              </a:tr>
              <a:tr h="1219200">
                <a:tc>
                  <a:txBody>
                    <a:bodyPr/>
                    <a:lstStyle/>
                    <a:p>
                      <a:pPr algn="ctr"/>
                      <a:r>
                        <a:rPr lang="en-US" sz="2400" dirty="0" smtClean="0">
                          <a:latin typeface="+mj-lt"/>
                        </a:rPr>
                        <a:t>Positive Ideas</a:t>
                      </a:r>
                      <a:endParaRPr lang="en-US" sz="2400" dirty="0">
                        <a:latin typeface="+mj-lt"/>
                      </a:endParaRPr>
                    </a:p>
                  </a:txBody>
                  <a:tcPr marT="60960" marB="60960"/>
                </a:tc>
                <a:tc>
                  <a:txBody>
                    <a:bodyPr/>
                    <a:lstStyle/>
                    <a:p>
                      <a:pPr algn="ctr"/>
                      <a:r>
                        <a:rPr lang="en-US" sz="2400" dirty="0" smtClean="0">
                          <a:latin typeface="+mj-lt"/>
                        </a:rPr>
                        <a:t>No Statistical Difference</a:t>
                      </a:r>
                      <a:endParaRPr lang="en-US" sz="2400" dirty="0">
                        <a:latin typeface="+mj-lt"/>
                      </a:endParaRPr>
                    </a:p>
                  </a:txBody>
                  <a:tcPr marT="60960" marB="60960"/>
                </a:tc>
                <a:tc>
                  <a:txBody>
                    <a:bodyPr/>
                    <a:lstStyle/>
                    <a:p>
                      <a:pPr algn="ctr"/>
                      <a:r>
                        <a:rPr lang="en-US" sz="2400" dirty="0" smtClean="0">
                          <a:latin typeface="+mj-lt"/>
                        </a:rPr>
                        <a:t>Negative</a:t>
                      </a:r>
                      <a:r>
                        <a:rPr lang="en-US" sz="2400" baseline="0" dirty="0" smtClean="0">
                          <a:latin typeface="+mj-lt"/>
                        </a:rPr>
                        <a:t> Ideas</a:t>
                      </a:r>
                      <a:endParaRPr lang="en-US" sz="2400" dirty="0">
                        <a:latin typeface="+mj-lt"/>
                      </a:endParaRPr>
                    </a:p>
                  </a:txBody>
                  <a:tcPr marT="60960" marB="60960"/>
                </a:tc>
              </a:tr>
            </a:tbl>
          </a:graphicData>
        </a:graphic>
      </p:graphicFrame>
    </p:spTree>
    <p:extLst>
      <p:ext uri="{BB962C8B-B14F-4D97-AF65-F5344CB8AC3E}">
        <p14:creationId xmlns:p14="http://schemas.microsoft.com/office/powerpoint/2010/main" val="242192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59 Windows%2BLive%2BMessenger%2B2009%2B Windows live messenger 2009 full offline installer">
            <a:hlinkClick r:id="rId2"/>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941644" y="5616456"/>
            <a:ext cx="1144455" cy="127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noChangeAspect="1"/>
          </p:cNvSpPr>
          <p:nvPr>
            <p:ph type="sldNum" sz="quarter" idx="12"/>
          </p:nvPr>
        </p:nvSpPr>
        <p:spPr>
          <a:xfrm>
            <a:off x="4267207" y="6365875"/>
            <a:ext cx="561975" cy="469132"/>
          </a:xfrm>
        </p:spPr>
        <p:txBody>
          <a:bodyPr/>
          <a:lstStyle/>
          <a:p>
            <a:fld id="{6E2D2B3B-882E-40F3-A32F-6DD516915044}" type="slidenum">
              <a:rPr lang="en-US" sz="1400" smtClean="0">
                <a:solidFill>
                  <a:schemeClr val="tx1">
                    <a:lumMod val="85000"/>
                    <a:lumOff val="15000"/>
                  </a:schemeClr>
                </a:solidFill>
                <a:latin typeface="+mj-lt"/>
              </a:rPr>
              <a:pPr/>
              <a:t>13</a:t>
            </a:fld>
            <a:endParaRPr lang="en-US" sz="1400" dirty="0">
              <a:solidFill>
                <a:schemeClr val="tx1">
                  <a:lumMod val="85000"/>
                  <a:lumOff val="15000"/>
                </a:schemeClr>
              </a:solidFill>
              <a:latin typeface="+mj-lt"/>
            </a:endParaRPr>
          </a:p>
        </p:txBody>
      </p:sp>
      <p:sp>
        <p:nvSpPr>
          <p:cNvPr id="5" name="Slide Number Placeholder 3"/>
          <p:cNvSpPr txBox="1">
            <a:spLocks noChangeAspect="1"/>
          </p:cNvSpPr>
          <p:nvPr/>
        </p:nvSpPr>
        <p:spPr>
          <a:xfrm>
            <a:off x="4267207" y="6365875"/>
            <a:ext cx="561975" cy="469132"/>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z="1400" smtClean="0">
                <a:solidFill>
                  <a:schemeClr val="tx1">
                    <a:lumMod val="85000"/>
                    <a:lumOff val="15000"/>
                  </a:schemeClr>
                </a:solidFill>
                <a:latin typeface="+mj-lt"/>
              </a:rPr>
              <a:pPr/>
              <a:t>13</a:t>
            </a:fld>
            <a:endParaRPr lang="en-US" sz="1400" dirty="0">
              <a:solidFill>
                <a:schemeClr val="tx1">
                  <a:lumMod val="85000"/>
                  <a:lumOff val="15000"/>
                </a:schemeClr>
              </a:solidFill>
              <a:latin typeface="+mj-lt"/>
            </a:endParaRPr>
          </a:p>
        </p:txBody>
      </p:sp>
      <p:sp>
        <p:nvSpPr>
          <p:cNvPr id="8" name="TextBox 7"/>
          <p:cNvSpPr txBox="1">
            <a:spLocks noChangeAspect="1"/>
          </p:cNvSpPr>
          <p:nvPr/>
        </p:nvSpPr>
        <p:spPr>
          <a:xfrm>
            <a:off x="2192029" y="2901859"/>
            <a:ext cx="9525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email pictures</a:t>
            </a:r>
            <a:endParaRPr lang="en-US" sz="1400" dirty="0">
              <a:solidFill>
                <a:schemeClr val="tx1">
                  <a:lumMod val="85000"/>
                  <a:lumOff val="15000"/>
                </a:schemeClr>
              </a:solidFill>
              <a:latin typeface="+mj-lt"/>
            </a:endParaRPr>
          </a:p>
        </p:txBody>
      </p:sp>
      <p:sp>
        <p:nvSpPr>
          <p:cNvPr id="9" name="TextBox 8"/>
          <p:cNvSpPr txBox="1">
            <a:spLocks noChangeAspect="1"/>
          </p:cNvSpPr>
          <p:nvPr/>
        </p:nvSpPr>
        <p:spPr>
          <a:xfrm>
            <a:off x="289449" y="3371075"/>
            <a:ext cx="19050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easy template for emailing</a:t>
            </a:r>
            <a:endParaRPr lang="en-US" sz="1400" dirty="0">
              <a:solidFill>
                <a:schemeClr val="tx1">
                  <a:lumMod val="85000"/>
                  <a:lumOff val="15000"/>
                </a:schemeClr>
              </a:solidFill>
              <a:latin typeface="+mj-lt"/>
            </a:endParaRPr>
          </a:p>
        </p:txBody>
      </p:sp>
      <p:sp>
        <p:nvSpPr>
          <p:cNvPr id="10" name="TextBox 9"/>
          <p:cNvSpPr txBox="1">
            <a:spLocks noChangeAspect="1"/>
          </p:cNvSpPr>
          <p:nvPr/>
        </p:nvSpPr>
        <p:spPr>
          <a:xfrm>
            <a:off x="4659574" y="1150135"/>
            <a:ext cx="2133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print photos and give to them</a:t>
            </a:r>
            <a:endParaRPr lang="en-US" sz="1400" dirty="0">
              <a:solidFill>
                <a:schemeClr val="tx1">
                  <a:lumMod val="85000"/>
                  <a:lumOff val="15000"/>
                </a:schemeClr>
              </a:solidFill>
              <a:latin typeface="+mj-lt"/>
            </a:endParaRPr>
          </a:p>
        </p:txBody>
      </p:sp>
      <p:sp>
        <p:nvSpPr>
          <p:cNvPr id="11" name="TextBox 10"/>
          <p:cNvSpPr txBox="1">
            <a:spLocks noChangeAspect="1"/>
          </p:cNvSpPr>
          <p:nvPr/>
        </p:nvSpPr>
        <p:spPr>
          <a:xfrm>
            <a:off x="5765043" y="5057000"/>
            <a:ext cx="18288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show pictures on TV screen</a:t>
            </a:r>
            <a:endParaRPr lang="en-US" sz="1400" dirty="0">
              <a:solidFill>
                <a:schemeClr val="tx1">
                  <a:lumMod val="85000"/>
                  <a:lumOff val="15000"/>
                </a:schemeClr>
              </a:solidFill>
              <a:latin typeface="+mj-lt"/>
            </a:endParaRPr>
          </a:p>
        </p:txBody>
      </p:sp>
      <p:sp>
        <p:nvSpPr>
          <p:cNvPr id="12" name="TextBox 11"/>
          <p:cNvSpPr txBox="1">
            <a:spLocks noChangeAspect="1"/>
          </p:cNvSpPr>
          <p:nvPr/>
        </p:nvSpPr>
        <p:spPr>
          <a:xfrm>
            <a:off x="345915" y="2070546"/>
            <a:ext cx="1317549"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put photos on a website</a:t>
            </a:r>
            <a:endParaRPr lang="en-US" sz="1400" dirty="0">
              <a:solidFill>
                <a:schemeClr val="tx1">
                  <a:lumMod val="85000"/>
                  <a:lumOff val="15000"/>
                </a:schemeClr>
              </a:solidFill>
              <a:latin typeface="+mj-lt"/>
            </a:endParaRPr>
          </a:p>
        </p:txBody>
      </p:sp>
      <p:sp>
        <p:nvSpPr>
          <p:cNvPr id="13" name="TextBox 12"/>
          <p:cNvSpPr txBox="1">
            <a:spLocks noChangeAspect="1"/>
          </p:cNvSpPr>
          <p:nvPr/>
        </p:nvSpPr>
        <p:spPr>
          <a:xfrm>
            <a:off x="2209800" y="4676268"/>
            <a:ext cx="1752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online</a:t>
            </a:r>
          </a:p>
          <a:p>
            <a:r>
              <a:rPr lang="en-US" sz="1400" dirty="0" smtClean="0">
                <a:solidFill>
                  <a:schemeClr val="tx1">
                    <a:lumMod val="85000"/>
                    <a:lumOff val="15000"/>
                  </a:schemeClr>
                </a:solidFill>
                <a:latin typeface="+mj-lt"/>
              </a:rPr>
              <a:t>slideshow</a:t>
            </a:r>
            <a:endParaRPr lang="en-US" sz="1400" dirty="0">
              <a:solidFill>
                <a:schemeClr val="tx1">
                  <a:lumMod val="85000"/>
                  <a:lumOff val="15000"/>
                </a:schemeClr>
              </a:solidFill>
              <a:latin typeface="+mj-lt"/>
            </a:endParaRPr>
          </a:p>
        </p:txBody>
      </p:sp>
      <p:sp>
        <p:nvSpPr>
          <p:cNvPr id="14" name="TextBox 13"/>
          <p:cNvSpPr txBox="1">
            <a:spLocks noChangeAspect="1"/>
          </p:cNvSpPr>
          <p:nvPr/>
        </p:nvSpPr>
        <p:spPr>
          <a:xfrm>
            <a:off x="7086600" y="784779"/>
            <a:ext cx="19812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print photos and put in album</a:t>
            </a:r>
            <a:endParaRPr lang="en-US" sz="1400" dirty="0">
              <a:solidFill>
                <a:schemeClr val="tx1">
                  <a:lumMod val="85000"/>
                  <a:lumOff val="15000"/>
                </a:schemeClr>
              </a:solidFill>
              <a:latin typeface="+mj-lt"/>
            </a:endParaRPr>
          </a:p>
        </p:txBody>
      </p:sp>
      <p:sp>
        <p:nvSpPr>
          <p:cNvPr id="15" name="TextBox 14"/>
          <p:cNvSpPr txBox="1">
            <a:spLocks noChangeAspect="1"/>
          </p:cNvSpPr>
          <p:nvPr/>
        </p:nvSpPr>
        <p:spPr>
          <a:xfrm>
            <a:off x="3481394" y="5124015"/>
            <a:ext cx="1547811" cy="738664"/>
          </a:xfrm>
          <a:prstGeom prst="rect">
            <a:avLst/>
          </a:prstGeom>
          <a:noFill/>
        </p:spPr>
        <p:txBody>
          <a:bodyPr wrap="square" rtlCol="0">
            <a:spAutoFit/>
          </a:bodyPr>
          <a:lstStyle/>
          <a:p>
            <a:r>
              <a:rPr lang="en-US" sz="1400" dirty="0" smtClean="0">
                <a:solidFill>
                  <a:schemeClr val="tx1">
                    <a:lumMod val="85000"/>
                    <a:lumOff val="15000"/>
                  </a:schemeClr>
                </a:solidFill>
                <a:latin typeface="+mj-lt"/>
              </a:rPr>
              <a:t>see pictures for people in my social network</a:t>
            </a:r>
            <a:endParaRPr lang="en-US" sz="1400" dirty="0">
              <a:solidFill>
                <a:schemeClr val="tx1">
                  <a:lumMod val="85000"/>
                  <a:lumOff val="15000"/>
                </a:schemeClr>
              </a:solidFill>
              <a:latin typeface="+mj-lt"/>
            </a:endParaRPr>
          </a:p>
        </p:txBody>
      </p:sp>
      <p:sp>
        <p:nvSpPr>
          <p:cNvPr id="16" name="TextBox 15"/>
          <p:cNvSpPr txBox="1">
            <a:spLocks noChangeAspect="1"/>
          </p:cNvSpPr>
          <p:nvPr/>
        </p:nvSpPr>
        <p:spPr>
          <a:xfrm>
            <a:off x="1411976" y="952200"/>
            <a:ext cx="2286000" cy="738664"/>
          </a:xfrm>
          <a:prstGeom prst="rect">
            <a:avLst/>
          </a:prstGeom>
          <a:noFill/>
        </p:spPr>
        <p:txBody>
          <a:bodyPr wrap="square" rtlCol="0">
            <a:spAutoFit/>
          </a:bodyPr>
          <a:lstStyle/>
          <a:p>
            <a:r>
              <a:rPr lang="en-US" sz="1400" dirty="0" smtClean="0">
                <a:solidFill>
                  <a:schemeClr val="tx1">
                    <a:lumMod val="85000"/>
                    <a:lumOff val="15000"/>
                  </a:schemeClr>
                </a:solidFill>
                <a:latin typeface="+mj-lt"/>
              </a:rPr>
              <a:t>automatically file share photos directory with grandparents</a:t>
            </a:r>
            <a:endParaRPr lang="en-US" sz="1400" dirty="0">
              <a:solidFill>
                <a:schemeClr val="tx1">
                  <a:lumMod val="85000"/>
                  <a:lumOff val="15000"/>
                </a:schemeClr>
              </a:solidFill>
              <a:latin typeface="+mj-lt"/>
            </a:endParaRPr>
          </a:p>
        </p:txBody>
      </p:sp>
      <p:sp>
        <p:nvSpPr>
          <p:cNvPr id="17" name="TextBox 16"/>
          <p:cNvSpPr txBox="1">
            <a:spLocks noChangeAspect="1"/>
          </p:cNvSpPr>
          <p:nvPr/>
        </p:nvSpPr>
        <p:spPr>
          <a:xfrm>
            <a:off x="826401" y="5616456"/>
            <a:ext cx="23622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send photo via instant messaging</a:t>
            </a:r>
            <a:endParaRPr lang="en-US" sz="1400" dirty="0">
              <a:solidFill>
                <a:schemeClr val="tx1">
                  <a:lumMod val="85000"/>
                  <a:lumOff val="15000"/>
                </a:schemeClr>
              </a:solidFill>
              <a:latin typeface="+mj-lt"/>
            </a:endParaRPr>
          </a:p>
        </p:txBody>
      </p:sp>
      <p:sp>
        <p:nvSpPr>
          <p:cNvPr id="18" name="TextBox 17"/>
          <p:cNvSpPr txBox="1">
            <a:spLocks noChangeAspect="1"/>
          </p:cNvSpPr>
          <p:nvPr/>
        </p:nvSpPr>
        <p:spPr>
          <a:xfrm>
            <a:off x="6477000" y="1896137"/>
            <a:ext cx="16764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easy to use kiosk in a retail outlet</a:t>
            </a:r>
            <a:endParaRPr lang="en-US" sz="1400" dirty="0">
              <a:solidFill>
                <a:schemeClr val="tx1">
                  <a:lumMod val="85000"/>
                  <a:lumOff val="15000"/>
                </a:schemeClr>
              </a:solidFill>
              <a:latin typeface="+mj-lt"/>
            </a:endParaRPr>
          </a:p>
        </p:txBody>
      </p:sp>
      <p:sp>
        <p:nvSpPr>
          <p:cNvPr id="19" name="TextBox 18"/>
          <p:cNvSpPr txBox="1">
            <a:spLocks noChangeAspect="1"/>
          </p:cNvSpPr>
          <p:nvPr/>
        </p:nvSpPr>
        <p:spPr>
          <a:xfrm>
            <a:off x="6830932" y="5668248"/>
            <a:ext cx="16764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put photos on a CD</a:t>
            </a:r>
            <a:endParaRPr lang="en-US" sz="1400" dirty="0">
              <a:solidFill>
                <a:schemeClr val="tx1">
                  <a:lumMod val="85000"/>
                  <a:lumOff val="15000"/>
                </a:schemeClr>
              </a:solidFill>
              <a:latin typeface="+mj-lt"/>
            </a:endParaRPr>
          </a:p>
        </p:txBody>
      </p:sp>
      <p:sp>
        <p:nvSpPr>
          <p:cNvPr id="20" name="TextBox 19"/>
          <p:cNvSpPr txBox="1">
            <a:spLocks noChangeAspect="1"/>
          </p:cNvSpPr>
          <p:nvPr/>
        </p:nvSpPr>
        <p:spPr>
          <a:xfrm>
            <a:off x="6248400" y="3016157"/>
            <a:ext cx="2133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print photo books, cards</a:t>
            </a:r>
            <a:endParaRPr lang="en-US" sz="1400" dirty="0">
              <a:solidFill>
                <a:schemeClr val="tx1">
                  <a:lumMod val="85000"/>
                  <a:lumOff val="15000"/>
                </a:schemeClr>
              </a:solidFill>
              <a:latin typeface="+mj-lt"/>
            </a:endParaRPr>
          </a:p>
        </p:txBody>
      </p:sp>
      <p:sp>
        <p:nvSpPr>
          <p:cNvPr id="22" name="TextBox 21"/>
          <p:cNvSpPr txBox="1">
            <a:spLocks noChangeAspect="1"/>
          </p:cNvSpPr>
          <p:nvPr/>
        </p:nvSpPr>
        <p:spPr>
          <a:xfrm>
            <a:off x="6248400" y="3834139"/>
            <a:ext cx="1553854" cy="738664"/>
          </a:xfrm>
          <a:prstGeom prst="rect">
            <a:avLst/>
          </a:prstGeom>
          <a:noFill/>
        </p:spPr>
        <p:txBody>
          <a:bodyPr wrap="square" rtlCol="0">
            <a:spAutoFit/>
          </a:bodyPr>
          <a:lstStyle/>
          <a:p>
            <a:r>
              <a:rPr lang="en-US" sz="1400" dirty="0" smtClean="0">
                <a:solidFill>
                  <a:schemeClr val="tx1">
                    <a:lumMod val="85000"/>
                    <a:lumOff val="15000"/>
                  </a:schemeClr>
                </a:solidFill>
                <a:latin typeface="+mj-lt"/>
              </a:rPr>
              <a:t>plug camera directly into</a:t>
            </a:r>
          </a:p>
          <a:p>
            <a:r>
              <a:rPr lang="en-US" sz="1400" dirty="0" smtClean="0">
                <a:solidFill>
                  <a:schemeClr val="tx1">
                    <a:lumMod val="85000"/>
                    <a:lumOff val="15000"/>
                  </a:schemeClr>
                </a:solidFill>
                <a:latin typeface="+mj-lt"/>
              </a:rPr>
              <a:t>a printer</a:t>
            </a:r>
            <a:endParaRPr lang="en-US" sz="1400" dirty="0">
              <a:solidFill>
                <a:schemeClr val="tx1">
                  <a:lumMod val="85000"/>
                  <a:lumOff val="15000"/>
                </a:schemeClr>
              </a:solidFill>
              <a:latin typeface="+mj-lt"/>
            </a:endParaRPr>
          </a:p>
        </p:txBody>
      </p:sp>
      <p:sp>
        <p:nvSpPr>
          <p:cNvPr id="39" name="Oval 38"/>
          <p:cNvSpPr>
            <a:spLocks/>
          </p:cNvSpPr>
          <p:nvPr/>
        </p:nvSpPr>
        <p:spPr>
          <a:xfrm>
            <a:off x="3162299" y="1826136"/>
            <a:ext cx="2602743" cy="285013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schemeClr val="bg1"/>
                </a:solidFill>
                <a:latin typeface="+mj-lt"/>
              </a:rPr>
              <a:t>J</a:t>
            </a:r>
            <a:r>
              <a:rPr lang="en-US" dirty="0" smtClean="0">
                <a:solidFill>
                  <a:schemeClr val="bg1"/>
                </a:solidFill>
                <a:latin typeface="+mj-lt"/>
              </a:rPr>
              <a:t>ohn </a:t>
            </a:r>
            <a:r>
              <a:rPr lang="en-US" dirty="0">
                <a:solidFill>
                  <a:schemeClr val="bg1"/>
                </a:solidFill>
                <a:latin typeface="+mj-lt"/>
              </a:rPr>
              <a:t>wants </a:t>
            </a:r>
            <a:r>
              <a:rPr lang="en-US" dirty="0" smtClean="0">
                <a:solidFill>
                  <a:schemeClr val="bg1"/>
                </a:solidFill>
                <a:latin typeface="+mj-lt"/>
              </a:rPr>
              <a:t>to share the latest kid pictures with grandparents</a:t>
            </a:r>
            <a:endParaRPr lang="en-US" dirty="0">
              <a:solidFill>
                <a:schemeClr val="bg1"/>
              </a:solidFill>
              <a:latin typeface="+mj-lt"/>
            </a:endParaRPr>
          </a:p>
          <a:p>
            <a:pPr algn="ctr"/>
            <a:endParaRPr lang="en-US" dirty="0">
              <a:solidFill>
                <a:schemeClr val="bg1"/>
              </a:solidFill>
              <a:latin typeface="+mj-lt"/>
            </a:endParaRPr>
          </a:p>
        </p:txBody>
      </p:sp>
      <p:sp>
        <p:nvSpPr>
          <p:cNvPr id="40" name="Title 1"/>
          <p:cNvSpPr>
            <a:spLocks noGrp="1"/>
          </p:cNvSpPr>
          <p:nvPr>
            <p:ph type="title"/>
          </p:nvPr>
        </p:nvSpPr>
        <p:spPr>
          <a:xfrm>
            <a:off x="457200" y="0"/>
            <a:ext cx="8229600" cy="889000"/>
          </a:xfrm>
        </p:spPr>
        <p:txBody>
          <a:bodyPr/>
          <a:lstStyle/>
          <a:p>
            <a:pPr marL="571500" indent="-571500">
              <a:buFont typeface="Wingdings" pitchFamily="2" charset="2"/>
              <a:buChar char="ü"/>
            </a:pPr>
            <a:r>
              <a:rPr lang="en-US" sz="3600" dirty="0"/>
              <a:t>Intentionally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Implementation-Free</a:t>
            </a:r>
            <a:endParaRPr lang="en-US" sz="3600" dirty="0"/>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29655" y="5249148"/>
            <a:ext cx="79671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85800" y="987935"/>
            <a:ext cx="9323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03763" y="4216115"/>
            <a:ext cx="979480" cy="93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5025" l="0" r="89404"/>
                    </a14:imgEffect>
                  </a14:imgLayer>
                </a14:imgProps>
              </a:ext>
              <a:ext uri="{28A0092B-C50C-407E-A947-70E740481C1C}">
                <a14:useLocalDpi xmlns:a14="http://schemas.microsoft.com/office/drawing/2010/main"/>
              </a:ext>
            </a:extLst>
          </a:blip>
          <a:srcRect/>
          <a:stretch>
            <a:fillRect/>
          </a:stretch>
        </p:blipFill>
        <p:spPr bwMode="auto">
          <a:xfrm>
            <a:off x="7759454" y="1554195"/>
            <a:ext cx="1308346" cy="20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11" cstate="email">
            <a:extLst>
              <a:ext uri="{BEBA8EAE-BF5A-486C-A8C5-ECC9F3942E4B}">
                <a14:imgProps xmlns:a14="http://schemas.microsoft.com/office/drawing/2010/main">
                  <a14:imgLayer r:embed="rId12">
                    <a14:imgEffect>
                      <a14:backgroundRemoval t="372" b="98017" l="1247" r="98199"/>
                    </a14:imgEffect>
                  </a14:imgLayer>
                </a14:imgProps>
              </a:ext>
              <a:ext uri="{28A0092B-C50C-407E-A947-70E740481C1C}">
                <a14:useLocalDpi xmlns:a14="http://schemas.microsoft.com/office/drawing/2010/main"/>
              </a:ext>
            </a:extLst>
          </a:blip>
          <a:srcRect/>
          <a:stretch>
            <a:fillRect/>
          </a:stretch>
        </p:blipFill>
        <p:spPr bwMode="auto">
          <a:xfrm>
            <a:off x="7376123" y="3699363"/>
            <a:ext cx="1402153" cy="188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26852" b="89815" l="19403" r="87562">
                        <a14:foregroundMark x1="29851" y1="52778" x2="29851" y2="52778"/>
                        <a14:foregroundMark x1="37811" y1="53704" x2="37811" y2="53704"/>
                        <a14:foregroundMark x1="43781" y1="55556" x2="43781" y2="55556"/>
                        <a14:foregroundMark x1="43284" y1="43519" x2="43284" y2="43519"/>
                        <a14:foregroundMark x1="50249" y1="52778" x2="50249" y2="52778"/>
                        <a14:foregroundMark x1="70647" y1="54630" x2="70647" y2="54630"/>
                        <a14:foregroundMark x1="79104" y1="50926" x2="79104" y2="50926"/>
                        <a14:foregroundMark x1="60199" y1="54630" x2="60199" y2="54630"/>
                      </a14:backgroundRemoval>
                    </a14:imgEffect>
                  </a14:imgLayer>
                </a14:imgProps>
              </a:ext>
              <a:ext uri="{28A0092B-C50C-407E-A947-70E740481C1C}">
                <a14:useLocalDpi xmlns:a14="http://schemas.microsoft.com/office/drawing/2010/main"/>
              </a:ext>
            </a:extLst>
          </a:blip>
          <a:srcRect/>
          <a:stretch>
            <a:fillRect/>
          </a:stretch>
        </p:blipFill>
        <p:spPr bwMode="auto">
          <a:xfrm>
            <a:off x="151703" y="2142639"/>
            <a:ext cx="1678237" cy="110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File:Gmail logo.png">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007501" y="2533735"/>
            <a:ext cx="1269099" cy="5936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a:spLocks noChangeAspect="1"/>
          </p:cNvSpPr>
          <p:nvPr/>
        </p:nvSpPr>
        <p:spPr>
          <a:xfrm>
            <a:off x="532263" y="4751360"/>
            <a:ext cx="1371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email slideshow</a:t>
            </a:r>
            <a:endParaRPr lang="en-US" sz="1400" dirty="0">
              <a:solidFill>
                <a:schemeClr val="tx1">
                  <a:lumMod val="85000"/>
                  <a:lumOff val="15000"/>
                </a:schemeClr>
              </a:solidFill>
              <a:latin typeface="+mj-lt"/>
            </a:endParaRPr>
          </a:p>
        </p:txBody>
      </p:sp>
    </p:spTree>
    <p:extLst>
      <p:ext uri="{BB962C8B-B14F-4D97-AF65-F5344CB8AC3E}">
        <p14:creationId xmlns:p14="http://schemas.microsoft.com/office/powerpoint/2010/main" val="2999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029"/>
                                        </p:tgtEl>
                                        <p:attrNameLst>
                                          <p:attrName>style.visibility</p:attrName>
                                        </p:attrNameLst>
                                      </p:cBhvr>
                                      <p:to>
                                        <p:strVal val="visible"/>
                                      </p:to>
                                    </p:set>
                                    <p:animEffect transition="in" filter="fade">
                                      <p:cBhvr>
                                        <p:cTn id="52" dur="500"/>
                                        <p:tgtEl>
                                          <p:spTgt spid="1029"/>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nodeType="withEffect">
                                  <p:stCondLst>
                                    <p:cond delay="0"/>
                                  </p:stCondLst>
                                  <p:childTnLst>
                                    <p:set>
                                      <p:cBhvr>
                                        <p:cTn id="57" dur="1" fill="hold">
                                          <p:stCondLst>
                                            <p:cond delay="0"/>
                                          </p:stCondLst>
                                        </p:cTn>
                                        <p:tgtEl>
                                          <p:spTgt spid="1027"/>
                                        </p:tgtEl>
                                        <p:attrNameLst>
                                          <p:attrName>style.visibility</p:attrName>
                                        </p:attrNameLst>
                                      </p:cBhvr>
                                      <p:to>
                                        <p:strVal val="visible"/>
                                      </p:to>
                                    </p:set>
                                    <p:animEffect transition="in" filter="fade">
                                      <p:cBhvr>
                                        <p:cTn id="58" dur="500"/>
                                        <p:tgtEl>
                                          <p:spTgt spid="1027"/>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par>
                                <p:cTn id="62" presetID="10"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10" presetClass="entr" presetSubtype="0" fill="hold" nodeType="withEffect">
                                  <p:stCondLst>
                                    <p:cond delay="0"/>
                                  </p:stCondLst>
                                  <p:childTnLst>
                                    <p:set>
                                      <p:cBhvr>
                                        <p:cTn id="69" dur="1" fill="hold">
                                          <p:stCondLst>
                                            <p:cond delay="0"/>
                                          </p:stCondLst>
                                        </p:cTn>
                                        <p:tgtEl>
                                          <p:spTgt spid="1031"/>
                                        </p:tgtEl>
                                        <p:attrNameLst>
                                          <p:attrName>style.visibility</p:attrName>
                                        </p:attrNameLst>
                                      </p:cBhvr>
                                      <p:to>
                                        <p:strVal val="visible"/>
                                      </p:to>
                                    </p:set>
                                    <p:animEffect transition="in" filter="fade">
                                      <p:cBhvr>
                                        <p:cTn id="70" dur="500"/>
                                        <p:tgtEl>
                                          <p:spTgt spid="1031"/>
                                        </p:tgtEl>
                                      </p:cBhvr>
                                    </p:animEffect>
                                  </p:childTnLst>
                                </p:cTn>
                              </p:par>
                              <p:par>
                                <p:cTn id="71" presetID="10" presetClass="entr" presetSubtype="0" fill="hold" nodeType="withEffect">
                                  <p:stCondLst>
                                    <p:cond delay="0"/>
                                  </p:stCondLst>
                                  <p:childTnLst>
                                    <p:set>
                                      <p:cBhvr>
                                        <p:cTn id="72" dur="1" fill="hold">
                                          <p:stCondLst>
                                            <p:cond delay="0"/>
                                          </p:stCondLst>
                                        </p:cTn>
                                        <p:tgtEl>
                                          <p:spTgt spid="1033"/>
                                        </p:tgtEl>
                                        <p:attrNameLst>
                                          <p:attrName>style.visibility</p:attrName>
                                        </p:attrNameLst>
                                      </p:cBhvr>
                                      <p:to>
                                        <p:strVal val="visible"/>
                                      </p:to>
                                    </p:set>
                                    <p:animEffect transition="in" filter="fade">
                                      <p:cBhvr>
                                        <p:cTn id="73"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spect="1"/>
          </p:cNvSpPr>
          <p:nvPr>
            <p:ph type="sldNum" sz="quarter" idx="12"/>
          </p:nvPr>
        </p:nvSpPr>
        <p:spPr>
          <a:xfrm>
            <a:off x="4267207" y="6365875"/>
            <a:ext cx="561975" cy="469132"/>
          </a:xfrm>
        </p:spPr>
        <p:txBody>
          <a:bodyPr/>
          <a:lstStyle/>
          <a:p>
            <a:fld id="{6E2D2B3B-882E-40F3-A32F-6DD516915044}" type="slidenum">
              <a:rPr lang="en-US" sz="1400" smtClean="0">
                <a:solidFill>
                  <a:schemeClr val="tx1">
                    <a:lumMod val="85000"/>
                    <a:lumOff val="15000"/>
                  </a:schemeClr>
                </a:solidFill>
                <a:latin typeface="+mj-lt"/>
              </a:rPr>
              <a:pPr/>
              <a:t>14</a:t>
            </a:fld>
            <a:endParaRPr lang="en-US" sz="1400" dirty="0">
              <a:solidFill>
                <a:schemeClr val="tx1">
                  <a:lumMod val="85000"/>
                  <a:lumOff val="15000"/>
                </a:schemeClr>
              </a:solidFill>
              <a:latin typeface="+mj-lt"/>
            </a:endParaRPr>
          </a:p>
        </p:txBody>
      </p:sp>
      <p:sp>
        <p:nvSpPr>
          <p:cNvPr id="5" name="Slide Number Placeholder 3"/>
          <p:cNvSpPr txBox="1">
            <a:spLocks noChangeAspect="1"/>
          </p:cNvSpPr>
          <p:nvPr/>
        </p:nvSpPr>
        <p:spPr>
          <a:xfrm>
            <a:off x="4267207" y="6365875"/>
            <a:ext cx="561975" cy="469132"/>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D2B3B-882E-40F3-A32F-6DD516915044}" type="slidenum">
              <a:rPr lang="en-US" sz="1400" smtClean="0">
                <a:solidFill>
                  <a:schemeClr val="tx1">
                    <a:lumMod val="85000"/>
                    <a:lumOff val="15000"/>
                  </a:schemeClr>
                </a:solidFill>
                <a:latin typeface="+mj-lt"/>
              </a:rPr>
              <a:pPr/>
              <a:t>14</a:t>
            </a:fld>
            <a:endParaRPr lang="en-US" sz="1400" dirty="0">
              <a:solidFill>
                <a:schemeClr val="tx1">
                  <a:lumMod val="85000"/>
                  <a:lumOff val="15000"/>
                </a:schemeClr>
              </a:solidFill>
              <a:latin typeface="+mj-lt"/>
            </a:endParaRPr>
          </a:p>
        </p:txBody>
      </p:sp>
      <p:sp>
        <p:nvSpPr>
          <p:cNvPr id="8" name="TextBox 7"/>
          <p:cNvSpPr txBox="1">
            <a:spLocks noChangeAspect="1"/>
          </p:cNvSpPr>
          <p:nvPr/>
        </p:nvSpPr>
        <p:spPr>
          <a:xfrm>
            <a:off x="2068204" y="2902388"/>
            <a:ext cx="9525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email pictures</a:t>
            </a:r>
            <a:endParaRPr lang="en-US" sz="1400" dirty="0">
              <a:solidFill>
                <a:schemeClr val="tx1">
                  <a:lumMod val="85000"/>
                  <a:lumOff val="15000"/>
                </a:schemeClr>
              </a:solidFill>
              <a:latin typeface="+mj-lt"/>
            </a:endParaRPr>
          </a:p>
        </p:txBody>
      </p:sp>
      <p:sp>
        <p:nvSpPr>
          <p:cNvPr id="9" name="TextBox 8"/>
          <p:cNvSpPr txBox="1">
            <a:spLocks noChangeAspect="1"/>
          </p:cNvSpPr>
          <p:nvPr/>
        </p:nvSpPr>
        <p:spPr>
          <a:xfrm>
            <a:off x="289449" y="3371075"/>
            <a:ext cx="19050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easy template for emailing</a:t>
            </a:r>
            <a:endParaRPr lang="en-US" sz="1400" dirty="0">
              <a:solidFill>
                <a:schemeClr val="tx1">
                  <a:lumMod val="85000"/>
                  <a:lumOff val="15000"/>
                </a:schemeClr>
              </a:solidFill>
              <a:latin typeface="+mj-lt"/>
            </a:endParaRPr>
          </a:p>
        </p:txBody>
      </p:sp>
      <p:sp>
        <p:nvSpPr>
          <p:cNvPr id="10" name="TextBox 9"/>
          <p:cNvSpPr txBox="1">
            <a:spLocks noChangeAspect="1"/>
          </p:cNvSpPr>
          <p:nvPr/>
        </p:nvSpPr>
        <p:spPr>
          <a:xfrm>
            <a:off x="4659574" y="1150135"/>
            <a:ext cx="2133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print photos and give to them</a:t>
            </a:r>
            <a:endParaRPr lang="en-US" sz="1400" dirty="0">
              <a:solidFill>
                <a:schemeClr val="tx1">
                  <a:lumMod val="85000"/>
                  <a:lumOff val="15000"/>
                </a:schemeClr>
              </a:solidFill>
              <a:latin typeface="+mj-lt"/>
            </a:endParaRPr>
          </a:p>
        </p:txBody>
      </p:sp>
      <p:sp>
        <p:nvSpPr>
          <p:cNvPr id="11" name="TextBox 10"/>
          <p:cNvSpPr txBox="1">
            <a:spLocks noChangeAspect="1"/>
          </p:cNvSpPr>
          <p:nvPr/>
        </p:nvSpPr>
        <p:spPr>
          <a:xfrm>
            <a:off x="5715000" y="4775200"/>
            <a:ext cx="18288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show pictures on TV screen</a:t>
            </a:r>
            <a:endParaRPr lang="en-US" sz="1400" dirty="0">
              <a:solidFill>
                <a:schemeClr val="tx1">
                  <a:lumMod val="85000"/>
                  <a:lumOff val="15000"/>
                </a:schemeClr>
              </a:solidFill>
              <a:latin typeface="+mj-lt"/>
            </a:endParaRPr>
          </a:p>
        </p:txBody>
      </p:sp>
      <p:sp>
        <p:nvSpPr>
          <p:cNvPr id="12" name="TextBox 11"/>
          <p:cNvSpPr txBox="1">
            <a:spLocks noChangeAspect="1"/>
          </p:cNvSpPr>
          <p:nvPr/>
        </p:nvSpPr>
        <p:spPr>
          <a:xfrm>
            <a:off x="587994" y="2156160"/>
            <a:ext cx="19050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put photos on a website</a:t>
            </a:r>
            <a:endParaRPr lang="en-US" sz="1400" dirty="0">
              <a:solidFill>
                <a:schemeClr val="tx1">
                  <a:lumMod val="85000"/>
                  <a:lumOff val="15000"/>
                </a:schemeClr>
              </a:solidFill>
              <a:latin typeface="+mj-lt"/>
            </a:endParaRPr>
          </a:p>
        </p:txBody>
      </p:sp>
      <p:sp>
        <p:nvSpPr>
          <p:cNvPr id="13" name="TextBox 12"/>
          <p:cNvSpPr txBox="1">
            <a:spLocks noChangeAspect="1"/>
          </p:cNvSpPr>
          <p:nvPr/>
        </p:nvSpPr>
        <p:spPr>
          <a:xfrm>
            <a:off x="2209800" y="4676268"/>
            <a:ext cx="1752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online</a:t>
            </a:r>
          </a:p>
          <a:p>
            <a:r>
              <a:rPr lang="en-US" sz="1400" dirty="0" smtClean="0">
                <a:solidFill>
                  <a:schemeClr val="tx1">
                    <a:lumMod val="85000"/>
                    <a:lumOff val="15000"/>
                  </a:schemeClr>
                </a:solidFill>
                <a:latin typeface="+mj-lt"/>
              </a:rPr>
              <a:t>slideshow</a:t>
            </a:r>
            <a:endParaRPr lang="en-US" sz="1400" dirty="0">
              <a:solidFill>
                <a:schemeClr val="tx1">
                  <a:lumMod val="85000"/>
                  <a:lumOff val="15000"/>
                </a:schemeClr>
              </a:solidFill>
              <a:latin typeface="+mj-lt"/>
            </a:endParaRPr>
          </a:p>
        </p:txBody>
      </p:sp>
      <p:sp>
        <p:nvSpPr>
          <p:cNvPr id="14" name="TextBox 13"/>
          <p:cNvSpPr txBox="1">
            <a:spLocks noChangeAspect="1"/>
          </p:cNvSpPr>
          <p:nvPr/>
        </p:nvSpPr>
        <p:spPr>
          <a:xfrm>
            <a:off x="7086600" y="784779"/>
            <a:ext cx="19812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print photos and put in album</a:t>
            </a:r>
            <a:endParaRPr lang="en-US" sz="1400" dirty="0">
              <a:solidFill>
                <a:schemeClr val="tx1">
                  <a:lumMod val="85000"/>
                  <a:lumOff val="15000"/>
                </a:schemeClr>
              </a:solidFill>
              <a:latin typeface="+mj-lt"/>
            </a:endParaRPr>
          </a:p>
        </p:txBody>
      </p:sp>
      <p:sp>
        <p:nvSpPr>
          <p:cNvPr id="15" name="TextBox 14"/>
          <p:cNvSpPr txBox="1">
            <a:spLocks noChangeAspect="1"/>
          </p:cNvSpPr>
          <p:nvPr/>
        </p:nvSpPr>
        <p:spPr>
          <a:xfrm>
            <a:off x="3481389" y="5124015"/>
            <a:ext cx="2133600" cy="738664"/>
          </a:xfrm>
          <a:prstGeom prst="rect">
            <a:avLst/>
          </a:prstGeom>
          <a:noFill/>
        </p:spPr>
        <p:txBody>
          <a:bodyPr wrap="square" rtlCol="0">
            <a:spAutoFit/>
          </a:bodyPr>
          <a:lstStyle/>
          <a:p>
            <a:r>
              <a:rPr lang="en-US" sz="1400" dirty="0" smtClean="0">
                <a:solidFill>
                  <a:schemeClr val="tx1">
                    <a:lumMod val="85000"/>
                    <a:lumOff val="15000"/>
                  </a:schemeClr>
                </a:solidFill>
                <a:latin typeface="+mj-lt"/>
              </a:rPr>
              <a:t>see pictures for people in my social network</a:t>
            </a:r>
            <a:endParaRPr lang="en-US" sz="1400" dirty="0">
              <a:solidFill>
                <a:schemeClr val="tx1">
                  <a:lumMod val="85000"/>
                  <a:lumOff val="15000"/>
                </a:schemeClr>
              </a:solidFill>
              <a:latin typeface="+mj-lt"/>
            </a:endParaRPr>
          </a:p>
        </p:txBody>
      </p:sp>
      <p:sp>
        <p:nvSpPr>
          <p:cNvPr id="16" name="TextBox 15"/>
          <p:cNvSpPr txBox="1">
            <a:spLocks noChangeAspect="1"/>
          </p:cNvSpPr>
          <p:nvPr/>
        </p:nvSpPr>
        <p:spPr>
          <a:xfrm>
            <a:off x="1411976" y="952200"/>
            <a:ext cx="2286000" cy="738664"/>
          </a:xfrm>
          <a:prstGeom prst="rect">
            <a:avLst/>
          </a:prstGeom>
          <a:noFill/>
        </p:spPr>
        <p:txBody>
          <a:bodyPr wrap="square" rtlCol="0">
            <a:spAutoFit/>
          </a:bodyPr>
          <a:lstStyle/>
          <a:p>
            <a:r>
              <a:rPr lang="en-US" sz="1400" dirty="0" smtClean="0">
                <a:solidFill>
                  <a:schemeClr val="tx1">
                    <a:lumMod val="85000"/>
                    <a:lumOff val="15000"/>
                  </a:schemeClr>
                </a:solidFill>
                <a:latin typeface="+mj-lt"/>
              </a:rPr>
              <a:t>automatically file share photos directory with grandparents</a:t>
            </a:r>
            <a:endParaRPr lang="en-US" sz="1400" dirty="0">
              <a:solidFill>
                <a:schemeClr val="tx1">
                  <a:lumMod val="85000"/>
                  <a:lumOff val="15000"/>
                </a:schemeClr>
              </a:solidFill>
              <a:latin typeface="+mj-lt"/>
            </a:endParaRPr>
          </a:p>
        </p:txBody>
      </p:sp>
      <p:sp>
        <p:nvSpPr>
          <p:cNvPr id="17" name="TextBox 16"/>
          <p:cNvSpPr txBox="1">
            <a:spLocks noChangeAspect="1"/>
          </p:cNvSpPr>
          <p:nvPr/>
        </p:nvSpPr>
        <p:spPr>
          <a:xfrm>
            <a:off x="569800" y="5478892"/>
            <a:ext cx="23622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send photo via instant messaging</a:t>
            </a:r>
            <a:endParaRPr lang="en-US" sz="1400" dirty="0">
              <a:solidFill>
                <a:schemeClr val="tx1">
                  <a:lumMod val="85000"/>
                  <a:lumOff val="15000"/>
                </a:schemeClr>
              </a:solidFill>
              <a:latin typeface="+mj-lt"/>
            </a:endParaRPr>
          </a:p>
        </p:txBody>
      </p:sp>
      <p:sp>
        <p:nvSpPr>
          <p:cNvPr id="18" name="TextBox 17"/>
          <p:cNvSpPr txBox="1">
            <a:spLocks noChangeAspect="1"/>
          </p:cNvSpPr>
          <p:nvPr/>
        </p:nvSpPr>
        <p:spPr>
          <a:xfrm>
            <a:off x="6477000" y="1896137"/>
            <a:ext cx="16764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easy to use kiosk in a retail outlet</a:t>
            </a:r>
            <a:endParaRPr lang="en-US" sz="1400" dirty="0">
              <a:solidFill>
                <a:schemeClr val="tx1">
                  <a:lumMod val="85000"/>
                  <a:lumOff val="15000"/>
                </a:schemeClr>
              </a:solidFill>
              <a:latin typeface="+mj-lt"/>
            </a:endParaRPr>
          </a:p>
        </p:txBody>
      </p:sp>
      <p:sp>
        <p:nvSpPr>
          <p:cNvPr id="19" name="TextBox 18"/>
          <p:cNvSpPr txBox="1">
            <a:spLocks noChangeAspect="1"/>
          </p:cNvSpPr>
          <p:nvPr/>
        </p:nvSpPr>
        <p:spPr>
          <a:xfrm>
            <a:off x="6830932" y="5478892"/>
            <a:ext cx="16764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put photos on a CD</a:t>
            </a:r>
            <a:endParaRPr lang="en-US" sz="1400" dirty="0">
              <a:solidFill>
                <a:schemeClr val="tx1">
                  <a:lumMod val="85000"/>
                  <a:lumOff val="15000"/>
                </a:schemeClr>
              </a:solidFill>
              <a:latin typeface="+mj-lt"/>
            </a:endParaRPr>
          </a:p>
        </p:txBody>
      </p:sp>
      <p:sp>
        <p:nvSpPr>
          <p:cNvPr id="20" name="TextBox 19"/>
          <p:cNvSpPr txBox="1">
            <a:spLocks noChangeAspect="1"/>
          </p:cNvSpPr>
          <p:nvPr/>
        </p:nvSpPr>
        <p:spPr>
          <a:xfrm>
            <a:off x="6248400" y="3016157"/>
            <a:ext cx="2133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print photo books, cards</a:t>
            </a:r>
            <a:endParaRPr lang="en-US" sz="1400" dirty="0">
              <a:solidFill>
                <a:schemeClr val="tx1">
                  <a:lumMod val="85000"/>
                  <a:lumOff val="15000"/>
                </a:schemeClr>
              </a:solidFill>
              <a:latin typeface="+mj-lt"/>
            </a:endParaRPr>
          </a:p>
        </p:txBody>
      </p:sp>
      <p:sp>
        <p:nvSpPr>
          <p:cNvPr id="21" name="TextBox 20"/>
          <p:cNvSpPr txBox="1">
            <a:spLocks noChangeAspect="1"/>
          </p:cNvSpPr>
          <p:nvPr/>
        </p:nvSpPr>
        <p:spPr>
          <a:xfrm>
            <a:off x="417963" y="4426387"/>
            <a:ext cx="13716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email slideshow</a:t>
            </a:r>
            <a:endParaRPr lang="en-US" sz="1400" dirty="0">
              <a:solidFill>
                <a:schemeClr val="tx1">
                  <a:lumMod val="85000"/>
                  <a:lumOff val="15000"/>
                </a:schemeClr>
              </a:solidFill>
              <a:latin typeface="+mj-lt"/>
            </a:endParaRPr>
          </a:p>
        </p:txBody>
      </p:sp>
      <p:sp>
        <p:nvSpPr>
          <p:cNvPr id="22" name="TextBox 21"/>
          <p:cNvSpPr txBox="1">
            <a:spLocks noChangeAspect="1"/>
          </p:cNvSpPr>
          <p:nvPr/>
        </p:nvSpPr>
        <p:spPr>
          <a:xfrm>
            <a:off x="6781800" y="4012517"/>
            <a:ext cx="2057400" cy="523220"/>
          </a:xfrm>
          <a:prstGeom prst="rect">
            <a:avLst/>
          </a:prstGeom>
          <a:noFill/>
        </p:spPr>
        <p:txBody>
          <a:bodyPr wrap="square" rtlCol="0">
            <a:spAutoFit/>
          </a:bodyPr>
          <a:lstStyle/>
          <a:p>
            <a:r>
              <a:rPr lang="en-US" sz="1400" dirty="0" smtClean="0">
                <a:solidFill>
                  <a:schemeClr val="tx1">
                    <a:lumMod val="85000"/>
                    <a:lumOff val="15000"/>
                  </a:schemeClr>
                </a:solidFill>
                <a:latin typeface="+mj-lt"/>
              </a:rPr>
              <a:t>plug memory card directly into a printer</a:t>
            </a:r>
            <a:endParaRPr lang="en-US" sz="1400" dirty="0">
              <a:solidFill>
                <a:schemeClr val="tx1">
                  <a:lumMod val="85000"/>
                  <a:lumOff val="15000"/>
                </a:schemeClr>
              </a:solidFill>
              <a:latin typeface="+mj-lt"/>
            </a:endParaRPr>
          </a:p>
        </p:txBody>
      </p:sp>
      <p:pic>
        <p:nvPicPr>
          <p:cNvPr id="27" name="Picture 8"/>
          <p:cNvPicPr>
            <a:picLocks noChangeAspect="1" noChangeArrowheads="1"/>
          </p:cNvPicPr>
          <p:nvPr/>
        </p:nvPicPr>
        <p:blipFill>
          <a:blip r:embed="rId2" cstate="print"/>
          <a:srcRect/>
          <a:stretch>
            <a:fillRect/>
          </a:stretch>
        </p:blipFill>
        <p:spPr bwMode="auto">
          <a:xfrm>
            <a:off x="4057934" y="9545012"/>
            <a:ext cx="1493520" cy="652705"/>
          </a:xfrm>
          <a:prstGeom prst="rect">
            <a:avLst/>
          </a:prstGeom>
          <a:noFill/>
          <a:ln w="9525">
            <a:noFill/>
            <a:miter lim="800000"/>
            <a:headEnd/>
            <a:tailEnd/>
          </a:ln>
          <a:effectLst/>
        </p:spPr>
      </p:pic>
      <p:sp>
        <p:nvSpPr>
          <p:cNvPr id="39" name="Oval 38"/>
          <p:cNvSpPr>
            <a:spLocks/>
          </p:cNvSpPr>
          <p:nvPr/>
        </p:nvSpPr>
        <p:spPr>
          <a:xfrm>
            <a:off x="3162300" y="1826136"/>
            <a:ext cx="2628900" cy="285013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solidFill>
                  <a:schemeClr val="bg1"/>
                </a:solidFill>
                <a:latin typeface="+mj-lt"/>
              </a:rPr>
              <a:t>John </a:t>
            </a:r>
            <a:r>
              <a:rPr lang="en-US" dirty="0">
                <a:solidFill>
                  <a:schemeClr val="bg1"/>
                </a:solidFill>
                <a:latin typeface="+mj-lt"/>
              </a:rPr>
              <a:t>wants </a:t>
            </a:r>
            <a:r>
              <a:rPr lang="en-US" dirty="0" smtClean="0">
                <a:solidFill>
                  <a:schemeClr val="bg1"/>
                </a:solidFill>
                <a:latin typeface="+mj-lt"/>
              </a:rPr>
              <a:t>to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email </a:t>
            </a:r>
            <a:r>
              <a:rPr lang="en-US" dirty="0" smtClean="0">
                <a:solidFill>
                  <a:schemeClr val="bg1"/>
                </a:solidFill>
                <a:latin typeface="+mj-lt"/>
              </a:rPr>
              <a:t>the latest kid pictures with grandparents</a:t>
            </a:r>
            <a:endParaRPr lang="en-US" dirty="0">
              <a:solidFill>
                <a:schemeClr val="bg1"/>
              </a:solidFill>
              <a:latin typeface="+mj-lt"/>
            </a:endParaRPr>
          </a:p>
          <a:p>
            <a:pPr algn="ctr"/>
            <a:endParaRPr lang="en-US" dirty="0">
              <a:solidFill>
                <a:schemeClr val="bg1"/>
              </a:solidFill>
              <a:latin typeface="+mj-lt"/>
            </a:endParaRPr>
          </a:p>
        </p:txBody>
      </p:sp>
      <p:sp>
        <p:nvSpPr>
          <p:cNvPr id="40" name="Title 1"/>
          <p:cNvSpPr>
            <a:spLocks noGrp="1"/>
          </p:cNvSpPr>
          <p:nvPr>
            <p:ph type="title"/>
          </p:nvPr>
        </p:nvSpPr>
        <p:spPr>
          <a:xfrm>
            <a:off x="457200" y="0"/>
            <a:ext cx="8229600" cy="889000"/>
          </a:xfrm>
        </p:spPr>
        <p:txBody>
          <a:bodyPr/>
          <a:lstStyle/>
          <a:p>
            <a:pPr marL="571500" indent="-571500">
              <a:buFont typeface="Wingdings" pitchFamily="2" charset="2"/>
              <a:buChar char="ü"/>
            </a:pPr>
            <a:r>
              <a:rPr lang="en-US" sz="3600" dirty="0"/>
              <a:t>Intentionally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Implementation-Free</a:t>
            </a:r>
            <a:endParaRPr lang="en-US" sz="3600" dirty="0"/>
          </a:p>
        </p:txBody>
      </p:sp>
      <p:sp>
        <p:nvSpPr>
          <p:cNvPr id="2" name="&quot;No&quot; Symbol 1"/>
          <p:cNvSpPr>
            <a:spLocks noChangeAspect="1"/>
          </p:cNvSpPr>
          <p:nvPr/>
        </p:nvSpPr>
        <p:spPr>
          <a:xfrm>
            <a:off x="1604986" y="711605"/>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quot;No&quot; Symbol 22"/>
          <p:cNvSpPr>
            <a:spLocks noChangeAspect="1"/>
          </p:cNvSpPr>
          <p:nvPr/>
        </p:nvSpPr>
        <p:spPr>
          <a:xfrm>
            <a:off x="6676296" y="1566374"/>
            <a:ext cx="1168157" cy="1216543"/>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quot;No&quot; Symbol 23"/>
          <p:cNvSpPr>
            <a:spLocks noChangeAspect="1"/>
          </p:cNvSpPr>
          <p:nvPr/>
        </p:nvSpPr>
        <p:spPr>
          <a:xfrm>
            <a:off x="6509839" y="2704009"/>
            <a:ext cx="1105161" cy="1150938"/>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quot;No&quot; Symbol 24"/>
          <p:cNvSpPr>
            <a:spLocks noChangeAspect="1"/>
          </p:cNvSpPr>
          <p:nvPr/>
        </p:nvSpPr>
        <p:spPr>
          <a:xfrm>
            <a:off x="7232157" y="474327"/>
            <a:ext cx="1168152" cy="1216537"/>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quot;No&quot; Symbol 25"/>
          <p:cNvSpPr>
            <a:spLocks noChangeAspect="1"/>
          </p:cNvSpPr>
          <p:nvPr/>
        </p:nvSpPr>
        <p:spPr>
          <a:xfrm>
            <a:off x="4791031" y="673842"/>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ot;No&quot; Symbol 27"/>
          <p:cNvSpPr>
            <a:spLocks noChangeAspect="1"/>
          </p:cNvSpPr>
          <p:nvPr/>
        </p:nvSpPr>
        <p:spPr>
          <a:xfrm>
            <a:off x="550694" y="5073745"/>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quot;No&quot; Symbol 28"/>
          <p:cNvSpPr>
            <a:spLocks noChangeAspect="1"/>
          </p:cNvSpPr>
          <p:nvPr/>
        </p:nvSpPr>
        <p:spPr>
          <a:xfrm>
            <a:off x="1929552" y="4247842"/>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quot;No&quot; Symbol 29"/>
          <p:cNvSpPr>
            <a:spLocks noChangeAspect="1"/>
          </p:cNvSpPr>
          <p:nvPr/>
        </p:nvSpPr>
        <p:spPr>
          <a:xfrm>
            <a:off x="3575947" y="4778497"/>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a:spLocks noChangeAspect="1"/>
          </p:cNvSpPr>
          <p:nvPr/>
        </p:nvSpPr>
        <p:spPr>
          <a:xfrm>
            <a:off x="6931027" y="5068684"/>
            <a:ext cx="1279904" cy="1332919"/>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quot;No&quot; Symbol 31"/>
          <p:cNvSpPr>
            <a:spLocks noChangeAspect="1"/>
          </p:cNvSpPr>
          <p:nvPr/>
        </p:nvSpPr>
        <p:spPr>
          <a:xfrm>
            <a:off x="5649979" y="4301010"/>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quot;No&quot; Symbol 32"/>
          <p:cNvSpPr>
            <a:spLocks noChangeAspect="1"/>
          </p:cNvSpPr>
          <p:nvPr/>
        </p:nvSpPr>
        <p:spPr>
          <a:xfrm>
            <a:off x="7176661" y="3732212"/>
            <a:ext cx="1116849" cy="1163110"/>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quot;No&quot; Symbol 33"/>
          <p:cNvSpPr>
            <a:spLocks noChangeAspect="1"/>
          </p:cNvSpPr>
          <p:nvPr/>
        </p:nvSpPr>
        <p:spPr>
          <a:xfrm>
            <a:off x="484735" y="1693439"/>
            <a:ext cx="1336084" cy="1391426"/>
          </a:xfrm>
          <a:prstGeom prst="noSmoking">
            <a:avLst>
              <a:gd name="adj" fmla="val 9460"/>
            </a:avLst>
          </a:prstGeom>
          <a:solidFill>
            <a:srgbClr val="FF0000">
              <a:alpha val="24000"/>
            </a:srgbClr>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967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 Example </a:t>
            </a:r>
            <a:r>
              <a:rPr lang="en-US" sz="4000" dirty="0" smtClean="0"/>
              <a:t>Scenario - Revisited</a:t>
            </a:r>
            <a:endParaRPr lang="en-US" sz="4000" dirty="0"/>
          </a:p>
        </p:txBody>
      </p:sp>
      <p:sp>
        <p:nvSpPr>
          <p:cNvPr id="3" name="Content Placeholder 2"/>
          <p:cNvSpPr>
            <a:spLocks noGrp="1"/>
          </p:cNvSpPr>
          <p:nvPr>
            <p:ph idx="1"/>
          </p:nvPr>
        </p:nvSpPr>
        <p:spPr/>
        <p:txBody>
          <a:bodyPr>
            <a:normAutofit/>
          </a:bodyPr>
          <a:lstStyle/>
          <a:p>
            <a:pPr>
              <a:buFont typeface="Wingdings" pitchFamily="2" charset="2"/>
              <a:buChar char="ü"/>
            </a:pPr>
            <a:r>
              <a:rPr lang="en-US" dirty="0"/>
              <a:t>That taps into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Emotion </a:t>
            </a:r>
            <a:r>
              <a:rPr lang="en-US" dirty="0"/>
              <a:t>and reveals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Insight</a:t>
            </a:r>
            <a:endParaRPr lang="en-US" dirty="0">
              <a:solidFill>
                <a:schemeClr val="tx1"/>
              </a:solidFill>
            </a:endParaRPr>
          </a:p>
          <a:p>
            <a:pPr marL="857250" lvl="3" indent="0">
              <a:buNone/>
            </a:pPr>
            <a:endParaRPr lang="en-US" sz="2000" dirty="0" smtClean="0"/>
          </a:p>
          <a:p>
            <a:pPr marL="857250" lvl="3" indent="0">
              <a:buNone/>
            </a:pPr>
            <a:r>
              <a:rPr lang="en-US" sz="2000" dirty="0" smtClean="0"/>
              <a:t>Danielle </a:t>
            </a:r>
            <a:r>
              <a:rPr lang="en-US" sz="2000" dirty="0"/>
              <a:t>is an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aspiring </a:t>
            </a:r>
            <a:r>
              <a:rPr lang="en-US" sz="2000" dirty="0"/>
              <a:t>author. She composes her works, consisting of short form and long form fiction, directly on her laptop computer. Her work is her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livelihood </a:t>
            </a:r>
            <a:r>
              <a:rPr lang="en-US" sz="2000" dirty="0"/>
              <a:t>so data loss is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devastating</a:t>
            </a:r>
            <a:r>
              <a:rPr lang="en-US" sz="2000" dirty="0"/>
              <a:t>. Since she is composing on the fly anything that interrupts her flow of creativity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frustrates </a:t>
            </a:r>
            <a:r>
              <a:rPr lang="en-US" sz="2000" dirty="0"/>
              <a:t>her, so meta-tasks like spelling and formatting should be handled as transparently as possible. She often shares unfinished versions of her work with peer reviewers for feedback, and ultimately </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needs </a:t>
            </a:r>
            <a:r>
              <a:rPr lang="en-US" sz="2000" dirty="0"/>
              <a:t>to share her finished works with editors and potential publishers</a:t>
            </a:r>
            <a:endParaRPr lang="en-US" sz="2000" dirty="0">
              <a:solidFill>
                <a:schemeClr val="tx1"/>
              </a:solidFill>
            </a:endParaRPr>
          </a:p>
          <a:p>
            <a:endParaRPr lang="en-US" dirty="0" smtClean="0"/>
          </a:p>
          <a:p>
            <a:r>
              <a:rPr lang="en-US" dirty="0" smtClean="0"/>
              <a:t>Why Emotion…?</a:t>
            </a:r>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dirty="0"/>
          </a:p>
        </p:txBody>
      </p:sp>
    </p:spTree>
    <p:extLst>
      <p:ext uri="{BB962C8B-B14F-4D97-AF65-F5344CB8AC3E}">
        <p14:creationId xmlns:p14="http://schemas.microsoft.com/office/powerpoint/2010/main" val="24929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228600"/>
            <a:ext cx="3200400" cy="1676400"/>
          </a:xfrm>
        </p:spPr>
        <p:txBody>
          <a:bodyPr/>
          <a:lstStyle/>
          <a:p>
            <a:r>
              <a:rPr lang="en-US" dirty="0" smtClean="0"/>
              <a:t>This is Emotion!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dirty="0"/>
          </a:p>
        </p:txBody>
      </p:sp>
      <p:pic>
        <p:nvPicPr>
          <p:cNvPr id="1026" name="Picture 2" descr="Man holds aloft the first iPhone to exit the San Francisco Apple store, which may or may not be the first one sol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167188" y="2336800"/>
            <a:ext cx="4953000" cy="330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810000"/>
            <a:ext cx="3286126" cy="646331"/>
          </a:xfrm>
          <a:prstGeom prst="rect">
            <a:avLst/>
          </a:prstGeom>
          <a:noFill/>
        </p:spPr>
        <p:txBody>
          <a:bodyPr wrap="square" rtlCol="0">
            <a:spAutoFit/>
          </a:bodyPr>
          <a:lstStyle/>
          <a:p>
            <a:r>
              <a:rPr lang="en-US" dirty="0" smtClean="0">
                <a:latin typeface="+mj-lt"/>
              </a:rPr>
              <a:t>Microsoft Store Launch, </a:t>
            </a:r>
          </a:p>
          <a:p>
            <a:r>
              <a:rPr lang="en-US" dirty="0" smtClean="0">
                <a:latin typeface="+mj-lt"/>
              </a:rPr>
              <a:t>Scottsdale, Oct 2009</a:t>
            </a:r>
            <a:endParaRPr lang="en-US" dirty="0">
              <a:latin typeface="+mj-lt"/>
            </a:endParaRPr>
          </a:p>
        </p:txBody>
      </p:sp>
      <p:sp>
        <p:nvSpPr>
          <p:cNvPr id="8" name="TextBox 7"/>
          <p:cNvSpPr txBox="1"/>
          <p:nvPr/>
        </p:nvSpPr>
        <p:spPr>
          <a:xfrm>
            <a:off x="4419600" y="5638800"/>
            <a:ext cx="4448176" cy="646331"/>
          </a:xfrm>
          <a:prstGeom prst="rect">
            <a:avLst/>
          </a:prstGeom>
          <a:noFill/>
        </p:spPr>
        <p:txBody>
          <a:bodyPr wrap="square" rtlCol="0">
            <a:spAutoFit/>
          </a:bodyPr>
          <a:lstStyle/>
          <a:p>
            <a:r>
              <a:rPr lang="en-US" dirty="0" smtClean="0">
                <a:latin typeface="+mj-lt"/>
              </a:rPr>
              <a:t>iPhone Launch, San Francisco, </a:t>
            </a:r>
          </a:p>
          <a:p>
            <a:r>
              <a:rPr lang="en-US" dirty="0" smtClean="0">
                <a:latin typeface="+mj-lt"/>
              </a:rPr>
              <a:t>June 2007</a:t>
            </a:r>
            <a:endParaRPr lang="en-US" dirty="0">
              <a:latin typeface="+mj-lt"/>
            </a:endParaRPr>
          </a:p>
        </p:txBody>
      </p: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688" y="457201"/>
            <a:ext cx="5018641"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862013" y="5105400"/>
            <a:ext cx="2324099" cy="715089"/>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solidFill>
                  <a:schemeClr val="tx1">
                    <a:lumMod val="75000"/>
                    <a:lumOff val="25000"/>
                  </a:schemeClr>
                </a:solidFill>
                <a:latin typeface="+mj-lt"/>
              </a:rPr>
              <a:t>Ship products </a:t>
            </a:r>
            <a:r>
              <a:rPr lang="en-US" dirty="0">
                <a:solidFill>
                  <a:schemeClr val="tx1">
                    <a:lumMod val="75000"/>
                    <a:lumOff val="25000"/>
                  </a:schemeClr>
                </a:solidFill>
                <a:latin typeface="+mj-lt"/>
              </a:rPr>
              <a:t>customers crave</a:t>
            </a:r>
          </a:p>
        </p:txBody>
      </p:sp>
    </p:spTree>
    <p:extLst>
      <p:ext uri="{BB962C8B-B14F-4D97-AF65-F5344CB8AC3E}">
        <p14:creationId xmlns:p14="http://schemas.microsoft.com/office/powerpoint/2010/main" val="404170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6604"/>
            <a:ext cx="8305800" cy="1244599"/>
          </a:xfrm>
        </p:spPr>
        <p:txBody>
          <a:bodyPr/>
          <a:lstStyle/>
          <a:p>
            <a:r>
              <a:rPr lang="en-US" dirty="0" smtClean="0"/>
              <a:t>Testing in Production (TiP)</a:t>
            </a:r>
            <a:endParaRPr lang="en-US" dirty="0"/>
          </a:p>
        </p:txBody>
      </p:sp>
      <p:sp>
        <p:nvSpPr>
          <p:cNvPr id="4" name="Slide Number Placeholder 3"/>
          <p:cNvSpPr>
            <a:spLocks noGrp="1"/>
          </p:cNvSpPr>
          <p:nvPr>
            <p:ph type="sldNum" sz="quarter" idx="12"/>
          </p:nvPr>
        </p:nvSpPr>
        <p:spPr>
          <a:xfrm>
            <a:off x="4419600" y="6273800"/>
            <a:ext cx="561975" cy="365125"/>
          </a:xfrm>
        </p:spPr>
        <p:txBody>
          <a:bodyPr/>
          <a:lstStyle/>
          <a:p>
            <a:pPr algn="ctr"/>
            <a:fld id="{6E2D2B3B-882E-40F3-A32F-6DD516915044}" type="slidenum">
              <a:rPr lang="en-US" smtClean="0"/>
              <a:pPr algn="ctr"/>
              <a:t>17</a:t>
            </a:fld>
            <a:endParaRPr lang="en-US" dirty="0"/>
          </a:p>
        </p:txBody>
      </p:sp>
      <p:sp>
        <p:nvSpPr>
          <p:cNvPr id="2" name="Text Placeholder 1"/>
          <p:cNvSpPr>
            <a:spLocks noGrp="1"/>
          </p:cNvSpPr>
          <p:nvPr>
            <p:ph type="body" idx="1"/>
          </p:nvPr>
        </p:nvSpPr>
        <p:spPr/>
        <p:txBody>
          <a:bodyPr/>
          <a:lstStyle/>
          <a:p>
            <a:r>
              <a:rPr lang="en-US" dirty="0" smtClean="0"/>
              <a:t>An Introduction</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304800"/>
            <a:ext cx="359144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5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in Production (TiP)</a:t>
            </a:r>
            <a:endParaRPr lang="en-US" dirty="0"/>
          </a:p>
        </p:txBody>
      </p:sp>
      <p:sp>
        <p:nvSpPr>
          <p:cNvPr id="3" name="Content Placeholder 2"/>
          <p:cNvSpPr>
            <a:spLocks noGrp="1"/>
          </p:cNvSpPr>
          <p:nvPr>
            <p:ph idx="1"/>
          </p:nvPr>
        </p:nvSpPr>
        <p:spPr/>
        <p:txBody>
          <a:bodyPr>
            <a:normAutofit/>
          </a:bodyPr>
          <a:lstStyle/>
          <a:p>
            <a:pPr marL="0" indent="0" fontAlgn="ctr">
              <a:buNone/>
            </a:pPr>
            <a:r>
              <a:rPr lang="en-US" dirty="0"/>
              <a:t>TiP </a:t>
            </a:r>
            <a:r>
              <a:rPr lang="en-US" dirty="0" smtClean="0"/>
              <a:t>is primarily for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Services </a:t>
            </a:r>
            <a:r>
              <a:rPr lang="en-US" dirty="0" smtClean="0"/>
              <a:t>(this includes </a:t>
            </a:r>
            <a:r>
              <a:rPr lang="en-US" dirty="0"/>
              <a:t>Websites</a:t>
            </a:r>
            <a:r>
              <a:rPr lang="en-US" dirty="0" smtClean="0"/>
              <a:t>)</a:t>
            </a:r>
          </a:p>
          <a:p>
            <a:pPr marL="0" indent="0" fontAlgn="ctr">
              <a:buNone/>
            </a:pPr>
            <a:endParaRPr lang="en-US" dirty="0" smtClean="0"/>
          </a:p>
          <a:p>
            <a:pPr marL="0" indent="0" fontAlgn="ctr">
              <a:buNone/>
            </a:pP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Production</a:t>
            </a:r>
            <a:endParaRPr lang="en-US" dirty="0"/>
          </a:p>
          <a:p>
            <a:pPr lvl="1" fontAlgn="ctr"/>
            <a:r>
              <a:rPr lang="en-US" sz="2400" dirty="0"/>
              <a:t>Data Center where V-</a:t>
            </a:r>
            <a:r>
              <a:rPr lang="en-US" sz="2400" dirty="0" err="1"/>
              <a:t>curr</a:t>
            </a:r>
            <a:r>
              <a:rPr lang="en-US" sz="2400" dirty="0"/>
              <a:t> runs</a:t>
            </a:r>
          </a:p>
          <a:p>
            <a:pPr lvl="1" fontAlgn="ctr"/>
            <a:r>
              <a:rPr lang="en-US" sz="2400" dirty="0"/>
              <a:t>Real world </a:t>
            </a:r>
            <a:r>
              <a:rPr lang="en-US" sz="2400" dirty="0" smtClean="0"/>
              <a:t>users / Real world </a:t>
            </a:r>
            <a:r>
              <a:rPr lang="en-US" sz="2400" dirty="0"/>
              <a:t>traffic</a:t>
            </a:r>
          </a:p>
          <a:p>
            <a:pPr marL="0" indent="0" fontAlgn="ctr">
              <a:buNone/>
            </a:pPr>
            <a:endParaRPr lang="en-US" dirty="0" smtClean="0"/>
          </a:p>
          <a:p>
            <a:pPr marL="0" indent="0" fontAlgn="ctr">
              <a:buNone/>
            </a:pPr>
            <a:endParaRPr lang="en-US" dirty="0" smtClean="0"/>
          </a:p>
          <a:p>
            <a:pPr marL="0" indent="0" fontAlgn="ctr">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Testing</a:t>
            </a:r>
            <a:endParaRPr lang="en-US" dirty="0"/>
          </a:p>
          <a:p>
            <a:pPr lvl="1" fontAlgn="ctr"/>
            <a:r>
              <a:rPr lang="en-US" sz="2400" dirty="0" smtClean="0"/>
              <a:t>Functional and Non-Functional</a:t>
            </a:r>
          </a:p>
          <a:p>
            <a:pPr marL="457200" lvl="1" indent="0" fontAlgn="ctr">
              <a:buNone/>
            </a:pPr>
            <a:endParaRPr lang="en-US" sz="2400" dirty="0" smtClean="0"/>
          </a:p>
          <a:p>
            <a:pPr marL="0" indent="0" fontAlgn="ctr">
              <a:buNone/>
            </a:pPr>
            <a:endParaRPr lang="en-US" dirty="0"/>
          </a:p>
          <a:p>
            <a:pPr marL="0" indent="0" fontAlgn="ctr">
              <a:buNone/>
            </a:pPr>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dirty="0"/>
          </a:p>
        </p:txBody>
      </p:sp>
      <p:sp>
        <p:nvSpPr>
          <p:cNvPr id="10" name="Curved Left Arrow 9"/>
          <p:cNvSpPr/>
          <p:nvPr/>
        </p:nvSpPr>
        <p:spPr>
          <a:xfrm rot="3749220">
            <a:off x="3205835" y="419067"/>
            <a:ext cx="1401889" cy="3793532"/>
          </a:xfrm>
          <a:prstGeom prst="curvedLeftArrow">
            <a:avLst>
              <a:gd name="adj1" fmla="val 25000"/>
              <a:gd name="adj2" fmla="val 56300"/>
              <a:gd name="adj3" fmla="val 25000"/>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p:cNvSpPr/>
          <p:nvPr/>
        </p:nvSpPr>
        <p:spPr>
          <a:xfrm rot="1046335">
            <a:off x="2198734" y="898024"/>
            <a:ext cx="1109510" cy="4164537"/>
          </a:xfrm>
          <a:prstGeom prst="curvedLeftArrow">
            <a:avLst>
              <a:gd name="adj1" fmla="val 25000"/>
              <a:gd name="adj2" fmla="val 56300"/>
              <a:gd name="adj3" fmla="val 25000"/>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562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26" presetClass="emph" presetSubtype="0" fill="hold" grpId="0"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xit" presetSubtype="0" fill="hold" grpId="1" nodeType="withEffect">
                                  <p:stCondLst>
                                    <p:cond delay="0"/>
                                  </p:stCondLst>
                                  <p:childTnLst>
                                    <p:animEffect transition="out" filter="fade">
                                      <p:cBhvr>
                                        <p:cTn id="21" dur="1000"/>
                                        <p:tgtEl>
                                          <p:spTgt spid="10"/>
                                        </p:tgtEl>
                                      </p:cBhvr>
                                    </p:animEffect>
                                    <p:set>
                                      <p:cBhvr>
                                        <p:cTn id="22" dur="1" fill="hold">
                                          <p:stCondLst>
                                            <p:cond delay="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26" presetClass="emph" presetSubtype="0" fill="hold" grpId="1" nodeType="withEffect">
                                  <p:stCondLst>
                                    <p:cond delay="0"/>
                                  </p:stCondLst>
                                  <p:childTnLst>
                                    <p:animEffect transition="out" filter="fade">
                                      <p:cBhvr>
                                        <p:cTn id="28" dur="500" tmFilter="0, 0; .2, .5; .8, .5; 1, 0"/>
                                        <p:tgtEl>
                                          <p:spTgt spid="2"/>
                                        </p:tgtEl>
                                      </p:cBhvr>
                                    </p:animEffect>
                                    <p:animScale>
                                      <p:cBhvr>
                                        <p:cTn id="29" dur="250" autoRev="1" fill="hold"/>
                                        <p:tgtEl>
                                          <p:spTgt spid="2"/>
                                        </p:tgtEl>
                                      </p:cBhvr>
                                      <p:by x="105000" y="105000"/>
                                    </p:animScale>
                                  </p:childTnLst>
                                </p:cTn>
                              </p:par>
                              <p:par>
                                <p:cTn id="30" presetID="1"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xit" presetSubtype="0" fill="hold" grpId="1" nodeType="withEffect">
                                  <p:stCondLst>
                                    <p:cond delay="0"/>
                                  </p:stCondLst>
                                  <p:childTnLst>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534400" cy="914400"/>
          </a:xfrm>
        </p:spPr>
        <p:txBody>
          <a:bodyPr/>
          <a:lstStyle/>
          <a:p>
            <a:pPr marL="0" indent="0"/>
            <a:r>
              <a:rPr lang="en-US" sz="2800" dirty="0"/>
              <a:t>Fire the Test team and just put it in production…???</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259701460"/>
              </p:ext>
            </p:extLst>
          </p:nvPr>
        </p:nvGraphicFramePr>
        <p:xfrm>
          <a:off x="685800" y="1427206"/>
          <a:ext cx="4419600" cy="2595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5248835" y="2108200"/>
            <a:ext cx="3886200" cy="233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dirty="0"/>
          </a:p>
        </p:txBody>
      </p:sp>
      <p:sp>
        <p:nvSpPr>
          <p:cNvPr id="7" name="Oval Callout 6"/>
          <p:cNvSpPr/>
          <p:nvPr/>
        </p:nvSpPr>
        <p:spPr>
          <a:xfrm>
            <a:off x="5943600" y="1427201"/>
            <a:ext cx="2971800" cy="1930400"/>
          </a:xfrm>
          <a:prstGeom prst="wedgeEllipseCallout">
            <a:avLst>
              <a:gd name="adj1" fmla="val -77696"/>
              <a:gd name="adj2" fmla="val 19404"/>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latin typeface="+mj-lt"/>
              </a:rPr>
              <a:t>Even over here </a:t>
            </a:r>
            <a:r>
              <a:rPr lang="en-US" dirty="0" smtClean="0">
                <a:latin typeface="+mj-lt"/>
              </a:rPr>
              <a:t>Test team guides </a:t>
            </a:r>
            <a:r>
              <a:rPr lang="en-US" dirty="0">
                <a:latin typeface="+mj-lt"/>
              </a:rPr>
              <a:t>what to test and how</a:t>
            </a:r>
          </a:p>
        </p:txBody>
      </p:sp>
      <p:sp>
        <p:nvSpPr>
          <p:cNvPr id="9" name="Double Brace 8"/>
          <p:cNvSpPr/>
          <p:nvPr/>
        </p:nvSpPr>
        <p:spPr>
          <a:xfrm>
            <a:off x="2057400" y="3408401"/>
            <a:ext cx="1752600" cy="1117600"/>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r>
              <a:rPr lang="en-US" dirty="0" smtClean="0">
                <a:latin typeface="+mj-lt"/>
              </a:rPr>
              <a:t>Let’s try to be in here</a:t>
            </a:r>
            <a:endParaRPr lang="en-US" dirty="0">
              <a:latin typeface="+mj-lt"/>
            </a:endParaRPr>
          </a:p>
        </p:txBody>
      </p:sp>
      <p:sp>
        <p:nvSpPr>
          <p:cNvPr id="10" name="Rectangle 9"/>
          <p:cNvSpPr/>
          <p:nvPr/>
        </p:nvSpPr>
        <p:spPr>
          <a:xfrm>
            <a:off x="990600" y="4648200"/>
            <a:ext cx="7543800" cy="1754326"/>
          </a:xfrm>
          <a:prstGeom prst="rect">
            <a:avLst/>
          </a:prstGeom>
        </p:spPr>
        <p:txBody>
          <a:bodyPr wrap="square">
            <a:spAutoFit/>
          </a:bodyPr>
          <a:lstStyle/>
          <a:p>
            <a:pPr marL="800100" lvl="1" indent="-342900" fontAlgn="ctr">
              <a:spcAft>
                <a:spcPts val="1200"/>
              </a:spcAft>
              <a:buFont typeface="Arial" pitchFamily="34" charset="0"/>
              <a:buChar char="•"/>
            </a:pPr>
            <a:r>
              <a:rPr lang="en-US" sz="2400" dirty="0" smtClean="0">
                <a:solidFill>
                  <a:schemeClr val="tx1">
                    <a:lumMod val="75000"/>
                    <a:lumOff val="25000"/>
                  </a:schemeClr>
                </a:solidFill>
                <a:latin typeface="+mj-lt"/>
              </a:rPr>
              <a:t>Leverage </a:t>
            </a:r>
            <a:r>
              <a:rPr lang="en-US" sz="2400" dirty="0">
                <a:solidFill>
                  <a:schemeClr val="tx1">
                    <a:lumMod val="75000"/>
                    <a:lumOff val="25000"/>
                  </a:schemeClr>
                </a:solidFill>
                <a:latin typeface="+mj-lt"/>
              </a:rPr>
              <a:t>the </a:t>
            </a:r>
            <a:r>
              <a:rPr lang="en-US" sz="2400" dirty="0" smtClean="0">
                <a:solidFill>
                  <a:schemeClr val="tx1">
                    <a:lumMod val="75000"/>
                    <a:lumOff val="25000"/>
                  </a:schemeClr>
                </a:solidFill>
                <a:latin typeface="+mj-lt"/>
              </a:rPr>
              <a:t>diversity of </a:t>
            </a:r>
            <a:r>
              <a:rPr lang="en-US" sz="2400" dirty="0">
                <a:solidFill>
                  <a:schemeClr val="tx1">
                    <a:lumMod val="75000"/>
                    <a:lumOff val="25000"/>
                  </a:schemeClr>
                </a:solidFill>
                <a:latin typeface="+mj-lt"/>
              </a:rPr>
              <a:t>production, </a:t>
            </a:r>
            <a:endParaRPr lang="en-US" sz="2400" dirty="0" smtClean="0">
              <a:solidFill>
                <a:schemeClr val="tx1">
                  <a:lumMod val="75000"/>
                  <a:lumOff val="25000"/>
                </a:schemeClr>
              </a:solidFill>
              <a:latin typeface="+mj-lt"/>
            </a:endParaRPr>
          </a:p>
          <a:p>
            <a:pPr marL="1257300" lvl="2" indent="-342900" fontAlgn="ctr">
              <a:spcAft>
                <a:spcPts val="1200"/>
              </a:spcAft>
              <a:buFont typeface="Arial" pitchFamily="34" charset="0"/>
              <a:buChar char="•"/>
            </a:pPr>
            <a:r>
              <a:rPr lang="en-US" sz="2000" dirty="0">
                <a:solidFill>
                  <a:schemeClr val="tx1">
                    <a:lumMod val="75000"/>
                    <a:lumOff val="25000"/>
                  </a:schemeClr>
                </a:solidFill>
                <a:latin typeface="+mj-lt"/>
              </a:rPr>
              <a:t>Provide coverage to find bugs that our internal tests (BUFT) aren’t finding.</a:t>
            </a:r>
          </a:p>
          <a:p>
            <a:pPr marL="800100" lvl="1" indent="-342900" fontAlgn="ctr">
              <a:spcAft>
                <a:spcPts val="1200"/>
              </a:spcAft>
              <a:buFont typeface="Arial" pitchFamily="34" charset="0"/>
              <a:buChar char="•"/>
            </a:pPr>
            <a:r>
              <a:rPr lang="en-US" sz="2400" dirty="0">
                <a:solidFill>
                  <a:schemeClr val="tx1">
                    <a:lumMod val="75000"/>
                    <a:lumOff val="25000"/>
                  </a:schemeClr>
                </a:solidFill>
                <a:latin typeface="+mj-lt"/>
              </a:rPr>
              <a:t>B</a:t>
            </a:r>
            <a:r>
              <a:rPr lang="en-US" sz="2400" dirty="0" smtClean="0">
                <a:solidFill>
                  <a:schemeClr val="tx1">
                    <a:lumMod val="75000"/>
                    <a:lumOff val="25000"/>
                  </a:schemeClr>
                </a:solidFill>
                <a:latin typeface="+mj-lt"/>
              </a:rPr>
              <a:t>ut </a:t>
            </a:r>
            <a:r>
              <a:rPr lang="en-US" sz="2400" dirty="0">
                <a:solidFill>
                  <a:schemeClr val="tx1">
                    <a:lumMod val="75000"/>
                    <a:lumOff val="25000"/>
                  </a:schemeClr>
                </a:solidFill>
                <a:latin typeface="+mj-lt"/>
              </a:rPr>
              <a:t>be smart and mitigate risk.</a:t>
            </a:r>
          </a:p>
        </p:txBody>
      </p:sp>
    </p:spTree>
    <p:extLst>
      <p:ext uri="{BB962C8B-B14F-4D97-AF65-F5344CB8AC3E}">
        <p14:creationId xmlns:p14="http://schemas.microsoft.com/office/powerpoint/2010/main" val="30649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900852"/>
              </p:ext>
            </p:extLst>
          </p:nvPr>
        </p:nvGraphicFramePr>
        <p:xfrm>
          <a:off x="1676400" y="1066800"/>
          <a:ext cx="58674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dirty="0"/>
          </a:p>
        </p:txBody>
      </p:sp>
      <p:sp>
        <p:nvSpPr>
          <p:cNvPr id="5" name="TextBox 4"/>
          <p:cNvSpPr txBox="1"/>
          <p:nvPr/>
        </p:nvSpPr>
        <p:spPr>
          <a:xfrm>
            <a:off x="685800" y="5562600"/>
            <a:ext cx="7620000" cy="600164"/>
          </a:xfrm>
          <a:prstGeom prst="rect">
            <a:avLst/>
          </a:prstGeom>
          <a:noFill/>
        </p:spPr>
        <p:txBody>
          <a:bodyPr wrap="square" rtlCol="0">
            <a:spAutoFit/>
          </a:bodyPr>
          <a:lstStyle/>
          <a:p>
            <a:r>
              <a:rPr lang="en-US" sz="1700" dirty="0">
                <a:solidFill>
                  <a:schemeClr val="tx1">
                    <a:lumMod val="75000"/>
                    <a:lumOff val="25000"/>
                  </a:schemeClr>
                </a:solidFill>
                <a:latin typeface="+mj-lt"/>
              </a:rPr>
              <a:t>Latest version of this slide deck can be found at: </a:t>
            </a:r>
          </a:p>
          <a:p>
            <a:r>
              <a:rPr lang="en-US" sz="1600" dirty="0">
                <a:latin typeface="+mj-lt"/>
                <a:hlinkClick r:id="rId8"/>
              </a:rPr>
              <a:t>http</a:t>
            </a:r>
            <a:r>
              <a:rPr lang="en-US" sz="1600" dirty="0" smtClean="0">
                <a:latin typeface="+mj-lt"/>
                <a:hlinkClick r:id="rId8"/>
              </a:rPr>
              <a:t>://setheliot.com/blog/software-test-professionals-conference-2011/</a:t>
            </a:r>
            <a:r>
              <a:rPr lang="en-US" sz="1600" dirty="0" smtClean="0">
                <a:latin typeface="+mj-lt"/>
              </a:rPr>
              <a:t> </a:t>
            </a:r>
            <a:endParaRPr lang="en-US" sz="1600" dirty="0">
              <a:latin typeface="+mj-lt"/>
            </a:endParaRPr>
          </a:p>
        </p:txBody>
      </p:sp>
    </p:spTree>
    <p:extLst>
      <p:ext uri="{BB962C8B-B14F-4D97-AF65-F5344CB8AC3E}">
        <p14:creationId xmlns:p14="http://schemas.microsoft.com/office/powerpoint/2010/main" val="32015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Service?</a:t>
            </a:r>
            <a:endParaRPr lang="en-US" dirty="0"/>
          </a:p>
        </p:txBody>
      </p:sp>
      <p:sp>
        <p:nvSpPr>
          <p:cNvPr id="3" name="Content Placeholder 2"/>
          <p:cNvSpPr>
            <a:spLocks noGrp="1"/>
          </p:cNvSpPr>
          <p:nvPr>
            <p:ph idx="1"/>
          </p:nvPr>
        </p:nvSpPr>
        <p:spPr>
          <a:xfrm>
            <a:off x="457200" y="3352800"/>
            <a:ext cx="8229600" cy="1905000"/>
          </a:xfrm>
        </p:spPr>
        <p:txBody>
          <a:bodyPr>
            <a:normAutofit/>
          </a:bodyPr>
          <a:lstStyle/>
          <a:p>
            <a:pPr marL="0" lvl="1" indent="0">
              <a:buNone/>
            </a:pPr>
            <a:r>
              <a:rPr lang="en-US" sz="1800" i="1" dirty="0" smtClean="0"/>
              <a:t>“</a:t>
            </a:r>
            <a:r>
              <a:rPr lang="en-US" sz="1800" i="1" dirty="0"/>
              <a:t>It is not the strongest of the species that survives, nor the most intelligent, but the one most </a:t>
            </a:r>
            <a:r>
              <a:rPr lang="en-US" sz="1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responsive </a:t>
            </a:r>
            <a:r>
              <a:rPr lang="en-US" sz="1800" i="1" dirty="0"/>
              <a:t>to change.” - Charles Darwin</a:t>
            </a:r>
            <a:r>
              <a:rPr lang="en-US" sz="1800" dirty="0"/>
              <a:t> </a:t>
            </a:r>
            <a:endParaRPr lang="en-US" sz="1800" dirty="0" smtClean="0"/>
          </a:p>
          <a:p>
            <a:pPr marL="0" indent="0" fontAlgn="ctr">
              <a:buNone/>
            </a:pPr>
            <a:r>
              <a:rPr lang="en-US" dirty="0" smtClean="0"/>
              <a:t>Examples</a:t>
            </a:r>
            <a:r>
              <a:rPr lang="en-US" dirty="0"/>
              <a:t>:</a:t>
            </a:r>
          </a:p>
          <a:p>
            <a:pPr lvl="1" fontAlgn="ctr"/>
            <a:r>
              <a:rPr lang="en-US" sz="1800" dirty="0" smtClean="0"/>
              <a:t>Google: All </a:t>
            </a:r>
            <a:r>
              <a:rPr lang="en-US" sz="1800" dirty="0"/>
              <a:t>engineers have access to the production </a:t>
            </a:r>
            <a:r>
              <a:rPr lang="en-US" sz="1800" dirty="0" smtClean="0"/>
              <a:t>machines: “…deploy, configure, monitor, debug, and maintain” </a:t>
            </a:r>
            <a:r>
              <a:rPr lang="en-US" sz="1200" dirty="0" smtClean="0"/>
              <a:t>[</a:t>
            </a:r>
            <a:r>
              <a:rPr lang="en-US" sz="1200" dirty="0"/>
              <a:t>Google Talk, June </a:t>
            </a:r>
            <a:r>
              <a:rPr lang="en-US" sz="1200" dirty="0" smtClean="0"/>
              <a:t>2007 @ 21:00]</a:t>
            </a:r>
            <a:endParaRPr lang="en-US" sz="1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dirty="0"/>
          </a:p>
        </p:txBody>
      </p:sp>
      <p:sp>
        <p:nvSpPr>
          <p:cNvPr id="5" name="Content Placeholder 2"/>
          <p:cNvSpPr txBox="1">
            <a:spLocks/>
          </p:cNvSpPr>
          <p:nvPr/>
        </p:nvSpPr>
        <p:spPr>
          <a:xfrm>
            <a:off x="323850" y="990600"/>
            <a:ext cx="5010150" cy="223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You control the deployment independent of user action.</a:t>
            </a:r>
          </a:p>
          <a:p>
            <a:r>
              <a:rPr lang="en-US" dirty="0" smtClean="0"/>
              <a:t>You have direct monitoring access.</a:t>
            </a:r>
          </a:p>
        </p:txBody>
      </p:sp>
      <p:graphicFrame>
        <p:nvGraphicFramePr>
          <p:cNvPr id="6" name="Diagram 5"/>
          <p:cNvGraphicFramePr/>
          <p:nvPr>
            <p:extLst>
              <p:ext uri="{D42A27DB-BD31-4B8C-83A1-F6EECF244321}">
                <p14:modId xmlns:p14="http://schemas.microsoft.com/office/powerpoint/2010/main" val="3832251463"/>
              </p:ext>
            </p:extLst>
          </p:nvPr>
        </p:nvGraphicFramePr>
        <p:xfrm>
          <a:off x="5029200" y="990600"/>
          <a:ext cx="3505200" cy="25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629401" y="5370691"/>
            <a:ext cx="1600200" cy="103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57200" y="5229225"/>
            <a:ext cx="6705600" cy="1238801"/>
          </a:xfrm>
          <a:prstGeom prst="rect">
            <a:avLst/>
          </a:prstGeom>
        </p:spPr>
        <p:txBody>
          <a:bodyPr wrap="square">
            <a:spAutoFit/>
          </a:bodyPr>
          <a:lstStyle/>
          <a:p>
            <a:pPr marL="742950" lvl="1" indent="-285750" fontAlgn="ctr">
              <a:buFont typeface="Courier New" pitchFamily="49" charset="0"/>
              <a:buChar char="o"/>
            </a:pPr>
            <a:r>
              <a:rPr lang="en-US" dirty="0">
                <a:solidFill>
                  <a:schemeClr val="tx1">
                    <a:lumMod val="75000"/>
                    <a:lumOff val="25000"/>
                  </a:schemeClr>
                </a:solidFill>
                <a:latin typeface="+mj-lt"/>
              </a:rPr>
              <a:t>Amazon: Apollo Deployment System, PMET Monitoring System - company wide supported frameworks for all services.</a:t>
            </a:r>
          </a:p>
          <a:p>
            <a:pPr marL="742950" lvl="1" indent="-285750" fontAlgn="ctr">
              <a:spcBef>
                <a:spcPts val="300"/>
              </a:spcBef>
              <a:buFont typeface="Courier New" pitchFamily="49" charset="0"/>
              <a:buChar char="o"/>
            </a:pPr>
            <a:r>
              <a:rPr lang="en-US" dirty="0">
                <a:solidFill>
                  <a:schemeClr val="tx1">
                    <a:lumMod val="75000"/>
                    <a:lumOff val="25000"/>
                  </a:schemeClr>
                </a:solidFill>
                <a:latin typeface="+mj-lt"/>
              </a:rPr>
              <a:t>Microsoft: Big Red Switch</a:t>
            </a:r>
          </a:p>
        </p:txBody>
      </p:sp>
    </p:spTree>
    <p:extLst>
      <p:ext uri="{BB962C8B-B14F-4D97-AF65-F5344CB8AC3E}">
        <p14:creationId xmlns:p14="http://schemas.microsoft.com/office/powerpoint/2010/main" val="120022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E82E8161-696C-4052-8ADD-1E5231132622}"/>
                                            </p:graphicEl>
                                          </p:spTgt>
                                        </p:tgtEl>
                                        <p:attrNameLst>
                                          <p:attrName>style.visibility</p:attrName>
                                        </p:attrNameLst>
                                      </p:cBhvr>
                                      <p:to>
                                        <p:strVal val="visible"/>
                                      </p:to>
                                    </p:set>
                                    <p:animEffect transition="in" filter="fade">
                                      <p:cBhvr>
                                        <p:cTn id="22" dur="500"/>
                                        <p:tgtEl>
                                          <p:spTgt spid="6">
                                            <p:graphicEl>
                                              <a:dgm id="{E82E8161-696C-4052-8ADD-1E52311326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is Not New</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dirty="0"/>
          </a:p>
        </p:txBody>
      </p:sp>
      <p:sp>
        <p:nvSpPr>
          <p:cNvPr id="3" name="TextBox 2"/>
          <p:cNvSpPr txBox="1"/>
          <p:nvPr/>
        </p:nvSpPr>
        <p:spPr>
          <a:xfrm>
            <a:off x="1514474" y="6019800"/>
            <a:ext cx="5638800" cy="369332"/>
          </a:xfrm>
          <a:prstGeom prst="rect">
            <a:avLst/>
          </a:prstGeom>
          <a:noFill/>
        </p:spPr>
        <p:txBody>
          <a:bodyPr wrap="square" rtlCol="0">
            <a:spAutoFit/>
          </a:bodyPr>
          <a:lstStyle/>
          <a:p>
            <a:pPr algn="ctr"/>
            <a:r>
              <a:rPr lang="en-US" dirty="0" smtClean="0">
                <a:solidFill>
                  <a:schemeClr val="tx1">
                    <a:lumMod val="75000"/>
                    <a:lumOff val="25000"/>
                  </a:schemeClr>
                </a:solidFill>
                <a:latin typeface="+mj-lt"/>
              </a:rPr>
              <a:t>Go to Amazon.com and search for {test ASIN} </a:t>
            </a:r>
            <a:r>
              <a:rPr lang="en-US" dirty="0" smtClean="0">
                <a:solidFill>
                  <a:schemeClr val="tx1">
                    <a:lumMod val="75000"/>
                    <a:lumOff val="25000"/>
                  </a:schemeClr>
                </a:solidFill>
                <a:latin typeface="+mj-lt"/>
                <a:sym typeface="Wingdings" pitchFamily="2" charset="2"/>
              </a:rPr>
              <a:t></a:t>
            </a:r>
            <a:endParaRPr lang="en-US" dirty="0">
              <a:solidFill>
                <a:schemeClr val="tx1">
                  <a:lumMod val="75000"/>
                  <a:lumOff val="25000"/>
                </a:schemeClr>
              </a:solidFill>
              <a:latin typeface="+mj-l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475" y="990600"/>
            <a:ext cx="8239125" cy="4914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895600" y="3401048"/>
            <a:ext cx="762000" cy="434352"/>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191000" y="1143000"/>
            <a:ext cx="4572000" cy="136207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US" sz="2000" dirty="0">
                <a:solidFill>
                  <a:schemeClr val="tx1">
                    <a:lumMod val="75000"/>
                    <a:lumOff val="25000"/>
                  </a:schemeClr>
                </a:solidFill>
                <a:latin typeface="+mj-lt"/>
              </a:rPr>
              <a:t>B</a:t>
            </a:r>
            <a:r>
              <a:rPr lang="en-US" dirty="0">
                <a:solidFill>
                  <a:schemeClr val="tx1">
                    <a:lumMod val="75000"/>
                    <a:lumOff val="25000"/>
                  </a:schemeClr>
                </a:solidFill>
                <a:latin typeface="+mj-lt"/>
              </a:rPr>
              <a:t>ut leveraging it as a legitimate Test Methodology may be new.</a:t>
            </a:r>
          </a:p>
          <a:p>
            <a:r>
              <a:rPr lang="en-US" dirty="0">
                <a:solidFill>
                  <a:schemeClr val="tx1">
                    <a:lumMod val="75000"/>
                    <a:lumOff val="25000"/>
                  </a:schemeClr>
                </a:solidFill>
                <a:latin typeface="+mj-lt"/>
              </a:rPr>
              <a:t>Later… many examples how we do this right</a:t>
            </a:r>
          </a:p>
        </p:txBody>
      </p:sp>
    </p:spTree>
    <p:extLst>
      <p:ext uri="{BB962C8B-B14F-4D97-AF65-F5344CB8AC3E}">
        <p14:creationId xmlns:p14="http://schemas.microsoft.com/office/powerpoint/2010/main" val="338666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mph" presetSubtype="0" nodeType="withEffect">
                                  <p:stCondLst>
                                    <p:cond delay="0"/>
                                  </p:stCondLst>
                                  <p:childTnLst>
                                    <p:set>
                                      <p:cBhvr rctx="PPT">
                                        <p:cTn id="9" dur="indefinite"/>
                                        <p:tgtEl>
                                          <p:spTgt spid="1026"/>
                                        </p:tgtEl>
                                        <p:attrNameLst>
                                          <p:attrName>style.opacity</p:attrName>
                                        </p:attrNameLst>
                                      </p:cBhvr>
                                      <p:to>
                                        <p:strVal val="0.5"/>
                                      </p:to>
                                    </p:set>
                                    <p:animEffect filter="image" prLst="opacity: 0.5">
                                      <p:cBhvr rctx="IE">
                                        <p:cTn id="10" dur="indefinite"/>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3800"/>
            <a:ext cx="8229600" cy="1092200"/>
          </a:xfrm>
        </p:spPr>
        <p:txBody>
          <a:bodyPr/>
          <a:lstStyle/>
          <a:p>
            <a:r>
              <a:rPr lang="en-US" dirty="0" smtClean="0"/>
              <a:t>The Scenario – TiP Connection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8693" y="23114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2549525"/>
            <a:ext cx="6492875"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1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Test Scenarios?</a:t>
            </a:r>
            <a:endParaRPr lang="en-US" dirty="0"/>
          </a:p>
        </p:txBody>
      </p:sp>
      <p:sp>
        <p:nvSpPr>
          <p:cNvPr id="3" name="Content Placeholder 2"/>
          <p:cNvSpPr>
            <a:spLocks noGrp="1"/>
          </p:cNvSpPr>
          <p:nvPr>
            <p:ph idx="1"/>
          </p:nvPr>
        </p:nvSpPr>
        <p:spPr>
          <a:xfrm>
            <a:off x="5334000" y="1447800"/>
            <a:ext cx="3657600" cy="3581400"/>
          </a:xfrm>
        </p:spPr>
        <p:txBody>
          <a:bodyPr>
            <a:normAutofit lnSpcReduction="10000"/>
          </a:bodyPr>
          <a:lstStyle/>
          <a:p>
            <a:r>
              <a:rPr lang="en-US" dirty="0"/>
              <a:t>Scenario</a:t>
            </a:r>
          </a:p>
          <a:p>
            <a:pPr lvl="1"/>
            <a:r>
              <a:rPr lang="en-US" sz="2400" dirty="0" smtClean="0"/>
              <a:t>defines user intent</a:t>
            </a:r>
          </a:p>
          <a:p>
            <a:pPr lvl="1"/>
            <a:r>
              <a:rPr lang="en-US" sz="2400" dirty="0" err="1" smtClean="0"/>
              <a:t>TiP</a:t>
            </a:r>
            <a:r>
              <a:rPr lang="en-US" sz="2400" dirty="0" smtClean="0"/>
              <a:t> is user driven</a:t>
            </a:r>
          </a:p>
          <a:p>
            <a:pPr lvl="1"/>
            <a:endParaRPr lang="en-US" sz="2400" dirty="0"/>
          </a:p>
          <a:p>
            <a:r>
              <a:rPr lang="en-US" dirty="0" smtClean="0"/>
              <a:t>Design </a:t>
            </a:r>
          </a:p>
          <a:p>
            <a:pPr lvl="1"/>
            <a:r>
              <a:rPr lang="en-US" sz="2400" dirty="0" smtClean="0"/>
              <a:t>defines system function</a:t>
            </a:r>
          </a:p>
          <a:p>
            <a:pPr lvl="1"/>
            <a:r>
              <a:rPr lang="en-US" sz="2400" dirty="0" smtClean="0"/>
              <a:t>UFT is function driven</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58897232"/>
              </p:ext>
            </p:extLst>
          </p:nvPr>
        </p:nvGraphicFramePr>
        <p:xfrm>
          <a:off x="457200" y="1371600"/>
          <a:ext cx="4724400" cy="282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a:xfrm>
            <a:off x="1219200" y="5181600"/>
            <a:ext cx="64770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dirty="0" err="1" smtClean="0"/>
              <a:t>TiP</a:t>
            </a:r>
            <a:r>
              <a:rPr lang="en-US" dirty="0" smtClean="0"/>
              <a:t> is How You Test Scenarios</a:t>
            </a:r>
          </a:p>
          <a:p>
            <a:pPr marL="0" indent="0" algn="ctr">
              <a:buNone/>
            </a:pPr>
            <a:r>
              <a:rPr lang="en-US" dirty="0" smtClean="0"/>
              <a:t>UFT is How You Test Design</a:t>
            </a:r>
            <a:endParaRPr lang="en-US" dirty="0"/>
          </a:p>
        </p:txBody>
      </p:sp>
    </p:spTree>
    <p:extLst>
      <p:ext uri="{BB962C8B-B14F-4D97-AF65-F5344CB8AC3E}">
        <p14:creationId xmlns:p14="http://schemas.microsoft.com/office/powerpoint/2010/main" val="233436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4674E9A2-44D0-4389-AF13-574E3A8828A3}"/>
                                            </p:graphicEl>
                                          </p:spTgt>
                                        </p:tgtEl>
                                        <p:attrNameLst>
                                          <p:attrName>style.visibility</p:attrName>
                                        </p:attrNameLst>
                                      </p:cBhvr>
                                      <p:to>
                                        <p:strVal val="visible"/>
                                      </p:to>
                                    </p:set>
                                    <p:animEffect transition="in" filter="fade">
                                      <p:cBhvr>
                                        <p:cTn id="7" dur="500"/>
                                        <p:tgtEl>
                                          <p:spTgt spid="7">
                                            <p:graphicEl>
                                              <a:dgm id="{4674E9A2-44D0-4389-AF13-574E3A8828A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810E59DE-3B86-4DD8-9C64-CAAE3D99857C}"/>
                                            </p:graphicEl>
                                          </p:spTgt>
                                        </p:tgtEl>
                                        <p:attrNameLst>
                                          <p:attrName>style.visibility</p:attrName>
                                        </p:attrNameLst>
                                      </p:cBhvr>
                                      <p:to>
                                        <p:strVal val="visible"/>
                                      </p:to>
                                    </p:set>
                                    <p:animEffect transition="in" filter="fade">
                                      <p:cBhvr>
                                        <p:cTn id="10" dur="500"/>
                                        <p:tgtEl>
                                          <p:spTgt spid="7">
                                            <p:graphicEl>
                                              <a:dgm id="{810E59DE-3B86-4DD8-9C64-CAAE3D99857C}"/>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the Long Tail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6688081"/>
              </p:ext>
            </p:extLst>
          </p:nvPr>
        </p:nvGraphicFramePr>
        <p:xfrm>
          <a:off x="133352" y="1066800"/>
          <a:ext cx="41148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5607665"/>
              </p:ext>
            </p:extLst>
          </p:nvPr>
        </p:nvGraphicFramePr>
        <p:xfrm>
          <a:off x="2038352" y="2003425"/>
          <a:ext cx="41148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905000" y="5570501"/>
            <a:ext cx="4191000" cy="646331"/>
          </a:xfrm>
          <a:prstGeom prst="rect">
            <a:avLst/>
          </a:prstGeom>
          <a:noFill/>
        </p:spPr>
        <p:txBody>
          <a:bodyPr wrap="square" rtlCol="0">
            <a:spAutoFit/>
          </a:bodyPr>
          <a:lstStyle/>
          <a:p>
            <a:pPr algn="r"/>
            <a:r>
              <a:rPr lang="en-US" dirty="0" smtClean="0">
                <a:solidFill>
                  <a:schemeClr val="tx1">
                    <a:lumMod val="75000"/>
                    <a:lumOff val="25000"/>
                  </a:schemeClr>
                </a:solidFill>
                <a:latin typeface="+mj-lt"/>
              </a:rPr>
              <a:t>The Long </a:t>
            </a:r>
            <a:r>
              <a:rPr lang="en-US" dirty="0">
                <a:solidFill>
                  <a:schemeClr val="tx1">
                    <a:lumMod val="75000"/>
                    <a:lumOff val="25000"/>
                  </a:schemeClr>
                </a:solidFill>
                <a:latin typeface="+mj-lt"/>
              </a:rPr>
              <a:t>Tail of real world </a:t>
            </a:r>
            <a:r>
              <a:rPr lang="en-US" dirty="0" smtClean="0">
                <a:solidFill>
                  <a:schemeClr val="tx1">
                    <a:lumMod val="75000"/>
                    <a:lumOff val="25000"/>
                  </a:schemeClr>
                </a:solidFill>
                <a:latin typeface="+mj-lt"/>
              </a:rPr>
              <a:t>usage</a:t>
            </a:r>
          </a:p>
          <a:p>
            <a:pPr algn="r"/>
            <a:r>
              <a:rPr lang="en-US" strike="sngStrike" dirty="0" smtClean="0">
                <a:solidFill>
                  <a:schemeClr val="tx1">
                    <a:lumMod val="75000"/>
                    <a:lumOff val="25000"/>
                  </a:schemeClr>
                </a:solidFill>
                <a:latin typeface="+mj-lt"/>
              </a:rPr>
              <a:t>Products</a:t>
            </a:r>
            <a:r>
              <a:rPr lang="en-US" dirty="0" smtClean="0">
                <a:solidFill>
                  <a:schemeClr val="tx1">
                    <a:lumMod val="75000"/>
                    <a:lumOff val="25000"/>
                  </a:schemeClr>
                </a:solidFill>
                <a:latin typeface="+mj-lt"/>
              </a:rPr>
              <a:t> -&gt; Use Cases</a:t>
            </a:r>
            <a:endParaRPr lang="en-US" dirty="0">
              <a:solidFill>
                <a:schemeClr val="tx1">
                  <a:lumMod val="75000"/>
                  <a:lumOff val="25000"/>
                </a:schemeClr>
              </a:solidFill>
              <a:latin typeface="+mj-lt"/>
            </a:endParaRPr>
          </a:p>
        </p:txBody>
      </p:sp>
      <p:pic>
        <p:nvPicPr>
          <p:cNvPr id="3074"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115052" y="3372881"/>
            <a:ext cx="2614857" cy="2533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10304" y="5868435"/>
            <a:ext cx="2233857" cy="276999"/>
          </a:xfrm>
          <a:prstGeom prst="rect">
            <a:avLst/>
          </a:prstGeom>
        </p:spPr>
        <p:txBody>
          <a:bodyPr wrap="square">
            <a:spAutoFit/>
          </a:bodyPr>
          <a:lstStyle/>
          <a:p>
            <a:pPr lvl="1" fontAlgn="ctr"/>
            <a:r>
              <a:rPr lang="en-US" sz="1200" dirty="0" smtClean="0">
                <a:latin typeface="+mj-lt"/>
              </a:rPr>
              <a:t>[</a:t>
            </a:r>
            <a:r>
              <a:rPr lang="en-US" sz="1200" dirty="0">
                <a:latin typeface="+mj-lt"/>
              </a:rPr>
              <a:t>Anderson</a:t>
            </a:r>
            <a:r>
              <a:rPr lang="en-US" sz="1200" dirty="0" smtClean="0">
                <a:latin typeface="+mj-lt"/>
              </a:rPr>
              <a:t>, July 2006]</a:t>
            </a:r>
            <a:endParaRPr lang="en-US" sz="1200" dirty="0">
              <a:latin typeface="+mj-lt"/>
            </a:endParaRPr>
          </a:p>
        </p:txBody>
      </p:sp>
    </p:spTree>
    <p:extLst>
      <p:ext uri="{BB962C8B-B14F-4D97-AF65-F5344CB8AC3E}">
        <p14:creationId xmlns:p14="http://schemas.microsoft.com/office/powerpoint/2010/main" val="893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the Long Tail</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dirty="0"/>
          </a:p>
        </p:txBody>
      </p:sp>
      <p:sp>
        <p:nvSpPr>
          <p:cNvPr id="7" name="TextBox 6"/>
          <p:cNvSpPr txBox="1"/>
          <p:nvPr/>
        </p:nvSpPr>
        <p:spPr>
          <a:xfrm>
            <a:off x="1905000" y="5570501"/>
            <a:ext cx="4191000" cy="646331"/>
          </a:xfrm>
          <a:prstGeom prst="rect">
            <a:avLst/>
          </a:prstGeom>
          <a:noFill/>
        </p:spPr>
        <p:txBody>
          <a:bodyPr wrap="square" rtlCol="0">
            <a:spAutoFit/>
          </a:bodyPr>
          <a:lstStyle/>
          <a:p>
            <a:pPr algn="r"/>
            <a:r>
              <a:rPr lang="en-US" dirty="0" smtClean="0">
                <a:solidFill>
                  <a:schemeClr val="tx1">
                    <a:lumMod val="75000"/>
                    <a:lumOff val="25000"/>
                  </a:schemeClr>
                </a:solidFill>
                <a:latin typeface="+mj-lt"/>
              </a:rPr>
              <a:t>The Long </a:t>
            </a:r>
            <a:r>
              <a:rPr lang="en-US" dirty="0">
                <a:solidFill>
                  <a:schemeClr val="tx1">
                    <a:lumMod val="75000"/>
                    <a:lumOff val="25000"/>
                  </a:schemeClr>
                </a:solidFill>
                <a:latin typeface="+mj-lt"/>
              </a:rPr>
              <a:t>Tail of real world </a:t>
            </a:r>
            <a:r>
              <a:rPr lang="en-US" dirty="0" smtClean="0">
                <a:solidFill>
                  <a:schemeClr val="tx1">
                    <a:lumMod val="75000"/>
                    <a:lumOff val="25000"/>
                  </a:schemeClr>
                </a:solidFill>
                <a:latin typeface="+mj-lt"/>
              </a:rPr>
              <a:t>usage</a:t>
            </a:r>
          </a:p>
          <a:p>
            <a:pPr algn="r"/>
            <a:r>
              <a:rPr lang="en-US" strike="sngStrike" dirty="0" smtClean="0">
                <a:solidFill>
                  <a:schemeClr val="tx1">
                    <a:lumMod val="75000"/>
                    <a:lumOff val="25000"/>
                  </a:schemeClr>
                </a:solidFill>
                <a:latin typeface="+mj-lt"/>
              </a:rPr>
              <a:t>Products</a:t>
            </a:r>
            <a:r>
              <a:rPr lang="en-US" dirty="0" smtClean="0">
                <a:solidFill>
                  <a:schemeClr val="tx1">
                    <a:lumMod val="75000"/>
                    <a:lumOff val="25000"/>
                  </a:schemeClr>
                </a:solidFill>
                <a:latin typeface="+mj-lt"/>
              </a:rPr>
              <a:t> -&gt; Use Cases</a:t>
            </a:r>
            <a:endParaRPr lang="en-US" dirty="0">
              <a:solidFill>
                <a:schemeClr val="tx1">
                  <a:lumMod val="75000"/>
                  <a:lumOff val="25000"/>
                </a:schemeClr>
              </a:solidFill>
              <a:latin typeface="+mj-lt"/>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052" y="3372881"/>
            <a:ext cx="2614857" cy="2533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10304" y="5868435"/>
            <a:ext cx="2233857" cy="276999"/>
          </a:xfrm>
          <a:prstGeom prst="rect">
            <a:avLst/>
          </a:prstGeom>
        </p:spPr>
        <p:txBody>
          <a:bodyPr wrap="square">
            <a:spAutoFit/>
          </a:bodyPr>
          <a:lstStyle/>
          <a:p>
            <a:pPr lvl="1" fontAlgn="ctr"/>
            <a:r>
              <a:rPr lang="en-US" sz="1200" dirty="0" smtClean="0">
                <a:latin typeface="+mj-lt"/>
              </a:rPr>
              <a:t>[</a:t>
            </a:r>
            <a:r>
              <a:rPr lang="en-US" sz="1200" dirty="0">
                <a:latin typeface="+mj-lt"/>
              </a:rPr>
              <a:t>Anderson</a:t>
            </a:r>
            <a:r>
              <a:rPr lang="en-US" sz="1200" dirty="0" smtClean="0">
                <a:latin typeface="+mj-lt"/>
              </a:rPr>
              <a:t>, July 2006]</a:t>
            </a:r>
            <a:endParaRPr lang="en-US" sz="1200" dirty="0">
              <a:latin typeface="+mj-lt"/>
            </a:endParaRPr>
          </a:p>
        </p:txBody>
      </p:sp>
      <p:sp>
        <p:nvSpPr>
          <p:cNvPr id="3" name="TextBox 2"/>
          <p:cNvSpPr txBox="1"/>
          <p:nvPr/>
        </p:nvSpPr>
        <p:spPr>
          <a:xfrm>
            <a:off x="1981200" y="4049553"/>
            <a:ext cx="2819400" cy="646331"/>
          </a:xfrm>
          <a:prstGeom prst="rect">
            <a:avLst/>
          </a:prstGeom>
          <a:noFill/>
        </p:spPr>
        <p:txBody>
          <a:bodyPr wrap="square" rtlCol="0">
            <a:spAutoFit/>
          </a:bodyPr>
          <a:lstStyle/>
          <a:p>
            <a:r>
              <a:rPr lang="en-US" dirty="0" smtClean="0">
                <a:solidFill>
                  <a:schemeClr val="tx1">
                    <a:lumMod val="75000"/>
                    <a:lumOff val="25000"/>
                  </a:schemeClr>
                </a:solidFill>
                <a:latin typeface="+mj-lt"/>
              </a:rPr>
              <a:t>Mobile device shall support e-mail</a:t>
            </a:r>
            <a:endParaRPr lang="en-US" dirty="0">
              <a:solidFill>
                <a:schemeClr val="tx1">
                  <a:lumMod val="75000"/>
                  <a:lumOff val="25000"/>
                </a:schemeClr>
              </a:solidFill>
              <a:latin typeface="+mj-lt"/>
            </a:endParaRPr>
          </a:p>
        </p:txBody>
      </p:sp>
      <p:sp>
        <p:nvSpPr>
          <p:cNvPr id="12" name="Curved Up Arrow 11"/>
          <p:cNvSpPr/>
          <p:nvPr/>
        </p:nvSpPr>
        <p:spPr>
          <a:xfrm rot="665491">
            <a:off x="3879223" y="4680086"/>
            <a:ext cx="2596050" cy="564280"/>
          </a:xfrm>
          <a:prstGeom prst="curved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4" name="Curved Up Arrow 13"/>
          <p:cNvSpPr/>
          <p:nvPr/>
        </p:nvSpPr>
        <p:spPr>
          <a:xfrm rot="1642042" flipV="1">
            <a:off x="3026439" y="2584415"/>
            <a:ext cx="5951168" cy="1614377"/>
          </a:xfrm>
          <a:prstGeom prst="curvedUpArrow">
            <a:avLst>
              <a:gd name="adj1" fmla="val 25000"/>
              <a:gd name="adj2" fmla="val 15183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0" name="TextBox 9"/>
          <p:cNvSpPr txBox="1"/>
          <p:nvPr/>
        </p:nvSpPr>
        <p:spPr>
          <a:xfrm>
            <a:off x="495300" y="1560800"/>
            <a:ext cx="2819400" cy="2308324"/>
          </a:xfrm>
          <a:prstGeom prst="rect">
            <a:avLst/>
          </a:prstGeom>
          <a:noFill/>
        </p:spPr>
        <p:txBody>
          <a:bodyPr wrap="square" rtlCol="0">
            <a:spAutoFit/>
          </a:bodyPr>
          <a:lstStyle/>
          <a:p>
            <a:r>
              <a:rPr lang="en-US" dirty="0" smtClean="0">
                <a:solidFill>
                  <a:schemeClr val="tx1">
                    <a:lumMod val="75000"/>
                    <a:lumOff val="25000"/>
                  </a:schemeClr>
                </a:solidFill>
                <a:latin typeface="+mj-lt"/>
              </a:rPr>
              <a:t>After missing a connecting flight Jane wants to notify colleagues and expedite her arrival at her destination meeting by finding a new flight….</a:t>
            </a:r>
            <a:endParaRPr lang="en-US" dirty="0">
              <a:solidFill>
                <a:schemeClr val="tx1">
                  <a:lumMod val="75000"/>
                  <a:lumOff val="25000"/>
                </a:schemeClr>
              </a:solidFill>
              <a:latin typeface="+mj-lt"/>
            </a:endParaRPr>
          </a:p>
        </p:txBody>
      </p:sp>
    </p:spTree>
    <p:extLst>
      <p:ext uri="{BB962C8B-B14F-4D97-AF65-F5344CB8AC3E}">
        <p14:creationId xmlns:p14="http://schemas.microsoft.com/office/powerpoint/2010/main" val="60416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Testers Are Not the Customer</a:t>
            </a:r>
            <a:endParaRPr lang="en-US" dirty="0"/>
          </a:p>
        </p:txBody>
      </p:sp>
      <p:sp>
        <p:nvSpPr>
          <p:cNvPr id="3" name="Content Placeholder 2"/>
          <p:cNvSpPr>
            <a:spLocks noGrp="1"/>
          </p:cNvSpPr>
          <p:nvPr>
            <p:ph idx="1"/>
          </p:nvPr>
        </p:nvSpPr>
        <p:spPr>
          <a:xfrm>
            <a:off x="438150" y="5502633"/>
            <a:ext cx="8229600" cy="974369"/>
          </a:xfrm>
        </p:spPr>
        <p:txBody>
          <a:bodyPr/>
          <a:lstStyle/>
          <a:p>
            <a:r>
              <a:rPr lang="en-US" dirty="0" smtClean="0"/>
              <a:t>TiP uses real users / Scenario uses real research</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dirty="0"/>
          </a:p>
        </p:txBody>
      </p:sp>
      <p:sp>
        <p:nvSpPr>
          <p:cNvPr id="6" name="Control 3"/>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Control 4"/>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Control 5"/>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Control 6"/>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Control 7"/>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Control 8"/>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Control 9"/>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Control 10"/>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Control 11"/>
          <p:cNvSpPr>
            <a:spLocks noChangeArrowheads="1" noChangeShapeType="1"/>
          </p:cNvSpPr>
          <p:nvPr/>
        </p:nvSpPr>
        <p:spPr bwMode="auto">
          <a:xfrm>
            <a:off x="0" y="0"/>
            <a:ext cx="914400" cy="1219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152400" y="1192875"/>
            <a:ext cx="3048000" cy="2848316"/>
            <a:chOff x="4800600" y="1750146"/>
            <a:chExt cx="2543108" cy="2136237"/>
          </a:xfrm>
        </p:grpSpPr>
        <p:pic>
          <p:nvPicPr>
            <p:cNvPr id="4109" name="Picture 13" descr="Bug Free Software"/>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134038" y="2019668"/>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Bug Free Software"/>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638800" y="2404367"/>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descr="Bug Free Software"/>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4800600" y="2577942"/>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Bug Free Software"/>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848347" y="1750146"/>
              <a:ext cx="1495361" cy="1308441"/>
            </a:xfrm>
            <a:prstGeom prst="rect">
              <a:avLst/>
            </a:prstGeom>
            <a:noFill/>
            <a:extLst>
              <a:ext uri="{909E8E84-426E-40DD-AFC4-6F175D3DCCD1}">
                <a14:hiddenFill xmlns:a14="http://schemas.microsoft.com/office/drawing/2010/main">
                  <a:solidFill>
                    <a:srgbClr val="FFFFFF"/>
                  </a:solidFill>
                </a14:hiddenFill>
              </a:ext>
            </a:extLst>
          </p:spPr>
        </p:pic>
      </p:grpSp>
      <p:pic>
        <p:nvPicPr>
          <p:cNvPr id="4110" name="Picture 1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1860" y="2281409"/>
            <a:ext cx="5091140" cy="25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urved Down Arrow 24"/>
          <p:cNvSpPr/>
          <p:nvPr/>
        </p:nvSpPr>
        <p:spPr>
          <a:xfrm rot="562311">
            <a:off x="2669868" y="1384831"/>
            <a:ext cx="1852193" cy="7229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a:grpSpLocks noChangeAspect="1"/>
          </p:cNvGrpSpPr>
          <p:nvPr/>
        </p:nvGrpSpPr>
        <p:grpSpPr>
          <a:xfrm>
            <a:off x="7465546" y="4190527"/>
            <a:ext cx="1373653" cy="1312105"/>
            <a:chOff x="4800600" y="1750146"/>
            <a:chExt cx="2543108" cy="2136237"/>
          </a:xfrm>
        </p:grpSpPr>
        <p:pic>
          <p:nvPicPr>
            <p:cNvPr id="30" name="Picture 13" descr="Bug Free Software"/>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134038" y="2019668"/>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3" descr="Bug Free Software"/>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638800" y="2404367"/>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3" descr="Bug Free Software"/>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4800600" y="2577942"/>
              <a:ext cx="1495361" cy="130844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3" descr="Bug Free Software"/>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0" b="100000" l="0" r="100000">
                          <a14:foregroundMark x1="36000" y1="36000" x2="36000" y2="36000"/>
                          <a14:foregroundMark x1="45750" y1="48000" x2="45750" y2="48000"/>
                          <a14:foregroundMark x1="46000" y1="32286" x2="46000" y2="32286"/>
                        </a14:backgroundRemoval>
                      </a14:imgEffect>
                    </a14:imgLayer>
                  </a14:imgProps>
                </a:ext>
                <a:ext uri="{28A0092B-C50C-407E-A947-70E740481C1C}">
                  <a14:useLocalDpi xmlns:a14="http://schemas.microsoft.com/office/drawing/2010/main"/>
                </a:ext>
              </a:extLst>
            </a:blip>
            <a:srcRect/>
            <a:stretch>
              <a:fillRect/>
            </a:stretch>
          </p:blipFill>
          <p:spPr bwMode="auto">
            <a:xfrm>
              <a:off x="5848347" y="1750146"/>
              <a:ext cx="1495361" cy="1308441"/>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Cross 25"/>
          <p:cNvSpPr/>
          <p:nvPr/>
        </p:nvSpPr>
        <p:spPr>
          <a:xfrm>
            <a:off x="6629400" y="4511685"/>
            <a:ext cx="691350" cy="710755"/>
          </a:xfrm>
          <a:prstGeom prst="plus">
            <a:avLst>
              <a:gd name="adj" fmla="val 38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5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10"/>
                                        </p:tgtEl>
                                        <p:attrNameLst>
                                          <p:attrName>style.visibility</p:attrName>
                                        </p:attrNameLst>
                                      </p:cBhvr>
                                      <p:to>
                                        <p:strVal val="visible"/>
                                      </p:to>
                                    </p:set>
                                    <p:animEffect transition="in" filter="fade">
                                      <p:cBhvr>
                                        <p:cTn id="11" dur="500"/>
                                        <p:tgtEl>
                                          <p:spTgt spid="41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par>
                          <p:cTn id="21" fill="hold">
                            <p:stCondLst>
                              <p:cond delay="1000"/>
                            </p:stCondLst>
                            <p:childTnLst>
                              <p:par>
                                <p:cTn id="22" presetID="27" presetClass="emph" presetSubtype="0" fill="remove" grpId="0" nodeType="afterEffect">
                                  <p:stCondLst>
                                    <p:cond delay="0"/>
                                  </p:stCondLst>
                                  <p:childTnLst>
                                    <p:animClr clrSpc="rgb" dir="cw">
                                      <p:cBhvr override="childStyle">
                                        <p:cTn id="23" dur="500" autoRev="1" fill="remove"/>
                                        <p:tgtEl>
                                          <p:spTgt spid="26"/>
                                        </p:tgtEl>
                                        <p:attrNameLst>
                                          <p:attrName>style.color</p:attrName>
                                        </p:attrNameLst>
                                      </p:cBhvr>
                                      <p:to>
                                        <a:schemeClr val="bg1"/>
                                      </p:to>
                                    </p:animClr>
                                    <p:animClr clrSpc="rgb" dir="cw">
                                      <p:cBhvr>
                                        <p:cTn id="24" dur="500" autoRev="1" fill="remove"/>
                                        <p:tgtEl>
                                          <p:spTgt spid="26"/>
                                        </p:tgtEl>
                                        <p:attrNameLst>
                                          <p:attrName>fillcolor</p:attrName>
                                        </p:attrNameLst>
                                      </p:cBhvr>
                                      <p:to>
                                        <a:schemeClr val="bg1"/>
                                      </p:to>
                                    </p:animClr>
                                    <p:set>
                                      <p:cBhvr>
                                        <p:cTn id="25" dur="500" autoRev="1" fill="remove"/>
                                        <p:tgtEl>
                                          <p:spTgt spid="26"/>
                                        </p:tgtEl>
                                        <p:attrNameLst>
                                          <p:attrName>fill.type</p:attrName>
                                        </p:attrNameLst>
                                      </p:cBhvr>
                                      <p:to>
                                        <p:strVal val="solid"/>
                                      </p:to>
                                    </p:set>
                                    <p:set>
                                      <p:cBhvr>
                                        <p:cTn id="26"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animBg="1"/>
      <p:bldP spid="26" grpId="0" animBg="1"/>
      <p:bldP spid="2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200" dirty="0" smtClean="0"/>
              <a:t>Examples of </a:t>
            </a:r>
            <a:r>
              <a:rPr lang="en-US" sz="3200" dirty="0" err="1" smtClean="0"/>
              <a:t>TiP</a:t>
            </a:r>
            <a:r>
              <a:rPr lang="en-US" sz="3200" dirty="0" smtClean="0"/>
              <a:t> and Scenarios</a:t>
            </a:r>
            <a:endParaRPr lang="en-US" sz="3200" dirty="0"/>
          </a:p>
        </p:txBody>
      </p:sp>
      <p:sp>
        <p:nvSpPr>
          <p:cNvPr id="3" name="Content Placeholder 2"/>
          <p:cNvSpPr>
            <a:spLocks noGrp="1"/>
          </p:cNvSpPr>
          <p:nvPr>
            <p:ph idx="1"/>
          </p:nvPr>
        </p:nvSpPr>
        <p:spPr>
          <a:xfrm>
            <a:off x="733425" y="1092201"/>
            <a:ext cx="8229600" cy="2540000"/>
          </a:xfrm>
        </p:spPr>
        <p:txBody>
          <a:bodyPr>
            <a:normAutofit/>
          </a:bodyPr>
          <a:lstStyle/>
          <a:p>
            <a:r>
              <a:rPr lang="en-US" dirty="0">
                <a:solidFill>
                  <a:schemeClr val="tx1"/>
                </a:solidFill>
              </a:rPr>
              <a:t>Real Users</a:t>
            </a:r>
          </a:p>
          <a:p>
            <a:pPr lvl="1"/>
            <a:r>
              <a:rPr lang="en-US" sz="2400" dirty="0">
                <a:solidFill>
                  <a:schemeClr val="tx1"/>
                </a:solidFill>
              </a:rPr>
              <a:t>Data Mining – Passive User Feedback	</a:t>
            </a:r>
          </a:p>
          <a:p>
            <a:pPr lvl="1"/>
            <a:r>
              <a:rPr lang="en-US" sz="2400" dirty="0">
                <a:solidFill>
                  <a:schemeClr val="tx1"/>
                </a:solidFill>
              </a:rPr>
              <a:t>Active User Feedback</a:t>
            </a:r>
          </a:p>
          <a:p>
            <a:r>
              <a:rPr lang="en-US" dirty="0" smtClean="0">
                <a:solidFill>
                  <a:schemeClr val="tx1"/>
                </a:solidFill>
              </a:rPr>
              <a:t>Experimentation (A/B Testing)</a:t>
            </a:r>
          </a:p>
          <a:p>
            <a:r>
              <a:rPr lang="en-US" dirty="0" smtClean="0">
                <a:solidFill>
                  <a:schemeClr val="tx1"/>
                </a:solidFill>
              </a:rPr>
              <a:t>Iterative Prototyping</a:t>
            </a:r>
          </a:p>
        </p:txBody>
      </p:sp>
      <p:sp>
        <p:nvSpPr>
          <p:cNvPr id="4" name="Slide Number Placeholder 3"/>
          <p:cNvSpPr>
            <a:spLocks noGrp="1"/>
          </p:cNvSpPr>
          <p:nvPr>
            <p:ph type="sldNum" sz="quarter" idx="12"/>
          </p:nvPr>
        </p:nvSpPr>
        <p:spPr/>
        <p:txBody>
          <a:bodyPr/>
          <a:lstStyle/>
          <a:p>
            <a:pPr algn="ctr"/>
            <a:fld id="{6E2D2B3B-882E-40F3-A32F-6DD516915044}" type="slidenum">
              <a:rPr lang="en-US" smtClean="0"/>
              <a:pPr algn="ctr"/>
              <a:t>27</a:t>
            </a:fld>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276600"/>
            <a:ext cx="5129213" cy="311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43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6604"/>
            <a:ext cx="8305800" cy="1244599"/>
          </a:xfrm>
        </p:spPr>
        <p:txBody>
          <a:bodyPr/>
          <a:lstStyle/>
          <a:p>
            <a:r>
              <a:rPr lang="en-US" dirty="0" smtClean="0"/>
              <a:t>Data Mining</a:t>
            </a:r>
            <a:endParaRPr lang="en-US" dirty="0"/>
          </a:p>
        </p:txBody>
      </p:sp>
      <p:sp>
        <p:nvSpPr>
          <p:cNvPr id="4" name="Slide Number Placeholder 3"/>
          <p:cNvSpPr>
            <a:spLocks noGrp="1"/>
          </p:cNvSpPr>
          <p:nvPr>
            <p:ph type="sldNum" sz="quarter" idx="12"/>
          </p:nvPr>
        </p:nvSpPr>
        <p:spPr>
          <a:xfrm>
            <a:off x="4419600" y="6273800"/>
            <a:ext cx="561975" cy="365125"/>
          </a:xfrm>
        </p:spPr>
        <p:txBody>
          <a:bodyPr/>
          <a:lstStyle/>
          <a:p>
            <a:pPr algn="ctr"/>
            <a:fld id="{6E2D2B3B-882E-40F3-A32F-6DD516915044}" type="slidenum">
              <a:rPr lang="en-US" smtClean="0"/>
              <a:pPr algn="ctr"/>
              <a:t>28</a:t>
            </a:fld>
            <a:endParaRPr lang="en-US" dirty="0"/>
          </a:p>
        </p:txBody>
      </p:sp>
      <p:sp>
        <p:nvSpPr>
          <p:cNvPr id="2" name="Text Placeholder 1"/>
          <p:cNvSpPr>
            <a:spLocks noGrp="1"/>
          </p:cNvSpPr>
          <p:nvPr>
            <p:ph type="body" idx="1"/>
          </p:nvPr>
        </p:nvSpPr>
        <p:spPr/>
        <p:txBody>
          <a:bodyPr/>
          <a:lstStyle/>
          <a:p>
            <a:r>
              <a:rPr lang="en-US" dirty="0" smtClean="0"/>
              <a:t>With Examples</a:t>
            </a:r>
            <a:endParaRPr lang="en-US" dirty="0"/>
          </a:p>
        </p:txBody>
      </p:sp>
    </p:spTree>
    <p:extLst>
      <p:ext uri="{BB962C8B-B14F-4D97-AF65-F5344CB8AC3E}">
        <p14:creationId xmlns:p14="http://schemas.microsoft.com/office/powerpoint/2010/main" val="258362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a:t>
            </a:r>
            <a:endParaRPr lang="en-US" dirty="0"/>
          </a:p>
        </p:txBody>
      </p:sp>
      <p:sp>
        <p:nvSpPr>
          <p:cNvPr id="3" name="Content Placeholder 2"/>
          <p:cNvSpPr>
            <a:spLocks noGrp="1"/>
          </p:cNvSpPr>
          <p:nvPr>
            <p:ph idx="1"/>
          </p:nvPr>
        </p:nvSpPr>
        <p:spPr/>
        <p:txBody>
          <a:bodyPr/>
          <a:lstStyle/>
          <a:p>
            <a:r>
              <a:rPr lang="en-US" dirty="0" smtClean="0"/>
              <a:t>Looks at Large Data Sets</a:t>
            </a:r>
          </a:p>
          <a:p>
            <a:r>
              <a:rPr lang="en-US" dirty="0" smtClean="0"/>
              <a:t>In this case Data from </a:t>
            </a:r>
          </a:p>
          <a:p>
            <a:pPr lvl="1"/>
            <a:r>
              <a:rPr lang="en-US" sz="2400" dirty="0" smtClean="0"/>
              <a:t>Real Users</a:t>
            </a:r>
          </a:p>
          <a:p>
            <a:pPr lvl="1"/>
            <a:r>
              <a:rPr lang="en-US" sz="2400" dirty="0" smtClean="0"/>
              <a:t>Systems Used by Real Users</a:t>
            </a:r>
          </a:p>
          <a:p>
            <a:pPr marL="457200" lvl="1" indent="0">
              <a:buNone/>
            </a:pPr>
            <a:endParaRPr lang="en-US" sz="2400" dirty="0" smtClean="0"/>
          </a:p>
          <a:p>
            <a:pPr marL="457200" lvl="1" indent="0">
              <a:buNone/>
            </a:pPr>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6907" y="3133725"/>
            <a:ext cx="2605386"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http://www.datarecovery.eu/clnpics/36_data_mining.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1825" y="3276600"/>
            <a:ext cx="249555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5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4000"/>
                                  </p:stCondLst>
                                  <p:childTnLst>
                                    <p:animEffect transition="out" filter="fade">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par>
                                <p:cTn id="8" presetID="10" presetClass="entr" presetSubtype="0" fill="hold" nodeType="withEffect">
                                  <p:stCondLst>
                                    <p:cond delay="400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21"/>
          <p:cNvSpPr/>
          <p:nvPr/>
        </p:nvSpPr>
        <p:spPr>
          <a:xfrm>
            <a:off x="609600" y="787401"/>
            <a:ext cx="8382000" cy="5283200"/>
          </a:xfrm>
          <a:prstGeom prst="cloud">
            <a:avLst/>
          </a:prstGeom>
          <a:solidFill>
            <a:schemeClr val="bg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accent1">
                    <a:lumMod val="75000"/>
                  </a:schemeClr>
                </a:solidFill>
                <a:latin typeface="+mj-lt"/>
              </a:rPr>
              <a:t>Examples</a:t>
            </a:r>
            <a:endParaRPr lang="en-US" sz="3200" dirty="0">
              <a:solidFill>
                <a:schemeClr val="accent1">
                  <a:lumMod val="75000"/>
                </a:schemeClr>
              </a:solidFill>
              <a:latin typeface="+mj-lt"/>
            </a:endParaRPr>
          </a:p>
        </p:txBody>
      </p:sp>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dirty="0"/>
          </a:p>
        </p:txBody>
      </p:sp>
      <p:sp>
        <p:nvSpPr>
          <p:cNvPr id="16" name="Freeform 15"/>
          <p:cNvSpPr/>
          <p:nvPr/>
        </p:nvSpPr>
        <p:spPr>
          <a:xfrm>
            <a:off x="2756376" y="3907047"/>
            <a:ext cx="3468391" cy="1415144"/>
          </a:xfrm>
          <a:custGeom>
            <a:avLst/>
            <a:gdLst>
              <a:gd name="connsiteX0" fmla="*/ 0 w 3657577"/>
              <a:gd name="connsiteY0" fmla="*/ 190504 h 1143000"/>
              <a:gd name="connsiteX1" fmla="*/ 190504 w 3657577"/>
              <a:gd name="connsiteY1" fmla="*/ 0 h 1143000"/>
              <a:gd name="connsiteX2" fmla="*/ 3467073 w 3657577"/>
              <a:gd name="connsiteY2" fmla="*/ 0 h 1143000"/>
              <a:gd name="connsiteX3" fmla="*/ 3657577 w 3657577"/>
              <a:gd name="connsiteY3" fmla="*/ 190504 h 1143000"/>
              <a:gd name="connsiteX4" fmla="*/ 3657577 w 3657577"/>
              <a:gd name="connsiteY4" fmla="*/ 952496 h 1143000"/>
              <a:gd name="connsiteX5" fmla="*/ 3467073 w 3657577"/>
              <a:gd name="connsiteY5" fmla="*/ 1143000 h 1143000"/>
              <a:gd name="connsiteX6" fmla="*/ 190504 w 3657577"/>
              <a:gd name="connsiteY6" fmla="*/ 1143000 h 1143000"/>
              <a:gd name="connsiteX7" fmla="*/ 0 w 3657577"/>
              <a:gd name="connsiteY7" fmla="*/ 952496 h 1143000"/>
              <a:gd name="connsiteX8" fmla="*/ 0 w 3657577"/>
              <a:gd name="connsiteY8"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577" h="1143000">
                <a:moveTo>
                  <a:pt x="0" y="190504"/>
                </a:moveTo>
                <a:cubicBezTo>
                  <a:pt x="0" y="85292"/>
                  <a:pt x="85292" y="0"/>
                  <a:pt x="190504" y="0"/>
                </a:cubicBezTo>
                <a:lnTo>
                  <a:pt x="3467073" y="0"/>
                </a:lnTo>
                <a:cubicBezTo>
                  <a:pt x="3572285" y="0"/>
                  <a:pt x="3657577" y="85292"/>
                  <a:pt x="3657577" y="190504"/>
                </a:cubicBezTo>
                <a:lnTo>
                  <a:pt x="3657577" y="952496"/>
                </a:lnTo>
                <a:cubicBezTo>
                  <a:pt x="3657577" y="1057708"/>
                  <a:pt x="3572285" y="1143000"/>
                  <a:pt x="3467073" y="1143000"/>
                </a:cubicBezTo>
                <a:lnTo>
                  <a:pt x="190504" y="1143000"/>
                </a:lnTo>
                <a:cubicBezTo>
                  <a:pt x="85292" y="1143000"/>
                  <a:pt x="0" y="1057708"/>
                  <a:pt x="0" y="952496"/>
                </a:cubicBezTo>
                <a:lnTo>
                  <a:pt x="0" y="190504"/>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16757" tIns="116757" rIns="116757" bIns="116757" numCol="1" spcCol="1270" anchor="ctr" anchorCtr="0">
            <a:noAutofit/>
          </a:bodyPr>
          <a:lstStyle/>
          <a:p>
            <a:pPr lvl="0" algn="ctr" defTabSz="1066800">
              <a:lnSpc>
                <a:spcPct val="90000"/>
              </a:lnSpc>
              <a:spcBef>
                <a:spcPct val="0"/>
              </a:spcBef>
              <a:spcAft>
                <a:spcPct val="35000"/>
              </a:spcAft>
            </a:pPr>
            <a:r>
              <a:rPr lang="en-US" sz="2400" kern="1200" dirty="0" smtClean="0"/>
              <a:t>High Quality Product</a:t>
            </a:r>
            <a:br>
              <a:rPr lang="en-US" sz="2400" kern="1200" dirty="0" smtClean="0"/>
            </a:br>
            <a:r>
              <a:rPr lang="en-US" sz="2400" kern="1200" dirty="0" smtClean="0"/>
              <a:t>Delighted Users</a:t>
            </a:r>
            <a:endParaRPr lang="en-US" sz="2400" kern="1200" dirty="0"/>
          </a:p>
        </p:txBody>
      </p:sp>
      <p:grpSp>
        <p:nvGrpSpPr>
          <p:cNvPr id="23" name="Group 22"/>
          <p:cNvGrpSpPr/>
          <p:nvPr/>
        </p:nvGrpSpPr>
        <p:grpSpPr>
          <a:xfrm>
            <a:off x="1682912" y="1736972"/>
            <a:ext cx="6356965" cy="2413489"/>
            <a:chOff x="1357141" y="1302726"/>
            <a:chExt cx="6703709" cy="1949356"/>
          </a:xfrm>
        </p:grpSpPr>
        <p:sp>
          <p:nvSpPr>
            <p:cNvPr id="17" name="Freeform 16"/>
            <p:cNvSpPr/>
            <p:nvPr/>
          </p:nvSpPr>
          <p:spPr>
            <a:xfrm rot="13672204">
              <a:off x="2249652" y="2559078"/>
              <a:ext cx="1322882" cy="0"/>
            </a:xfrm>
            <a:custGeom>
              <a:avLst/>
              <a:gdLst/>
              <a:ahLst/>
              <a:cxnLst/>
              <a:rect l="0" t="0" r="0" b="0"/>
              <a:pathLst>
                <a:path>
                  <a:moveTo>
                    <a:pt x="0" y="0"/>
                  </a:moveTo>
                  <a:lnTo>
                    <a:pt x="1322882" y="0"/>
                  </a:lnTo>
                </a:path>
              </a:pathLst>
            </a:custGeom>
            <a:noFill/>
            <a:ln w="38100">
              <a:solidFill>
                <a:schemeClr val="accent1">
                  <a:lumMod val="75000"/>
                </a:schemeClr>
              </a:solidFill>
              <a:headEnd type="triangle" w="med" len="med"/>
              <a:tailEnd type="none" w="med" len="med"/>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357141" y="1302726"/>
              <a:ext cx="1680617" cy="765810"/>
            </a:xfrm>
            <a:custGeom>
              <a:avLst/>
              <a:gdLst>
                <a:gd name="connsiteX0" fmla="*/ 0 w 1527806"/>
                <a:gd name="connsiteY0" fmla="*/ 127638 h 765810"/>
                <a:gd name="connsiteX1" fmla="*/ 127638 w 1527806"/>
                <a:gd name="connsiteY1" fmla="*/ 0 h 765810"/>
                <a:gd name="connsiteX2" fmla="*/ 1400168 w 1527806"/>
                <a:gd name="connsiteY2" fmla="*/ 0 h 765810"/>
                <a:gd name="connsiteX3" fmla="*/ 1527806 w 1527806"/>
                <a:gd name="connsiteY3" fmla="*/ 127638 h 765810"/>
                <a:gd name="connsiteX4" fmla="*/ 1527806 w 1527806"/>
                <a:gd name="connsiteY4" fmla="*/ 638172 h 765810"/>
                <a:gd name="connsiteX5" fmla="*/ 1400168 w 1527806"/>
                <a:gd name="connsiteY5" fmla="*/ 765810 h 765810"/>
                <a:gd name="connsiteX6" fmla="*/ 127638 w 1527806"/>
                <a:gd name="connsiteY6" fmla="*/ 765810 h 765810"/>
                <a:gd name="connsiteX7" fmla="*/ 0 w 1527806"/>
                <a:gd name="connsiteY7" fmla="*/ 638172 h 765810"/>
                <a:gd name="connsiteX8" fmla="*/ 0 w 1527806"/>
                <a:gd name="connsiteY8" fmla="*/ 127638 h 7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806" h="765810">
                  <a:moveTo>
                    <a:pt x="0" y="127638"/>
                  </a:moveTo>
                  <a:cubicBezTo>
                    <a:pt x="0" y="57145"/>
                    <a:pt x="57145" y="0"/>
                    <a:pt x="127638" y="0"/>
                  </a:cubicBezTo>
                  <a:lnTo>
                    <a:pt x="1400168" y="0"/>
                  </a:lnTo>
                  <a:cubicBezTo>
                    <a:pt x="1470661" y="0"/>
                    <a:pt x="1527806" y="57145"/>
                    <a:pt x="1527806" y="127638"/>
                  </a:cubicBezTo>
                  <a:lnTo>
                    <a:pt x="1527806" y="638172"/>
                  </a:lnTo>
                  <a:cubicBezTo>
                    <a:pt x="1527806" y="708665"/>
                    <a:pt x="1470661" y="765810"/>
                    <a:pt x="1400168" y="765810"/>
                  </a:cubicBezTo>
                  <a:lnTo>
                    <a:pt x="127638" y="765810"/>
                  </a:lnTo>
                  <a:cubicBezTo>
                    <a:pt x="57145" y="765810"/>
                    <a:pt x="0" y="708665"/>
                    <a:pt x="0" y="638172"/>
                  </a:cubicBezTo>
                  <a:lnTo>
                    <a:pt x="0" y="127638"/>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98344" tIns="98344" rIns="98344" bIns="98344" numCol="1" spcCol="1270" anchor="ctr" anchorCtr="0">
              <a:noAutofit/>
            </a:bodyPr>
            <a:lstStyle/>
            <a:p>
              <a:pPr lvl="0" algn="ctr" defTabSz="1066800">
                <a:lnSpc>
                  <a:spcPct val="90000"/>
                </a:lnSpc>
                <a:spcBef>
                  <a:spcPct val="0"/>
                </a:spcBef>
                <a:spcAft>
                  <a:spcPct val="35000"/>
                </a:spcAft>
              </a:pPr>
              <a:r>
                <a:rPr lang="en-US" sz="2400" kern="1200" dirty="0" smtClean="0"/>
                <a:t>Scenarios</a:t>
              </a:r>
              <a:endParaRPr lang="en-US" sz="2400" kern="1200" dirty="0"/>
            </a:p>
          </p:txBody>
        </p:sp>
        <p:sp>
          <p:nvSpPr>
            <p:cNvPr id="19" name="Freeform 18"/>
            <p:cNvSpPr/>
            <p:nvPr/>
          </p:nvSpPr>
          <p:spPr>
            <a:xfrm rot="18896554">
              <a:off x="5008433" y="2579218"/>
              <a:ext cx="1345728" cy="0"/>
            </a:xfrm>
            <a:custGeom>
              <a:avLst/>
              <a:gdLst/>
              <a:ahLst/>
              <a:cxnLst/>
              <a:rect l="0" t="0" r="0" b="0"/>
              <a:pathLst>
                <a:path>
                  <a:moveTo>
                    <a:pt x="0" y="0"/>
                  </a:moveTo>
                  <a:lnTo>
                    <a:pt x="1345728" y="0"/>
                  </a:lnTo>
                </a:path>
              </a:pathLst>
            </a:custGeom>
            <a:noFill/>
            <a:ln w="38100">
              <a:solidFill>
                <a:schemeClr val="accent1">
                  <a:lumMod val="75000"/>
                </a:schemeClr>
              </a:solidFill>
              <a:headEnd type="triangle" w="med" len="med"/>
              <a:tailEnd type="none" w="med" len="med"/>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0" name="Freeform 19"/>
            <p:cNvSpPr/>
            <p:nvPr/>
          </p:nvSpPr>
          <p:spPr>
            <a:xfrm>
              <a:off x="5016641" y="1337144"/>
              <a:ext cx="3044209" cy="765810"/>
            </a:xfrm>
            <a:custGeom>
              <a:avLst/>
              <a:gdLst>
                <a:gd name="connsiteX0" fmla="*/ 0 w 3044209"/>
                <a:gd name="connsiteY0" fmla="*/ 127638 h 765810"/>
                <a:gd name="connsiteX1" fmla="*/ 127638 w 3044209"/>
                <a:gd name="connsiteY1" fmla="*/ 0 h 765810"/>
                <a:gd name="connsiteX2" fmla="*/ 2916571 w 3044209"/>
                <a:gd name="connsiteY2" fmla="*/ 0 h 765810"/>
                <a:gd name="connsiteX3" fmla="*/ 3044209 w 3044209"/>
                <a:gd name="connsiteY3" fmla="*/ 127638 h 765810"/>
                <a:gd name="connsiteX4" fmla="*/ 3044209 w 3044209"/>
                <a:gd name="connsiteY4" fmla="*/ 638172 h 765810"/>
                <a:gd name="connsiteX5" fmla="*/ 2916571 w 3044209"/>
                <a:gd name="connsiteY5" fmla="*/ 765810 h 765810"/>
                <a:gd name="connsiteX6" fmla="*/ 127638 w 3044209"/>
                <a:gd name="connsiteY6" fmla="*/ 765810 h 765810"/>
                <a:gd name="connsiteX7" fmla="*/ 0 w 3044209"/>
                <a:gd name="connsiteY7" fmla="*/ 638172 h 765810"/>
                <a:gd name="connsiteX8" fmla="*/ 0 w 3044209"/>
                <a:gd name="connsiteY8" fmla="*/ 127638 h 7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209" h="765810">
                  <a:moveTo>
                    <a:pt x="0" y="127638"/>
                  </a:moveTo>
                  <a:cubicBezTo>
                    <a:pt x="0" y="57145"/>
                    <a:pt x="57145" y="0"/>
                    <a:pt x="127638" y="0"/>
                  </a:cubicBezTo>
                  <a:lnTo>
                    <a:pt x="2916571" y="0"/>
                  </a:lnTo>
                  <a:cubicBezTo>
                    <a:pt x="2987064" y="0"/>
                    <a:pt x="3044209" y="57145"/>
                    <a:pt x="3044209" y="127638"/>
                  </a:cubicBezTo>
                  <a:lnTo>
                    <a:pt x="3044209" y="638172"/>
                  </a:lnTo>
                  <a:cubicBezTo>
                    <a:pt x="3044209" y="708665"/>
                    <a:pt x="2987064" y="765810"/>
                    <a:pt x="2916571" y="765810"/>
                  </a:cubicBezTo>
                  <a:lnTo>
                    <a:pt x="127638" y="765810"/>
                  </a:lnTo>
                  <a:cubicBezTo>
                    <a:pt x="57145" y="765810"/>
                    <a:pt x="0" y="708665"/>
                    <a:pt x="0" y="638172"/>
                  </a:cubicBezTo>
                  <a:lnTo>
                    <a:pt x="0" y="127638"/>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98344" tIns="98344" rIns="98344" bIns="98344" numCol="1" spcCol="1270" anchor="ctr" anchorCtr="0">
              <a:noAutofit/>
            </a:bodyPr>
            <a:lstStyle/>
            <a:p>
              <a:pPr lvl="0" algn="ctr" defTabSz="1066800">
                <a:lnSpc>
                  <a:spcPct val="90000"/>
                </a:lnSpc>
                <a:spcBef>
                  <a:spcPct val="0"/>
                </a:spcBef>
                <a:spcAft>
                  <a:spcPct val="35000"/>
                </a:spcAft>
              </a:pPr>
              <a:r>
                <a:rPr lang="en-US" sz="2400" kern="1200" dirty="0" smtClean="0"/>
                <a:t>Testing in Production (TiP)</a:t>
              </a:r>
              <a:endParaRPr lang="en-US" sz="2400" kern="1200" dirty="0"/>
            </a:p>
          </p:txBody>
        </p:sp>
      </p:grpSp>
      <p:sp>
        <p:nvSpPr>
          <p:cNvPr id="14" name="Left-Right Arrow 13"/>
          <p:cNvSpPr/>
          <p:nvPr/>
        </p:nvSpPr>
        <p:spPr>
          <a:xfrm>
            <a:off x="3568504" y="1902444"/>
            <a:ext cx="1407139" cy="660400"/>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488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6" y="1131734"/>
            <a:ext cx="41433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1013026"/>
            <a:ext cx="3278158" cy="369332"/>
          </a:xfrm>
          <a:prstGeom prst="rect">
            <a:avLst/>
          </a:prstGeom>
          <a:noFill/>
        </p:spPr>
        <p:txBody>
          <a:bodyPr wrap="square" rtlCol="0">
            <a:spAutoFit/>
          </a:bodyPr>
          <a:lstStyle/>
          <a:p>
            <a:r>
              <a:rPr lang="en-US" dirty="0">
                <a:latin typeface="+mj-lt"/>
              </a:rPr>
              <a:t>q</a:t>
            </a:r>
            <a:r>
              <a:rPr lang="en-US" dirty="0" smtClean="0">
                <a:latin typeface="+mj-lt"/>
              </a:rPr>
              <a:t> = {amazon stock price}</a:t>
            </a:r>
            <a:endParaRPr lang="en-US" dirty="0">
              <a:latin typeface="+mj-lt"/>
            </a:endParaRPr>
          </a:p>
        </p:txBody>
      </p:sp>
      <p:sp>
        <p:nvSpPr>
          <p:cNvPr id="7" name="TextBox 6"/>
          <p:cNvSpPr txBox="1"/>
          <p:nvPr/>
        </p:nvSpPr>
        <p:spPr>
          <a:xfrm>
            <a:off x="152400" y="3124200"/>
            <a:ext cx="4419606" cy="830997"/>
          </a:xfrm>
          <a:prstGeom prst="rect">
            <a:avLst/>
          </a:prstGeom>
          <a:noFill/>
        </p:spPr>
        <p:txBody>
          <a:bodyPr wrap="square" rtlCol="0">
            <a:spAutoFit/>
          </a:bodyPr>
          <a:lstStyle/>
          <a:p>
            <a:pPr algn="r"/>
            <a:r>
              <a:rPr lang="en-US" sz="1600" dirty="0" smtClean="0">
                <a:latin typeface="+mj-lt"/>
              </a:rPr>
              <a:t>pattern = {</a:t>
            </a:r>
            <a:r>
              <a:rPr lang="en-US" sz="1600" i="1" dirty="0" smtClean="0">
                <a:latin typeface="+mj-lt"/>
              </a:rPr>
              <a:t>[</a:t>
            </a:r>
            <a:r>
              <a:rPr lang="en-US" sz="1600" i="1" dirty="0" err="1" smtClean="0">
                <a:latin typeface="+mj-lt"/>
              </a:rPr>
              <a:t>company_name</a:t>
            </a:r>
            <a:r>
              <a:rPr lang="en-US" sz="1600" i="1" dirty="0" smtClean="0">
                <a:latin typeface="+mj-lt"/>
              </a:rPr>
              <a:t>]</a:t>
            </a:r>
            <a:r>
              <a:rPr lang="en-US" sz="1600" dirty="0" smtClean="0">
                <a:latin typeface="+mj-lt"/>
              </a:rPr>
              <a:t> stock price}</a:t>
            </a:r>
          </a:p>
          <a:p>
            <a:pPr algn="r"/>
            <a:r>
              <a:rPr lang="en-US" sz="1600" dirty="0" smtClean="0">
                <a:latin typeface="+mj-lt"/>
              </a:rPr>
              <a:t>where </a:t>
            </a:r>
            <a:r>
              <a:rPr lang="en-US" sz="1600" dirty="0">
                <a:latin typeface="+mj-lt"/>
              </a:rPr>
              <a:t>(</a:t>
            </a:r>
            <a:r>
              <a:rPr lang="en-US" sz="1600" i="1" dirty="0">
                <a:latin typeface="+mj-lt"/>
              </a:rPr>
              <a:t>Finance Answer Did Not Fire)</a:t>
            </a:r>
          </a:p>
          <a:p>
            <a:endParaRPr lang="en-US" sz="1600" dirty="0" smtClean="0">
              <a:latin typeface="+mj-lt"/>
            </a:endParaRPr>
          </a:p>
        </p:txBody>
      </p:sp>
      <p:sp>
        <p:nvSpPr>
          <p:cNvPr id="32" name="Title 1"/>
          <p:cNvSpPr>
            <a:spLocks noGrp="1"/>
          </p:cNvSpPr>
          <p:nvPr>
            <p:ph type="title"/>
          </p:nvPr>
        </p:nvSpPr>
        <p:spPr>
          <a:xfrm>
            <a:off x="457200" y="76200"/>
            <a:ext cx="8229600" cy="914400"/>
          </a:xfrm>
        </p:spPr>
        <p:txBody>
          <a:bodyPr/>
          <a:lstStyle/>
          <a:p>
            <a:r>
              <a:rPr lang="en-US" sz="3200" dirty="0" smtClean="0"/>
              <a:t>Example: Favor Long Tail Over Test Cases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605259731"/>
              </p:ext>
            </p:extLst>
          </p:nvPr>
        </p:nvGraphicFramePr>
        <p:xfrm>
          <a:off x="990600" y="4082795"/>
          <a:ext cx="6629400" cy="2390986"/>
        </p:xfrm>
        <a:graphic>
          <a:graphicData uri="http://schemas.openxmlformats.org/drawingml/2006/table">
            <a:tbl>
              <a:tblPr firstRow="1" bandRow="1">
                <a:tableStyleId>{3B4B98B0-60AC-42C2-AFA5-B58CD77FA1E5}</a:tableStyleId>
              </a:tblPr>
              <a:tblGrid>
                <a:gridCol w="3314700"/>
                <a:gridCol w="3314700"/>
              </a:tblGrid>
              <a:tr h="494453">
                <a:tc>
                  <a:txBody>
                    <a:bodyPr/>
                    <a:lstStyle/>
                    <a:p>
                      <a:r>
                        <a:rPr lang="en-US" sz="1900" dirty="0" smtClean="0">
                          <a:latin typeface="+mj-lt"/>
                        </a:rPr>
                        <a:t>This works…</a:t>
                      </a:r>
                      <a:endParaRPr lang="en-US" sz="1900" dirty="0">
                        <a:latin typeface="+mj-lt"/>
                      </a:endParaRPr>
                    </a:p>
                  </a:txBody>
                  <a:tcPr marT="60960" marB="60960"/>
                </a:tc>
                <a:tc>
                  <a:txBody>
                    <a:bodyPr/>
                    <a:lstStyle/>
                    <a:p>
                      <a:r>
                        <a:rPr lang="en-US" sz="1900" dirty="0" smtClean="0">
                          <a:latin typeface="+mj-lt"/>
                        </a:rPr>
                        <a:t>…but this does not</a:t>
                      </a:r>
                      <a:endParaRPr lang="en-US" sz="1900" dirty="0">
                        <a:latin typeface="+mj-lt"/>
                      </a:endParaRPr>
                    </a:p>
                  </a:txBody>
                  <a:tcPr marT="60960" marB="60960"/>
                </a:tc>
              </a:tr>
              <a:tr h="494453">
                <a:tc>
                  <a:txBody>
                    <a:bodyPr/>
                    <a:lstStyle/>
                    <a:p>
                      <a:r>
                        <a:rPr lang="en-US" sz="1900" dirty="0" smtClean="0">
                          <a:latin typeface="+mj-lt"/>
                        </a:rPr>
                        <a:t>{expedia stock price}</a:t>
                      </a:r>
                      <a:endParaRPr lang="en-US" sz="1900" dirty="0">
                        <a:latin typeface="+mj-lt"/>
                      </a:endParaRPr>
                    </a:p>
                  </a:txBody>
                  <a:tcPr marT="60960" marB="60960"/>
                </a:tc>
                <a:tc>
                  <a:txBody>
                    <a:bodyPr/>
                    <a:lstStyle/>
                    <a:p>
                      <a:r>
                        <a:rPr lang="en-US" sz="1900" dirty="0" smtClean="0">
                          <a:latin typeface="+mj-lt"/>
                        </a:rPr>
                        <a:t>{expedia.com stock price}</a:t>
                      </a:r>
                      <a:endParaRPr lang="en-US" sz="1900" dirty="0">
                        <a:latin typeface="+mj-lt"/>
                      </a:endParaRPr>
                    </a:p>
                  </a:txBody>
                  <a:tcPr marT="60960" marB="60960"/>
                </a:tc>
              </a:tr>
              <a:tr h="701040">
                <a:tc>
                  <a:txBody>
                    <a:bodyPr/>
                    <a:lstStyle/>
                    <a:p>
                      <a:r>
                        <a:rPr lang="en-US" sz="1900" dirty="0" smtClean="0">
                          <a:latin typeface="+mj-lt"/>
                        </a:rPr>
                        <a:t>{Comcast stock price}</a:t>
                      </a:r>
                    </a:p>
                  </a:txBody>
                  <a:tcPr marT="60960" marB="60960"/>
                </a:tc>
                <a:tc>
                  <a:txBody>
                    <a:bodyPr/>
                    <a:lstStyle/>
                    <a:p>
                      <a:r>
                        <a:rPr lang="en-US" sz="1900" dirty="0" smtClean="0">
                          <a:latin typeface="+mj-lt"/>
                        </a:rPr>
                        <a:t>{Comcast Corporation stock price}</a:t>
                      </a:r>
                    </a:p>
                  </a:txBody>
                  <a:tcPr marT="60960" marB="60960"/>
                </a:tc>
              </a:tr>
              <a:tr h="70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mj-lt"/>
                        </a:rPr>
                        <a:t>{Bed Bath and Beyond stock price}</a:t>
                      </a:r>
                    </a:p>
                  </a:txBody>
                  <a:tcPr marT="60960" marB="60960"/>
                </a:tc>
                <a:tc>
                  <a:txBody>
                    <a:bodyPr/>
                    <a:lstStyle/>
                    <a:p>
                      <a:r>
                        <a:rPr lang="en-US" sz="1900" dirty="0" smtClean="0">
                          <a:latin typeface="+mj-lt"/>
                        </a:rPr>
                        <a:t>{Bed Bath &amp; Beyond stock price}</a:t>
                      </a:r>
                    </a:p>
                  </a:txBody>
                  <a:tcPr marT="60960" marB="60960"/>
                </a:tc>
              </a:tr>
            </a:tbl>
          </a:graphicData>
        </a:graphic>
      </p:graphicFrame>
      <p:sp>
        <p:nvSpPr>
          <p:cNvPr id="11" name="Rectangle 10"/>
          <p:cNvSpPr/>
          <p:nvPr/>
        </p:nvSpPr>
        <p:spPr>
          <a:xfrm>
            <a:off x="6662743" y="6427989"/>
            <a:ext cx="1640193" cy="261610"/>
          </a:xfrm>
          <a:prstGeom prst="rect">
            <a:avLst/>
          </a:prstGeom>
        </p:spPr>
        <p:txBody>
          <a:bodyPr wrap="none">
            <a:spAutoFit/>
          </a:bodyPr>
          <a:lstStyle/>
          <a:p>
            <a:pPr marL="0" lvl="2">
              <a:defRPr/>
            </a:pPr>
            <a:r>
              <a:rPr lang="en-US" sz="1100" dirty="0" smtClean="0">
                <a:latin typeface="+mj-lt"/>
              </a:rPr>
              <a:t>[Unpingco, Feb 2011]</a:t>
            </a:r>
            <a:endParaRPr lang="en-US" sz="1100" dirty="0">
              <a:latin typeface="+mj-lt"/>
            </a:endParaRPr>
          </a:p>
        </p:txBody>
      </p:sp>
      <p:sp>
        <p:nvSpPr>
          <p:cNvPr id="9" name="Slide Number Placeholder 3"/>
          <p:cNvSpPr>
            <a:spLocks noGrp="1"/>
          </p:cNvSpPr>
          <p:nvPr>
            <p:ph type="sldNum" sz="quarter" idx="12"/>
          </p:nvPr>
        </p:nvSpPr>
        <p:spPr>
          <a:xfrm>
            <a:off x="4291018" y="6492875"/>
            <a:ext cx="561975" cy="365125"/>
          </a:xfrm>
        </p:spPr>
        <p:txBody>
          <a:bodyPr/>
          <a:lstStyle/>
          <a:p>
            <a:pPr algn="ctr"/>
            <a:fld id="{6E2D2B3B-882E-40F3-A32F-6DD516915044}" type="slidenum">
              <a:rPr lang="en-US" smtClean="0"/>
              <a:pPr algn="ctr"/>
              <a:t>30</a:t>
            </a:fld>
            <a:endParaRPr lang="en-US" dirty="0"/>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8712" y="1828800"/>
            <a:ext cx="2833688" cy="962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urved Left Arrow 11"/>
          <p:cNvSpPr/>
          <p:nvPr/>
        </p:nvSpPr>
        <p:spPr>
          <a:xfrm rot="15906296">
            <a:off x="3958018" y="242326"/>
            <a:ext cx="469081" cy="2869153"/>
          </a:xfrm>
          <a:prstGeom prst="curvedLeftArrow">
            <a:avLst>
              <a:gd name="adj1" fmla="val 10891"/>
              <a:gd name="adj2" fmla="val 56300"/>
              <a:gd name="adj3" fmla="val 29570"/>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2"/>
                </a:solidFill>
              </a:rPr>
              <a:t>???</a:t>
            </a:r>
            <a:endParaRPr lang="en-US" dirty="0">
              <a:solidFill>
                <a:schemeClr val="tx2"/>
              </a:solidFill>
            </a:endParaRPr>
          </a:p>
        </p:txBody>
      </p:sp>
      <p:sp>
        <p:nvSpPr>
          <p:cNvPr id="13" name="TextBox 12"/>
          <p:cNvSpPr txBox="1"/>
          <p:nvPr/>
        </p:nvSpPr>
        <p:spPr>
          <a:xfrm>
            <a:off x="5029200" y="2374746"/>
            <a:ext cx="3505200" cy="102155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solidFill>
                  <a:schemeClr val="bg1"/>
                </a:solidFill>
                <a:latin typeface="+mj-lt"/>
              </a:rPr>
              <a:t>Any scenarios begin with “Larry needs to find the price of his favorite stock”?</a:t>
            </a:r>
            <a:endParaRPr lang="en-US" dirty="0">
              <a:solidFill>
                <a:schemeClr val="bg1"/>
              </a:solidFill>
              <a:latin typeface="+mj-lt"/>
            </a:endParaRPr>
          </a:p>
        </p:txBody>
      </p:sp>
    </p:spTree>
    <p:extLst>
      <p:ext uri="{BB962C8B-B14F-4D97-AF65-F5344CB8AC3E}">
        <p14:creationId xmlns:p14="http://schemas.microsoft.com/office/powerpoint/2010/main" val="186518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000"/>
          </a:xfrm>
        </p:spPr>
        <p:txBody>
          <a:bodyPr/>
          <a:lstStyle/>
          <a:p>
            <a:r>
              <a:rPr lang="en-US" sz="3200" dirty="0" smtClean="0">
                <a:effectLst>
                  <a:outerShdw blurRad="38100" dist="38100" dir="2700000" algn="tl">
                    <a:srgbClr val="000000">
                      <a:alpha val="43137"/>
                    </a:srgbClr>
                  </a:outerShdw>
                </a:effectLst>
              </a:rPr>
              <a:t>Example: </a:t>
            </a:r>
            <a:r>
              <a:rPr lang="en-US" sz="3200" dirty="0">
                <a:effectLst>
                  <a:outerShdw blurRad="38100" dist="38100" dir="2700000" algn="tl">
                    <a:srgbClr val="000000">
                      <a:alpha val="43137"/>
                    </a:srgbClr>
                  </a:outerShdw>
                </a:effectLst>
              </a:rPr>
              <a:t>Speller Split </a:t>
            </a:r>
            <a:r>
              <a:rPr lang="en-US" sz="3200" dirty="0" smtClean="0">
                <a:effectLst>
                  <a:outerShdw blurRad="38100" dist="38100" dir="2700000" algn="tl">
                    <a:srgbClr val="000000">
                      <a:alpha val="43137"/>
                    </a:srgbClr>
                  </a:outerShdw>
                </a:effectLst>
              </a:rPr>
              <a:t>Screen </a:t>
            </a:r>
            <a:endParaRPr lang="en-US" sz="3200" dirty="0">
              <a:effectLst>
                <a:outerShdw blurRad="38100" dist="38100" dir="2700000" algn="tl">
                  <a:srgbClr val="000000">
                    <a:alpha val="43137"/>
                  </a:srgbClr>
                </a:outerShdw>
              </a:effectLst>
            </a:endParaRPr>
          </a:p>
        </p:txBody>
      </p:sp>
      <p:grpSp>
        <p:nvGrpSpPr>
          <p:cNvPr id="3" name="Group 2"/>
          <p:cNvGrpSpPr/>
          <p:nvPr/>
        </p:nvGrpSpPr>
        <p:grpSpPr>
          <a:xfrm>
            <a:off x="609600" y="1017089"/>
            <a:ext cx="4600576" cy="5423257"/>
            <a:chOff x="47625" y="914400"/>
            <a:chExt cx="4600576" cy="4067443"/>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 y="914400"/>
              <a:ext cx="4219575" cy="406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4143376" y="1714500"/>
              <a:ext cx="504825" cy="1485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4143376" y="3337214"/>
              <a:ext cx="504825" cy="14859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TextBox 4"/>
          <p:cNvSpPr txBox="1"/>
          <p:nvPr/>
        </p:nvSpPr>
        <p:spPr>
          <a:xfrm>
            <a:off x="5362575" y="2919110"/>
            <a:ext cx="2667000" cy="523220"/>
          </a:xfrm>
          <a:prstGeom prst="rect">
            <a:avLst/>
          </a:prstGeom>
          <a:noFill/>
        </p:spPr>
        <p:txBody>
          <a:bodyPr wrap="square" rtlCol="0">
            <a:spAutoFit/>
          </a:bodyPr>
          <a:lstStyle/>
          <a:p>
            <a:r>
              <a:rPr lang="en-US" sz="1400" dirty="0" smtClean="0">
                <a:latin typeface="+mj-lt"/>
              </a:rPr>
              <a:t>Result 1 and Result 2 from </a:t>
            </a:r>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Corrected </a:t>
            </a:r>
            <a:r>
              <a:rPr lang="en-US" sz="1400" dirty="0" smtClean="0">
                <a:latin typeface="+mj-lt"/>
              </a:rPr>
              <a:t>Query</a:t>
            </a:r>
            <a:endParaRPr lang="en-US" sz="1400" dirty="0">
              <a:latin typeface="+mj-lt"/>
            </a:endParaRPr>
          </a:p>
        </p:txBody>
      </p:sp>
      <p:sp>
        <p:nvSpPr>
          <p:cNvPr id="8" name="TextBox 7"/>
          <p:cNvSpPr txBox="1"/>
          <p:nvPr/>
        </p:nvSpPr>
        <p:spPr>
          <a:xfrm>
            <a:off x="5362575" y="5055686"/>
            <a:ext cx="2667000" cy="523220"/>
          </a:xfrm>
          <a:prstGeom prst="rect">
            <a:avLst/>
          </a:prstGeom>
          <a:noFill/>
        </p:spPr>
        <p:txBody>
          <a:bodyPr wrap="square" rtlCol="0">
            <a:spAutoFit/>
          </a:bodyPr>
          <a:lstStyle/>
          <a:p>
            <a:r>
              <a:rPr lang="en-US" sz="1400" dirty="0" smtClean="0">
                <a:latin typeface="+mj-lt"/>
              </a:rPr>
              <a:t>Result 1 through Result 10 from Original Query</a:t>
            </a:r>
            <a:endParaRPr lang="en-US" sz="1400" dirty="0">
              <a:latin typeface="+mj-lt"/>
            </a:endParaRPr>
          </a:p>
        </p:txBody>
      </p:sp>
      <p:sp>
        <p:nvSpPr>
          <p:cNvPr id="9" name="TextBox 8"/>
          <p:cNvSpPr txBox="1"/>
          <p:nvPr/>
        </p:nvSpPr>
        <p:spPr>
          <a:xfrm>
            <a:off x="5514975" y="2374283"/>
            <a:ext cx="1828800" cy="408623"/>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Top Pane</a:t>
            </a:r>
            <a:endParaRPr lang="en-US" dirty="0">
              <a:solidFill>
                <a:schemeClr val="tx2"/>
              </a:solidFill>
              <a:latin typeface="+mj-lt"/>
            </a:endParaRPr>
          </a:p>
        </p:txBody>
      </p:sp>
      <p:cxnSp>
        <p:nvCxnSpPr>
          <p:cNvPr id="12" name="Straight Connector 11"/>
          <p:cNvCxnSpPr/>
          <p:nvPr/>
        </p:nvCxnSpPr>
        <p:spPr>
          <a:xfrm>
            <a:off x="638175" y="4189985"/>
            <a:ext cx="403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14975" y="4510859"/>
            <a:ext cx="1828800" cy="408623"/>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Bottom Pane</a:t>
            </a:r>
            <a:endParaRPr lang="en-US" dirty="0">
              <a:solidFill>
                <a:schemeClr val="tx2"/>
              </a:solidFill>
              <a:latin typeface="+mj-lt"/>
            </a:endParaRPr>
          </a:p>
        </p:txBody>
      </p:sp>
      <p:sp>
        <p:nvSpPr>
          <p:cNvPr id="14" name="Slide Number Placeholder 3"/>
          <p:cNvSpPr>
            <a:spLocks noGrp="1"/>
          </p:cNvSpPr>
          <p:nvPr>
            <p:ph type="sldNum" sz="quarter" idx="12"/>
          </p:nvPr>
        </p:nvSpPr>
        <p:spPr>
          <a:xfrm>
            <a:off x="4548187" y="6402246"/>
            <a:ext cx="561975" cy="365125"/>
          </a:xfrm>
        </p:spPr>
        <p:txBody>
          <a:bodyPr/>
          <a:lstStyle/>
          <a:p>
            <a:pPr algn="ctr"/>
            <a:fld id="{6E2D2B3B-882E-40F3-A32F-6DD516915044}" type="slidenum">
              <a:rPr lang="en-US" smtClean="0"/>
              <a:pPr algn="ctr"/>
              <a:t>31</a:t>
            </a:fld>
            <a:endParaRPr lang="en-US" dirty="0"/>
          </a:p>
        </p:txBody>
      </p:sp>
    </p:spTree>
    <p:extLst>
      <p:ext uri="{BB962C8B-B14F-4D97-AF65-F5344CB8AC3E}">
        <p14:creationId xmlns:p14="http://schemas.microsoft.com/office/powerpoint/2010/main" val="27206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9000"/>
          </a:xfrm>
        </p:spPr>
        <p:txBody>
          <a:bodyPr/>
          <a:lstStyle/>
          <a:p>
            <a:r>
              <a:rPr lang="en-US" sz="3200" dirty="0">
                <a:effectLst>
                  <a:outerShdw blurRad="38100" dist="38100" dir="2700000" algn="tl">
                    <a:srgbClr val="000000">
                      <a:alpha val="43137"/>
                    </a:srgbClr>
                  </a:outerShdw>
                </a:effectLst>
              </a:rPr>
              <a:t>Example: Speller Split </a:t>
            </a:r>
            <a:r>
              <a:rPr lang="en-US" sz="3200" dirty="0" smtClean="0">
                <a:effectLst>
                  <a:outerShdw blurRad="38100" dist="38100" dir="2700000" algn="tl">
                    <a:srgbClr val="000000">
                      <a:alpha val="43137"/>
                    </a:srgbClr>
                  </a:outerShdw>
                </a:effectLst>
              </a:rPr>
              <a:t>Screen</a:t>
            </a:r>
            <a:endParaRPr lang="en-US" sz="3200"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a:fillRect/>
          </a:stretch>
        </p:blipFill>
        <p:spPr bwMode="auto">
          <a:xfrm>
            <a:off x="47625" y="1219203"/>
            <a:ext cx="4219575" cy="542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4143381" y="2286000"/>
            <a:ext cx="504825" cy="1981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762128" y="2230887"/>
            <a:ext cx="3543672" cy="715089"/>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a:solidFill>
                  <a:schemeClr val="tx2"/>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If (</a:t>
            </a:r>
            <a:r>
              <a:rPr lang="en-US" dirty="0" err="1"/>
              <a:t>TopPane</a:t>
            </a:r>
            <a:r>
              <a:rPr lang="en-US" dirty="0"/>
              <a:t> Clicks &gt; 95%) </a:t>
            </a:r>
            <a:r>
              <a:rPr lang="en-US" dirty="0">
                <a:sym typeface="Wingdings" pitchFamily="2" charset="2"/>
              </a:rPr>
              <a:t> ???</a:t>
            </a:r>
            <a:endParaRPr lang="en-US" dirty="0"/>
          </a:p>
        </p:txBody>
      </p:sp>
      <p:pic>
        <p:nvPicPr>
          <p:cNvPr id="11" name="Picture 10" descr="C:\Users\edwardu\AppData\Local\Microsoft\Windows\Temporary Internet Files\Content.IE5\JGUJNNK4\MC90033963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0216" y="2863477"/>
            <a:ext cx="628384" cy="6417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62368" y="3124203"/>
            <a:ext cx="2743201" cy="408623"/>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a:solidFill>
                  <a:schemeClr val="tx2"/>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Just alter query…</a:t>
            </a:r>
          </a:p>
        </p:txBody>
      </p:sp>
      <p:cxnSp>
        <p:nvCxnSpPr>
          <p:cNvPr id="12" name="Straight Connector 11"/>
          <p:cNvCxnSpPr/>
          <p:nvPr/>
        </p:nvCxnSpPr>
        <p:spPr>
          <a:xfrm>
            <a:off x="76200" y="4392099"/>
            <a:ext cx="4038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C:\Users\edwardu\AppData\Local\Microsoft\Windows\Temporary Internet Files\Content.IE5\JGUJNNK4\MC90033963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0216" y="5149477"/>
            <a:ext cx="628384" cy="64172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62128" y="4627242"/>
            <a:ext cx="3848472" cy="715089"/>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a:solidFill>
                  <a:schemeClr val="tx2"/>
                </a:solidFill>
                <a:latin typeface="+mj-lt"/>
              </a:defRPr>
            </a:lvl1pPr>
          </a:lstStyle>
          <a:p>
            <a:r>
              <a:rPr lang="en-US" dirty="0"/>
              <a:t>If (</a:t>
            </a:r>
            <a:r>
              <a:rPr lang="en-US" dirty="0" err="1"/>
              <a:t>BottomPane</a:t>
            </a:r>
            <a:r>
              <a:rPr lang="en-US" dirty="0"/>
              <a:t> Clicks &gt; 95%) </a:t>
            </a:r>
            <a:r>
              <a:rPr lang="en-US" dirty="0">
                <a:sym typeface="Wingdings" pitchFamily="2" charset="2"/>
              </a:rPr>
              <a:t> ???</a:t>
            </a:r>
            <a:endParaRPr lang="en-US" dirty="0"/>
          </a:p>
        </p:txBody>
      </p:sp>
      <p:sp>
        <p:nvSpPr>
          <p:cNvPr id="19" name="Right Brace 18"/>
          <p:cNvSpPr/>
          <p:nvPr/>
        </p:nvSpPr>
        <p:spPr>
          <a:xfrm>
            <a:off x="4143381" y="4661257"/>
            <a:ext cx="504825" cy="1981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257806" y="5470339"/>
            <a:ext cx="2743201" cy="408623"/>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a:solidFill>
                  <a:schemeClr val="tx2"/>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Leave query alone…</a:t>
            </a:r>
          </a:p>
        </p:txBody>
      </p:sp>
      <p:sp>
        <p:nvSpPr>
          <p:cNvPr id="5" name="TextBox 4"/>
          <p:cNvSpPr txBox="1"/>
          <p:nvPr/>
        </p:nvSpPr>
        <p:spPr>
          <a:xfrm>
            <a:off x="4762128" y="3677010"/>
            <a:ext cx="335280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solidFill>
                  <a:schemeClr val="bg1"/>
                </a:solidFill>
                <a:latin typeface="+mj-lt"/>
              </a:rPr>
              <a:t>Learn from user action to </a:t>
            </a:r>
          </a:p>
          <a:p>
            <a:pPr algn="ctr"/>
            <a:r>
              <a:rPr lang="en-US" dirty="0" smtClean="0">
                <a:solidFill>
                  <a:schemeClr val="bg1"/>
                </a:solidFill>
                <a:latin typeface="+mj-lt"/>
              </a:rPr>
              <a:t>Anticipate user intent</a:t>
            </a:r>
          </a:p>
        </p:txBody>
      </p:sp>
      <p:sp>
        <p:nvSpPr>
          <p:cNvPr id="14" name="Slide Number Placeholder 3"/>
          <p:cNvSpPr>
            <a:spLocks noGrp="1"/>
          </p:cNvSpPr>
          <p:nvPr>
            <p:ph type="sldNum" sz="quarter" idx="12"/>
          </p:nvPr>
        </p:nvSpPr>
        <p:spPr>
          <a:xfrm>
            <a:off x="4524386" y="6459894"/>
            <a:ext cx="561975" cy="365125"/>
          </a:xfrm>
        </p:spPr>
        <p:txBody>
          <a:bodyPr/>
          <a:lstStyle/>
          <a:p>
            <a:pPr algn="ctr"/>
            <a:fld id="{6E2D2B3B-882E-40F3-A32F-6DD516915044}" type="slidenum">
              <a:rPr lang="en-US" smtClean="0"/>
              <a:pPr algn="ctr"/>
              <a:t>32</a:t>
            </a:fld>
            <a:endParaRPr lang="en-US" dirty="0"/>
          </a:p>
        </p:txBody>
      </p:sp>
      <p:sp>
        <p:nvSpPr>
          <p:cNvPr id="16" name="Rectangle 15"/>
          <p:cNvSpPr/>
          <p:nvPr/>
        </p:nvSpPr>
        <p:spPr>
          <a:xfrm>
            <a:off x="6662743" y="6427989"/>
            <a:ext cx="1640193" cy="261610"/>
          </a:xfrm>
          <a:prstGeom prst="rect">
            <a:avLst/>
          </a:prstGeom>
        </p:spPr>
        <p:txBody>
          <a:bodyPr wrap="none">
            <a:spAutoFit/>
          </a:bodyPr>
          <a:lstStyle/>
          <a:p>
            <a:pPr marL="0" lvl="2">
              <a:defRPr/>
            </a:pPr>
            <a:r>
              <a:rPr lang="en-US" sz="1100" dirty="0" smtClean="0">
                <a:latin typeface="+mj-lt"/>
              </a:rPr>
              <a:t>[Unpingco, Feb 2011]</a:t>
            </a:r>
            <a:endParaRPr lang="en-US" sz="1100" dirty="0">
              <a:latin typeface="+mj-lt"/>
            </a:endParaRPr>
          </a:p>
        </p:txBody>
      </p:sp>
    </p:spTree>
    <p:extLst>
      <p:ext uri="{BB962C8B-B14F-4D97-AF65-F5344CB8AC3E}">
        <p14:creationId xmlns:p14="http://schemas.microsoft.com/office/powerpoint/2010/main" val="420246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xit" presetSubtype="0" fill="hold" grpId="1" nodeType="with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5" grpId="0" animBg="1"/>
      <p:bldP spid="15" grpId="1" animBg="1"/>
      <p:bldP spid="18" grpId="0" animBg="1"/>
      <p:bldP spid="18" grpId="1" animBg="1"/>
      <p:bldP spid="13" grpId="0" animBg="1"/>
      <p:bldP spid="13" grpId="1"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Example: </a:t>
            </a:r>
            <a:r>
              <a:rPr lang="en-US" dirty="0" smtClean="0">
                <a:effectLst>
                  <a:outerShdw blurRad="38100" dist="38100" dir="2700000" algn="tl">
                    <a:srgbClr val="000000">
                      <a:alpha val="43137"/>
                    </a:srgbClr>
                  </a:outerShdw>
                </a:effectLst>
              </a:rPr>
              <a:t>Speller Split </a:t>
            </a:r>
            <a:r>
              <a:rPr lang="en-US" dirty="0">
                <a:effectLst>
                  <a:outerShdw blurRad="38100" dist="38100" dir="2700000" algn="tl">
                    <a:srgbClr val="000000">
                      <a:alpha val="43137"/>
                    </a:srgbClr>
                  </a:outerShdw>
                </a:effectLst>
              </a:rPr>
              <a:t>Screen</a:t>
            </a:r>
            <a:endParaRPr lang="en-US" dirty="0"/>
          </a:p>
        </p:txBody>
      </p:sp>
      <p:sp>
        <p:nvSpPr>
          <p:cNvPr id="3" name="Content Placeholder 2"/>
          <p:cNvSpPr>
            <a:spLocks noGrp="1"/>
          </p:cNvSpPr>
          <p:nvPr>
            <p:ph idx="1"/>
          </p:nvPr>
        </p:nvSpPr>
        <p:spPr>
          <a:xfrm>
            <a:off x="457200" y="1066800"/>
            <a:ext cx="8229600" cy="457200"/>
          </a:xfrm>
        </p:spPr>
        <p:txBody>
          <a:bodyPr>
            <a:normAutofit/>
          </a:bodyPr>
          <a:lstStyle/>
          <a:p>
            <a:pPr marL="0" indent="0">
              <a:buNone/>
            </a:pPr>
            <a:r>
              <a:rPr lang="en-US" dirty="0" smtClean="0"/>
              <a:t>Some Top Results</a:t>
            </a:r>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69750372"/>
              </p:ext>
            </p:extLst>
          </p:nvPr>
        </p:nvGraphicFramePr>
        <p:xfrm>
          <a:off x="152400" y="1524000"/>
          <a:ext cx="8839201" cy="5029198"/>
        </p:xfrm>
        <a:graphic>
          <a:graphicData uri="http://schemas.openxmlformats.org/drawingml/2006/table">
            <a:tbl>
              <a:tblPr firstRow="1" firstCol="1">
                <a:tableStyleId>{3B4B98B0-60AC-42C2-AFA5-B58CD77FA1E5}</a:tableStyleId>
              </a:tblPr>
              <a:tblGrid>
                <a:gridCol w="1996604"/>
                <a:gridCol w="2073397"/>
                <a:gridCol w="1347068"/>
                <a:gridCol w="1044990"/>
                <a:gridCol w="1332152"/>
                <a:gridCol w="1044990"/>
              </a:tblGrid>
              <a:tr h="844369">
                <a:tc>
                  <a:txBody>
                    <a:bodyPr/>
                    <a:lstStyle/>
                    <a:p>
                      <a:pPr algn="l" fontAlgn="b"/>
                      <a:r>
                        <a:rPr lang="en-US" sz="2000" u="none" strike="noStrike" dirty="0">
                          <a:solidFill>
                            <a:schemeClr val="bg1"/>
                          </a:solidFill>
                          <a:effectLst/>
                          <a:latin typeface="+mj-lt"/>
                        </a:rPr>
                        <a:t>Query</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l" fontAlgn="b"/>
                      <a:r>
                        <a:rPr lang="en-US" sz="2000" u="none" strike="noStrike" dirty="0">
                          <a:solidFill>
                            <a:schemeClr val="bg1"/>
                          </a:solidFill>
                          <a:effectLst/>
                          <a:latin typeface="+mj-lt"/>
                        </a:rPr>
                        <a:t>Correction</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a:solidFill>
                            <a:schemeClr val="bg1"/>
                          </a:solidFill>
                          <a:effectLst/>
                          <a:latin typeface="+mj-lt"/>
                        </a:rPr>
                        <a:t>Top Clicks</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a:solidFill>
                            <a:schemeClr val="bg1"/>
                          </a:solidFill>
                          <a:effectLst/>
                          <a:latin typeface="+mj-lt"/>
                        </a:rPr>
                        <a:t>Bottom Clicks</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smtClean="0">
                          <a:solidFill>
                            <a:schemeClr val="bg1"/>
                          </a:solidFill>
                          <a:effectLst/>
                          <a:latin typeface="+mj-lt"/>
                        </a:rPr>
                        <a:t>Make</a:t>
                      </a:r>
                    </a:p>
                    <a:p>
                      <a:pPr algn="ctr" fontAlgn="b"/>
                      <a:r>
                        <a:rPr lang="en-US" sz="2000" u="none" strike="noStrike" dirty="0" smtClean="0">
                          <a:solidFill>
                            <a:schemeClr val="bg1"/>
                          </a:solidFill>
                          <a:effectLst/>
                          <a:latin typeface="+mj-lt"/>
                        </a:rPr>
                        <a:t>Correction</a:t>
                      </a:r>
                      <a:endParaRPr lang="en-US" sz="2000" b="0" i="0" u="none" strike="noStrike" dirty="0">
                        <a:solidFill>
                          <a:schemeClr val="bg1"/>
                        </a:solidFill>
                        <a:effectLst/>
                        <a:latin typeface="+mj-lt"/>
                      </a:endParaRPr>
                    </a:p>
                  </a:txBody>
                  <a:tcPr marL="9525" marR="9525" marT="12700" marB="0" anchor="b">
                    <a:solidFill>
                      <a:schemeClr val="tx2"/>
                    </a:solidFill>
                  </a:tcPr>
                </a:tc>
                <a:tc>
                  <a:txBody>
                    <a:bodyPr/>
                    <a:lstStyle/>
                    <a:p>
                      <a:pPr algn="ctr" fontAlgn="b"/>
                      <a:r>
                        <a:rPr lang="en-US" sz="2000" u="none" strike="noStrike" dirty="0">
                          <a:solidFill>
                            <a:schemeClr val="bg1"/>
                          </a:solidFill>
                          <a:effectLst/>
                          <a:latin typeface="+mj-lt"/>
                        </a:rPr>
                        <a:t>Keep Original</a:t>
                      </a:r>
                      <a:endParaRPr lang="en-US" sz="2000" b="0" i="0" u="none" strike="noStrike" dirty="0">
                        <a:solidFill>
                          <a:schemeClr val="bg1"/>
                        </a:solidFill>
                        <a:effectLst/>
                        <a:latin typeface="+mj-lt"/>
                      </a:endParaRPr>
                    </a:p>
                  </a:txBody>
                  <a:tcPr marL="9525" marR="9525" marT="12700" marB="0" anchor="b">
                    <a:solidFill>
                      <a:schemeClr val="tx2"/>
                    </a:solidFill>
                  </a:tcPr>
                </a:tc>
              </a:tr>
              <a:tr h="464981">
                <a:tc>
                  <a:txBody>
                    <a:bodyPr/>
                    <a:lstStyle/>
                    <a:p>
                      <a:pPr algn="l" fontAlgn="b"/>
                      <a:r>
                        <a:rPr lang="en-US" sz="2000" u="none" strike="noStrike" dirty="0" err="1">
                          <a:solidFill>
                            <a:schemeClr val="tx2">
                              <a:lumMod val="75000"/>
                            </a:schemeClr>
                          </a:solidFill>
                          <a:effectLst/>
                          <a:latin typeface="+mj-lt"/>
                        </a:rPr>
                        <a:t>googlecom</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google.com</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99.7%</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0.3%</a:t>
                      </a:r>
                      <a:endParaRPr lang="en-US" sz="2000" b="0" i="0" u="none" strike="noStrike">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r>
              <a:tr h="464981">
                <a:tc>
                  <a:txBody>
                    <a:bodyPr/>
                    <a:lstStyle/>
                    <a:p>
                      <a:pPr algn="l" fontAlgn="b"/>
                      <a:r>
                        <a:rPr lang="en-US" sz="2000" u="none" strike="noStrike">
                          <a:solidFill>
                            <a:schemeClr val="tx2">
                              <a:lumMod val="75000"/>
                            </a:schemeClr>
                          </a:solidFill>
                          <a:effectLst/>
                          <a:latin typeface="+mj-lt"/>
                        </a:rPr>
                        <a:t>yah</a:t>
                      </a:r>
                      <a:endParaRPr lang="en-US" sz="2000" b="0" i="0" u="none" strike="noStrike">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yahoo</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99.8%</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0.2%</a:t>
                      </a:r>
                      <a:endParaRPr lang="en-US" sz="2000" b="0" i="0" u="none" strike="noStrike">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r>
              <a:tr h="464981">
                <a:tc>
                  <a:txBody>
                    <a:bodyPr/>
                    <a:lstStyle/>
                    <a:p>
                      <a:pPr algn="l" fontAlgn="b"/>
                      <a:r>
                        <a:rPr lang="en-US" sz="2000" u="none" strike="noStrike">
                          <a:solidFill>
                            <a:schemeClr val="tx2">
                              <a:lumMod val="75000"/>
                            </a:schemeClr>
                          </a:solidFill>
                          <a:effectLst/>
                          <a:latin typeface="+mj-lt"/>
                        </a:rPr>
                        <a:t>fasfa</a:t>
                      </a:r>
                      <a:endParaRPr lang="en-US" sz="2000" b="0" i="0" u="none" strike="noStrike">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fafsa</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90.5%</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9.5%</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r>
              <a:tr h="464981">
                <a:tc>
                  <a:txBody>
                    <a:bodyPr/>
                    <a:lstStyle/>
                    <a:p>
                      <a:pPr algn="l" fontAlgn="b"/>
                      <a:r>
                        <a:rPr lang="en-US" sz="2000" u="none" strike="noStrike">
                          <a:solidFill>
                            <a:schemeClr val="tx2">
                              <a:lumMod val="75000"/>
                            </a:schemeClr>
                          </a:solidFill>
                          <a:effectLst/>
                          <a:latin typeface="+mj-lt"/>
                        </a:rPr>
                        <a:t>utube music</a:t>
                      </a:r>
                      <a:endParaRPr lang="en-US" sz="2000" b="0" i="0" u="none" strike="noStrike">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youtube music</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90.4%</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9.6%</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r>
              <a:tr h="464981">
                <a:tc>
                  <a:txBody>
                    <a:bodyPr/>
                    <a:lstStyle/>
                    <a:p>
                      <a:pPr algn="l" fontAlgn="b"/>
                      <a:r>
                        <a:rPr lang="en-US" sz="2000" u="none" strike="noStrike" dirty="0" err="1">
                          <a:solidFill>
                            <a:schemeClr val="tx2">
                              <a:lumMod val="75000"/>
                            </a:schemeClr>
                          </a:solidFill>
                          <a:effectLst/>
                          <a:latin typeface="+mj-lt"/>
                        </a:rPr>
                        <a:t>facebookcom</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facebook.com</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98.4%</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1.6%</a:t>
                      </a:r>
                      <a:endParaRPr lang="en-US" sz="2000" b="0" i="0" u="none" strike="noStrike">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r>
              <a:tr h="464981">
                <a:tc>
                  <a:txBody>
                    <a:bodyPr/>
                    <a:lstStyle/>
                    <a:p>
                      <a:pPr algn="l" fontAlgn="b"/>
                      <a:r>
                        <a:rPr lang="en-US" sz="2000" u="none" strike="noStrike" dirty="0" err="1">
                          <a:solidFill>
                            <a:schemeClr val="tx2">
                              <a:lumMod val="75000"/>
                            </a:schemeClr>
                          </a:solidFill>
                          <a:effectLst/>
                          <a:latin typeface="+mj-lt"/>
                        </a:rPr>
                        <a:t>imbd</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l" fontAlgn="b"/>
                      <a:r>
                        <a:rPr lang="en-US" sz="2000" u="none" strike="noStrike" dirty="0" err="1">
                          <a:solidFill>
                            <a:schemeClr val="tx2">
                              <a:lumMod val="75000"/>
                            </a:schemeClr>
                          </a:solidFill>
                          <a:effectLst/>
                          <a:latin typeface="+mj-lt"/>
                        </a:rPr>
                        <a:t>imdb</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96.3%</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3.7%</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r>
              <a:tr h="464981">
                <a:tc>
                  <a:txBody>
                    <a:bodyPr/>
                    <a:lstStyle/>
                    <a:p>
                      <a:pPr algn="l" fontAlgn="b"/>
                      <a:r>
                        <a:rPr lang="en-US" sz="2000" u="none" strike="noStrike" dirty="0" err="1">
                          <a:solidFill>
                            <a:schemeClr val="tx2">
                              <a:lumMod val="75000"/>
                            </a:schemeClr>
                          </a:solidFill>
                          <a:effectLst/>
                          <a:latin typeface="+mj-lt"/>
                        </a:rPr>
                        <a:t>evony</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l" fontAlgn="b"/>
                      <a:r>
                        <a:rPr lang="en-US" sz="2000" u="none" strike="noStrike" dirty="0">
                          <a:solidFill>
                            <a:schemeClr val="tx2">
                              <a:lumMod val="75000"/>
                            </a:schemeClr>
                          </a:solidFill>
                          <a:effectLst/>
                          <a:latin typeface="+mj-lt"/>
                        </a:rPr>
                        <a:t>ebony</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0.5%</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99.5%</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r>
              <a:tr h="464981">
                <a:tc>
                  <a:txBody>
                    <a:bodyPr/>
                    <a:lstStyle/>
                    <a:p>
                      <a:pPr algn="l" fontAlgn="b"/>
                      <a:r>
                        <a:rPr lang="en-US" sz="2000" u="none" strike="noStrike" dirty="0">
                          <a:solidFill>
                            <a:schemeClr val="tx2">
                              <a:lumMod val="75000"/>
                            </a:schemeClr>
                          </a:solidFill>
                          <a:effectLst/>
                          <a:latin typeface="+mj-lt"/>
                        </a:rPr>
                        <a:t>century link</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centrelink</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2.0%</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98.0%</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r>
              <a:tr h="464981">
                <a:tc>
                  <a:txBody>
                    <a:bodyPr/>
                    <a:lstStyle/>
                    <a:p>
                      <a:pPr algn="l" fontAlgn="b"/>
                      <a:r>
                        <a:rPr lang="en-US" sz="2000" u="none" strike="noStrike" dirty="0" err="1" smtClean="0">
                          <a:solidFill>
                            <a:schemeClr val="tx2">
                              <a:lumMod val="75000"/>
                            </a:schemeClr>
                          </a:solidFill>
                          <a:effectLst/>
                          <a:latin typeface="+mj-lt"/>
                        </a:rPr>
                        <a:t>yout</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l" fontAlgn="b"/>
                      <a:r>
                        <a:rPr lang="en-US" sz="2000" u="none" strike="noStrike">
                          <a:solidFill>
                            <a:schemeClr val="tx2">
                              <a:lumMod val="75000"/>
                            </a:schemeClr>
                          </a:solidFill>
                          <a:effectLst/>
                          <a:latin typeface="+mj-lt"/>
                        </a:rPr>
                        <a:t>youth</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r>
                        <a:rPr lang="en-US" sz="2000" u="none" strike="noStrike" dirty="0">
                          <a:solidFill>
                            <a:schemeClr val="tx2">
                              <a:lumMod val="75000"/>
                            </a:schemeClr>
                          </a:solidFill>
                          <a:effectLst/>
                          <a:latin typeface="+mj-lt"/>
                        </a:rPr>
                        <a:t>3.8%</a:t>
                      </a:r>
                      <a:endParaRPr lang="en-US" sz="2000" b="0" i="0" u="none" strike="noStrike" dirty="0">
                        <a:solidFill>
                          <a:schemeClr val="tx2">
                            <a:lumMod val="75000"/>
                          </a:schemeClr>
                        </a:solidFill>
                        <a:effectLst/>
                        <a:latin typeface="+mj-lt"/>
                      </a:endParaRPr>
                    </a:p>
                  </a:txBody>
                  <a:tcPr marL="9525" marR="9525" marT="12700" marB="0" anchor="b"/>
                </a:tc>
                <a:tc>
                  <a:txBody>
                    <a:bodyPr/>
                    <a:lstStyle/>
                    <a:p>
                      <a:pPr algn="ctr" fontAlgn="b"/>
                      <a:r>
                        <a:rPr lang="en-US" sz="2000" u="none" strike="noStrike">
                          <a:solidFill>
                            <a:schemeClr val="tx2">
                              <a:lumMod val="75000"/>
                            </a:schemeClr>
                          </a:solidFill>
                          <a:effectLst/>
                          <a:latin typeface="+mj-lt"/>
                        </a:rPr>
                        <a:t>96.2%</a:t>
                      </a:r>
                      <a:endParaRPr lang="en-US" sz="2000" b="0" i="0" u="none" strike="noStrike">
                        <a:solidFill>
                          <a:schemeClr val="tx2">
                            <a:lumMod val="75000"/>
                          </a:schemeClr>
                        </a:solidFill>
                        <a:effectLst/>
                        <a:latin typeface="+mj-lt"/>
                      </a:endParaRPr>
                    </a:p>
                  </a:txBody>
                  <a:tcPr marL="9525" marR="9525" marT="12700" marB="0" anchor="b"/>
                </a:tc>
                <a:tc>
                  <a:txBody>
                    <a:bodyPr/>
                    <a:lstStyle/>
                    <a:p>
                      <a:pPr algn="ctr" fontAlgn="b"/>
                      <a:endParaRPr lang="en-US" sz="2000" b="0" i="0" u="none" strike="noStrike" dirty="0">
                        <a:solidFill>
                          <a:schemeClr val="tx2">
                            <a:lumMod val="75000"/>
                          </a:schemeClr>
                        </a:solidFill>
                        <a:effectLst/>
                        <a:latin typeface="+mj-lt"/>
                      </a:endParaRPr>
                    </a:p>
                  </a:txBody>
                  <a:tcPr marL="9525" marR="9525" marT="1270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latin typeface="+mj-lt"/>
                          <a:ea typeface="+mn-ea"/>
                          <a:cs typeface="+mn-cs"/>
                          <a:sym typeface="Wingdings"/>
                        </a:rPr>
                        <a:t></a:t>
                      </a:r>
                      <a:endParaRPr lang="en-US" sz="2000" kern="1200" dirty="0" smtClean="0">
                        <a:solidFill>
                          <a:schemeClr val="tx2">
                            <a:lumMod val="75000"/>
                          </a:schemeClr>
                        </a:solidFill>
                        <a:effectLst/>
                        <a:latin typeface="+mj-lt"/>
                        <a:ea typeface="+mn-ea"/>
                        <a:cs typeface="+mn-cs"/>
                      </a:endParaRPr>
                    </a:p>
                  </a:txBody>
                  <a:tcPr marL="9525" marR="9525" marT="12700" marB="0" anchor="b"/>
                </a:tc>
              </a:tr>
            </a:tbl>
          </a:graphicData>
        </a:graphic>
      </p:graphicFrame>
    </p:spTree>
    <p:extLst>
      <p:ext uri="{BB962C8B-B14F-4D97-AF65-F5344CB8AC3E}">
        <p14:creationId xmlns:p14="http://schemas.microsoft.com/office/powerpoint/2010/main" val="327248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Automated </a:t>
            </a:r>
            <a:r>
              <a:rPr lang="en-US" sz="3600" dirty="0">
                <a:effectLst>
                  <a:outerShdw blurRad="38100" dist="38100" dir="2700000" algn="tl">
                    <a:srgbClr val="000000">
                      <a:alpha val="43137"/>
                    </a:srgbClr>
                  </a:outerShdw>
                </a:effectLst>
              </a:rPr>
              <a:t>Failure Analysis</a:t>
            </a:r>
          </a:p>
        </p:txBody>
      </p:sp>
      <p:sp>
        <p:nvSpPr>
          <p:cNvPr id="3" name="Content Placeholder 2"/>
          <p:cNvSpPr>
            <a:spLocks noGrp="1"/>
          </p:cNvSpPr>
          <p:nvPr>
            <p:ph idx="1"/>
          </p:nvPr>
        </p:nvSpPr>
        <p:spPr/>
        <p:txBody>
          <a:bodyPr>
            <a:noAutofit/>
          </a:bodyPr>
          <a:lstStyle/>
          <a:p>
            <a:r>
              <a:rPr lang="en-US" dirty="0" smtClean="0"/>
              <a:t>Systems can run fine in the lab</a:t>
            </a:r>
          </a:p>
          <a:p>
            <a:pPr lvl="1"/>
            <a:r>
              <a:rPr lang="en-US" sz="2400" dirty="0" err="1" smtClean="0"/>
              <a:t>TiP</a:t>
            </a:r>
            <a:r>
              <a:rPr lang="en-US" sz="2400" dirty="0" smtClean="0"/>
              <a:t> Replaces imperfect lab with rich production.</a:t>
            </a:r>
          </a:p>
          <a:p>
            <a:endParaRPr lang="en-US" dirty="0" smtClean="0"/>
          </a:p>
          <a:p>
            <a:r>
              <a:rPr lang="en-US" dirty="0" smtClean="0"/>
              <a:t>Find Faults in Production</a:t>
            </a:r>
          </a:p>
          <a:p>
            <a:pPr lvl="1"/>
            <a:r>
              <a:rPr lang="en-US" sz="2400" dirty="0" smtClean="0"/>
              <a:t>Crashes</a:t>
            </a:r>
          </a:p>
          <a:p>
            <a:pPr lvl="1"/>
            <a:r>
              <a:rPr lang="en-US" sz="2400" dirty="0" smtClean="0"/>
              <a:t>Error Aggregation</a:t>
            </a:r>
          </a:p>
          <a:p>
            <a:endParaRPr lang="en-US" dirty="0" smtClean="0"/>
          </a:p>
          <a:p>
            <a:r>
              <a:rPr lang="en-US" dirty="0" smtClean="0"/>
              <a:t>Auto File Bug with…</a:t>
            </a:r>
          </a:p>
          <a:p>
            <a:r>
              <a:rPr lang="en-US" dirty="0" smtClean="0"/>
              <a:t>Telemetry Captured</a:t>
            </a:r>
          </a:p>
          <a:p>
            <a:pPr lvl="1"/>
            <a:r>
              <a:rPr lang="en-US" sz="2400" dirty="0" smtClean="0"/>
              <a:t>Logs</a:t>
            </a:r>
          </a:p>
          <a:p>
            <a:pPr lvl="1"/>
            <a:r>
              <a:rPr lang="en-US" sz="2400" dirty="0" smtClean="0"/>
              <a:t>Crash Dumps</a:t>
            </a:r>
          </a:p>
          <a:p>
            <a:pPr lvl="1"/>
            <a:r>
              <a:rPr lang="en-US" sz="2400" dirty="0" smtClean="0"/>
              <a:t>User actions that lead to problem</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34</a:t>
            </a:fld>
            <a:endParaRPr lang="en-US" dirty="0"/>
          </a:p>
        </p:txBody>
      </p:sp>
      <p:pic>
        <p:nvPicPr>
          <p:cNvPr id="1026" name="Picture 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103" b="96691" l="1179" r="97877">
                        <a14:foregroundMark x1="47406" y1="83456" x2="46698" y2="96324"/>
                      </a14:backgroundRemoval>
                    </a14:imgEffect>
                  </a14:imgLayer>
                </a14:imgProps>
              </a:ext>
              <a:ext uri="{28A0092B-C50C-407E-A947-70E740481C1C}">
                <a14:useLocalDpi xmlns:a14="http://schemas.microsoft.com/office/drawing/2010/main"/>
              </a:ext>
            </a:extLst>
          </a:blip>
          <a:srcRect/>
          <a:stretch/>
        </p:blipFill>
        <p:spPr bwMode="auto">
          <a:xfrm>
            <a:off x="6324600" y="2057400"/>
            <a:ext cx="2085975" cy="178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1150" y="4632244"/>
            <a:ext cx="3733799" cy="783193"/>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smtClean="0">
                <a:solidFill>
                  <a:schemeClr val="bg1"/>
                </a:solidFill>
                <a:latin typeface="+mj-lt"/>
              </a:rPr>
              <a:t>Failure blocks ALL Scenarios from being fulfilled</a:t>
            </a:r>
            <a:endParaRPr lang="en-US" sz="2000" dirty="0">
              <a:solidFill>
                <a:schemeClr val="bg1"/>
              </a:solidFill>
              <a:latin typeface="+mj-lt"/>
            </a:endParaRPr>
          </a:p>
        </p:txBody>
      </p:sp>
    </p:spTree>
    <p:extLst>
      <p:ext uri="{BB962C8B-B14F-4D97-AF65-F5344CB8AC3E}">
        <p14:creationId xmlns:p14="http://schemas.microsoft.com/office/powerpoint/2010/main" val="123888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092200"/>
          </a:xfrm>
        </p:spPr>
        <p:txBody>
          <a:bodyPr/>
          <a:lstStyle/>
          <a:p>
            <a:r>
              <a:rPr lang="en-US" dirty="0" smtClean="0"/>
              <a:t>AFA Example: Cosmos </a:t>
            </a:r>
            <a:r>
              <a:rPr lang="en-US" dirty="0" err="1" smtClean="0"/>
              <a:t>AutoBug</a:t>
            </a:r>
            <a:endParaRPr lang="en-US" dirty="0"/>
          </a:p>
        </p:txBody>
      </p:sp>
      <p:sp>
        <p:nvSpPr>
          <p:cNvPr id="3" name="Content Placeholder 2"/>
          <p:cNvSpPr>
            <a:spLocks noGrp="1"/>
          </p:cNvSpPr>
          <p:nvPr>
            <p:ph idx="1"/>
          </p:nvPr>
        </p:nvSpPr>
        <p:spPr/>
        <p:txBody>
          <a:bodyPr/>
          <a:lstStyle/>
          <a:p>
            <a:r>
              <a:rPr lang="en-US" dirty="0" smtClean="0"/>
              <a:t>Microsoft Cosmos</a:t>
            </a:r>
          </a:p>
          <a:p>
            <a:pPr lvl="1"/>
            <a:r>
              <a:rPr lang="en-US" dirty="0" smtClean="0"/>
              <a:t>&gt;10K Machines per Data Center</a:t>
            </a:r>
          </a:p>
          <a:p>
            <a:pPr lvl="1"/>
            <a:r>
              <a:rPr lang="en-US" dirty="0" smtClean="0"/>
              <a:t>More info: </a:t>
            </a:r>
            <a:r>
              <a:rPr lang="x-none">
                <a:hlinkClick r:id="rId3"/>
              </a:rPr>
              <a:t>http://</a:t>
            </a:r>
            <a:r>
              <a:rPr lang="x-none" smtClean="0">
                <a:hlinkClick r:id="rId3"/>
              </a:rPr>
              <a:t>bit.ly/cosmos_blog</a:t>
            </a:r>
            <a:endParaRPr lang="en-US" dirty="0"/>
          </a:p>
          <a:p>
            <a:r>
              <a:rPr lang="en-US" dirty="0" err="1" smtClean="0"/>
              <a:t>AutoBug</a:t>
            </a:r>
            <a:r>
              <a:rPr lang="en-US" dirty="0" smtClean="0"/>
              <a:t>: Error Aggregation and Crash Detection</a:t>
            </a:r>
          </a:p>
          <a:p>
            <a:pPr marL="0" indent="0">
              <a:buNone/>
            </a:pPr>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3001819"/>
              </p:ext>
            </p:extLst>
          </p:nvPr>
        </p:nvGraphicFramePr>
        <p:xfrm>
          <a:off x="838200" y="2743200"/>
          <a:ext cx="6990118" cy="3581395"/>
        </p:xfrm>
        <a:graphic>
          <a:graphicData uri="http://schemas.openxmlformats.org/drawingml/2006/table">
            <a:tbl>
              <a:tblPr firstRow="1">
                <a:tableStyleId>{5C22544A-7EE6-4342-B048-85BDC9FD1C3A}</a:tableStyleId>
              </a:tblPr>
              <a:tblGrid>
                <a:gridCol w="1017679"/>
                <a:gridCol w="1250898"/>
                <a:gridCol w="982663"/>
                <a:gridCol w="1420511"/>
                <a:gridCol w="982663"/>
                <a:gridCol w="1335704"/>
              </a:tblGrid>
              <a:tr h="506037">
                <a:tc>
                  <a:txBody>
                    <a:bodyPr/>
                    <a:lstStyle/>
                    <a:p>
                      <a:pPr algn="l" fontAlgn="b"/>
                      <a:r>
                        <a:rPr lang="en-US" sz="1400" u="none" strike="noStrike" dirty="0">
                          <a:effectLst/>
                          <a:latin typeface="+mj-lt"/>
                        </a:rPr>
                        <a:t>Service</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Aug Release</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err="1" smtClean="0">
                          <a:effectLst/>
                          <a:latin typeface="+mj-lt"/>
                        </a:rPr>
                        <a:t>AutoBugs</a:t>
                      </a:r>
                      <a:r>
                        <a:rPr lang="en-US" sz="1400" u="none" strike="noStrike" dirty="0" smtClean="0">
                          <a:effectLst/>
                          <a:latin typeface="+mj-lt"/>
                        </a:rPr>
                        <a:t> </a:t>
                      </a:r>
                      <a:r>
                        <a:rPr lang="en-US" sz="1400" u="none" strike="noStrike" dirty="0">
                          <a:effectLst/>
                          <a:latin typeface="+mj-lt"/>
                        </a:rPr>
                        <a:t>Fixed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a:effectLst/>
                          <a:latin typeface="+mj-lt"/>
                        </a:rPr>
                        <a:t>Sept Release</a:t>
                      </a:r>
                      <a:endParaRPr lang="en-US" sz="1400" b="0" i="0" u="none" strike="noStrike">
                        <a:solidFill>
                          <a:srgbClr val="000000"/>
                        </a:solidFill>
                        <a:effectLst/>
                        <a:latin typeface="+mj-lt"/>
                      </a:endParaRPr>
                    </a:p>
                  </a:txBody>
                  <a:tcPr marL="9525" marR="9525" marT="9525" marB="0" anchor="b"/>
                </a:tc>
                <a:tc>
                  <a:txBody>
                    <a:bodyPr/>
                    <a:lstStyle/>
                    <a:p>
                      <a:pPr algn="l" fontAlgn="b"/>
                      <a:r>
                        <a:rPr lang="en-US" sz="1400" u="none" strike="noStrike" dirty="0" err="1" smtClean="0">
                          <a:effectLst/>
                          <a:latin typeface="+mj-lt"/>
                        </a:rPr>
                        <a:t>AutoBugs</a:t>
                      </a:r>
                      <a:r>
                        <a:rPr lang="en-US" sz="1400" u="none" strike="noStrike" dirty="0" smtClean="0">
                          <a:effectLst/>
                          <a:latin typeface="+mj-lt"/>
                        </a:rPr>
                        <a:t> </a:t>
                      </a:r>
                      <a:r>
                        <a:rPr lang="en-US" sz="1400" u="none" strike="noStrike" dirty="0">
                          <a:effectLst/>
                          <a:latin typeface="+mj-lt"/>
                        </a:rPr>
                        <a:t>Fixed</a:t>
                      </a:r>
                      <a:endParaRPr lang="en-US" sz="1400" b="0" i="0" u="none" strike="noStrike" dirty="0">
                        <a:solidFill>
                          <a:srgbClr val="000000"/>
                        </a:solidFill>
                        <a:effectLst/>
                        <a:latin typeface="+mj-lt"/>
                      </a:endParaRPr>
                    </a:p>
                  </a:txBody>
                  <a:tcPr marL="9525" marR="9525" marT="9525" marB="0" anchor="b"/>
                </a:tc>
                <a:tc>
                  <a:txBody>
                    <a:bodyPr/>
                    <a:lstStyle/>
                    <a:p>
                      <a:pPr algn="l" fontAlgn="b"/>
                      <a:r>
                        <a:rPr lang="en-US" sz="1400" u="none" strike="noStrike" dirty="0">
                          <a:effectLst/>
                          <a:latin typeface="+mj-lt"/>
                        </a:rPr>
                        <a:t>Nov Release</a:t>
                      </a:r>
                      <a:endParaRPr lang="en-US" sz="1400" b="0" i="0" u="none" strike="noStrike" dirty="0">
                        <a:solidFill>
                          <a:srgbClr val="000000"/>
                        </a:solidFill>
                        <a:effectLst/>
                        <a:latin typeface="+mj-lt"/>
                      </a:endParaRPr>
                    </a:p>
                  </a:txBody>
                  <a:tcPr marL="9525" marR="9525" marT="9525" marB="0" anchor="b"/>
                </a:tc>
              </a:tr>
              <a:tr h="279578">
                <a:tc>
                  <a:txBody>
                    <a:bodyPr/>
                    <a:lstStyle/>
                    <a:p>
                      <a:pPr algn="l" fontAlgn="b"/>
                      <a:r>
                        <a:rPr lang="en-US" sz="1400" u="none" strike="noStrike" dirty="0">
                          <a:effectLst/>
                          <a:latin typeface="+mj-lt"/>
                        </a:rPr>
                        <a:t>S1</a:t>
                      </a:r>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495,952,928</a:t>
                      </a:r>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1</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4,215,476</a:t>
                      </a:r>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2,396,548</a:t>
                      </a:r>
                    </a:p>
                  </a:txBody>
                  <a:tcPr marL="9525" marR="9525" marT="9525" marB="0" anchor="b"/>
                </a:tc>
              </a:tr>
              <a:tr h="279578">
                <a:tc>
                  <a:txBody>
                    <a:bodyPr/>
                    <a:lstStyle/>
                    <a:p>
                      <a:pPr algn="l" fontAlgn="b"/>
                      <a:r>
                        <a:rPr lang="en-US" sz="1400" u="none" strike="noStrike" dirty="0">
                          <a:effectLst/>
                          <a:latin typeface="+mj-lt"/>
                        </a:rPr>
                        <a:t>S2</a:t>
                      </a:r>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10,107,128</a:t>
                      </a:r>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4,130,825</a:t>
                      </a:r>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2,765,910</a:t>
                      </a:r>
                    </a:p>
                  </a:txBody>
                  <a:tcPr marL="9525" marR="9525" marT="9525" marB="0" anchor="b"/>
                </a:tc>
              </a:tr>
              <a:tr h="279578">
                <a:tc>
                  <a:txBody>
                    <a:bodyPr/>
                    <a:lstStyle/>
                    <a:p>
                      <a:pPr algn="l" fontAlgn="b"/>
                      <a:r>
                        <a:rPr lang="en-US" sz="1400" u="none" strike="noStrike">
                          <a:effectLst/>
                          <a:latin typeface="+mj-lt"/>
                        </a:rPr>
                        <a:t>S3</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47,960</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38,782</a:t>
                      </a:r>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kern="1200" dirty="0" smtClean="0">
                          <a:solidFill>
                            <a:schemeClr val="dk1"/>
                          </a:solidFill>
                          <a:effectLst/>
                          <a:latin typeface="+mj-lt"/>
                          <a:ea typeface="+mn-ea"/>
                          <a:cs typeface="+mn-cs"/>
                        </a:rPr>
                        <a:t>0</a:t>
                      </a:r>
                      <a:endParaRPr lang="en-US" sz="1400" u="none" strike="noStrike" kern="1200" dirty="0">
                        <a:solidFill>
                          <a:schemeClr val="dk1"/>
                        </a:solidFill>
                        <a:effectLst/>
                        <a:latin typeface="+mj-lt"/>
                        <a:ea typeface="+mn-ea"/>
                        <a:cs typeface="+mn-cs"/>
                      </a:endParaRPr>
                    </a:p>
                  </a:txBody>
                  <a:tcPr marL="9525" marR="9525" marT="9525" marB="0" anchor="b"/>
                </a:tc>
              </a:tr>
              <a:tr h="279578">
                <a:tc>
                  <a:txBody>
                    <a:bodyPr/>
                    <a:lstStyle/>
                    <a:p>
                      <a:pPr algn="l" fontAlgn="b"/>
                      <a:r>
                        <a:rPr lang="en-US" sz="1400" u="none" strike="noStrike">
                          <a:effectLst/>
                          <a:latin typeface="+mj-lt"/>
                        </a:rPr>
                        <a:t>S4</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39,495,893</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41,507,524</a:t>
                      </a:r>
                      <a:endParaRPr lang="en-US" sz="1400" b="0" i="0" u="none" strike="noStrike" dirty="0">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28,517,958</a:t>
                      </a:r>
                    </a:p>
                  </a:txBody>
                  <a:tcPr marL="9525" marR="9525" marT="9525" marB="0" anchor="b"/>
                </a:tc>
              </a:tr>
              <a:tr h="279578">
                <a:tc>
                  <a:txBody>
                    <a:bodyPr/>
                    <a:lstStyle/>
                    <a:p>
                      <a:pPr algn="l" fontAlgn="b"/>
                      <a:r>
                        <a:rPr lang="en-US" sz="1400" u="none" strike="noStrike">
                          <a:effectLst/>
                          <a:latin typeface="+mj-lt"/>
                        </a:rPr>
                        <a:t>S5</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293,042</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403,239</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568,981</a:t>
                      </a:r>
                    </a:p>
                  </a:txBody>
                  <a:tcPr marL="9525" marR="9525" marT="9525" marB="0" anchor="b"/>
                </a:tc>
              </a:tr>
              <a:tr h="279578">
                <a:tc>
                  <a:txBody>
                    <a:bodyPr/>
                    <a:lstStyle/>
                    <a:p>
                      <a:pPr algn="l" fontAlgn="b"/>
                      <a:r>
                        <a:rPr lang="en-US" sz="1400" u="none" strike="noStrike">
                          <a:effectLst/>
                          <a:latin typeface="+mj-lt"/>
                        </a:rPr>
                        <a:t>S6</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62,029,022</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108,220,120</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dirty="0">
                          <a:effectLst/>
                          <a:latin typeface="+mj-lt"/>
                        </a:rPr>
                        <a:t>4</a:t>
                      </a:r>
                      <a:endParaRPr lang="en-US" sz="1400" b="0" i="0" u="none" strike="noStrike" dirty="0">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76,796,685</a:t>
                      </a:r>
                    </a:p>
                  </a:txBody>
                  <a:tcPr marL="9525" marR="9525" marT="9525" marB="0" anchor="b"/>
                </a:tc>
              </a:tr>
              <a:tr h="279578">
                <a:tc>
                  <a:txBody>
                    <a:bodyPr/>
                    <a:lstStyle/>
                    <a:p>
                      <a:pPr algn="l" fontAlgn="b"/>
                      <a:r>
                        <a:rPr lang="en-US" sz="1400" u="none" strike="noStrike">
                          <a:effectLst/>
                          <a:latin typeface="+mj-lt"/>
                        </a:rPr>
                        <a:t>S7</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547,276,342</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1,034,032,213</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3</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417,558,505</a:t>
                      </a:r>
                    </a:p>
                  </a:txBody>
                  <a:tcPr marL="9525" marR="9525" marT="9525" marB="0" anchor="b"/>
                </a:tc>
              </a:tr>
              <a:tr h="279578">
                <a:tc>
                  <a:txBody>
                    <a:bodyPr/>
                    <a:lstStyle/>
                    <a:p>
                      <a:pPr algn="l" fontAlgn="b"/>
                      <a:r>
                        <a:rPr lang="en-US" sz="1400" u="none" strike="noStrike">
                          <a:effectLst/>
                          <a:latin typeface="+mj-lt"/>
                        </a:rPr>
                        <a:t>S8</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154,046,954</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300,026,351</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110,671,176</a:t>
                      </a:r>
                    </a:p>
                  </a:txBody>
                  <a:tcPr marL="9525" marR="9525" marT="9525" marB="0" anchor="b"/>
                </a:tc>
              </a:tr>
              <a:tr h="279578">
                <a:tc>
                  <a:txBody>
                    <a:bodyPr/>
                    <a:lstStyle/>
                    <a:p>
                      <a:pPr algn="l" fontAlgn="b"/>
                      <a:r>
                        <a:rPr lang="en-US" sz="1400" u="none" strike="noStrike">
                          <a:effectLst/>
                          <a:latin typeface="+mj-lt"/>
                        </a:rPr>
                        <a:t>S9</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189,924,567</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417,903,048</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3</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56,429,723</a:t>
                      </a:r>
                    </a:p>
                  </a:txBody>
                  <a:tcPr marL="9525" marR="9525" marT="9525" marB="0" anchor="b"/>
                </a:tc>
              </a:tr>
              <a:tr h="279578">
                <a:tc>
                  <a:txBody>
                    <a:bodyPr/>
                    <a:lstStyle/>
                    <a:p>
                      <a:pPr algn="l" fontAlgn="b"/>
                      <a:r>
                        <a:rPr lang="en-US" sz="1400" u="none" strike="noStrike">
                          <a:effectLst/>
                          <a:latin typeface="+mj-lt"/>
                        </a:rPr>
                        <a:t>S10</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278,999</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661,982</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1</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357,056</a:t>
                      </a:r>
                    </a:p>
                  </a:txBody>
                  <a:tcPr marL="9525" marR="9525" marT="9525" marB="0" anchor="b"/>
                </a:tc>
              </a:tr>
              <a:tr h="279578">
                <a:tc>
                  <a:txBody>
                    <a:bodyPr/>
                    <a:lstStyle/>
                    <a:p>
                      <a:pPr algn="l" fontAlgn="b"/>
                      <a:r>
                        <a:rPr lang="en-US" sz="1400" u="none" strike="noStrike">
                          <a:effectLst/>
                          <a:latin typeface="+mj-lt"/>
                        </a:rPr>
                        <a:t>S11</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403,643,186</a:t>
                      </a:r>
                      <a:endParaRPr lang="en-US" sz="1400" b="0" i="0" u="none" strike="noStrike">
                        <a:solidFill>
                          <a:srgbClr val="000000"/>
                        </a:solidFill>
                        <a:effectLst/>
                        <a:latin typeface="+mj-lt"/>
                      </a:endParaRPr>
                    </a:p>
                  </a:txBody>
                  <a:tcPr marL="9525" marR="9525" marT="9525" marB="0" anchor="b"/>
                </a:tc>
                <a:tc>
                  <a:txBody>
                    <a:bodyPr/>
                    <a:lstStyle/>
                    <a:p>
                      <a:pPr algn="l" fontAlgn="b"/>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4,995,264,188</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a:effectLst/>
                          <a:latin typeface="+mj-lt"/>
                        </a:rPr>
                        <a:t>2</a:t>
                      </a:r>
                      <a:endParaRPr lang="en-US" sz="1400" b="0" i="0" u="none" strike="noStrike">
                        <a:solidFill>
                          <a:srgbClr val="000000"/>
                        </a:solidFill>
                        <a:effectLst/>
                        <a:latin typeface="+mj-lt"/>
                      </a:endParaRPr>
                    </a:p>
                  </a:txBody>
                  <a:tcPr marL="9525" marR="9525" marT="9525" marB="0" anchor="b"/>
                </a:tc>
                <a:tc>
                  <a:txBody>
                    <a:bodyPr/>
                    <a:lstStyle/>
                    <a:p>
                      <a:pPr algn="r" fontAlgn="b"/>
                      <a:r>
                        <a:rPr lang="en-US" sz="1400" u="none" strike="noStrike" kern="1200" dirty="0">
                          <a:solidFill>
                            <a:schemeClr val="dk1"/>
                          </a:solidFill>
                          <a:effectLst/>
                          <a:latin typeface="+mj-lt"/>
                          <a:ea typeface="+mn-ea"/>
                          <a:cs typeface="+mn-cs"/>
                        </a:rPr>
                        <a:t>494,706,072</a:t>
                      </a:r>
                    </a:p>
                  </a:txBody>
                  <a:tcPr marL="9525" marR="9525" marT="9525" marB="0" anchor="b"/>
                </a:tc>
              </a:tr>
            </a:tbl>
          </a:graphicData>
        </a:graphic>
      </p:graphicFrame>
    </p:spTree>
    <p:extLst>
      <p:ext uri="{BB962C8B-B14F-4D97-AF65-F5344CB8AC3E}">
        <p14:creationId xmlns:p14="http://schemas.microsoft.com/office/powerpoint/2010/main" val="168782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Online </a:t>
            </a:r>
            <a:r>
              <a:rPr lang="en-US" dirty="0"/>
              <a:t>Controlled </a:t>
            </a:r>
            <a:r>
              <a:rPr lang="en-US" dirty="0" smtClean="0"/>
              <a:t>Experimentation</a:t>
            </a:r>
            <a:endParaRPr lang="en-US" dirty="0"/>
          </a:p>
        </p:txBody>
      </p:sp>
      <p:sp>
        <p:nvSpPr>
          <p:cNvPr id="6" name="Text Placeholder 5"/>
          <p:cNvSpPr>
            <a:spLocks noGrp="1"/>
          </p:cNvSpPr>
          <p:nvPr>
            <p:ph type="body" idx="1"/>
          </p:nvPr>
        </p:nvSpPr>
        <p:spPr/>
        <p:txBody>
          <a:bodyPr/>
          <a:lstStyle/>
          <a:p>
            <a:r>
              <a:rPr lang="en-US" dirty="0" smtClean="0"/>
              <a:t>With Examples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185406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55" y="393700"/>
            <a:ext cx="3581400" cy="1422400"/>
          </a:xfrm>
        </p:spPr>
        <p:txBody>
          <a:bodyPr/>
          <a:lstStyle/>
          <a:p>
            <a:pPr algn="l">
              <a:lnSpc>
                <a:spcPct val="100000"/>
              </a:lnSpc>
            </a:pPr>
            <a:r>
              <a:rPr lang="en-US" sz="3200" dirty="0" smtClean="0"/>
              <a:t>Online </a:t>
            </a:r>
            <a:r>
              <a:rPr lang="en-US" sz="3200" dirty="0"/>
              <a:t>Controlled </a:t>
            </a:r>
            <a:r>
              <a:rPr lang="en-US" sz="3200" dirty="0" smtClean="0"/>
              <a:t>Experimentation</a:t>
            </a:r>
            <a:endParaRPr lang="en-US" sz="3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37</a:t>
            </a:fld>
            <a:endParaRPr lang="en-US" dirty="0"/>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3664" y="-59312"/>
            <a:ext cx="5221287" cy="678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2108200"/>
            <a:ext cx="3886200" cy="2308324"/>
          </a:xfrm>
          <a:prstGeom prst="rect">
            <a:avLst/>
          </a:prstGeom>
        </p:spPr>
        <p:txBody>
          <a:bodyPr wrap="square">
            <a:spAutoFit/>
          </a:bodyPr>
          <a:lstStyle/>
          <a:p>
            <a:r>
              <a:rPr lang="en-US" sz="2400" dirty="0">
                <a:solidFill>
                  <a:schemeClr val="tx1">
                    <a:lumMod val="75000"/>
                    <a:lumOff val="25000"/>
                  </a:schemeClr>
                </a:solidFill>
                <a:latin typeface="+mj-lt"/>
              </a:rPr>
              <a:t>This is an “</a:t>
            </a:r>
            <a:r>
              <a:rPr lang="en-US" sz="2400" b="1" dirty="0">
                <a:solidFill>
                  <a:schemeClr val="tx1">
                    <a:lumMod val="75000"/>
                    <a:lumOff val="25000"/>
                  </a:schemeClr>
                </a:solidFill>
                <a:latin typeface="+mj-lt"/>
              </a:rPr>
              <a:t>A/B</a:t>
            </a:r>
            <a:r>
              <a:rPr lang="en-US" sz="2400" dirty="0">
                <a:solidFill>
                  <a:schemeClr val="tx1">
                    <a:lumMod val="75000"/>
                    <a:lumOff val="25000"/>
                  </a:schemeClr>
                </a:solidFill>
                <a:latin typeface="+mj-lt"/>
              </a:rPr>
              <a:t>” </a:t>
            </a:r>
            <a:r>
              <a:rPr lang="en-US" sz="2400" dirty="0" smtClean="0">
                <a:solidFill>
                  <a:schemeClr val="tx1">
                    <a:lumMod val="75000"/>
                    <a:lumOff val="25000"/>
                  </a:schemeClr>
                </a:solidFill>
                <a:latin typeface="+mj-lt"/>
              </a:rPr>
              <a:t>test</a:t>
            </a:r>
          </a:p>
          <a:p>
            <a:r>
              <a:rPr lang="en-US" sz="2400" dirty="0" smtClean="0">
                <a:solidFill>
                  <a:schemeClr val="tx1">
                    <a:lumMod val="75000"/>
                    <a:lumOff val="25000"/>
                  </a:schemeClr>
                </a:solidFill>
                <a:latin typeface="+mj-lt"/>
              </a:rPr>
              <a:t>…the simplest example</a:t>
            </a:r>
          </a:p>
          <a:p>
            <a:pPr lvl="2"/>
            <a:endParaRPr lang="en-US" sz="2400" dirty="0">
              <a:solidFill>
                <a:schemeClr val="tx1">
                  <a:lumMod val="75000"/>
                  <a:lumOff val="25000"/>
                </a:schemeClr>
              </a:solidFill>
              <a:latin typeface="+mj-lt"/>
            </a:endParaRPr>
          </a:p>
          <a:p>
            <a:pPr marL="342900" indent="-342900">
              <a:buFont typeface="Arial" pitchFamily="34" charset="0"/>
              <a:buChar char="•"/>
            </a:pPr>
            <a:r>
              <a:rPr lang="en-US" sz="2400" dirty="0">
                <a:solidFill>
                  <a:schemeClr val="tx1">
                    <a:lumMod val="75000"/>
                    <a:lumOff val="25000"/>
                  </a:schemeClr>
                </a:solidFill>
                <a:latin typeface="+mj-lt"/>
              </a:rPr>
              <a:t>A and B are </a:t>
            </a:r>
            <a:r>
              <a:rPr lang="en-US" sz="2400" b="1" dirty="0">
                <a:solidFill>
                  <a:schemeClr val="tx1">
                    <a:lumMod val="75000"/>
                    <a:lumOff val="25000"/>
                  </a:schemeClr>
                </a:solidFill>
                <a:latin typeface="+mj-lt"/>
              </a:rPr>
              <a:t>Variants</a:t>
            </a:r>
          </a:p>
          <a:p>
            <a:pPr marL="800100" lvl="1" indent="-342900">
              <a:buFont typeface="Arial" pitchFamily="34" charset="0"/>
              <a:buChar char="•"/>
            </a:pPr>
            <a:r>
              <a:rPr lang="en-US" sz="2400" dirty="0">
                <a:solidFill>
                  <a:schemeClr val="tx1">
                    <a:lumMod val="75000"/>
                    <a:lumOff val="25000"/>
                  </a:schemeClr>
                </a:solidFill>
                <a:latin typeface="+mj-lt"/>
              </a:rPr>
              <a:t>A is </a:t>
            </a:r>
            <a:r>
              <a:rPr lang="en-US" sz="2400" b="1" dirty="0">
                <a:solidFill>
                  <a:schemeClr val="tx1">
                    <a:lumMod val="75000"/>
                    <a:lumOff val="25000"/>
                  </a:schemeClr>
                </a:solidFill>
                <a:latin typeface="+mj-lt"/>
              </a:rPr>
              <a:t>Control</a:t>
            </a:r>
          </a:p>
          <a:p>
            <a:pPr marL="800100" lvl="1" indent="-342900">
              <a:buFont typeface="Arial" pitchFamily="34" charset="0"/>
              <a:buChar char="•"/>
            </a:pPr>
            <a:r>
              <a:rPr lang="en-US" sz="2400" dirty="0">
                <a:solidFill>
                  <a:schemeClr val="tx1">
                    <a:lumMod val="75000"/>
                    <a:lumOff val="25000"/>
                  </a:schemeClr>
                </a:solidFill>
                <a:latin typeface="+mj-lt"/>
              </a:rPr>
              <a:t>B is </a:t>
            </a:r>
            <a:r>
              <a:rPr lang="en-US" sz="2400" b="1" dirty="0">
                <a:solidFill>
                  <a:schemeClr val="tx1">
                    <a:lumMod val="75000"/>
                    <a:lumOff val="25000"/>
                  </a:schemeClr>
                </a:solidFill>
                <a:latin typeface="+mj-lt"/>
              </a:rPr>
              <a:t>Treatment</a:t>
            </a:r>
          </a:p>
        </p:txBody>
      </p:sp>
    </p:spTree>
    <p:extLst>
      <p:ext uri="{BB962C8B-B14F-4D97-AF65-F5344CB8AC3E}">
        <p14:creationId xmlns:p14="http://schemas.microsoft.com/office/powerpoint/2010/main" val="234536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Microsoft Xbox Live</a:t>
            </a:r>
            <a:endParaRPr lang="en-US" dirty="0"/>
          </a:p>
        </p:txBody>
      </p:sp>
      <p:sp>
        <p:nvSpPr>
          <p:cNvPr id="3" name="Content Placeholder 2"/>
          <p:cNvSpPr>
            <a:spLocks noGrp="1"/>
          </p:cNvSpPr>
          <p:nvPr>
            <p:ph idx="1"/>
          </p:nvPr>
        </p:nvSpPr>
        <p:spPr>
          <a:xfrm>
            <a:off x="533400" y="1065707"/>
            <a:ext cx="8229600" cy="700949"/>
          </a:xfrm>
        </p:spPr>
        <p:txBody>
          <a:bodyPr>
            <a:normAutofit/>
          </a:bodyPr>
          <a:lstStyle/>
          <a:p>
            <a:pPr marL="0" indent="0" algn="ctr">
              <a:buNone/>
            </a:pPr>
            <a:r>
              <a:rPr lang="en-US" dirty="0" smtClean="0"/>
              <a:t>Goal: Sign More People up for Gold Subscriptions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38</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839" y="1701800"/>
            <a:ext cx="2514162" cy="498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5600" y="1701800"/>
            <a:ext cx="2667783" cy="429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2115217997"/>
              </p:ext>
            </p:extLst>
          </p:nvPr>
        </p:nvGraphicFramePr>
        <p:xfrm>
          <a:off x="2756040" y="1701800"/>
          <a:ext cx="332142" cy="533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5693229" y="2518228"/>
            <a:ext cx="3276600" cy="1631216"/>
          </a:xfrm>
          <a:prstGeom prst="rect">
            <a:avLst/>
          </a:prstGeom>
        </p:spPr>
        <p:txBody>
          <a:bodyPr wrap="square">
            <a:spAutoFit/>
          </a:bodyPr>
          <a:lstStyle/>
          <a:p>
            <a:r>
              <a:rPr lang="en-US" sz="2000" dirty="0" smtClean="0">
                <a:solidFill>
                  <a:schemeClr val="tx1">
                    <a:lumMod val="75000"/>
                    <a:lumOff val="25000"/>
                  </a:schemeClr>
                </a:solidFill>
                <a:latin typeface="+mj-lt"/>
              </a:rPr>
              <a:t>Which has higher Gold Sign-up…???</a:t>
            </a:r>
          </a:p>
          <a:p>
            <a:pPr marL="457200" indent="-457200">
              <a:buAutoNum type="alphaUcPeriod"/>
            </a:pPr>
            <a:r>
              <a:rPr lang="en-US" sz="2000" dirty="0" smtClean="0">
                <a:solidFill>
                  <a:schemeClr val="tx1">
                    <a:lumMod val="75000"/>
                    <a:lumOff val="25000"/>
                  </a:schemeClr>
                </a:solidFill>
                <a:latin typeface="+mj-lt"/>
              </a:rPr>
              <a:t>Control</a:t>
            </a:r>
          </a:p>
          <a:p>
            <a:pPr marL="457200" indent="-457200">
              <a:buAutoNum type="alphaUcPeriod"/>
            </a:pPr>
            <a:r>
              <a:rPr lang="en-US" sz="2000" dirty="0" smtClean="0">
                <a:solidFill>
                  <a:schemeClr val="tx1">
                    <a:lumMod val="75000"/>
                    <a:lumOff val="25000"/>
                  </a:schemeClr>
                </a:solidFill>
                <a:latin typeface="+mj-lt"/>
              </a:rPr>
              <a:t>Treatment</a:t>
            </a:r>
          </a:p>
          <a:p>
            <a:pPr marL="457200" indent="-457200">
              <a:buAutoNum type="alphaUcPeriod"/>
            </a:pPr>
            <a:r>
              <a:rPr lang="en-US" sz="2000" dirty="0">
                <a:solidFill>
                  <a:schemeClr val="tx1">
                    <a:lumMod val="75000"/>
                    <a:lumOff val="25000"/>
                  </a:schemeClr>
                </a:solidFill>
                <a:latin typeface="+mj-lt"/>
              </a:rPr>
              <a:t>N</a:t>
            </a:r>
            <a:r>
              <a:rPr lang="en-US" sz="2000" dirty="0" smtClean="0">
                <a:solidFill>
                  <a:schemeClr val="tx1">
                    <a:lumMod val="75000"/>
                    <a:lumOff val="25000"/>
                  </a:schemeClr>
                </a:solidFill>
                <a:latin typeface="+mj-lt"/>
              </a:rPr>
              <a:t>either</a:t>
            </a:r>
            <a:endParaRPr lang="en-US" sz="2000" dirty="0">
              <a:solidFill>
                <a:schemeClr val="tx1">
                  <a:lumMod val="75000"/>
                  <a:lumOff val="25000"/>
                </a:schemeClr>
              </a:solidFill>
              <a:latin typeface="+mj-lt"/>
            </a:endParaRPr>
          </a:p>
        </p:txBody>
      </p:sp>
      <p:grpSp>
        <p:nvGrpSpPr>
          <p:cNvPr id="17" name="Group 16"/>
          <p:cNvGrpSpPr/>
          <p:nvPr/>
        </p:nvGrpSpPr>
        <p:grpSpPr>
          <a:xfrm>
            <a:off x="-13231" y="1701805"/>
            <a:ext cx="332141" cy="442855"/>
            <a:chOff x="0" y="33984"/>
            <a:chExt cx="332141" cy="332141"/>
          </a:xfrm>
          <a:scene3d>
            <a:camera prst="orthographicFront">
              <a:rot lat="0" lon="0" rev="0"/>
            </a:camera>
            <a:lightRig rig="glow" dir="t">
              <a:rot lat="0" lon="0" rev="14100000"/>
            </a:lightRig>
          </a:scene3d>
        </p:grpSpPr>
        <p:sp>
          <p:nvSpPr>
            <p:cNvPr id="18" name="Oval 17"/>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A</a:t>
              </a:r>
              <a:endParaRPr lang="en-US" sz="1500" kern="1200" dirty="0"/>
            </a:p>
          </p:txBody>
        </p:sp>
      </p:grpSp>
      <p:sp>
        <p:nvSpPr>
          <p:cNvPr id="11" name="Rectangle 10"/>
          <p:cNvSpPr/>
          <p:nvPr/>
        </p:nvSpPr>
        <p:spPr>
          <a:xfrm>
            <a:off x="5563384" y="1775327"/>
            <a:ext cx="3579837" cy="276999"/>
          </a:xfrm>
          <a:prstGeom prst="rect">
            <a:avLst/>
          </a:prstGeom>
        </p:spPr>
        <p:txBody>
          <a:bodyPr wrap="square">
            <a:spAutoFit/>
          </a:bodyPr>
          <a:lstStyle/>
          <a:p>
            <a:r>
              <a:rPr lang="en-US" sz="1200" dirty="0">
                <a:latin typeface="+mj-lt"/>
                <a:hlinkClick r:id="rId10"/>
              </a:rPr>
              <a:t>http://</a:t>
            </a:r>
            <a:r>
              <a:rPr lang="en-US" sz="1200" dirty="0" smtClean="0">
                <a:latin typeface="+mj-lt"/>
                <a:hlinkClick r:id="rId10"/>
              </a:rPr>
              <a:t>www.xbox.com/en-US/live/joinlive.htm</a:t>
            </a:r>
            <a:r>
              <a:rPr lang="en-US" sz="1200" dirty="0" smtClean="0">
                <a:latin typeface="+mj-lt"/>
              </a:rPr>
              <a:t> </a:t>
            </a:r>
            <a:endParaRPr lang="en-US" sz="1200" dirty="0">
              <a:latin typeface="+mj-lt"/>
            </a:endParaRPr>
          </a:p>
        </p:txBody>
      </p:sp>
      <p:sp>
        <p:nvSpPr>
          <p:cNvPr id="26" name="Rectangle 25"/>
          <p:cNvSpPr/>
          <p:nvPr/>
        </p:nvSpPr>
        <p:spPr>
          <a:xfrm>
            <a:off x="5693229" y="2518228"/>
            <a:ext cx="3276600" cy="1631216"/>
          </a:xfrm>
          <a:prstGeom prst="rect">
            <a:avLst/>
          </a:prstGeom>
        </p:spPr>
        <p:txBody>
          <a:bodyPr wrap="square">
            <a:spAutoFit/>
          </a:bodyPr>
          <a:lstStyle/>
          <a:p>
            <a:r>
              <a:rPr lang="en-US" sz="2000" dirty="0" smtClean="0">
                <a:solidFill>
                  <a:schemeClr val="tx1">
                    <a:lumMod val="75000"/>
                    <a:lumOff val="25000"/>
                  </a:schemeClr>
                </a:solidFill>
                <a:latin typeface="+mj-lt"/>
              </a:rPr>
              <a:t>Which has higher Gold Sign-up…???</a:t>
            </a:r>
          </a:p>
          <a:p>
            <a:pPr marL="457200" indent="-457200">
              <a:buAutoNum type="alphaUcPeriod"/>
            </a:pPr>
            <a:r>
              <a:rPr lang="en-US" sz="2000" dirty="0" smtClean="0">
                <a:solidFill>
                  <a:schemeClr val="bg1">
                    <a:lumMod val="75000"/>
                  </a:schemeClr>
                </a:solidFill>
                <a:latin typeface="+mj-lt"/>
              </a:rPr>
              <a:t>Control</a:t>
            </a:r>
          </a:p>
          <a:p>
            <a:pPr marL="457200" indent="-457200">
              <a:buAutoNum type="alphaUcPeriod"/>
            </a:pPr>
            <a:r>
              <a:rPr lang="en-US" sz="2000" b="1" dirty="0" smtClean="0">
                <a:solidFill>
                  <a:schemeClr val="tx1">
                    <a:lumMod val="75000"/>
                    <a:lumOff val="25000"/>
                  </a:schemeClr>
                </a:solidFill>
                <a:latin typeface="+mj-lt"/>
              </a:rPr>
              <a:t>Treatment</a:t>
            </a:r>
            <a:r>
              <a:rPr lang="en-US" sz="2000" dirty="0" smtClean="0">
                <a:solidFill>
                  <a:schemeClr val="tx1">
                    <a:lumMod val="75000"/>
                    <a:lumOff val="25000"/>
                  </a:schemeClr>
                </a:solidFill>
                <a:latin typeface="+mj-lt"/>
              </a:rPr>
              <a:t> – up 29.9%</a:t>
            </a:r>
          </a:p>
          <a:p>
            <a:pPr marL="457200" indent="-457200">
              <a:buAutoNum type="alphaUcPeriod"/>
            </a:pPr>
            <a:r>
              <a:rPr lang="en-US" sz="2000" dirty="0">
                <a:solidFill>
                  <a:schemeClr val="bg1">
                    <a:lumMod val="75000"/>
                  </a:schemeClr>
                </a:solidFill>
                <a:latin typeface="+mj-lt"/>
              </a:rPr>
              <a:t>N</a:t>
            </a:r>
            <a:r>
              <a:rPr lang="en-US" sz="2000" dirty="0" smtClean="0">
                <a:solidFill>
                  <a:schemeClr val="bg1">
                    <a:lumMod val="75000"/>
                  </a:schemeClr>
                </a:solidFill>
                <a:latin typeface="+mj-lt"/>
              </a:rPr>
              <a:t>either</a:t>
            </a:r>
            <a:endParaRPr lang="en-US" sz="2000" dirty="0">
              <a:solidFill>
                <a:schemeClr val="bg1">
                  <a:lumMod val="75000"/>
                </a:schemeClr>
              </a:solidFill>
              <a:latin typeface="+mj-lt"/>
            </a:endParaRPr>
          </a:p>
        </p:txBody>
      </p:sp>
      <p:sp>
        <p:nvSpPr>
          <p:cNvPr id="14" name="TextBox 13"/>
          <p:cNvSpPr txBox="1"/>
          <p:nvPr/>
        </p:nvSpPr>
        <p:spPr>
          <a:xfrm>
            <a:off x="6019800" y="5156203"/>
            <a:ext cx="2438400"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solidFill>
                  <a:schemeClr val="bg1"/>
                </a:solidFill>
                <a:latin typeface="+mj-lt"/>
              </a:rPr>
              <a:t>Research reveals</a:t>
            </a:r>
          </a:p>
          <a:p>
            <a:pPr algn="ctr"/>
            <a:r>
              <a:rPr lang="en-US" dirty="0" smtClean="0">
                <a:solidFill>
                  <a:schemeClr val="bg1"/>
                </a:solidFill>
                <a:latin typeface="+mj-lt"/>
              </a:rPr>
              <a:t>Latent Demand</a:t>
            </a:r>
            <a:endParaRPr lang="en-US" dirty="0">
              <a:solidFill>
                <a:schemeClr val="bg1"/>
              </a:solidFill>
              <a:latin typeface="+mj-lt"/>
            </a:endParaRPr>
          </a:p>
        </p:txBody>
      </p:sp>
    </p:spTree>
    <p:extLst>
      <p:ext uri="{BB962C8B-B14F-4D97-AF65-F5344CB8AC3E}">
        <p14:creationId xmlns:p14="http://schemas.microsoft.com/office/powerpoint/2010/main" val="20657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p:spPr>
        <p:txBody>
          <a:bodyPr vert="horz" lIns="91440" tIns="45720" rIns="91440" bIns="45720" rtlCol="0" anchor="b">
            <a:noAutofit/>
          </a:bodyPr>
          <a:lstStyle/>
          <a:p>
            <a:r>
              <a:rPr lang="en-US" sz="3600" dirty="0"/>
              <a:t>Example: Amazon Shopping Cart Recs</a:t>
            </a:r>
          </a:p>
        </p:txBody>
      </p:sp>
      <p:sp>
        <p:nvSpPr>
          <p:cNvPr id="3" name="Content Placeholder 2"/>
          <p:cNvSpPr>
            <a:spLocks noGrp="1"/>
          </p:cNvSpPr>
          <p:nvPr>
            <p:ph idx="1"/>
          </p:nvPr>
        </p:nvSpPr>
        <p:spPr>
          <a:xfrm>
            <a:off x="419100" y="990600"/>
            <a:ext cx="8229600" cy="4775200"/>
          </a:xfrm>
        </p:spPr>
        <p:txBody>
          <a:bodyPr>
            <a:normAutofit/>
          </a:bodyPr>
          <a:lstStyle/>
          <a:p>
            <a:r>
              <a:rPr lang="en-US" dirty="0" smtClean="0"/>
              <a:t>Amazon.com engineer had </a:t>
            </a:r>
            <a:r>
              <a:rPr lang="en-US" dirty="0"/>
              <a:t>the idea of showing recommendations based on cart </a:t>
            </a:r>
            <a:r>
              <a:rPr lang="en-US" dirty="0" smtClean="0"/>
              <a:t>items </a:t>
            </a:r>
            <a:r>
              <a:rPr lang="en-US" sz="1200" dirty="0" smtClean="0"/>
              <a:t>[Linden</a:t>
            </a:r>
            <a:r>
              <a:rPr lang="en-US" sz="1200" dirty="0"/>
              <a:t>, Apr </a:t>
            </a:r>
            <a:r>
              <a:rPr lang="en-US" sz="1200" dirty="0" smtClean="0"/>
              <a:t>2006]</a:t>
            </a:r>
            <a:endParaRPr lang="en-US" sz="1200" dirty="0"/>
          </a:p>
          <a:p>
            <a:pPr lvl="1"/>
            <a:r>
              <a:rPr lang="en-US" sz="2400" dirty="0" smtClean="0"/>
              <a:t>Pro</a:t>
            </a:r>
            <a:r>
              <a:rPr lang="en-US" sz="2400" dirty="0"/>
              <a:t>: cross-sell more </a:t>
            </a:r>
            <a:r>
              <a:rPr lang="en-US" sz="2400" dirty="0" smtClean="0"/>
              <a:t>items</a:t>
            </a:r>
          </a:p>
          <a:p>
            <a:pPr lvl="2"/>
            <a:r>
              <a:rPr lang="en-US" sz="2400" dirty="0" smtClean="0"/>
              <a:t>increase </a:t>
            </a:r>
            <a:r>
              <a:rPr lang="en-US" sz="2400" dirty="0"/>
              <a:t>average basket </a:t>
            </a:r>
            <a:r>
              <a:rPr lang="en-US" sz="2400" dirty="0" smtClean="0"/>
              <a:t>size</a:t>
            </a:r>
            <a:endParaRPr lang="en-US" sz="2400" dirty="0"/>
          </a:p>
          <a:p>
            <a:pPr lvl="1"/>
            <a:r>
              <a:rPr lang="en-US" sz="2400" dirty="0"/>
              <a:t>Con: distract people from checking out </a:t>
            </a:r>
            <a:endParaRPr lang="en-US" sz="2400" dirty="0" smtClean="0"/>
          </a:p>
          <a:p>
            <a:pPr lvl="2"/>
            <a:r>
              <a:rPr lang="en-US" sz="2400" dirty="0" smtClean="0"/>
              <a:t>reduce conversion</a:t>
            </a:r>
            <a:endParaRPr lang="en-US" sz="2400" dirty="0"/>
          </a:p>
          <a:p>
            <a:r>
              <a:rPr lang="en-US" dirty="0" smtClean="0"/>
              <a:t>A </a:t>
            </a:r>
            <a:r>
              <a:rPr lang="en-US" dirty="0"/>
              <a:t>marketing senior vice-president was dead set against it</a:t>
            </a:r>
            <a:r>
              <a:rPr lang="en-US" dirty="0" smtClean="0"/>
              <a:t>.</a:t>
            </a:r>
          </a:p>
          <a:p>
            <a:endParaRPr lang="en-US" dirty="0" smtClean="0"/>
          </a:p>
          <a:p>
            <a:r>
              <a:rPr lang="en-US" dirty="0" smtClean="0"/>
              <a:t>Ran </a:t>
            </a:r>
            <a:r>
              <a:rPr lang="en-US" dirty="0"/>
              <a:t>an Experiment…</a:t>
            </a:r>
          </a:p>
          <a:p>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39</a:t>
            </a:fld>
            <a:endParaRPr lang="en-US" dirty="0"/>
          </a:p>
        </p:txBody>
      </p:sp>
      <p:sp>
        <p:nvSpPr>
          <p:cNvPr id="7" name="Content Placeholder 2"/>
          <p:cNvSpPr txBox="1">
            <a:spLocks/>
          </p:cNvSpPr>
          <p:nvPr/>
        </p:nvSpPr>
        <p:spPr>
          <a:xfrm>
            <a:off x="419100" y="4038600"/>
            <a:ext cx="8229600" cy="71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dirty="0" smtClean="0"/>
          </a:p>
        </p:txBody>
      </p:sp>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4580418" y="4830371"/>
            <a:ext cx="1551836"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94118" l="1149" r="97701"/>
                    </a14:imgEffect>
                  </a14:imgLayer>
                </a14:imgProps>
              </a:ext>
              <a:ext uri="{28A0092B-C50C-407E-A947-70E740481C1C}">
                <a14:useLocalDpi xmlns:a14="http://schemas.microsoft.com/office/drawing/2010/main"/>
              </a:ext>
            </a:extLst>
          </a:blip>
          <a:srcRect/>
          <a:stretch/>
        </p:blipFill>
        <p:spPr bwMode="auto">
          <a:xfrm>
            <a:off x="6204098" y="4830371"/>
            <a:ext cx="2042780" cy="42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2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16000"/>
          </a:xfrm>
        </p:spPr>
        <p:txBody>
          <a:bodyPr/>
          <a:lstStyle/>
          <a:p>
            <a:r>
              <a:rPr lang="en-US" dirty="0" smtClean="0"/>
              <a:t>Who am I?</a:t>
            </a:r>
            <a:endParaRPr lang="en-US" dirty="0"/>
          </a:p>
        </p:txBody>
      </p:sp>
      <p:sp>
        <p:nvSpPr>
          <p:cNvPr id="3" name="Content Placeholder 2"/>
          <p:cNvSpPr>
            <a:spLocks noGrp="1"/>
          </p:cNvSpPr>
          <p:nvPr>
            <p:ph idx="1"/>
          </p:nvPr>
        </p:nvSpPr>
        <p:spPr>
          <a:xfrm>
            <a:off x="430306" y="990603"/>
            <a:ext cx="4572000" cy="1739900"/>
          </a:xfrm>
        </p:spPr>
        <p:txBody>
          <a:bodyPr>
            <a:normAutofit/>
          </a:bodyPr>
          <a:lstStyle/>
          <a:p>
            <a:pPr marL="0" indent="0">
              <a:buNone/>
            </a:pPr>
            <a:r>
              <a:rPr lang="en-US" dirty="0" smtClean="0"/>
              <a:t>Software QA Manager</a:t>
            </a:r>
          </a:p>
          <a:p>
            <a:pPr marL="0" indent="0">
              <a:spcBef>
                <a:spcPts val="1200"/>
              </a:spcBef>
              <a:buNone/>
            </a:pPr>
            <a:r>
              <a:rPr lang="en-US" dirty="0" smtClean="0"/>
              <a:t>	Amazon Digital Media</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2306" y="1186331"/>
            <a:ext cx="1703294"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38200" y="2883345"/>
            <a:ext cx="1749107" cy="1256931"/>
            <a:chOff x="7239000" y="438150"/>
            <a:chExt cx="1307088" cy="942698"/>
          </a:xfrm>
        </p:grpSpPr>
        <p:pic>
          <p:nvPicPr>
            <p:cNvPr id="6" name="Picture 3" descr="C:\Users\seliot\Documents\QA\MSFT\ms-logo_b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438150"/>
              <a:ext cx="1307088" cy="212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seliot\Documents\ExP\Logos\ExP_logo_noreflect_trans_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20163" y="771248"/>
              <a:ext cx="944761"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2773742" y="3503043"/>
            <a:ext cx="5838637" cy="461665"/>
          </a:xfrm>
          <a:prstGeom prst="rect">
            <a:avLst/>
          </a:prstGeom>
          <a:noFill/>
        </p:spPr>
        <p:txBody>
          <a:bodyPr wrap="square" rtlCol="0">
            <a:spAutoFit/>
          </a:bodyPr>
          <a:lstStyle/>
          <a:p>
            <a:r>
              <a:rPr lang="en-US" sz="2400" dirty="0">
                <a:solidFill>
                  <a:schemeClr val="tx1">
                    <a:lumMod val="75000"/>
                    <a:lumOff val="25000"/>
                  </a:schemeClr>
                </a:solidFill>
                <a:latin typeface="+mj-lt"/>
              </a:rPr>
              <a:t>Microsoft Experimentation </a:t>
            </a:r>
            <a:r>
              <a:rPr lang="en-US" sz="2400" dirty="0" smtClean="0">
                <a:solidFill>
                  <a:schemeClr val="tx1">
                    <a:lumMod val="75000"/>
                    <a:lumOff val="25000"/>
                  </a:schemeClr>
                </a:solidFill>
                <a:latin typeface="+mj-lt"/>
              </a:rPr>
              <a:t>Platform</a:t>
            </a:r>
            <a:endParaRPr lang="en-US" sz="2400" dirty="0">
              <a:solidFill>
                <a:schemeClr val="tx1">
                  <a:lumMod val="75000"/>
                  <a:lumOff val="25000"/>
                </a:schemeClr>
              </a:solidFill>
              <a:latin typeface="+mj-lt"/>
            </a:endParaRPr>
          </a:p>
        </p:txBody>
      </p:sp>
      <p:sp>
        <p:nvSpPr>
          <p:cNvPr id="10" name="TextBox 9"/>
          <p:cNvSpPr txBox="1"/>
          <p:nvPr/>
        </p:nvSpPr>
        <p:spPr>
          <a:xfrm>
            <a:off x="5445647" y="4377003"/>
            <a:ext cx="3581399" cy="1200329"/>
          </a:xfrm>
          <a:prstGeom prst="rect">
            <a:avLst/>
          </a:prstGeom>
          <a:noFill/>
        </p:spPr>
        <p:txBody>
          <a:bodyPr wrap="square" rtlCol="0">
            <a:spAutoFit/>
          </a:bodyPr>
          <a:lstStyle/>
          <a:p>
            <a:r>
              <a:rPr lang="en-US" sz="2400" dirty="0" smtClean="0">
                <a:solidFill>
                  <a:schemeClr val="tx1">
                    <a:lumMod val="75000"/>
                    <a:lumOff val="25000"/>
                  </a:schemeClr>
                </a:solidFill>
                <a:latin typeface="+mj-lt"/>
              </a:rPr>
              <a:t>Culture Shift</a:t>
            </a:r>
          </a:p>
          <a:p>
            <a:pPr marL="800100" lvl="1" indent="-342900">
              <a:buFont typeface="Arial" pitchFamily="34" charset="0"/>
              <a:buChar char="•"/>
            </a:pPr>
            <a:r>
              <a:rPr lang="en-US" sz="2400" dirty="0" smtClean="0">
                <a:solidFill>
                  <a:schemeClr val="tx1">
                    <a:lumMod val="75000"/>
                    <a:lumOff val="25000"/>
                  </a:schemeClr>
                </a:solidFill>
                <a:latin typeface="+mj-lt"/>
              </a:rPr>
              <a:t>Services</a:t>
            </a:r>
          </a:p>
          <a:p>
            <a:pPr marL="800100" lvl="1" indent="-342900">
              <a:buFont typeface="Arial" pitchFamily="34" charset="0"/>
              <a:buChar char="•"/>
            </a:pPr>
            <a:r>
              <a:rPr lang="en-US" sz="2400" dirty="0" smtClean="0">
                <a:solidFill>
                  <a:schemeClr val="tx1">
                    <a:lumMod val="75000"/>
                    <a:lumOff val="25000"/>
                  </a:schemeClr>
                </a:solidFill>
                <a:latin typeface="+mj-lt"/>
              </a:rPr>
              <a:t>Data Driven</a:t>
            </a:r>
            <a:endParaRPr lang="en-US" sz="2400" dirty="0">
              <a:solidFill>
                <a:schemeClr val="tx1">
                  <a:lumMod val="75000"/>
                  <a:lumOff val="25000"/>
                </a:schemeClr>
              </a:solidFill>
              <a:latin typeface="+mj-lt"/>
            </a:endParaRPr>
          </a:p>
        </p:txBody>
      </p:sp>
      <p:pic>
        <p:nvPicPr>
          <p:cNvPr id="11" name="Picture 2" descr="File:Bing logo.svg">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8200" y="4399549"/>
            <a:ext cx="1886137" cy="9398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73742" y="4561670"/>
            <a:ext cx="2485837" cy="461665"/>
          </a:xfrm>
          <a:prstGeom prst="rect">
            <a:avLst/>
          </a:prstGeom>
          <a:noFill/>
        </p:spPr>
        <p:txBody>
          <a:bodyPr wrap="square" rtlCol="0">
            <a:spAutoFit/>
          </a:bodyPr>
          <a:lstStyle/>
          <a:p>
            <a:r>
              <a:rPr lang="en-US" sz="2400" dirty="0">
                <a:solidFill>
                  <a:schemeClr val="tx1">
                    <a:lumMod val="75000"/>
                    <a:lumOff val="25000"/>
                  </a:schemeClr>
                </a:solidFill>
                <a:latin typeface="+mj-lt"/>
              </a:rPr>
              <a:t>Microsoft </a:t>
            </a:r>
            <a:r>
              <a:rPr lang="en-US" sz="2400" dirty="0" smtClean="0">
                <a:solidFill>
                  <a:schemeClr val="tx1">
                    <a:lumMod val="75000"/>
                    <a:lumOff val="25000"/>
                  </a:schemeClr>
                </a:solidFill>
                <a:latin typeface="+mj-lt"/>
              </a:rPr>
              <a:t>Bing</a:t>
            </a:r>
            <a:endParaRPr lang="en-US" sz="2400" dirty="0">
              <a:solidFill>
                <a:schemeClr val="tx1">
                  <a:lumMod val="75000"/>
                  <a:lumOff val="25000"/>
                </a:schemeClr>
              </a:solidFill>
              <a:latin typeface="+mj-lt"/>
            </a:endParaRPr>
          </a:p>
        </p:txBody>
      </p:sp>
    </p:spTree>
    <p:extLst>
      <p:ext uri="{BB962C8B-B14F-4D97-AF65-F5344CB8AC3E}">
        <p14:creationId xmlns:p14="http://schemas.microsoft.com/office/powerpoint/2010/main" val="19942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Amazon Shopping Cart </a:t>
            </a:r>
            <a:r>
              <a:rPr lang="en-US" dirty="0" smtClean="0"/>
              <a:t>Recs</a:t>
            </a:r>
            <a:endParaRPr lang="en-US" dirty="0"/>
          </a:p>
        </p:txBody>
      </p:sp>
      <p:sp>
        <p:nvSpPr>
          <p:cNvPr id="3" name="Content Placeholder 2"/>
          <p:cNvSpPr>
            <a:spLocks noGrp="1"/>
          </p:cNvSpPr>
          <p:nvPr>
            <p:ph idx="1"/>
          </p:nvPr>
        </p:nvSpPr>
        <p:spPr>
          <a:xfrm>
            <a:off x="457200" y="990600"/>
            <a:ext cx="8305800" cy="2133600"/>
          </a:xfrm>
        </p:spPr>
        <p:txBody>
          <a:bodyPr>
            <a:normAutofit/>
          </a:bodyPr>
          <a:lstStyle/>
          <a:p>
            <a:pPr marL="0" indent="0">
              <a:buNone/>
            </a:pPr>
            <a:r>
              <a:rPr lang="en-US" dirty="0" smtClean="0"/>
              <a:t>The Scenario</a:t>
            </a:r>
          </a:p>
          <a:p>
            <a:pPr marL="400050" lvl="1" indent="0">
              <a:buNone/>
            </a:pPr>
            <a:r>
              <a:rPr lang="en-US" dirty="0" smtClean="0"/>
              <a:t>Maria is a new  mother.  She needs to keep a steady supply of diapers in the house.  With the new baby she can’t easily get to the store.  With the new little one joining the family, money is tighter and she also needs to stay within her budget  And there are so many other things she needs other than diapers to keep her baby happy and healthy.</a:t>
            </a:r>
          </a:p>
          <a:p>
            <a:pPr marL="800100" lvl="2" indent="0">
              <a:buNone/>
            </a:pPr>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40</a:t>
            </a:fld>
            <a:endParaRPr lang="en-US"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62475" y="3416300"/>
            <a:ext cx="19050" cy="2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4875" y="3619500"/>
            <a:ext cx="19050" cy="2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3238503"/>
            <a:ext cx="6443662" cy="3082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25" b="100000" l="0" r="100000">
                        <a14:foregroundMark x1="50825" y1="38839" x2="84818" y2="36161"/>
                        <a14:foregroundMark x1="84158" y1="38839" x2="82508" y2="58036"/>
                        <a14:foregroundMark x1="83498" y1="57589" x2="50165" y2="59375"/>
                        <a14:foregroundMark x1="50825" y1="59375" x2="50165" y2="35714"/>
                        <a14:foregroundMark x1="54785" y1="43304" x2="54785" y2="43304"/>
                        <a14:foregroundMark x1="52805" y1="47768" x2="52805" y2="47768"/>
                        <a14:foregroundMark x1="52805" y1="47321" x2="52805" y2="47321"/>
                        <a14:foregroundMark x1="55776" y1="47321" x2="55776" y2="47321"/>
                        <a14:foregroundMark x1="57756" y1="45982" x2="57756" y2="45982"/>
                        <a14:foregroundMark x1="58086" y1="45982" x2="58086" y2="45982"/>
                        <a14:foregroundMark x1="60066" y1="44196" x2="60066" y2="44196"/>
                        <a14:foregroundMark x1="61716" y1="44196" x2="61716" y2="44196"/>
                        <a14:foregroundMark x1="66007" y1="42857" x2="66007" y2="42857"/>
                        <a14:foregroundMark x1="66997" y1="42857" x2="66997" y2="42857"/>
                        <a14:foregroundMark x1="63036" y1="46875" x2="76568" y2="45089"/>
                        <a14:foregroundMark x1="73927" y1="44643" x2="69307" y2="45089"/>
                        <a14:foregroundMark x1="75248" y1="49107" x2="75248" y2="49107"/>
                        <a14:foregroundMark x1="74587" y1="50446" x2="74587" y2="50446"/>
                        <a14:foregroundMark x1="74587" y1="50893" x2="74587" y2="50893"/>
                        <a14:foregroundMark x1="78548" y1="50893" x2="78548" y2="50893"/>
                        <a14:foregroundMark x1="81188" y1="51339" x2="81188" y2="51339"/>
                        <a14:foregroundMark x1="79868" y1="54911" x2="76238" y2="55357"/>
                        <a14:foregroundMark x1="73597" y1="54911" x2="73597" y2="54911"/>
                        <a14:foregroundMark x1="72937" y1="54464" x2="71947" y2="54464"/>
                        <a14:foregroundMark x1="70627" y1="55357" x2="70627" y2="55357"/>
                        <a14:foregroundMark x1="68977" y1="55357" x2="67987" y2="55357"/>
                      </a14:backgroundRemoval>
                    </a14:imgEffect>
                  </a14:imgLayer>
                </a14:imgProps>
              </a:ext>
              <a:ext uri="{28A0092B-C50C-407E-A947-70E740481C1C}">
                <a14:useLocalDpi xmlns:a14="http://schemas.microsoft.com/office/drawing/2010/main"/>
              </a:ext>
            </a:extLst>
          </a:blip>
          <a:srcRect/>
          <a:stretch>
            <a:fillRect/>
          </a:stretch>
        </p:blipFill>
        <p:spPr bwMode="auto">
          <a:xfrm>
            <a:off x="76200" y="3238503"/>
            <a:ext cx="2254746" cy="222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rved Up Arrow 5"/>
          <p:cNvSpPr/>
          <p:nvPr/>
        </p:nvSpPr>
        <p:spPr>
          <a:xfrm rot="1065718">
            <a:off x="1183906" y="5472689"/>
            <a:ext cx="1387288" cy="46041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47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3"/>
                                        </p:tgtEl>
                                        <p:attrNameLst>
                                          <p:attrName>style.visibility</p:attrName>
                                        </p:attrNameLst>
                                      </p:cBhvr>
                                      <p:to>
                                        <p:strVal val="visible"/>
                                      </p:to>
                                    </p:set>
                                    <p:animEffect transition="in" filter="fade">
                                      <p:cBhvr>
                                        <p:cTn id="11"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6603"/>
            <a:ext cx="8305800" cy="1244599"/>
          </a:xfrm>
        </p:spPr>
        <p:txBody>
          <a:bodyPr/>
          <a:lstStyle/>
          <a:p>
            <a:r>
              <a:rPr lang="en-US" dirty="0" smtClean="0"/>
              <a:t>Active User Feedback</a:t>
            </a:r>
            <a:endParaRPr lang="en-US" dirty="0"/>
          </a:p>
        </p:txBody>
      </p:sp>
      <p:sp>
        <p:nvSpPr>
          <p:cNvPr id="4" name="Slide Number Placeholder 3"/>
          <p:cNvSpPr>
            <a:spLocks noGrp="1"/>
          </p:cNvSpPr>
          <p:nvPr>
            <p:ph type="sldNum" sz="quarter" idx="12"/>
          </p:nvPr>
        </p:nvSpPr>
        <p:spPr>
          <a:xfrm>
            <a:off x="4419600" y="6273800"/>
            <a:ext cx="561975" cy="365125"/>
          </a:xfrm>
        </p:spPr>
        <p:txBody>
          <a:bodyPr/>
          <a:lstStyle/>
          <a:p>
            <a:pPr algn="ctr"/>
            <a:fld id="{6E2D2B3B-882E-40F3-A32F-6DD516915044}" type="slidenum">
              <a:rPr lang="en-US" smtClean="0"/>
              <a:pPr algn="ctr"/>
              <a:t>41</a:t>
            </a:fld>
            <a:endParaRPr lang="en-US" dirty="0"/>
          </a:p>
        </p:txBody>
      </p:sp>
      <p:sp>
        <p:nvSpPr>
          <p:cNvPr id="2" name="Text Placeholder 1"/>
          <p:cNvSpPr>
            <a:spLocks noGrp="1"/>
          </p:cNvSpPr>
          <p:nvPr>
            <p:ph type="body" idx="1"/>
          </p:nvPr>
        </p:nvSpPr>
        <p:spPr/>
        <p:txBody>
          <a:bodyPr/>
          <a:lstStyle/>
          <a:p>
            <a:r>
              <a:rPr lang="en-US" dirty="0" smtClean="0"/>
              <a:t>With Examples</a:t>
            </a:r>
            <a:endParaRPr lang="en-US" dirty="0"/>
          </a:p>
        </p:txBody>
      </p:sp>
    </p:spTree>
    <p:extLst>
      <p:ext uri="{BB962C8B-B14F-4D97-AF65-F5344CB8AC3E}">
        <p14:creationId xmlns:p14="http://schemas.microsoft.com/office/powerpoint/2010/main" val="152794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DSAT?</a:t>
            </a:r>
            <a:endParaRPr lang="en-US" dirty="0"/>
          </a:p>
        </p:txBody>
      </p:sp>
      <p:sp>
        <p:nvSpPr>
          <p:cNvPr id="5" name="Rectangle 4"/>
          <p:cNvSpPr/>
          <p:nvPr/>
        </p:nvSpPr>
        <p:spPr>
          <a:xfrm>
            <a:off x="1371600" y="1118225"/>
            <a:ext cx="6629400" cy="369332"/>
          </a:xfrm>
          <a:prstGeom prst="rect">
            <a:avLst/>
          </a:prstGeom>
        </p:spPr>
        <p:txBody>
          <a:bodyPr wrap="square">
            <a:spAutoFit/>
          </a:bodyPr>
          <a:lstStyle/>
          <a:p>
            <a:r>
              <a:rPr lang="en-US" dirty="0">
                <a:solidFill>
                  <a:schemeClr val="tx1">
                    <a:lumMod val="75000"/>
                    <a:lumOff val="25000"/>
                  </a:schemeClr>
                </a:solidFill>
                <a:latin typeface="+mj-lt"/>
              </a:rPr>
              <a:t>We’re not firing local answers when we spell correct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610668"/>
            <a:ext cx="6629400" cy="452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48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Better!</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43</a:t>
            </a:fld>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1" y="1031364"/>
            <a:ext cx="6172200" cy="5242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200400" y="2827019"/>
            <a:ext cx="4522548" cy="2430780"/>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97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 Crowd Source DSATs</a:t>
            </a:r>
            <a:endParaRPr lang="en-US" sz="4000" dirty="0"/>
          </a:p>
        </p:txBody>
      </p:sp>
      <p:sp>
        <p:nvSpPr>
          <p:cNvPr id="3" name="Content Placeholder 2"/>
          <p:cNvSpPr>
            <a:spLocks noGrp="1"/>
          </p:cNvSpPr>
          <p:nvPr>
            <p:ph idx="1"/>
          </p:nvPr>
        </p:nvSpPr>
        <p:spPr>
          <a:xfrm>
            <a:off x="381000" y="1193800"/>
            <a:ext cx="5257800" cy="4978400"/>
          </a:xfrm>
        </p:spPr>
        <p:txBody>
          <a:bodyPr>
            <a:normAutofit/>
          </a:bodyPr>
          <a:lstStyle/>
          <a:p>
            <a:pPr marL="0" indent="0">
              <a:buNone/>
            </a:pPr>
            <a:r>
              <a:rPr lang="en-US" dirty="0" smtClean="0"/>
              <a:t>Submit</a:t>
            </a:r>
          </a:p>
          <a:p>
            <a:r>
              <a:rPr lang="en-US" dirty="0" smtClean="0"/>
              <a:t>By Tool, By e-mail</a:t>
            </a:r>
          </a:p>
          <a:p>
            <a:r>
              <a:rPr lang="en-US" dirty="0" smtClean="0"/>
              <a:t>&gt;10,000 in Jan from Bing alone</a:t>
            </a:r>
          </a:p>
          <a:p>
            <a:pPr marL="0" indent="0">
              <a:buNone/>
            </a:pPr>
            <a:endParaRPr lang="en-US" dirty="0" smtClean="0"/>
          </a:p>
          <a:p>
            <a:pPr marL="0" indent="0">
              <a:buNone/>
            </a:pPr>
            <a:r>
              <a:rPr lang="en-US" dirty="0" smtClean="0"/>
              <a:t>Auto Analysis</a:t>
            </a:r>
          </a:p>
          <a:p>
            <a:pPr fontAlgn="ctr"/>
            <a:r>
              <a:rPr lang="en-US" dirty="0" smtClean="0"/>
              <a:t>Ad</a:t>
            </a:r>
            <a:endParaRPr lang="en-US" dirty="0"/>
          </a:p>
          <a:p>
            <a:pPr fontAlgn="ctr"/>
            <a:r>
              <a:rPr lang="en-US" dirty="0" smtClean="0"/>
              <a:t>Related </a:t>
            </a:r>
            <a:r>
              <a:rPr lang="en-US" dirty="0"/>
              <a:t>search</a:t>
            </a:r>
          </a:p>
          <a:p>
            <a:pPr fontAlgn="ctr"/>
            <a:r>
              <a:rPr lang="en-US" dirty="0"/>
              <a:t>Speller</a:t>
            </a:r>
          </a:p>
          <a:p>
            <a:pPr fontAlgn="ctr"/>
            <a:r>
              <a:rPr lang="en-US" dirty="0"/>
              <a:t>I</a:t>
            </a:r>
            <a:r>
              <a:rPr lang="en-US" dirty="0" smtClean="0"/>
              <a:t>mage </a:t>
            </a:r>
            <a:r>
              <a:rPr lang="en-US" dirty="0"/>
              <a:t>result</a:t>
            </a:r>
          </a:p>
          <a:p>
            <a:pPr fontAlgn="ctr"/>
            <a:r>
              <a:rPr lang="en-US" dirty="0" err="1" smtClean="0"/>
              <a:t>Algo</a:t>
            </a:r>
            <a:r>
              <a:rPr lang="en-US" dirty="0" smtClean="0"/>
              <a:t> </a:t>
            </a:r>
            <a:r>
              <a:rPr lang="en-US" dirty="0"/>
              <a:t>result</a:t>
            </a:r>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44</a:t>
            </a:fld>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262218669"/>
              </p:ext>
            </p:extLst>
          </p:nvPr>
        </p:nvGraphicFramePr>
        <p:xfrm>
          <a:off x="4953000" y="990600"/>
          <a:ext cx="38862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52800" y="4953000"/>
            <a:ext cx="2438400" cy="1328023"/>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solidFill>
                  <a:schemeClr val="bg1"/>
                </a:solidFill>
                <a:latin typeface="+mj-lt"/>
              </a:rPr>
              <a:t>Each DSAT reveals a Scenario.</a:t>
            </a:r>
          </a:p>
          <a:p>
            <a:pPr algn="ctr"/>
            <a:r>
              <a:rPr lang="en-US" dirty="0" smtClean="0">
                <a:solidFill>
                  <a:schemeClr val="bg1"/>
                </a:solidFill>
                <a:latin typeface="+mj-lt"/>
              </a:rPr>
              <a:t>Our solutions need to focus on intent.</a:t>
            </a:r>
            <a:endParaRPr lang="en-US" dirty="0">
              <a:solidFill>
                <a:schemeClr val="bg1"/>
              </a:solidFill>
              <a:latin typeface="+mj-lt"/>
            </a:endParaRPr>
          </a:p>
        </p:txBody>
      </p:sp>
    </p:spTree>
    <p:extLst>
      <p:ext uri="{BB962C8B-B14F-4D97-AF65-F5344CB8AC3E}">
        <p14:creationId xmlns:p14="http://schemas.microsoft.com/office/powerpoint/2010/main" val="260086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Crowd Source User Testing </a:t>
            </a:r>
            <a:endParaRPr lang="en-US" sz="3600" dirty="0"/>
          </a:p>
        </p:txBody>
      </p:sp>
      <p:sp>
        <p:nvSpPr>
          <p:cNvPr id="3" name="Content Placeholder 2"/>
          <p:cNvSpPr>
            <a:spLocks noGrp="1"/>
          </p:cNvSpPr>
          <p:nvPr>
            <p:ph idx="1"/>
          </p:nvPr>
        </p:nvSpPr>
        <p:spPr>
          <a:xfrm>
            <a:off x="457200" y="1905000"/>
            <a:ext cx="8229600" cy="4368800"/>
          </a:xfrm>
        </p:spPr>
        <p:txBody>
          <a:bodyPr>
            <a:normAutofit/>
          </a:bodyPr>
          <a:lstStyle/>
          <a:p>
            <a:r>
              <a:rPr lang="en-US" dirty="0" smtClean="0"/>
              <a:t>On-Demand Scalable “Workforce”</a:t>
            </a:r>
          </a:p>
          <a:p>
            <a:r>
              <a:rPr lang="en-US" dirty="0" smtClean="0"/>
              <a:t>Pay users to walk through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scenarios </a:t>
            </a:r>
            <a:r>
              <a:rPr lang="en-US" dirty="0" smtClean="0"/>
              <a:t>on your site.</a:t>
            </a:r>
          </a:p>
          <a:p>
            <a:endParaRPr lang="en-US" dirty="0"/>
          </a:p>
          <a:p>
            <a:pPr marL="0" indent="0">
              <a:buNone/>
            </a:pPr>
            <a:r>
              <a:rPr lang="en-US" dirty="0" smtClean="0"/>
              <a:t>Con</a:t>
            </a:r>
          </a:p>
          <a:p>
            <a:r>
              <a:rPr lang="en-US" dirty="0" smtClean="0"/>
              <a:t>Like other “Interviews”, there is bias</a:t>
            </a:r>
          </a:p>
          <a:p>
            <a:pPr lvl="1"/>
            <a:r>
              <a:rPr lang="en-US" dirty="0" err="1" smtClean="0"/>
              <a:t>uTest</a:t>
            </a:r>
            <a:r>
              <a:rPr lang="en-US" dirty="0" smtClean="0"/>
              <a:t> may be more biased but more detailed – Testers not Users</a:t>
            </a:r>
          </a:p>
          <a:p>
            <a:pPr marL="0" indent="0">
              <a:buNone/>
            </a:pPr>
            <a:r>
              <a:rPr lang="en-US" dirty="0" smtClean="0"/>
              <a:t>Pro</a:t>
            </a:r>
          </a:p>
          <a:p>
            <a:r>
              <a:rPr lang="en-US" dirty="0" smtClean="0"/>
              <a:t>Cheap and scalable</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45</a:t>
            </a:fld>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193803"/>
            <a:ext cx="2971800" cy="546100"/>
          </a:xfrm>
          <a:prstGeom prst="roundRect">
            <a:avLst>
              <a:gd name="adj" fmla="val 16667"/>
            </a:avLst>
          </a:prstGeom>
          <a:ln>
            <a:noFill/>
          </a:ln>
          <a:effectLst>
            <a:outerShdw dist="35921" dir="2700000" algn="ctr" rotWithShape="0">
              <a:schemeClr val="bg2"/>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5" y="1155699"/>
            <a:ext cx="388619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ross 7"/>
          <p:cNvSpPr/>
          <p:nvPr/>
        </p:nvSpPr>
        <p:spPr>
          <a:xfrm>
            <a:off x="3773672" y="1111473"/>
            <a:ext cx="685800" cy="710755"/>
          </a:xfrm>
          <a:prstGeom prst="plus">
            <a:avLst>
              <a:gd name="adj" fmla="val 38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7000" y="4343400"/>
            <a:ext cx="1981195" cy="914400"/>
          </a:xfrm>
          <a:prstGeom prst="roundRect">
            <a:avLst>
              <a:gd name="adj" fmla="val 16667"/>
            </a:avLst>
          </a:prstGeom>
          <a:ln>
            <a:noFill/>
          </a:ln>
          <a:effectLst>
            <a:outerShdw dist="35921" dir="2700000" algn="ctr" rotWithShape="0">
              <a:schemeClr val="bg2"/>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Crowd Source User Testing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46</a:t>
            </a:fld>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990601"/>
            <a:ext cx="6324600" cy="528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72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Crowd Source User Testing </a:t>
            </a:r>
          </a:p>
        </p:txBody>
      </p:sp>
      <p:sp>
        <p:nvSpPr>
          <p:cNvPr id="3" name="Content Placeholder 2"/>
          <p:cNvSpPr>
            <a:spLocks noGrp="1"/>
          </p:cNvSpPr>
          <p:nvPr>
            <p:ph idx="1"/>
          </p:nvPr>
        </p:nvSpPr>
        <p:spPr>
          <a:xfrm>
            <a:off x="4419600" y="1193800"/>
            <a:ext cx="4419600" cy="5080000"/>
          </a:xfrm>
        </p:spPr>
        <p:txBody>
          <a:bodyPr>
            <a:normAutofit/>
          </a:bodyPr>
          <a:lstStyle/>
          <a:p>
            <a:r>
              <a:rPr lang="en-US" dirty="0"/>
              <a:t>Paid 0.90 per </a:t>
            </a:r>
            <a:r>
              <a:rPr lang="en-US" dirty="0" smtClean="0"/>
              <a:t>feedback</a:t>
            </a:r>
          </a:p>
          <a:p>
            <a:pPr marL="0" indent="0">
              <a:buNone/>
            </a:pPr>
            <a:endParaRPr lang="en-US" dirty="0"/>
          </a:p>
          <a:p>
            <a:r>
              <a:rPr lang="en-US" dirty="0"/>
              <a:t>Errors in workflow</a:t>
            </a:r>
          </a:p>
          <a:p>
            <a:r>
              <a:rPr lang="en-US" dirty="0"/>
              <a:t>Functional bugs</a:t>
            </a:r>
          </a:p>
          <a:p>
            <a:r>
              <a:rPr lang="en-US" dirty="0"/>
              <a:t>Design feedback</a:t>
            </a:r>
          </a:p>
          <a:p>
            <a:r>
              <a:rPr lang="en-US" dirty="0"/>
              <a:t>Dead links</a:t>
            </a:r>
          </a:p>
          <a:p>
            <a:r>
              <a:rPr lang="en-US" dirty="0"/>
              <a:t>Removed components to make it quicker/easier</a:t>
            </a:r>
          </a:p>
          <a:p>
            <a:pPr marL="0" indent="0" algn="r">
              <a:buNone/>
            </a:pPr>
            <a:r>
              <a:rPr lang="en-US" sz="1200" dirty="0" smtClean="0"/>
              <a:t>[Swayable, Oct 2010]</a:t>
            </a:r>
            <a:endParaRPr lang="en-US" sz="1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47</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990600"/>
            <a:ext cx="3886200"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86400" y="5181600"/>
            <a:ext cx="2438400"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solidFill>
                  <a:schemeClr val="bg1"/>
                </a:solidFill>
                <a:latin typeface="+mj-lt"/>
              </a:rPr>
              <a:t>End to end testing with real customers</a:t>
            </a:r>
            <a:endParaRPr lang="en-US" dirty="0">
              <a:solidFill>
                <a:schemeClr val="bg1"/>
              </a:solidFill>
              <a:latin typeface="+mj-lt"/>
            </a:endParaRPr>
          </a:p>
        </p:txBody>
      </p:sp>
    </p:spTree>
    <p:extLst>
      <p:ext uri="{BB962C8B-B14F-4D97-AF65-F5344CB8AC3E}">
        <p14:creationId xmlns:p14="http://schemas.microsoft.com/office/powerpoint/2010/main" val="190483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6604"/>
            <a:ext cx="8305800" cy="1244599"/>
          </a:xfrm>
        </p:spPr>
        <p:txBody>
          <a:bodyPr/>
          <a:lstStyle/>
          <a:p>
            <a:r>
              <a:rPr lang="en-US" dirty="0" smtClean="0"/>
              <a:t>Prototypes</a:t>
            </a:r>
            <a:endParaRPr lang="en-US" dirty="0"/>
          </a:p>
        </p:txBody>
      </p:sp>
      <p:sp>
        <p:nvSpPr>
          <p:cNvPr id="4" name="Slide Number Placeholder 3"/>
          <p:cNvSpPr>
            <a:spLocks noGrp="1"/>
          </p:cNvSpPr>
          <p:nvPr>
            <p:ph type="sldNum" sz="quarter" idx="12"/>
          </p:nvPr>
        </p:nvSpPr>
        <p:spPr>
          <a:xfrm>
            <a:off x="4419600" y="6273800"/>
            <a:ext cx="561975" cy="365125"/>
          </a:xfrm>
        </p:spPr>
        <p:txBody>
          <a:bodyPr/>
          <a:lstStyle/>
          <a:p>
            <a:pPr algn="ctr"/>
            <a:fld id="{6E2D2B3B-882E-40F3-A32F-6DD516915044}" type="slidenum">
              <a:rPr lang="en-US" smtClean="0"/>
              <a:pPr algn="ctr"/>
              <a:t>48</a:t>
            </a:fld>
            <a:endParaRPr lang="en-US" dirty="0"/>
          </a:p>
        </p:txBody>
      </p:sp>
      <p:sp>
        <p:nvSpPr>
          <p:cNvPr id="2" name="Text Placeholder 1"/>
          <p:cNvSpPr>
            <a:spLocks noGrp="1"/>
          </p:cNvSpPr>
          <p:nvPr>
            <p:ph type="body" idx="1"/>
          </p:nvPr>
        </p:nvSpPr>
        <p:spPr/>
        <p:txBody>
          <a:bodyPr/>
          <a:lstStyle/>
          <a:p>
            <a:r>
              <a:rPr lang="en-US" dirty="0" smtClean="0"/>
              <a:t>With Examples</a:t>
            </a:r>
            <a:endParaRPr lang="en-US" dirty="0"/>
          </a:p>
        </p:txBody>
      </p:sp>
    </p:spTree>
    <p:extLst>
      <p:ext uri="{BB962C8B-B14F-4D97-AF65-F5344CB8AC3E}">
        <p14:creationId xmlns:p14="http://schemas.microsoft.com/office/powerpoint/2010/main" val="368695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rototypes</a:t>
            </a:r>
            <a:endParaRPr lang="en-US" dirty="0"/>
          </a:p>
        </p:txBody>
      </p:sp>
      <p:sp>
        <p:nvSpPr>
          <p:cNvPr id="3" name="Content Placeholder 2"/>
          <p:cNvSpPr>
            <a:spLocks noGrp="1"/>
          </p:cNvSpPr>
          <p:nvPr>
            <p:ph idx="1"/>
          </p:nvPr>
        </p:nvSpPr>
        <p:spPr>
          <a:xfrm>
            <a:off x="471488" y="1498600"/>
            <a:ext cx="8672512" cy="4759325"/>
          </a:xfrm>
        </p:spPr>
        <p:txBody>
          <a:bodyPr>
            <a:normAutofit fontScale="92500" lnSpcReduction="20000"/>
          </a:bodyPr>
          <a:lstStyle/>
          <a:p>
            <a:pPr marL="0" indent="0">
              <a:spcBef>
                <a:spcPts val="0"/>
              </a:spcBef>
              <a:spcAft>
                <a:spcPts val="600"/>
              </a:spcAft>
              <a:buNone/>
            </a:pPr>
            <a:r>
              <a:rPr lang="en-US" sz="2800" dirty="0" smtClean="0"/>
              <a:t>Focused</a:t>
            </a:r>
            <a:endParaRPr lang="en-US" sz="2800" dirty="0"/>
          </a:p>
          <a:p>
            <a:pPr lvl="1">
              <a:spcBef>
                <a:spcPts val="0"/>
              </a:spcBef>
              <a:spcAft>
                <a:spcPts val="600"/>
              </a:spcAft>
            </a:pPr>
            <a:r>
              <a:rPr lang="en-US" sz="2800" dirty="0"/>
              <a:t>used to test a specific idea or question</a:t>
            </a:r>
          </a:p>
          <a:p>
            <a:pPr lvl="1">
              <a:spcBef>
                <a:spcPts val="0"/>
              </a:spcBef>
              <a:spcAft>
                <a:spcPts val="600"/>
              </a:spcAft>
            </a:pPr>
            <a:r>
              <a:rPr lang="en-US" sz="2800" dirty="0"/>
              <a:t>focus on what you don’t know</a:t>
            </a:r>
          </a:p>
          <a:p>
            <a:pPr marL="0" indent="0">
              <a:spcBef>
                <a:spcPts val="0"/>
              </a:spcBef>
              <a:spcAft>
                <a:spcPts val="600"/>
              </a:spcAft>
              <a:buNone/>
            </a:pPr>
            <a:endParaRPr lang="en-US" sz="2800" dirty="0" smtClean="0"/>
          </a:p>
          <a:p>
            <a:pPr marL="0" indent="0">
              <a:spcBef>
                <a:spcPts val="0"/>
              </a:spcBef>
              <a:spcAft>
                <a:spcPts val="600"/>
              </a:spcAft>
              <a:buNone/>
            </a:pPr>
            <a:r>
              <a:rPr lang="en-US" sz="2800" dirty="0"/>
              <a:t>Rapid</a:t>
            </a:r>
          </a:p>
          <a:p>
            <a:pPr lvl="1">
              <a:spcBef>
                <a:spcPts val="0"/>
              </a:spcBef>
              <a:spcAft>
                <a:spcPts val="600"/>
              </a:spcAft>
            </a:pPr>
            <a:r>
              <a:rPr lang="en-US" sz="2800" dirty="0"/>
              <a:t>don’t waste time on unnecessary detail</a:t>
            </a:r>
          </a:p>
          <a:p>
            <a:pPr lvl="1">
              <a:spcBef>
                <a:spcPts val="0"/>
              </a:spcBef>
              <a:spcAft>
                <a:spcPts val="600"/>
              </a:spcAft>
            </a:pPr>
            <a:r>
              <a:rPr lang="en-US" sz="2800" dirty="0"/>
              <a:t>fastest way to get customer feedback early</a:t>
            </a:r>
          </a:p>
          <a:p>
            <a:pPr marL="0" indent="0">
              <a:spcBef>
                <a:spcPts val="0"/>
              </a:spcBef>
              <a:spcAft>
                <a:spcPts val="600"/>
              </a:spcAft>
              <a:buNone/>
            </a:pPr>
            <a:endParaRPr lang="en-US" sz="2800" dirty="0" smtClean="0"/>
          </a:p>
          <a:p>
            <a:pPr marL="0" indent="0">
              <a:spcBef>
                <a:spcPts val="0"/>
              </a:spcBef>
              <a:spcAft>
                <a:spcPts val="600"/>
              </a:spcAft>
              <a:buNone/>
            </a:pPr>
            <a:r>
              <a:rPr lang="en-US" sz="2800" dirty="0" smtClean="0"/>
              <a:t>Disposable</a:t>
            </a:r>
            <a:endParaRPr lang="en-US" sz="2800" dirty="0"/>
          </a:p>
          <a:p>
            <a:pPr lvl="1">
              <a:spcBef>
                <a:spcPts val="0"/>
              </a:spcBef>
              <a:spcAft>
                <a:spcPts val="600"/>
              </a:spcAft>
            </a:pPr>
            <a:r>
              <a:rPr lang="en-US" sz="2800" dirty="0"/>
              <a:t>built to be thrown </a:t>
            </a:r>
            <a:r>
              <a:rPr lang="en-US" sz="2800" dirty="0" smtClean="0"/>
              <a:t>away</a:t>
            </a:r>
          </a:p>
          <a:p>
            <a:pPr lvl="1">
              <a:spcBef>
                <a:spcPts val="0"/>
              </a:spcBef>
              <a:spcAft>
                <a:spcPts val="600"/>
              </a:spcAft>
            </a:pPr>
            <a:r>
              <a:rPr lang="en-US" sz="2800" dirty="0"/>
              <a:t>not robust, not maintainable </a:t>
            </a:r>
            <a:endParaRPr lang="en-US" sz="2800" dirty="0" smtClean="0"/>
          </a:p>
        </p:txBody>
      </p:sp>
    </p:spTree>
    <p:extLst>
      <p:ext uri="{BB962C8B-B14F-4D97-AF65-F5344CB8AC3E}">
        <p14:creationId xmlns:p14="http://schemas.microsoft.com/office/powerpoint/2010/main" val="41333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19400"/>
            <a:ext cx="8305800" cy="838200"/>
          </a:xfrm>
        </p:spPr>
        <p:txBody>
          <a:bodyPr/>
          <a:lstStyle/>
          <a:p>
            <a:r>
              <a:rPr lang="en-US" dirty="0" smtClean="0"/>
              <a:t/>
            </a:r>
            <a:br>
              <a:rPr lang="en-US" dirty="0" smtClean="0"/>
            </a:br>
            <a:r>
              <a:rPr lang="en-US" dirty="0"/>
              <a:t/>
            </a:r>
            <a:br>
              <a:rPr lang="en-US" dirty="0"/>
            </a:br>
            <a:r>
              <a:rPr lang="en-US" dirty="0" smtClean="0"/>
              <a:t>Scenarios</a:t>
            </a:r>
            <a:endParaRPr lang="en-US" dirty="0"/>
          </a:p>
        </p:txBody>
      </p:sp>
      <p:sp>
        <p:nvSpPr>
          <p:cNvPr id="4" name="Slide Number Placeholder 3"/>
          <p:cNvSpPr>
            <a:spLocks noGrp="1"/>
          </p:cNvSpPr>
          <p:nvPr>
            <p:ph type="sldNum" sz="quarter" idx="12"/>
          </p:nvPr>
        </p:nvSpPr>
        <p:spPr>
          <a:xfrm>
            <a:off x="4343405" y="6273800"/>
            <a:ext cx="561975" cy="365125"/>
          </a:xfrm>
        </p:spPr>
        <p:txBody>
          <a:bodyPr/>
          <a:lstStyle/>
          <a:p>
            <a:pPr algn="ctr"/>
            <a:fld id="{6E2D2B3B-882E-40F3-A32F-6DD516915044}" type="slidenum">
              <a:rPr lang="en-US" smtClean="0"/>
              <a:pPr algn="ctr"/>
              <a:t>5</a:t>
            </a:fld>
            <a:endParaRPr lang="en-US" dirty="0"/>
          </a:p>
        </p:txBody>
      </p:sp>
      <p:sp>
        <p:nvSpPr>
          <p:cNvPr id="2" name="Text Placeholder 1"/>
          <p:cNvSpPr>
            <a:spLocks noGrp="1"/>
          </p:cNvSpPr>
          <p:nvPr>
            <p:ph type="body" idx="1"/>
          </p:nvPr>
        </p:nvSpPr>
        <p:spPr/>
        <p:txBody>
          <a:bodyPr/>
          <a:lstStyle/>
          <a:p>
            <a:r>
              <a:rPr lang="en-US" dirty="0" smtClean="0"/>
              <a:t>An Introduction</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380999"/>
            <a:ext cx="4062549"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08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t>
            </a:r>
            <a:r>
              <a:rPr lang="en-US" dirty="0"/>
              <a:t>P</a:t>
            </a:r>
            <a:r>
              <a:rPr lang="en-US" dirty="0" smtClean="0"/>
              <a:t>rototypes</a:t>
            </a:r>
            <a:endParaRPr lang="en-US" dirty="0"/>
          </a:p>
        </p:txBody>
      </p:sp>
      <p:pic>
        <p:nvPicPr>
          <p:cNvPr id="676870" name="Picture 6" descr="http://www.usatt.org/rseguine/fusion/images/paper_prototype_tabs.jpg"/>
          <p:cNvPicPr>
            <a:picLocks noChangeAspect="1" noChangeArrowheads="1"/>
          </p:cNvPicPr>
          <p:nvPr/>
        </p:nvPicPr>
        <p:blipFill>
          <a:blip r:embed="rId3" cstate="print"/>
          <a:srcRect/>
          <a:stretch>
            <a:fillRect/>
          </a:stretch>
        </p:blipFill>
        <p:spPr bwMode="auto">
          <a:xfrm>
            <a:off x="228600" y="2895603"/>
            <a:ext cx="4745934" cy="3638551"/>
          </a:xfrm>
          <a:prstGeom prst="rect">
            <a:avLst/>
          </a:prstGeom>
          <a:noFill/>
        </p:spPr>
      </p:pic>
      <p:pic>
        <p:nvPicPr>
          <p:cNvPr id="676872" name="Picture 8" descr="http://www.sapdesignguild.org/community/images/images_proto/paper_prototyp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219200"/>
            <a:ext cx="5029200" cy="3810000"/>
          </a:xfrm>
          <a:prstGeom prst="rect">
            <a:avLst/>
          </a:prstGeom>
          <a:noFill/>
        </p:spPr>
      </p:pic>
      <p:pic>
        <p:nvPicPr>
          <p:cNvPr id="676866" name="Picture 2" descr="http://uxd.forumone.com/uploads/paper_prototype.jpg"/>
          <p:cNvPicPr>
            <a:picLocks noChangeAspect="1" noChangeArrowheads="1"/>
          </p:cNvPicPr>
          <p:nvPr/>
        </p:nvPicPr>
        <p:blipFill>
          <a:blip r:embed="rId5" cstate="print"/>
          <a:srcRect/>
          <a:stretch>
            <a:fillRect/>
          </a:stretch>
        </p:blipFill>
        <p:spPr bwMode="auto">
          <a:xfrm>
            <a:off x="5029200" y="1199084"/>
            <a:ext cx="3962400" cy="5277917"/>
          </a:xfrm>
          <a:prstGeom prst="rect">
            <a:avLst/>
          </a:prstGeom>
          <a:noFill/>
        </p:spPr>
      </p:pic>
    </p:spTree>
    <p:extLst>
      <p:ext uri="{BB962C8B-B14F-4D97-AF65-F5344CB8AC3E}">
        <p14:creationId xmlns:p14="http://schemas.microsoft.com/office/powerpoint/2010/main" val="32843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870"/>
                                        </p:tgtEl>
                                        <p:attrNameLst>
                                          <p:attrName>style.visibility</p:attrName>
                                        </p:attrNameLst>
                                      </p:cBhvr>
                                      <p:to>
                                        <p:strVal val="visible"/>
                                      </p:to>
                                    </p:set>
                                    <p:animEffect transition="in" filter="fade">
                                      <p:cBhvr>
                                        <p:cTn id="7" dur="1000"/>
                                        <p:tgtEl>
                                          <p:spTgt spid="6768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6872"/>
                                        </p:tgtEl>
                                        <p:attrNameLst>
                                          <p:attrName>style.visibility</p:attrName>
                                        </p:attrNameLst>
                                      </p:cBhvr>
                                      <p:to>
                                        <p:strVal val="visible"/>
                                      </p:to>
                                    </p:set>
                                    <p:animEffect transition="in" filter="fade">
                                      <p:cBhvr>
                                        <p:cTn id="12" dur="1000"/>
                                        <p:tgtEl>
                                          <p:spTgt spid="6768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6866"/>
                                        </p:tgtEl>
                                        <p:attrNameLst>
                                          <p:attrName>style.visibility</p:attrName>
                                        </p:attrNameLst>
                                      </p:cBhvr>
                                      <p:to>
                                        <p:strVal val="visible"/>
                                      </p:to>
                                    </p:set>
                                    <p:animEffect transition="in" filter="fade">
                                      <p:cBhvr>
                                        <p:cTn id="17" dur="1000"/>
                                        <p:tgtEl>
                                          <p:spTgt spid="67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Prototypes</a:t>
            </a:r>
            <a:endParaRPr lang="en-US" dirty="0"/>
          </a:p>
        </p:txBody>
      </p:sp>
      <p:sp>
        <p:nvSpPr>
          <p:cNvPr id="3" name="Content Placeholder 2"/>
          <p:cNvSpPr>
            <a:spLocks noGrp="1"/>
          </p:cNvSpPr>
          <p:nvPr>
            <p:ph idx="1"/>
          </p:nvPr>
        </p:nvSpPr>
        <p:spPr>
          <a:xfrm>
            <a:off x="457200" y="1193800"/>
            <a:ext cx="8229600" cy="1200149"/>
          </a:xfrm>
        </p:spPr>
        <p:txBody>
          <a:bodyPr/>
          <a:lstStyle/>
          <a:p>
            <a:r>
              <a:rPr lang="en-US" dirty="0" smtClean="0"/>
              <a:t>Launch a new Service – Everyone sees it</a:t>
            </a:r>
          </a:p>
          <a:p>
            <a:r>
              <a:rPr lang="en-US" dirty="0" smtClean="0"/>
              <a:t>Exposure Control – only </a:t>
            </a:r>
            <a:r>
              <a:rPr lang="en-US" i="1" dirty="0" smtClean="0"/>
              <a:t>some</a:t>
            </a:r>
            <a:r>
              <a:rPr lang="en-US" dirty="0" smtClean="0"/>
              <a:t> see it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51</a:t>
            </a:fld>
            <a:endParaRPr lang="en-US" dirty="0"/>
          </a:p>
        </p:txBody>
      </p:sp>
      <p:pic>
        <p:nvPicPr>
          <p:cNvPr id="5" name="Picture 3"/>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9474" b="100000" l="0" r="100000"/>
                    </a14:imgEffect>
                  </a14:imgLayer>
                </a14:imgProps>
              </a:ext>
              <a:ext uri="{28A0092B-C50C-407E-A947-70E740481C1C}">
                <a14:useLocalDpi xmlns:a14="http://schemas.microsoft.com/office/drawing/2010/main"/>
              </a:ext>
            </a:extLst>
          </a:blip>
          <a:srcRect/>
          <a:stretch/>
        </p:blipFill>
        <p:spPr bwMode="auto">
          <a:xfrm>
            <a:off x="228600" y="3160287"/>
            <a:ext cx="98129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9474" b="100000" l="6897" r="100000"/>
                    </a14:imgEffect>
                  </a14:imgLayer>
                </a14:imgProps>
              </a:ext>
              <a:ext uri="{28A0092B-C50C-407E-A947-70E740481C1C}">
                <a14:useLocalDpi xmlns:a14="http://schemas.microsoft.com/office/drawing/2010/main"/>
              </a:ext>
            </a:extLst>
          </a:blip>
          <a:srcRect/>
          <a:stretch/>
        </p:blipFill>
        <p:spPr bwMode="auto">
          <a:xfrm>
            <a:off x="861932" y="4055639"/>
            <a:ext cx="956024"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0" b="100000" l="0" r="91011">
                        <a14:backgroundMark x1="3371" y1="74737" x2="3371" y2="74737"/>
                        <a14:backgroundMark x1="8989" y1="65263" x2="8989" y2="65263"/>
                      </a14:backgroundRemoval>
                    </a14:imgEffect>
                  </a14:imgLayer>
                </a14:imgProps>
              </a:ext>
              <a:ext uri="{28A0092B-C50C-407E-A947-70E740481C1C}">
                <a14:useLocalDpi xmlns:a14="http://schemas.microsoft.com/office/drawing/2010/main"/>
              </a:ext>
            </a:extLst>
          </a:blip>
          <a:srcRect/>
          <a:stretch/>
        </p:blipFill>
        <p:spPr bwMode="auto">
          <a:xfrm>
            <a:off x="1470342" y="3160287"/>
            <a:ext cx="968058"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6316" b="94737" l="6410" r="100000">
                        <a14:foregroundMark x1="37179" y1="17895" x2="37179" y2="17895"/>
                      </a14:backgroundRemoval>
                    </a14:imgEffect>
                  </a14:imgLayer>
                </a14:imgProps>
              </a:ext>
              <a:ext uri="{28A0092B-C50C-407E-A947-70E740481C1C}">
                <a14:useLocalDpi xmlns:a14="http://schemas.microsoft.com/office/drawing/2010/main"/>
              </a:ext>
            </a:extLst>
          </a:blip>
          <a:srcRect/>
          <a:stretch/>
        </p:blipFill>
        <p:spPr bwMode="auto">
          <a:xfrm>
            <a:off x="848175" y="2404639"/>
            <a:ext cx="84974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57592" y="3155917"/>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56265" y="3448052"/>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56812" y="365912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59330" y="3046441"/>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09992" y="3359117"/>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08665" y="3651253"/>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09212" y="386232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11730" y="324964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26810" y="3563802"/>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5483" y="385593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26030" y="406701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28548" y="345432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79210" y="3767002"/>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77883" y="405913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78430" y="427021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080948" y="365752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82558" y="355878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81231" y="3850921"/>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81778" y="4061993"/>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84296" y="3449309"/>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34958" y="3761985"/>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33631" y="4054121"/>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34178" y="4265193"/>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336696" y="3652509"/>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51776" y="396667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50449" y="425880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50996" y="446987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53514" y="3857194"/>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04176" y="4169870"/>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202849" y="4462006"/>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03396" y="4673078"/>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705914" y="4060394"/>
            <a:ext cx="260884"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667001" y="2641348"/>
            <a:ext cx="3733800" cy="285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4706" b="100000" l="17857" r="100000">
                        <a14:backgroundMark x1="28571" y1="43529" x2="28571" y2="43529"/>
                        <a14:backgroundMark x1="30952" y1="20000" x2="30952" y2="20000"/>
                        <a14:backgroundMark x1="46429" y1="10588" x2="46429" y2="10588"/>
                        <a14:backgroundMark x1="84524" y1="14118" x2="84524" y2="14118"/>
                      </a14:backgroundRemoval>
                    </a14:imgEffect>
                  </a14:imgLayer>
                </a14:imgProps>
              </a:ext>
              <a:ext uri="{28A0092B-C50C-407E-A947-70E740481C1C}">
                <a14:useLocalDpi xmlns:a14="http://schemas.microsoft.com/office/drawing/2010/main"/>
              </a:ext>
            </a:extLst>
          </a:blip>
          <a:srcRect/>
          <a:stretch>
            <a:fillRect/>
          </a:stretch>
        </p:blipFill>
        <p:spPr bwMode="auto">
          <a:xfrm>
            <a:off x="2667001" y="2643408"/>
            <a:ext cx="747527" cy="928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50458" y="5492669"/>
            <a:ext cx="1467293" cy="408623"/>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By Browser</a:t>
            </a:r>
            <a:endParaRPr lang="en-US" dirty="0">
              <a:solidFill>
                <a:schemeClr val="tx2"/>
              </a:solidFill>
              <a:latin typeface="+mj-lt"/>
            </a:endParaRPr>
          </a:p>
        </p:txBody>
      </p:sp>
      <p:sp>
        <p:nvSpPr>
          <p:cNvPr id="45" name="TextBox 44"/>
          <p:cNvSpPr txBox="1"/>
          <p:nvPr/>
        </p:nvSpPr>
        <p:spPr>
          <a:xfrm>
            <a:off x="3581400" y="5492669"/>
            <a:ext cx="1600200" cy="408623"/>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By Location</a:t>
            </a:r>
            <a:endParaRPr lang="en-US" dirty="0">
              <a:solidFill>
                <a:schemeClr val="tx2"/>
              </a:solidFill>
              <a:latin typeface="+mj-lt"/>
            </a:endParaRPr>
          </a:p>
        </p:txBody>
      </p:sp>
      <p:sp>
        <p:nvSpPr>
          <p:cNvPr id="46" name="TextBox 45"/>
          <p:cNvSpPr txBox="1"/>
          <p:nvPr/>
        </p:nvSpPr>
        <p:spPr>
          <a:xfrm>
            <a:off x="6741632" y="5492669"/>
            <a:ext cx="1600200" cy="71508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2"/>
                </a:solidFill>
                <a:latin typeface="+mj-lt"/>
              </a:rPr>
              <a:t>By Percent</a:t>
            </a:r>
          </a:p>
          <a:p>
            <a:pPr algn="ctr"/>
            <a:r>
              <a:rPr lang="en-US" dirty="0" smtClean="0">
                <a:solidFill>
                  <a:schemeClr val="tx2"/>
                </a:solidFill>
                <a:latin typeface="+mj-lt"/>
              </a:rPr>
              <a:t>(scale)</a:t>
            </a:r>
            <a:endParaRPr lang="en-US" dirty="0">
              <a:solidFill>
                <a:schemeClr val="tx2"/>
              </a:solidFill>
              <a:latin typeface="+mj-lt"/>
            </a:endParaRPr>
          </a:p>
        </p:txBody>
      </p:sp>
    </p:spTree>
    <p:extLst>
      <p:ext uri="{BB962C8B-B14F-4D97-AF65-F5344CB8AC3E}">
        <p14:creationId xmlns:p14="http://schemas.microsoft.com/office/powerpoint/2010/main" val="13808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1"/>
                                      </p:to>
                                    </p:set>
                                    <p:animEffect filter="image" prLst="opacity: 0.1">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1"/>
                                      </p:to>
                                    </p:set>
                                    <p:animEffect filter="image" prLst="opacity: 0.1">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6"/>
                                        </p:tgtEl>
                                        <p:attrNameLst>
                                          <p:attrName>style.opacity</p:attrName>
                                        </p:attrNameLst>
                                      </p:cBhvr>
                                      <p:to>
                                        <p:strVal val="0.1"/>
                                      </p:to>
                                    </p:set>
                                    <p:animEffect filter="image" prLst="opacity: 0.1">
                                      <p:cBhvr rctx="IE">
                                        <p:cTn id="13" dur="indefinite"/>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9219"/>
                                        </p:tgtEl>
                                        <p:attrNameLst>
                                          <p:attrName>style.opacity</p:attrName>
                                        </p:attrNameLst>
                                      </p:cBhvr>
                                      <p:to>
                                        <p:strVal val="0.5"/>
                                      </p:to>
                                    </p:set>
                                    <p:animEffect filter="image" prLst="opacity: 0.5">
                                      <p:cBhvr rctx="IE">
                                        <p:cTn id="18" dur="indefinite"/>
                                        <p:tgtEl>
                                          <p:spTgt spid="92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9"/>
                                        </p:tgtEl>
                                        <p:attrNameLst>
                                          <p:attrName>style.opacity</p:attrName>
                                        </p:attrNameLst>
                                      </p:cBhvr>
                                      <p:to>
                                        <p:strVal val="0.1"/>
                                      </p:to>
                                    </p:set>
                                    <p:animEffect filter="image" prLst="opacity: 0.1">
                                      <p:cBhvr rctx="IE">
                                        <p:cTn id="23" dur="indefinite"/>
                                        <p:tgtEl>
                                          <p:spTgt spid="9"/>
                                        </p:tgtEl>
                                      </p:cBhvr>
                                    </p:animEffect>
                                  </p:childTnLst>
                                </p:cTn>
                              </p:par>
                              <p:par>
                                <p:cTn id="24" presetID="9" presetClass="emph" presetSubtype="0" nodeType="withEffect">
                                  <p:stCondLst>
                                    <p:cond delay="0"/>
                                  </p:stCondLst>
                                  <p:childTnLst>
                                    <p:set>
                                      <p:cBhvr rctx="PPT">
                                        <p:cTn id="25" dur="indefinite"/>
                                        <p:tgtEl>
                                          <p:spTgt spid="10"/>
                                        </p:tgtEl>
                                        <p:attrNameLst>
                                          <p:attrName>style.opacity</p:attrName>
                                        </p:attrNameLst>
                                      </p:cBhvr>
                                      <p:to>
                                        <p:strVal val="0.1"/>
                                      </p:to>
                                    </p:set>
                                    <p:animEffect filter="image" prLst="opacity: 0.1">
                                      <p:cBhvr rctx="IE">
                                        <p:cTn id="26" dur="indefinite"/>
                                        <p:tgtEl>
                                          <p:spTgt spid="10"/>
                                        </p:tgtEl>
                                      </p:cBhvr>
                                    </p:animEffect>
                                  </p:childTnLst>
                                </p:cTn>
                              </p:par>
                              <p:par>
                                <p:cTn id="27" presetID="9" presetClass="emph" presetSubtype="0" nodeType="withEffect">
                                  <p:stCondLst>
                                    <p:cond delay="0"/>
                                  </p:stCondLst>
                                  <p:childTnLst>
                                    <p:set>
                                      <p:cBhvr rctx="PPT">
                                        <p:cTn id="28" dur="indefinite"/>
                                        <p:tgtEl>
                                          <p:spTgt spid="11"/>
                                        </p:tgtEl>
                                        <p:attrNameLst>
                                          <p:attrName>style.opacity</p:attrName>
                                        </p:attrNameLst>
                                      </p:cBhvr>
                                      <p:to>
                                        <p:strVal val="0.1"/>
                                      </p:to>
                                    </p:set>
                                    <p:animEffect filter="image" prLst="opacity: 0.1">
                                      <p:cBhvr rctx="IE">
                                        <p:cTn id="29" dur="indefinite"/>
                                        <p:tgtEl>
                                          <p:spTgt spid="11"/>
                                        </p:tgtEl>
                                      </p:cBhvr>
                                    </p:animEffect>
                                  </p:childTnLst>
                                </p:cTn>
                              </p:par>
                              <p:par>
                                <p:cTn id="30" presetID="9" presetClass="emph" presetSubtype="0" nodeType="withEffect">
                                  <p:stCondLst>
                                    <p:cond delay="0"/>
                                  </p:stCondLst>
                                  <p:childTnLst>
                                    <p:set>
                                      <p:cBhvr rctx="PPT">
                                        <p:cTn id="31" dur="indefinite"/>
                                        <p:tgtEl>
                                          <p:spTgt spid="13"/>
                                        </p:tgtEl>
                                        <p:attrNameLst>
                                          <p:attrName>style.opacity</p:attrName>
                                        </p:attrNameLst>
                                      </p:cBhvr>
                                      <p:to>
                                        <p:strVal val="0.1"/>
                                      </p:to>
                                    </p:set>
                                    <p:animEffect filter="image" prLst="opacity: 0.1">
                                      <p:cBhvr rctx="IE">
                                        <p:cTn id="32" dur="indefinite"/>
                                        <p:tgtEl>
                                          <p:spTgt spid="13"/>
                                        </p:tgtEl>
                                      </p:cBhvr>
                                    </p:animEffect>
                                  </p:childTnLst>
                                </p:cTn>
                              </p:par>
                              <p:par>
                                <p:cTn id="33" presetID="9" presetClass="emph" presetSubtype="0" nodeType="withEffect">
                                  <p:stCondLst>
                                    <p:cond delay="0"/>
                                  </p:stCondLst>
                                  <p:childTnLst>
                                    <p:set>
                                      <p:cBhvr rctx="PPT">
                                        <p:cTn id="34" dur="indefinite"/>
                                        <p:tgtEl>
                                          <p:spTgt spid="14"/>
                                        </p:tgtEl>
                                        <p:attrNameLst>
                                          <p:attrName>style.opacity</p:attrName>
                                        </p:attrNameLst>
                                      </p:cBhvr>
                                      <p:to>
                                        <p:strVal val="0.1"/>
                                      </p:to>
                                    </p:set>
                                    <p:animEffect filter="image" prLst="opacity: 0.1">
                                      <p:cBhvr rctx="IE">
                                        <p:cTn id="35" dur="indefinite"/>
                                        <p:tgtEl>
                                          <p:spTgt spid="14"/>
                                        </p:tgtEl>
                                      </p:cBhvr>
                                    </p:animEffect>
                                  </p:childTnLst>
                                </p:cTn>
                              </p:par>
                              <p:par>
                                <p:cTn id="36" presetID="9" presetClass="emph" presetSubtype="0" nodeType="withEffect">
                                  <p:stCondLst>
                                    <p:cond delay="0"/>
                                  </p:stCondLst>
                                  <p:childTnLst>
                                    <p:set>
                                      <p:cBhvr rctx="PPT">
                                        <p:cTn id="37" dur="indefinite"/>
                                        <p:tgtEl>
                                          <p:spTgt spid="15"/>
                                        </p:tgtEl>
                                        <p:attrNameLst>
                                          <p:attrName>style.opacity</p:attrName>
                                        </p:attrNameLst>
                                      </p:cBhvr>
                                      <p:to>
                                        <p:strVal val="0.1"/>
                                      </p:to>
                                    </p:set>
                                    <p:animEffect filter="image" prLst="opacity: 0.1">
                                      <p:cBhvr rctx="IE">
                                        <p:cTn id="38" dur="indefinite"/>
                                        <p:tgtEl>
                                          <p:spTgt spid="15"/>
                                        </p:tgtEl>
                                      </p:cBhvr>
                                    </p:animEffect>
                                  </p:childTnLst>
                                </p:cTn>
                              </p:par>
                              <p:par>
                                <p:cTn id="39" presetID="9" presetClass="emph" presetSubtype="0" nodeType="withEffect">
                                  <p:stCondLst>
                                    <p:cond delay="0"/>
                                  </p:stCondLst>
                                  <p:childTnLst>
                                    <p:set>
                                      <p:cBhvr rctx="PPT">
                                        <p:cTn id="40" dur="indefinite"/>
                                        <p:tgtEl>
                                          <p:spTgt spid="16"/>
                                        </p:tgtEl>
                                        <p:attrNameLst>
                                          <p:attrName>style.opacity</p:attrName>
                                        </p:attrNameLst>
                                      </p:cBhvr>
                                      <p:to>
                                        <p:strVal val="0.1"/>
                                      </p:to>
                                    </p:set>
                                    <p:animEffect filter="image" prLst="opacity: 0.1">
                                      <p:cBhvr rctx="IE">
                                        <p:cTn id="41" dur="indefinite"/>
                                        <p:tgtEl>
                                          <p:spTgt spid="16"/>
                                        </p:tgtEl>
                                      </p:cBhvr>
                                    </p:animEffect>
                                  </p:childTnLst>
                                </p:cTn>
                              </p:par>
                              <p:par>
                                <p:cTn id="42" presetID="9" presetClass="emph" presetSubtype="0" nodeType="withEffect">
                                  <p:stCondLst>
                                    <p:cond delay="0"/>
                                  </p:stCondLst>
                                  <p:childTnLst>
                                    <p:set>
                                      <p:cBhvr rctx="PPT">
                                        <p:cTn id="43" dur="indefinite"/>
                                        <p:tgtEl>
                                          <p:spTgt spid="17"/>
                                        </p:tgtEl>
                                        <p:attrNameLst>
                                          <p:attrName>style.opacity</p:attrName>
                                        </p:attrNameLst>
                                      </p:cBhvr>
                                      <p:to>
                                        <p:strVal val="0.1"/>
                                      </p:to>
                                    </p:set>
                                    <p:animEffect filter="image" prLst="opacity: 0.1">
                                      <p:cBhvr rctx="IE">
                                        <p:cTn id="44" dur="indefinite"/>
                                        <p:tgtEl>
                                          <p:spTgt spid="17"/>
                                        </p:tgtEl>
                                      </p:cBhvr>
                                    </p:animEffect>
                                  </p:childTnLst>
                                </p:cTn>
                              </p:par>
                              <p:par>
                                <p:cTn id="45" presetID="9" presetClass="emph" presetSubtype="0" nodeType="withEffect">
                                  <p:stCondLst>
                                    <p:cond delay="0"/>
                                  </p:stCondLst>
                                  <p:childTnLst>
                                    <p:set>
                                      <p:cBhvr rctx="PPT">
                                        <p:cTn id="46" dur="indefinite"/>
                                        <p:tgtEl>
                                          <p:spTgt spid="18"/>
                                        </p:tgtEl>
                                        <p:attrNameLst>
                                          <p:attrName>style.opacity</p:attrName>
                                        </p:attrNameLst>
                                      </p:cBhvr>
                                      <p:to>
                                        <p:strVal val="0.1"/>
                                      </p:to>
                                    </p:set>
                                    <p:animEffect filter="image" prLst="opacity: 0.1">
                                      <p:cBhvr rctx="IE">
                                        <p:cTn id="47" dur="indefinite"/>
                                        <p:tgtEl>
                                          <p:spTgt spid="18"/>
                                        </p:tgtEl>
                                      </p:cBhvr>
                                    </p:animEffect>
                                  </p:childTnLst>
                                </p:cTn>
                              </p:par>
                              <p:par>
                                <p:cTn id="48" presetID="9" presetClass="emph" presetSubtype="0" nodeType="withEffect">
                                  <p:stCondLst>
                                    <p:cond delay="0"/>
                                  </p:stCondLst>
                                  <p:childTnLst>
                                    <p:set>
                                      <p:cBhvr rctx="PPT">
                                        <p:cTn id="49" dur="indefinite"/>
                                        <p:tgtEl>
                                          <p:spTgt spid="19"/>
                                        </p:tgtEl>
                                        <p:attrNameLst>
                                          <p:attrName>style.opacity</p:attrName>
                                        </p:attrNameLst>
                                      </p:cBhvr>
                                      <p:to>
                                        <p:strVal val="0.1"/>
                                      </p:to>
                                    </p:set>
                                    <p:animEffect filter="image" prLst="opacity: 0.1">
                                      <p:cBhvr rctx="IE">
                                        <p:cTn id="50" dur="indefinite"/>
                                        <p:tgtEl>
                                          <p:spTgt spid="19"/>
                                        </p:tgtEl>
                                      </p:cBhvr>
                                    </p:animEffect>
                                  </p:childTnLst>
                                </p:cTn>
                              </p:par>
                              <p:par>
                                <p:cTn id="51" presetID="9" presetClass="emph" presetSubtype="0" nodeType="withEffect">
                                  <p:stCondLst>
                                    <p:cond delay="0"/>
                                  </p:stCondLst>
                                  <p:childTnLst>
                                    <p:set>
                                      <p:cBhvr rctx="PPT">
                                        <p:cTn id="52" dur="indefinite"/>
                                        <p:tgtEl>
                                          <p:spTgt spid="20"/>
                                        </p:tgtEl>
                                        <p:attrNameLst>
                                          <p:attrName>style.opacity</p:attrName>
                                        </p:attrNameLst>
                                      </p:cBhvr>
                                      <p:to>
                                        <p:strVal val="0.1"/>
                                      </p:to>
                                    </p:set>
                                    <p:animEffect filter="image" prLst="opacity: 0.1">
                                      <p:cBhvr rctx="IE">
                                        <p:cTn id="53" dur="indefinite"/>
                                        <p:tgtEl>
                                          <p:spTgt spid="20"/>
                                        </p:tgtEl>
                                      </p:cBhvr>
                                    </p:animEffect>
                                  </p:childTnLst>
                                </p:cTn>
                              </p:par>
                              <p:par>
                                <p:cTn id="54" presetID="9" presetClass="emph" presetSubtype="0" nodeType="withEffect">
                                  <p:stCondLst>
                                    <p:cond delay="0"/>
                                  </p:stCondLst>
                                  <p:childTnLst>
                                    <p:set>
                                      <p:cBhvr rctx="PPT">
                                        <p:cTn id="55" dur="indefinite"/>
                                        <p:tgtEl>
                                          <p:spTgt spid="22"/>
                                        </p:tgtEl>
                                        <p:attrNameLst>
                                          <p:attrName>style.opacity</p:attrName>
                                        </p:attrNameLst>
                                      </p:cBhvr>
                                      <p:to>
                                        <p:strVal val="0.1"/>
                                      </p:to>
                                    </p:set>
                                    <p:animEffect filter="image" prLst="opacity: 0.1">
                                      <p:cBhvr rctx="IE">
                                        <p:cTn id="56" dur="indefinite"/>
                                        <p:tgtEl>
                                          <p:spTgt spid="22"/>
                                        </p:tgtEl>
                                      </p:cBhvr>
                                    </p:animEffect>
                                  </p:childTnLst>
                                </p:cTn>
                              </p:par>
                              <p:par>
                                <p:cTn id="57" presetID="9" presetClass="emph" presetSubtype="0" nodeType="withEffect">
                                  <p:stCondLst>
                                    <p:cond delay="0"/>
                                  </p:stCondLst>
                                  <p:childTnLst>
                                    <p:set>
                                      <p:cBhvr rctx="PPT">
                                        <p:cTn id="58" dur="indefinite"/>
                                        <p:tgtEl>
                                          <p:spTgt spid="23"/>
                                        </p:tgtEl>
                                        <p:attrNameLst>
                                          <p:attrName>style.opacity</p:attrName>
                                        </p:attrNameLst>
                                      </p:cBhvr>
                                      <p:to>
                                        <p:strVal val="0.1"/>
                                      </p:to>
                                    </p:set>
                                    <p:animEffect filter="image" prLst="opacity: 0.1">
                                      <p:cBhvr rctx="IE">
                                        <p:cTn id="59" dur="indefinite"/>
                                        <p:tgtEl>
                                          <p:spTgt spid="23"/>
                                        </p:tgtEl>
                                      </p:cBhvr>
                                    </p:animEffect>
                                  </p:childTnLst>
                                </p:cTn>
                              </p:par>
                              <p:par>
                                <p:cTn id="60" presetID="9" presetClass="emph" presetSubtype="0" nodeType="withEffect">
                                  <p:stCondLst>
                                    <p:cond delay="0"/>
                                  </p:stCondLst>
                                  <p:childTnLst>
                                    <p:set>
                                      <p:cBhvr rctx="PPT">
                                        <p:cTn id="61" dur="indefinite"/>
                                        <p:tgtEl>
                                          <p:spTgt spid="24"/>
                                        </p:tgtEl>
                                        <p:attrNameLst>
                                          <p:attrName>style.opacity</p:attrName>
                                        </p:attrNameLst>
                                      </p:cBhvr>
                                      <p:to>
                                        <p:strVal val="0.1"/>
                                      </p:to>
                                    </p:set>
                                    <p:animEffect filter="image" prLst="opacity: 0.1">
                                      <p:cBhvr rctx="IE">
                                        <p:cTn id="62" dur="indefinite"/>
                                        <p:tgtEl>
                                          <p:spTgt spid="24"/>
                                        </p:tgtEl>
                                      </p:cBhvr>
                                    </p:animEffect>
                                  </p:childTnLst>
                                </p:cTn>
                              </p:par>
                              <p:par>
                                <p:cTn id="63" presetID="9" presetClass="emph" presetSubtype="0" nodeType="withEffect">
                                  <p:stCondLst>
                                    <p:cond delay="0"/>
                                  </p:stCondLst>
                                  <p:childTnLst>
                                    <p:set>
                                      <p:cBhvr rctx="PPT">
                                        <p:cTn id="64" dur="indefinite"/>
                                        <p:tgtEl>
                                          <p:spTgt spid="25"/>
                                        </p:tgtEl>
                                        <p:attrNameLst>
                                          <p:attrName>style.opacity</p:attrName>
                                        </p:attrNameLst>
                                      </p:cBhvr>
                                      <p:to>
                                        <p:strVal val="0.1"/>
                                      </p:to>
                                    </p:set>
                                    <p:animEffect filter="image" prLst="opacity: 0.1">
                                      <p:cBhvr rctx="IE">
                                        <p:cTn id="65" dur="indefinite"/>
                                        <p:tgtEl>
                                          <p:spTgt spid="25"/>
                                        </p:tgtEl>
                                      </p:cBhvr>
                                    </p:animEffect>
                                  </p:childTnLst>
                                </p:cTn>
                              </p:par>
                              <p:par>
                                <p:cTn id="66" presetID="9" presetClass="emph" presetSubtype="0" nodeType="withEffect">
                                  <p:stCondLst>
                                    <p:cond delay="0"/>
                                  </p:stCondLst>
                                  <p:childTnLst>
                                    <p:set>
                                      <p:cBhvr rctx="PPT">
                                        <p:cTn id="67" dur="indefinite"/>
                                        <p:tgtEl>
                                          <p:spTgt spid="26"/>
                                        </p:tgtEl>
                                        <p:attrNameLst>
                                          <p:attrName>style.opacity</p:attrName>
                                        </p:attrNameLst>
                                      </p:cBhvr>
                                      <p:to>
                                        <p:strVal val="0.1"/>
                                      </p:to>
                                    </p:set>
                                    <p:animEffect filter="image" prLst="opacity: 0.1">
                                      <p:cBhvr rctx="IE">
                                        <p:cTn id="68" dur="indefinite"/>
                                        <p:tgtEl>
                                          <p:spTgt spid="26"/>
                                        </p:tgtEl>
                                      </p:cBhvr>
                                    </p:animEffect>
                                  </p:childTnLst>
                                </p:cTn>
                              </p:par>
                              <p:par>
                                <p:cTn id="69" presetID="9" presetClass="emph" presetSubtype="0" nodeType="withEffect">
                                  <p:stCondLst>
                                    <p:cond delay="0"/>
                                  </p:stCondLst>
                                  <p:childTnLst>
                                    <p:set>
                                      <p:cBhvr rctx="PPT">
                                        <p:cTn id="70" dur="indefinite"/>
                                        <p:tgtEl>
                                          <p:spTgt spid="27"/>
                                        </p:tgtEl>
                                        <p:attrNameLst>
                                          <p:attrName>style.opacity</p:attrName>
                                        </p:attrNameLst>
                                      </p:cBhvr>
                                      <p:to>
                                        <p:strVal val="0.1"/>
                                      </p:to>
                                    </p:set>
                                    <p:animEffect filter="image" prLst="opacity: 0.1">
                                      <p:cBhvr rctx="IE">
                                        <p:cTn id="71" dur="indefinite"/>
                                        <p:tgtEl>
                                          <p:spTgt spid="27"/>
                                        </p:tgtEl>
                                      </p:cBhvr>
                                    </p:animEffect>
                                  </p:childTnLst>
                                </p:cTn>
                              </p:par>
                              <p:par>
                                <p:cTn id="72" presetID="9" presetClass="emph" presetSubtype="0" nodeType="withEffect">
                                  <p:stCondLst>
                                    <p:cond delay="0"/>
                                  </p:stCondLst>
                                  <p:childTnLst>
                                    <p:set>
                                      <p:cBhvr rctx="PPT">
                                        <p:cTn id="73" dur="indefinite"/>
                                        <p:tgtEl>
                                          <p:spTgt spid="29"/>
                                        </p:tgtEl>
                                        <p:attrNameLst>
                                          <p:attrName>style.opacity</p:attrName>
                                        </p:attrNameLst>
                                      </p:cBhvr>
                                      <p:to>
                                        <p:strVal val="0.1"/>
                                      </p:to>
                                    </p:set>
                                    <p:animEffect filter="image" prLst="opacity: 0.1">
                                      <p:cBhvr rctx="IE">
                                        <p:cTn id="74" dur="indefinite"/>
                                        <p:tgtEl>
                                          <p:spTgt spid="29"/>
                                        </p:tgtEl>
                                      </p:cBhvr>
                                    </p:animEffect>
                                  </p:childTnLst>
                                </p:cTn>
                              </p:par>
                              <p:par>
                                <p:cTn id="75" presetID="9" presetClass="emph" presetSubtype="0" nodeType="withEffect">
                                  <p:stCondLst>
                                    <p:cond delay="0"/>
                                  </p:stCondLst>
                                  <p:childTnLst>
                                    <p:set>
                                      <p:cBhvr rctx="PPT">
                                        <p:cTn id="76" dur="indefinite"/>
                                        <p:tgtEl>
                                          <p:spTgt spid="30"/>
                                        </p:tgtEl>
                                        <p:attrNameLst>
                                          <p:attrName>style.opacity</p:attrName>
                                        </p:attrNameLst>
                                      </p:cBhvr>
                                      <p:to>
                                        <p:strVal val="0.1"/>
                                      </p:to>
                                    </p:set>
                                    <p:animEffect filter="image" prLst="opacity: 0.1">
                                      <p:cBhvr rctx="IE">
                                        <p:cTn id="77" dur="indefinite"/>
                                        <p:tgtEl>
                                          <p:spTgt spid="30"/>
                                        </p:tgtEl>
                                      </p:cBhvr>
                                    </p:animEffect>
                                  </p:childTnLst>
                                </p:cTn>
                              </p:par>
                              <p:par>
                                <p:cTn id="78" presetID="9" presetClass="emph" presetSubtype="0" nodeType="withEffect">
                                  <p:stCondLst>
                                    <p:cond delay="0"/>
                                  </p:stCondLst>
                                  <p:childTnLst>
                                    <p:set>
                                      <p:cBhvr rctx="PPT">
                                        <p:cTn id="79" dur="indefinite"/>
                                        <p:tgtEl>
                                          <p:spTgt spid="31"/>
                                        </p:tgtEl>
                                        <p:attrNameLst>
                                          <p:attrName>style.opacity</p:attrName>
                                        </p:attrNameLst>
                                      </p:cBhvr>
                                      <p:to>
                                        <p:strVal val="0.1"/>
                                      </p:to>
                                    </p:set>
                                    <p:animEffect filter="image" prLst="opacity: 0.1">
                                      <p:cBhvr rctx="IE">
                                        <p:cTn id="80" dur="indefinite"/>
                                        <p:tgtEl>
                                          <p:spTgt spid="31"/>
                                        </p:tgtEl>
                                      </p:cBhvr>
                                    </p:animEffect>
                                  </p:childTnLst>
                                </p:cTn>
                              </p:par>
                              <p:par>
                                <p:cTn id="81" presetID="9" presetClass="emph" presetSubtype="0" nodeType="withEffect">
                                  <p:stCondLst>
                                    <p:cond delay="0"/>
                                  </p:stCondLst>
                                  <p:childTnLst>
                                    <p:set>
                                      <p:cBhvr rctx="PPT">
                                        <p:cTn id="82" dur="indefinite"/>
                                        <p:tgtEl>
                                          <p:spTgt spid="33"/>
                                        </p:tgtEl>
                                        <p:attrNameLst>
                                          <p:attrName>style.opacity</p:attrName>
                                        </p:attrNameLst>
                                      </p:cBhvr>
                                      <p:to>
                                        <p:strVal val="0.1"/>
                                      </p:to>
                                    </p:set>
                                    <p:animEffect filter="image" prLst="opacity: 0.1">
                                      <p:cBhvr rctx="IE">
                                        <p:cTn id="83" dur="indefinite"/>
                                        <p:tgtEl>
                                          <p:spTgt spid="33"/>
                                        </p:tgtEl>
                                      </p:cBhvr>
                                    </p:animEffect>
                                  </p:childTnLst>
                                </p:cTn>
                              </p:par>
                              <p:par>
                                <p:cTn id="84" presetID="9" presetClass="emph" presetSubtype="0" nodeType="withEffect">
                                  <p:stCondLst>
                                    <p:cond delay="0"/>
                                  </p:stCondLst>
                                  <p:childTnLst>
                                    <p:set>
                                      <p:cBhvr rctx="PPT">
                                        <p:cTn id="85" dur="indefinite"/>
                                        <p:tgtEl>
                                          <p:spTgt spid="34"/>
                                        </p:tgtEl>
                                        <p:attrNameLst>
                                          <p:attrName>style.opacity</p:attrName>
                                        </p:attrNameLst>
                                      </p:cBhvr>
                                      <p:to>
                                        <p:strVal val="0.1"/>
                                      </p:to>
                                    </p:set>
                                    <p:animEffect filter="image" prLst="opacity: 0.1">
                                      <p:cBhvr rctx="IE">
                                        <p:cTn id="86" dur="indefinite"/>
                                        <p:tgtEl>
                                          <p:spTgt spid="34"/>
                                        </p:tgtEl>
                                      </p:cBhvr>
                                    </p:animEffect>
                                  </p:childTnLst>
                                </p:cTn>
                              </p:par>
                              <p:par>
                                <p:cTn id="87" presetID="9" presetClass="emph" presetSubtype="0" nodeType="withEffect">
                                  <p:stCondLst>
                                    <p:cond delay="0"/>
                                  </p:stCondLst>
                                  <p:childTnLst>
                                    <p:set>
                                      <p:cBhvr rctx="PPT">
                                        <p:cTn id="88" dur="indefinite"/>
                                        <p:tgtEl>
                                          <p:spTgt spid="35"/>
                                        </p:tgtEl>
                                        <p:attrNameLst>
                                          <p:attrName>style.opacity</p:attrName>
                                        </p:attrNameLst>
                                      </p:cBhvr>
                                      <p:to>
                                        <p:strVal val="0.1"/>
                                      </p:to>
                                    </p:set>
                                    <p:animEffect filter="image" prLst="opacity: 0.1">
                                      <p:cBhvr rctx="IE">
                                        <p:cTn id="89" dur="indefinite"/>
                                        <p:tgtEl>
                                          <p:spTgt spid="35"/>
                                        </p:tgtEl>
                                      </p:cBhvr>
                                    </p:animEffect>
                                  </p:childTnLst>
                                </p:cTn>
                              </p:par>
                              <p:par>
                                <p:cTn id="90" presetID="9" presetClass="emph" presetSubtype="0" nodeType="withEffect">
                                  <p:stCondLst>
                                    <p:cond delay="0"/>
                                  </p:stCondLst>
                                  <p:childTnLst>
                                    <p:set>
                                      <p:cBhvr rctx="PPT">
                                        <p:cTn id="91" dur="indefinite"/>
                                        <p:tgtEl>
                                          <p:spTgt spid="37"/>
                                        </p:tgtEl>
                                        <p:attrNameLst>
                                          <p:attrName>style.opacity</p:attrName>
                                        </p:attrNameLst>
                                      </p:cBhvr>
                                      <p:to>
                                        <p:strVal val="0.1"/>
                                      </p:to>
                                    </p:set>
                                    <p:animEffect filter="image" prLst="opacity: 0.1">
                                      <p:cBhvr rctx="IE">
                                        <p:cTn id="92" dur="indefinite"/>
                                        <p:tgtEl>
                                          <p:spTgt spid="37"/>
                                        </p:tgtEl>
                                      </p:cBhvr>
                                    </p:animEffect>
                                  </p:childTnLst>
                                </p:cTn>
                              </p:par>
                              <p:par>
                                <p:cTn id="93" presetID="9" presetClass="emph" presetSubtype="0" nodeType="withEffect">
                                  <p:stCondLst>
                                    <p:cond delay="0"/>
                                  </p:stCondLst>
                                  <p:childTnLst>
                                    <p:set>
                                      <p:cBhvr rctx="PPT">
                                        <p:cTn id="94" dur="indefinite"/>
                                        <p:tgtEl>
                                          <p:spTgt spid="39"/>
                                        </p:tgtEl>
                                        <p:attrNameLst>
                                          <p:attrName>style.opacity</p:attrName>
                                        </p:attrNameLst>
                                      </p:cBhvr>
                                      <p:to>
                                        <p:strVal val="0.1"/>
                                      </p:to>
                                    </p:set>
                                    <p:animEffect filter="image" prLst="opacity: 0.1">
                                      <p:cBhvr rctx="IE">
                                        <p:cTn id="95" dur="indefinite"/>
                                        <p:tgtEl>
                                          <p:spTgt spid="39"/>
                                        </p:tgtEl>
                                      </p:cBhvr>
                                    </p:animEffect>
                                  </p:childTnLst>
                                </p:cTn>
                              </p:par>
                              <p:par>
                                <p:cTn id="96" presetID="9" presetClass="emph" presetSubtype="0" nodeType="withEffect">
                                  <p:stCondLst>
                                    <p:cond delay="0"/>
                                  </p:stCondLst>
                                  <p:childTnLst>
                                    <p:set>
                                      <p:cBhvr rctx="PPT">
                                        <p:cTn id="97" dur="indefinite"/>
                                        <p:tgtEl>
                                          <p:spTgt spid="40"/>
                                        </p:tgtEl>
                                        <p:attrNameLst>
                                          <p:attrName>style.opacity</p:attrName>
                                        </p:attrNameLst>
                                      </p:cBhvr>
                                      <p:to>
                                        <p:strVal val="0.1"/>
                                      </p:to>
                                    </p:set>
                                    <p:animEffect filter="image" prLst="opacity: 0.1">
                                      <p:cBhvr rctx="IE">
                                        <p:cTn id="98" dur="indefinite"/>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a:t>Exposure </a:t>
            </a:r>
            <a:r>
              <a:rPr lang="en-US" sz="4000" dirty="0" smtClean="0"/>
              <a:t>Control</a:t>
            </a:r>
            <a:endParaRPr lang="en-US" sz="4000" dirty="0"/>
          </a:p>
        </p:txBody>
      </p:sp>
      <p:grpSp>
        <p:nvGrpSpPr>
          <p:cNvPr id="12" name="Group 11"/>
          <p:cNvGrpSpPr/>
          <p:nvPr/>
        </p:nvGrpSpPr>
        <p:grpSpPr>
          <a:xfrm>
            <a:off x="381000" y="1092200"/>
            <a:ext cx="8610600" cy="1727200"/>
            <a:chOff x="0" y="2114550"/>
            <a:chExt cx="8610600" cy="1295400"/>
          </a:xfrm>
        </p:grpSpPr>
        <p:sp>
          <p:nvSpPr>
            <p:cNvPr id="13" name="Rectangle 12"/>
            <p:cNvSpPr/>
            <p:nvPr/>
          </p:nvSpPr>
          <p:spPr>
            <a:xfrm>
              <a:off x="0" y="2114550"/>
              <a:ext cx="8610600" cy="300083"/>
            </a:xfrm>
            <a:prstGeom prst="rect">
              <a:avLst/>
            </a:prstGeom>
          </p:spPr>
          <p:txBody>
            <a:bodyPr wrap="square">
              <a:spAutoFit/>
            </a:bodyPr>
            <a:lstStyle/>
            <a:p>
              <a:pPr lvl="0"/>
              <a:r>
                <a:rPr lang="en-US" sz="2000" dirty="0">
                  <a:solidFill>
                    <a:schemeClr val="tx1">
                      <a:lumMod val="75000"/>
                      <a:lumOff val="25000"/>
                    </a:schemeClr>
                  </a:solidFill>
                  <a:latin typeface="+mj-lt"/>
                </a:rPr>
                <a:t>Saves you from having to </a:t>
              </a:r>
              <a:r>
                <a:rPr lang="en-US" sz="2000" dirty="0" smtClean="0">
                  <a:solidFill>
                    <a:schemeClr val="tx1">
                      <a:lumMod val="75000"/>
                      <a:lumOff val="25000"/>
                    </a:schemeClr>
                  </a:solidFill>
                  <a:latin typeface="+mj-lt"/>
                </a:rPr>
                <a:t>BUFT if </a:t>
              </a:r>
              <a:r>
                <a:rPr lang="en-US" sz="2000" dirty="0">
                  <a:solidFill>
                    <a:schemeClr val="tx1">
                      <a:lumMod val="75000"/>
                      <a:lumOff val="25000"/>
                    </a:schemeClr>
                  </a:solidFill>
                  <a:latin typeface="+mj-lt"/>
                </a:rPr>
                <a:t>product is a dud</a:t>
              </a:r>
            </a:p>
          </p:txBody>
        </p:sp>
        <p:graphicFrame>
          <p:nvGraphicFramePr>
            <p:cNvPr id="14" name="Diagram 13"/>
            <p:cNvGraphicFramePr/>
            <p:nvPr>
              <p:extLst>
                <p:ext uri="{D42A27DB-BD31-4B8C-83A1-F6EECF244321}">
                  <p14:modId xmlns:p14="http://schemas.microsoft.com/office/powerpoint/2010/main" val="272105563"/>
                </p:ext>
              </p:extLst>
            </p:nvPr>
          </p:nvGraphicFramePr>
          <p:xfrm>
            <a:off x="0" y="2337077"/>
            <a:ext cx="8458200" cy="1072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0" name="Content Placeholder 9"/>
          <p:cNvSpPr>
            <a:spLocks noGrp="1"/>
          </p:cNvSpPr>
          <p:nvPr>
            <p:ph idx="1"/>
          </p:nvPr>
        </p:nvSpPr>
        <p:spPr>
          <a:xfrm>
            <a:off x="457200" y="3530600"/>
            <a:ext cx="8229600" cy="2743200"/>
          </a:xfrm>
        </p:spPr>
        <p:txBody>
          <a:bodyPr/>
          <a:lstStyle/>
          <a:p>
            <a:pPr marL="0" indent="0">
              <a:buNone/>
            </a:pPr>
            <a:r>
              <a:rPr lang="en-US" dirty="0"/>
              <a:t>“To have a great idea, have a lot of them” </a:t>
            </a:r>
            <a:endParaRPr lang="en-US" dirty="0" smtClean="0"/>
          </a:p>
          <a:p>
            <a:pPr marL="0" indent="0">
              <a:buNone/>
            </a:pPr>
            <a:r>
              <a:rPr lang="en-US" dirty="0"/>
              <a:t>	</a:t>
            </a:r>
            <a:r>
              <a:rPr lang="en-US" dirty="0" smtClean="0"/>
              <a:t>				-- </a:t>
            </a:r>
            <a:r>
              <a:rPr lang="en-US" dirty="0"/>
              <a:t>Thomas </a:t>
            </a:r>
            <a:r>
              <a:rPr lang="en-US" dirty="0" smtClean="0"/>
              <a:t>Edison</a:t>
            </a:r>
          </a:p>
          <a:p>
            <a:pPr marL="0" indent="0">
              <a:buNone/>
            </a:pPr>
            <a:endParaRPr lang="en-US" dirty="0"/>
          </a:p>
          <a:p>
            <a:pPr marL="0" indent="0" algn="ctr">
              <a:buNone/>
            </a:pPr>
            <a:r>
              <a:rPr lang="en-US" dirty="0" smtClean="0"/>
              <a:t>Fail Fast – Fail Cheap</a:t>
            </a:r>
            <a:endParaRPr lang="en-US" dirty="0"/>
          </a:p>
        </p:txBody>
      </p:sp>
    </p:spTree>
    <p:extLst>
      <p:ext uri="{BB962C8B-B14F-4D97-AF65-F5344CB8AC3E}">
        <p14:creationId xmlns:p14="http://schemas.microsoft.com/office/powerpoint/2010/main" val="1085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200" dirty="0" smtClean="0"/>
              <a:t>Example: Prototype – Video Light Table</a:t>
            </a:r>
            <a:endParaRPr lang="en-US" sz="3200" dirty="0"/>
          </a:p>
        </p:txBody>
      </p:sp>
      <p:sp>
        <p:nvSpPr>
          <p:cNvPr id="3" name="Content Placeholder 2"/>
          <p:cNvSpPr>
            <a:spLocks noGrp="1"/>
          </p:cNvSpPr>
          <p:nvPr>
            <p:ph idx="1"/>
          </p:nvPr>
        </p:nvSpPr>
        <p:spPr>
          <a:xfrm>
            <a:off x="4572000" y="990600"/>
            <a:ext cx="4114800" cy="5283200"/>
          </a:xfrm>
        </p:spPr>
        <p:txBody>
          <a:bodyPr>
            <a:normAutofit fontScale="92500" lnSpcReduction="10000"/>
          </a:bodyPr>
          <a:lstStyle/>
          <a:p>
            <a:pPr marL="0" indent="0">
              <a:buNone/>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Rapid</a:t>
            </a:r>
            <a:endParaRPr lang="en-US" sz="2000" dirty="0" smtClean="0"/>
          </a:p>
          <a:p>
            <a:pPr marL="0" indent="0">
              <a:buNone/>
            </a:pPr>
            <a:r>
              <a:rPr lang="en-US" sz="2000" dirty="0" smtClean="0"/>
              <a:t>About </a:t>
            </a:r>
            <a:r>
              <a:rPr lang="en-US" sz="2000" dirty="0"/>
              <a:t>3 days to write</a:t>
            </a:r>
          </a:p>
          <a:p>
            <a:r>
              <a:rPr lang="en-US" sz="2000" dirty="0" smtClean="0"/>
              <a:t>Written </a:t>
            </a:r>
            <a:r>
              <a:rPr lang="en-US" sz="2000" dirty="0"/>
              <a:t>using C# and WPF. </a:t>
            </a:r>
            <a:endParaRPr lang="en-US" sz="2000" dirty="0" smtClean="0"/>
          </a:p>
          <a:p>
            <a:r>
              <a:rPr lang="en-US" sz="2000" dirty="0" smtClean="0"/>
              <a:t>Expression Blend </a:t>
            </a:r>
            <a:r>
              <a:rPr lang="en-US" sz="2000" dirty="0"/>
              <a:t>was used for all visuals, and VS for coding. </a:t>
            </a:r>
            <a:endParaRPr lang="en-US" sz="2000" dirty="0" smtClean="0"/>
          </a:p>
          <a:p>
            <a:endParaRPr lang="en-US" sz="2000" dirty="0" smtClean="0"/>
          </a:p>
          <a:p>
            <a:pPr marL="0" indent="0">
              <a:buNone/>
            </a:pPr>
            <a:r>
              <a:rPr lang="en-US" sz="2000" dirty="0" smtClean="0"/>
              <a:t>No </a:t>
            </a:r>
            <a:r>
              <a:rPr lang="en-US" sz="2000" dirty="0"/>
              <a:t>real video engine backing the prototype</a:t>
            </a:r>
            <a:endParaRPr lang="en-US" sz="2000" dirty="0" smtClean="0"/>
          </a:p>
          <a:p>
            <a:r>
              <a:rPr lang="en-US" sz="2000" dirty="0" smtClean="0"/>
              <a:t>This </a:t>
            </a:r>
            <a:r>
              <a:rPr lang="en-US" sz="2000" dirty="0"/>
              <a:t>was just a UI </a:t>
            </a:r>
            <a:r>
              <a:rPr lang="en-US" sz="2000" dirty="0" smtClean="0"/>
              <a:t>study</a:t>
            </a:r>
          </a:p>
          <a:p>
            <a:r>
              <a:rPr lang="en-US" sz="2000" dirty="0" smtClean="0"/>
              <a:t>Just </a:t>
            </a:r>
            <a:r>
              <a:rPr lang="en-US" sz="2000" dirty="0"/>
              <a:t>operates on image sequences</a:t>
            </a:r>
            <a:r>
              <a:rPr lang="en-US" sz="2000" dirty="0" smtClean="0"/>
              <a:t>.</a:t>
            </a:r>
          </a:p>
          <a:p>
            <a:endParaRPr lang="en-US" sz="2000" dirty="0" smtClean="0"/>
          </a:p>
          <a:p>
            <a:pPr marL="0" indent="0">
              <a:buNone/>
            </a:pPr>
            <a:r>
              <a:rPr lang="en-US" sz="2000" dirty="0" smtClean="0"/>
              <a:t>Minimal </a:t>
            </a:r>
            <a:r>
              <a:rPr lang="en-US" sz="2000" dirty="0"/>
              <a:t>informal testing</a:t>
            </a:r>
          </a:p>
          <a:p>
            <a:pPr marL="0" indent="0">
              <a:buNone/>
            </a:pPr>
            <a:endParaRPr lang="en-US" dirty="0" smtClean="0"/>
          </a:p>
          <a:p>
            <a:pPr marL="0" indent="0">
              <a:buNone/>
            </a:pPr>
            <a:endParaRPr lang="en-US" dirty="0"/>
          </a:p>
          <a:p>
            <a:pPr marL="0" indent="0" algn="r">
              <a:buNone/>
            </a:pPr>
            <a:r>
              <a:rPr lang="en-US" sz="1400" dirty="0" smtClean="0"/>
              <a:t>[</a:t>
            </a:r>
            <a:r>
              <a:rPr lang="en-US" sz="1400" dirty="0" err="1"/>
              <a:t>Schormann</a:t>
            </a:r>
            <a:r>
              <a:rPr lang="en-US" sz="1400" dirty="0"/>
              <a:t>, May </a:t>
            </a:r>
            <a:r>
              <a:rPr lang="en-US" sz="1400" dirty="0" smtClean="0"/>
              <a:t>2008</a:t>
            </a:r>
            <a:r>
              <a:rPr lang="en-US" sz="1400" dirty="0"/>
              <a: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53</a:t>
            </a:fld>
            <a:endParaRPr lang="en-US" dirty="0"/>
          </a:p>
        </p:txBody>
      </p:sp>
      <p:pic>
        <p:nvPicPr>
          <p:cNvPr id="1028" name="Picture 4" descr="http://electricbeach.org/wp-content/uploads/2008/05/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75" y="990600"/>
            <a:ext cx="3498837" cy="2574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3810000"/>
            <a:ext cx="4191000" cy="2554545"/>
          </a:xfrm>
          <a:prstGeom prst="rect">
            <a:avLst/>
          </a:prstGeom>
        </p:spPr>
        <p:txBody>
          <a:bodyPr wrap="square">
            <a:spAutoFit/>
          </a:bodyPr>
          <a:lstStyle/>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Focused</a:t>
            </a:r>
            <a:endParaRPr lang="en-US" sz="2000" dirty="0" smtClean="0">
              <a:solidFill>
                <a:schemeClr val="tx1">
                  <a:lumMod val="75000"/>
                  <a:lumOff val="25000"/>
                </a:schemeClr>
              </a:solidFill>
              <a:latin typeface="+mj-lt"/>
            </a:endParaRPr>
          </a:p>
          <a:p>
            <a:r>
              <a:rPr lang="en-US" sz="2000" dirty="0" smtClean="0">
                <a:solidFill>
                  <a:schemeClr val="tx1">
                    <a:lumMod val="75000"/>
                    <a:lumOff val="25000"/>
                  </a:schemeClr>
                </a:solidFill>
                <a:latin typeface="+mj-lt"/>
              </a:rPr>
              <a:t>Try </a:t>
            </a:r>
            <a:r>
              <a:rPr lang="en-US" sz="2000" dirty="0">
                <a:solidFill>
                  <a:schemeClr val="tx1">
                    <a:lumMod val="75000"/>
                    <a:lumOff val="25000"/>
                  </a:schemeClr>
                </a:solidFill>
                <a:latin typeface="+mj-lt"/>
              </a:rPr>
              <a:t>out a light-table paradigm for consumer-centric, </a:t>
            </a:r>
            <a:r>
              <a:rPr lang="en-US" sz="2000" dirty="0" smtClean="0">
                <a:solidFill>
                  <a:schemeClr val="tx1">
                    <a:lumMod val="75000"/>
                    <a:lumOff val="25000"/>
                  </a:schemeClr>
                </a:solidFill>
                <a:latin typeface="+mj-lt"/>
              </a:rPr>
              <a:t>snippet-based </a:t>
            </a:r>
            <a:r>
              <a:rPr lang="en-US" sz="2000" dirty="0">
                <a:solidFill>
                  <a:schemeClr val="tx1">
                    <a:lumMod val="75000"/>
                    <a:lumOff val="25000"/>
                  </a:schemeClr>
                </a:solidFill>
                <a:latin typeface="+mj-lt"/>
              </a:rPr>
              <a:t>video </a:t>
            </a:r>
            <a:r>
              <a:rPr lang="en-US" sz="2000" dirty="0" smtClean="0">
                <a:solidFill>
                  <a:schemeClr val="tx1">
                    <a:lumMod val="75000"/>
                    <a:lumOff val="25000"/>
                  </a:schemeClr>
                </a:solidFill>
                <a:latin typeface="+mj-lt"/>
              </a:rPr>
              <a:t>sharing</a:t>
            </a:r>
            <a:endParaRPr lang="en-US" sz="2000" dirty="0">
              <a:solidFill>
                <a:schemeClr val="tx1">
                  <a:lumMod val="75000"/>
                  <a:lumOff val="25000"/>
                </a:schemeClr>
              </a:solidFill>
              <a:latin typeface="+mj-lt"/>
            </a:endParaRPr>
          </a:p>
          <a:p>
            <a:endParaRPr lang="en-US" sz="2000" dirty="0" smtClean="0">
              <a:solidFill>
                <a:schemeClr val="tx1">
                  <a:lumMod val="75000"/>
                  <a:lumOff val="25000"/>
                </a:schemeClr>
              </a:solidFill>
              <a:latin typeface="+mj-lt"/>
            </a:endParaRPr>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Disposable</a:t>
            </a:r>
          </a:p>
          <a:p>
            <a:r>
              <a:rPr lang="en-US" sz="2000" dirty="0">
                <a:solidFill>
                  <a:schemeClr val="tx1">
                    <a:lumMod val="75000"/>
                    <a:lumOff val="25000"/>
                  </a:schemeClr>
                </a:solidFill>
                <a:latin typeface="+mj-lt"/>
              </a:rPr>
              <a:t>throw-away </a:t>
            </a:r>
            <a:r>
              <a:rPr lang="en-US" sz="2000" dirty="0" smtClean="0">
                <a:solidFill>
                  <a:schemeClr val="tx1">
                    <a:lumMod val="75000"/>
                    <a:lumOff val="25000"/>
                  </a:schemeClr>
                </a:solidFill>
                <a:latin typeface="+mj-lt"/>
              </a:rPr>
              <a:t>code… written </a:t>
            </a:r>
            <a:r>
              <a:rPr lang="en-US" sz="2000" dirty="0">
                <a:solidFill>
                  <a:schemeClr val="tx1">
                    <a:lumMod val="75000"/>
                    <a:lumOff val="25000"/>
                  </a:schemeClr>
                </a:solidFill>
                <a:latin typeface="+mj-lt"/>
              </a:rPr>
              <a:t>as such from the start</a:t>
            </a:r>
          </a:p>
        </p:txBody>
      </p:sp>
    </p:spTree>
    <p:extLst>
      <p:ext uri="{BB962C8B-B14F-4D97-AF65-F5344CB8AC3E}">
        <p14:creationId xmlns:p14="http://schemas.microsoft.com/office/powerpoint/2010/main" val="121714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smtClean="0"/>
              <a:t>Ramp-up and Deployment</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3833890"/>
              </p:ext>
            </p:extLst>
          </p:nvPr>
        </p:nvGraphicFramePr>
        <p:xfrm>
          <a:off x="1658112" y="1915569"/>
          <a:ext cx="7310670" cy="327585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542721" y="2321965"/>
            <a:ext cx="897610" cy="1809344"/>
            <a:chOff x="561009" y="1123950"/>
            <a:chExt cx="897610" cy="1357008"/>
          </a:xfrm>
        </p:grpSpPr>
        <p:sp>
          <p:nvSpPr>
            <p:cNvPr id="8" name="Up Arrow 7"/>
            <p:cNvSpPr>
              <a:spLocks/>
            </p:cNvSpPr>
            <p:nvPr/>
          </p:nvSpPr>
          <p:spPr bwMode="auto">
            <a:xfrm>
              <a:off x="561009" y="1123950"/>
              <a:ext cx="897610" cy="1357008"/>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endParaRPr>
            </a:p>
          </p:txBody>
        </p:sp>
        <p:pic>
          <p:nvPicPr>
            <p:cNvPr id="9" name="Picture 5" descr="C:\Users\seliot\AppData\Local\Microsoft\Windows\Temporary Internet Files\Content.IE5\XC53O6J6\MCj0367908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040" y="1802454"/>
              <a:ext cx="438489" cy="437936"/>
            </a:xfrm>
            <a:prstGeom prst="rect">
              <a:avLst/>
            </a:prstGeom>
            <a:noFill/>
          </p:spPr>
        </p:pic>
      </p:grpSp>
      <p:pic>
        <p:nvPicPr>
          <p:cNvPr id="615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9008" y="4169311"/>
            <a:ext cx="205036" cy="78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ame 2"/>
          <p:cNvSpPr/>
          <p:nvPr/>
        </p:nvSpPr>
        <p:spPr>
          <a:xfrm>
            <a:off x="7543800" y="2006603"/>
            <a:ext cx="1295400" cy="2833847"/>
          </a:xfrm>
          <a:prstGeom prst="frame">
            <a:avLst>
              <a:gd name="adj1" fmla="val 72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59261" y="1523586"/>
            <a:ext cx="1729036" cy="784359"/>
            <a:chOff x="789667" y="2277616"/>
            <a:chExt cx="1729036" cy="588269"/>
          </a:xfrm>
        </p:grpSpPr>
        <p:pic>
          <p:nvPicPr>
            <p:cNvPr id="1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96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20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44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68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992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516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040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64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088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12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3667" y="2277616"/>
              <a:ext cx="205036" cy="58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Slide Number Placeholder 3"/>
          <p:cNvSpPr>
            <a:spLocks noGrp="1"/>
          </p:cNvSpPr>
          <p:nvPr>
            <p:ph type="sldNum" sz="quarter" idx="12"/>
          </p:nvPr>
        </p:nvSpPr>
        <p:spPr>
          <a:xfrm>
            <a:off x="4267207" y="6365876"/>
            <a:ext cx="561975" cy="365125"/>
          </a:xfrm>
        </p:spPr>
        <p:txBody>
          <a:bodyPr/>
          <a:lstStyle/>
          <a:p>
            <a:fld id="{6E2D2B3B-882E-40F3-A32F-6DD516915044}" type="slidenum">
              <a:rPr lang="en-US" smtClean="0"/>
              <a:pPr/>
              <a:t>54</a:t>
            </a:fld>
            <a:endParaRPr lang="en-US" dirty="0"/>
          </a:p>
        </p:txBody>
      </p:sp>
    </p:spTree>
    <p:extLst>
      <p:ext uri="{BB962C8B-B14F-4D97-AF65-F5344CB8AC3E}">
        <p14:creationId xmlns:p14="http://schemas.microsoft.com/office/powerpoint/2010/main" val="270211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Ramp-up and Deployment: IMVU</a:t>
            </a:r>
          </a:p>
        </p:txBody>
      </p:sp>
      <p:sp>
        <p:nvSpPr>
          <p:cNvPr id="3" name="Content Placeholder 2"/>
          <p:cNvSpPr>
            <a:spLocks noGrp="1"/>
          </p:cNvSpPr>
          <p:nvPr>
            <p:ph idx="1"/>
          </p:nvPr>
        </p:nvSpPr>
        <p:spPr>
          <a:xfrm>
            <a:off x="457200" y="1193800"/>
            <a:ext cx="6248400" cy="2844800"/>
          </a:xfrm>
        </p:spPr>
        <p:txBody>
          <a:bodyPr>
            <a:normAutofit/>
          </a:bodyPr>
          <a:lstStyle/>
          <a:p>
            <a:pPr marL="0" indent="0" algn="r" fontAlgn="ctr">
              <a:buNone/>
            </a:pPr>
            <a:r>
              <a:rPr lang="en-US" sz="2000" dirty="0" smtClean="0"/>
              <a:t>“Meet New People in 3-D”</a:t>
            </a:r>
          </a:p>
          <a:p>
            <a:pPr marL="0" indent="0" algn="r" fontAlgn="ctr">
              <a:buNone/>
            </a:pPr>
            <a:endParaRPr lang="en-US" sz="2000" dirty="0" smtClean="0"/>
          </a:p>
          <a:p>
            <a:pPr fontAlgn="ctr"/>
            <a:r>
              <a:rPr lang="en-US" sz="2000" dirty="0" smtClean="0"/>
              <a:t>[</a:t>
            </a:r>
            <a:r>
              <a:rPr lang="en-US" sz="2000" dirty="0"/>
              <a:t>v-next is deployed to] a small subset of the machines throwing the code live to its first few </a:t>
            </a:r>
            <a:r>
              <a:rPr lang="en-US" sz="2000" dirty="0" smtClean="0"/>
              <a:t>customers</a:t>
            </a:r>
          </a:p>
          <a:p>
            <a:pPr fontAlgn="ctr">
              <a:spcBef>
                <a:spcPts val="1200"/>
              </a:spcBef>
            </a:pPr>
            <a:r>
              <a:rPr lang="en-US" sz="2000" dirty="0" smtClean="0"/>
              <a:t>if </a:t>
            </a:r>
            <a:r>
              <a:rPr lang="en-US" sz="2000" dirty="0"/>
              <a:t>there has been a statistically significant regression then the revision is automatically rolled back. </a:t>
            </a:r>
          </a:p>
          <a:p>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55</a:t>
            </a:fld>
            <a:endParaRPr lang="en-US" dirty="0"/>
          </a:p>
        </p:txBody>
      </p:sp>
      <p:pic>
        <p:nvPicPr>
          <p:cNvPr id="7170" name="Picture 2" descr="Photobucket">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990600"/>
            <a:ext cx="2057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038605"/>
            <a:ext cx="7467600" cy="1908215"/>
          </a:xfrm>
          <a:prstGeom prst="rect">
            <a:avLst/>
          </a:prstGeom>
          <a:noFill/>
        </p:spPr>
        <p:txBody>
          <a:bodyPr wrap="square" rtlCol="0">
            <a:spAutoFit/>
          </a:bodyPr>
          <a:lstStyle/>
          <a:p>
            <a:pPr marL="342900" indent="-342900" fontAlgn="ctr">
              <a:buFont typeface="Arial" pitchFamily="34" charset="0"/>
              <a:buChar char="•"/>
            </a:pPr>
            <a:r>
              <a:rPr lang="en-US" sz="2000" dirty="0">
                <a:solidFill>
                  <a:schemeClr val="tx1">
                    <a:lumMod val="75000"/>
                    <a:lumOff val="25000"/>
                  </a:schemeClr>
                </a:solidFill>
                <a:latin typeface="+mj-lt"/>
              </a:rPr>
              <a:t>If not, then it gets pushed to 100% of the cluster and monitored in the same way for another five minutes.</a:t>
            </a:r>
          </a:p>
          <a:p>
            <a:pPr marL="342900" indent="-342900" fontAlgn="ctr">
              <a:buFont typeface="Arial" pitchFamily="34" charset="0"/>
              <a:buChar char="•"/>
            </a:pPr>
            <a:endParaRPr lang="en-US" sz="2000" dirty="0" smtClean="0">
              <a:solidFill>
                <a:schemeClr val="tx1">
                  <a:lumMod val="75000"/>
                  <a:lumOff val="25000"/>
                </a:schemeClr>
              </a:solidFill>
              <a:latin typeface="+mj-lt"/>
            </a:endParaRPr>
          </a:p>
          <a:p>
            <a:pPr marL="342900" indent="-342900" fontAlgn="ctr">
              <a:buFont typeface="Arial" pitchFamily="34" charset="0"/>
              <a:buChar char="•"/>
            </a:pPr>
            <a:r>
              <a:rPr lang="en-US" sz="2000" dirty="0" smtClean="0">
                <a:solidFill>
                  <a:schemeClr val="tx1">
                    <a:lumMod val="75000"/>
                    <a:lumOff val="25000"/>
                  </a:schemeClr>
                </a:solidFill>
                <a:latin typeface="+mj-lt"/>
              </a:rPr>
              <a:t>This </a:t>
            </a:r>
            <a:r>
              <a:rPr lang="en-US" sz="2000" dirty="0">
                <a:solidFill>
                  <a:schemeClr val="tx1">
                    <a:lumMod val="75000"/>
                    <a:lumOff val="25000"/>
                  </a:schemeClr>
                </a:solidFill>
                <a:latin typeface="+mj-lt"/>
              </a:rPr>
              <a:t>whole process is simple enough that it’s implemented by a handful of shell scripts</a:t>
            </a:r>
            <a:r>
              <a:rPr lang="en-US" dirty="0">
                <a:solidFill>
                  <a:schemeClr val="tx1">
                    <a:lumMod val="75000"/>
                    <a:lumOff val="25000"/>
                  </a:schemeClr>
                </a:solidFill>
                <a:latin typeface="+mj-lt"/>
              </a:rPr>
              <a:t>.</a:t>
            </a:r>
            <a:r>
              <a:rPr lang="en-US" sz="1900" dirty="0">
                <a:solidFill>
                  <a:schemeClr val="tx1">
                    <a:lumMod val="75000"/>
                    <a:lumOff val="25000"/>
                  </a:schemeClr>
                </a:solidFill>
                <a:latin typeface="+mj-lt"/>
              </a:rPr>
              <a:t> </a:t>
            </a:r>
            <a:r>
              <a:rPr lang="en-US" sz="1900" dirty="0" smtClean="0">
                <a:solidFill>
                  <a:schemeClr val="tx1">
                    <a:lumMod val="75000"/>
                    <a:lumOff val="25000"/>
                  </a:schemeClr>
                </a:solidFill>
                <a:latin typeface="+mj-lt"/>
              </a:rPr>
              <a:t>  </a:t>
            </a:r>
            <a:r>
              <a:rPr lang="en-US" sz="1100" dirty="0" smtClean="0">
                <a:latin typeface="+mj-lt"/>
              </a:rPr>
              <a:t>[Fitz</a:t>
            </a:r>
            <a:r>
              <a:rPr lang="en-US" sz="1100" dirty="0">
                <a:latin typeface="+mj-lt"/>
              </a:rPr>
              <a:t>, Feb 2009]</a:t>
            </a:r>
          </a:p>
          <a:p>
            <a:endParaRPr lang="en-US" dirty="0"/>
          </a:p>
        </p:txBody>
      </p:sp>
    </p:spTree>
    <p:extLst>
      <p:ext uri="{BB962C8B-B14F-4D97-AF65-F5344CB8AC3E}">
        <p14:creationId xmlns:p14="http://schemas.microsoft.com/office/powerpoint/2010/main" val="271986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loud 21"/>
          <p:cNvSpPr/>
          <p:nvPr/>
        </p:nvSpPr>
        <p:spPr>
          <a:xfrm>
            <a:off x="609600" y="787401"/>
            <a:ext cx="8382000" cy="5283200"/>
          </a:xfrm>
          <a:prstGeom prst="cloud">
            <a:avLst/>
          </a:prstGeom>
          <a:solidFill>
            <a:schemeClr val="bg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accent1">
                    <a:lumMod val="75000"/>
                  </a:schemeClr>
                </a:solidFill>
                <a:latin typeface="+mj-lt"/>
              </a:rPr>
              <a:t>Examples</a:t>
            </a:r>
            <a:endParaRPr lang="en-US" sz="3200" dirty="0">
              <a:solidFill>
                <a:schemeClr val="accent1">
                  <a:lumMod val="75000"/>
                </a:schemeClr>
              </a:solidFill>
              <a:latin typeface="+mj-lt"/>
            </a:endParaRPr>
          </a:p>
        </p:txBody>
      </p:sp>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56</a:t>
            </a:fld>
            <a:endParaRPr lang="en-US" dirty="0"/>
          </a:p>
        </p:txBody>
      </p:sp>
      <p:sp>
        <p:nvSpPr>
          <p:cNvPr id="16" name="Freeform 15"/>
          <p:cNvSpPr/>
          <p:nvPr/>
        </p:nvSpPr>
        <p:spPr>
          <a:xfrm>
            <a:off x="2756376" y="3907047"/>
            <a:ext cx="3468391" cy="1415144"/>
          </a:xfrm>
          <a:custGeom>
            <a:avLst/>
            <a:gdLst>
              <a:gd name="connsiteX0" fmla="*/ 0 w 3657577"/>
              <a:gd name="connsiteY0" fmla="*/ 190504 h 1143000"/>
              <a:gd name="connsiteX1" fmla="*/ 190504 w 3657577"/>
              <a:gd name="connsiteY1" fmla="*/ 0 h 1143000"/>
              <a:gd name="connsiteX2" fmla="*/ 3467073 w 3657577"/>
              <a:gd name="connsiteY2" fmla="*/ 0 h 1143000"/>
              <a:gd name="connsiteX3" fmla="*/ 3657577 w 3657577"/>
              <a:gd name="connsiteY3" fmla="*/ 190504 h 1143000"/>
              <a:gd name="connsiteX4" fmla="*/ 3657577 w 3657577"/>
              <a:gd name="connsiteY4" fmla="*/ 952496 h 1143000"/>
              <a:gd name="connsiteX5" fmla="*/ 3467073 w 3657577"/>
              <a:gd name="connsiteY5" fmla="*/ 1143000 h 1143000"/>
              <a:gd name="connsiteX6" fmla="*/ 190504 w 3657577"/>
              <a:gd name="connsiteY6" fmla="*/ 1143000 h 1143000"/>
              <a:gd name="connsiteX7" fmla="*/ 0 w 3657577"/>
              <a:gd name="connsiteY7" fmla="*/ 952496 h 1143000"/>
              <a:gd name="connsiteX8" fmla="*/ 0 w 3657577"/>
              <a:gd name="connsiteY8"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577" h="1143000">
                <a:moveTo>
                  <a:pt x="0" y="190504"/>
                </a:moveTo>
                <a:cubicBezTo>
                  <a:pt x="0" y="85292"/>
                  <a:pt x="85292" y="0"/>
                  <a:pt x="190504" y="0"/>
                </a:cubicBezTo>
                <a:lnTo>
                  <a:pt x="3467073" y="0"/>
                </a:lnTo>
                <a:cubicBezTo>
                  <a:pt x="3572285" y="0"/>
                  <a:pt x="3657577" y="85292"/>
                  <a:pt x="3657577" y="190504"/>
                </a:cubicBezTo>
                <a:lnTo>
                  <a:pt x="3657577" y="952496"/>
                </a:lnTo>
                <a:cubicBezTo>
                  <a:pt x="3657577" y="1057708"/>
                  <a:pt x="3572285" y="1143000"/>
                  <a:pt x="3467073" y="1143000"/>
                </a:cubicBezTo>
                <a:lnTo>
                  <a:pt x="190504" y="1143000"/>
                </a:lnTo>
                <a:cubicBezTo>
                  <a:pt x="85292" y="1143000"/>
                  <a:pt x="0" y="1057708"/>
                  <a:pt x="0" y="952496"/>
                </a:cubicBezTo>
                <a:lnTo>
                  <a:pt x="0" y="190504"/>
                </a:lnTo>
                <a:close/>
              </a:path>
            </a:pathLst>
          </a:custGeom>
        </p:spPr>
        <p:style>
          <a:lnRef idx="3">
            <a:schemeClr val="lt1"/>
          </a:lnRef>
          <a:fillRef idx="1">
            <a:schemeClr val="accent1"/>
          </a:fillRef>
          <a:effectRef idx="1">
            <a:schemeClr val="accent1"/>
          </a:effectRef>
          <a:fontRef idx="minor">
            <a:schemeClr val="lt1"/>
          </a:fontRef>
        </p:style>
        <p:txBody>
          <a:bodyPr spcFirstLastPara="0" vert="horz" wrap="square" lIns="116757" tIns="116757" rIns="116757" bIns="116757" numCol="1" spcCol="1270" anchor="ctr" anchorCtr="0">
            <a:noAutofit/>
          </a:bodyPr>
          <a:lstStyle/>
          <a:p>
            <a:pPr lvl="0" algn="ctr" defTabSz="1066800">
              <a:lnSpc>
                <a:spcPct val="90000"/>
              </a:lnSpc>
              <a:spcBef>
                <a:spcPct val="0"/>
              </a:spcBef>
              <a:spcAft>
                <a:spcPct val="35000"/>
              </a:spcAft>
            </a:pPr>
            <a:r>
              <a:rPr lang="en-US" sz="2400" kern="1200" dirty="0" smtClean="0"/>
              <a:t>High Quality Product</a:t>
            </a:r>
            <a:br>
              <a:rPr lang="en-US" sz="2400" kern="1200" dirty="0" smtClean="0"/>
            </a:br>
            <a:r>
              <a:rPr lang="en-US" sz="2400" kern="1200" dirty="0" smtClean="0"/>
              <a:t>Delighted Users</a:t>
            </a:r>
            <a:endParaRPr lang="en-US" sz="2400" kern="1200" dirty="0"/>
          </a:p>
        </p:txBody>
      </p:sp>
      <p:grpSp>
        <p:nvGrpSpPr>
          <p:cNvPr id="23" name="Group 22"/>
          <p:cNvGrpSpPr/>
          <p:nvPr/>
        </p:nvGrpSpPr>
        <p:grpSpPr>
          <a:xfrm>
            <a:off x="1682912" y="1736972"/>
            <a:ext cx="6356965" cy="2413489"/>
            <a:chOff x="1357141" y="1302726"/>
            <a:chExt cx="6703709" cy="1949356"/>
          </a:xfrm>
        </p:grpSpPr>
        <p:sp>
          <p:nvSpPr>
            <p:cNvPr id="17" name="Freeform 16"/>
            <p:cNvSpPr/>
            <p:nvPr/>
          </p:nvSpPr>
          <p:spPr>
            <a:xfrm rot="13672204">
              <a:off x="2249652" y="2559078"/>
              <a:ext cx="1322882" cy="0"/>
            </a:xfrm>
            <a:custGeom>
              <a:avLst/>
              <a:gdLst/>
              <a:ahLst/>
              <a:cxnLst/>
              <a:rect l="0" t="0" r="0" b="0"/>
              <a:pathLst>
                <a:path>
                  <a:moveTo>
                    <a:pt x="0" y="0"/>
                  </a:moveTo>
                  <a:lnTo>
                    <a:pt x="1322882" y="0"/>
                  </a:lnTo>
                </a:path>
              </a:pathLst>
            </a:custGeom>
            <a:noFill/>
            <a:ln w="38100">
              <a:solidFill>
                <a:schemeClr val="accent1">
                  <a:lumMod val="75000"/>
                </a:schemeClr>
              </a:solidFill>
              <a:headEnd type="triangle" w="med" len="med"/>
              <a:tailEnd type="none" w="med" len="med"/>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357141" y="1302726"/>
              <a:ext cx="1680617" cy="765810"/>
            </a:xfrm>
            <a:custGeom>
              <a:avLst/>
              <a:gdLst>
                <a:gd name="connsiteX0" fmla="*/ 0 w 1527806"/>
                <a:gd name="connsiteY0" fmla="*/ 127638 h 765810"/>
                <a:gd name="connsiteX1" fmla="*/ 127638 w 1527806"/>
                <a:gd name="connsiteY1" fmla="*/ 0 h 765810"/>
                <a:gd name="connsiteX2" fmla="*/ 1400168 w 1527806"/>
                <a:gd name="connsiteY2" fmla="*/ 0 h 765810"/>
                <a:gd name="connsiteX3" fmla="*/ 1527806 w 1527806"/>
                <a:gd name="connsiteY3" fmla="*/ 127638 h 765810"/>
                <a:gd name="connsiteX4" fmla="*/ 1527806 w 1527806"/>
                <a:gd name="connsiteY4" fmla="*/ 638172 h 765810"/>
                <a:gd name="connsiteX5" fmla="*/ 1400168 w 1527806"/>
                <a:gd name="connsiteY5" fmla="*/ 765810 h 765810"/>
                <a:gd name="connsiteX6" fmla="*/ 127638 w 1527806"/>
                <a:gd name="connsiteY6" fmla="*/ 765810 h 765810"/>
                <a:gd name="connsiteX7" fmla="*/ 0 w 1527806"/>
                <a:gd name="connsiteY7" fmla="*/ 638172 h 765810"/>
                <a:gd name="connsiteX8" fmla="*/ 0 w 1527806"/>
                <a:gd name="connsiteY8" fmla="*/ 127638 h 7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806" h="765810">
                  <a:moveTo>
                    <a:pt x="0" y="127638"/>
                  </a:moveTo>
                  <a:cubicBezTo>
                    <a:pt x="0" y="57145"/>
                    <a:pt x="57145" y="0"/>
                    <a:pt x="127638" y="0"/>
                  </a:cubicBezTo>
                  <a:lnTo>
                    <a:pt x="1400168" y="0"/>
                  </a:lnTo>
                  <a:cubicBezTo>
                    <a:pt x="1470661" y="0"/>
                    <a:pt x="1527806" y="57145"/>
                    <a:pt x="1527806" y="127638"/>
                  </a:cubicBezTo>
                  <a:lnTo>
                    <a:pt x="1527806" y="638172"/>
                  </a:lnTo>
                  <a:cubicBezTo>
                    <a:pt x="1527806" y="708665"/>
                    <a:pt x="1470661" y="765810"/>
                    <a:pt x="1400168" y="765810"/>
                  </a:cubicBezTo>
                  <a:lnTo>
                    <a:pt x="127638" y="765810"/>
                  </a:lnTo>
                  <a:cubicBezTo>
                    <a:pt x="57145" y="765810"/>
                    <a:pt x="0" y="708665"/>
                    <a:pt x="0" y="638172"/>
                  </a:cubicBezTo>
                  <a:lnTo>
                    <a:pt x="0" y="127638"/>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98344" tIns="98344" rIns="98344" bIns="98344" numCol="1" spcCol="1270" anchor="ctr" anchorCtr="0">
              <a:noAutofit/>
            </a:bodyPr>
            <a:lstStyle/>
            <a:p>
              <a:pPr lvl="0" algn="ctr" defTabSz="1066800">
                <a:lnSpc>
                  <a:spcPct val="90000"/>
                </a:lnSpc>
                <a:spcBef>
                  <a:spcPct val="0"/>
                </a:spcBef>
                <a:spcAft>
                  <a:spcPct val="35000"/>
                </a:spcAft>
              </a:pPr>
              <a:r>
                <a:rPr lang="en-US" sz="2400" kern="1200" dirty="0" smtClean="0"/>
                <a:t>Scenarios</a:t>
              </a:r>
              <a:endParaRPr lang="en-US" sz="2400" kern="1200" dirty="0"/>
            </a:p>
          </p:txBody>
        </p:sp>
        <p:sp>
          <p:nvSpPr>
            <p:cNvPr id="19" name="Freeform 18"/>
            <p:cNvSpPr/>
            <p:nvPr/>
          </p:nvSpPr>
          <p:spPr>
            <a:xfrm rot="18896554">
              <a:off x="5008433" y="2579218"/>
              <a:ext cx="1345728" cy="0"/>
            </a:xfrm>
            <a:custGeom>
              <a:avLst/>
              <a:gdLst/>
              <a:ahLst/>
              <a:cxnLst/>
              <a:rect l="0" t="0" r="0" b="0"/>
              <a:pathLst>
                <a:path>
                  <a:moveTo>
                    <a:pt x="0" y="0"/>
                  </a:moveTo>
                  <a:lnTo>
                    <a:pt x="1345728" y="0"/>
                  </a:lnTo>
                </a:path>
              </a:pathLst>
            </a:custGeom>
            <a:noFill/>
            <a:ln w="38100">
              <a:solidFill>
                <a:schemeClr val="accent1">
                  <a:lumMod val="75000"/>
                </a:schemeClr>
              </a:solidFill>
              <a:headEnd type="triangle" w="med" len="med"/>
              <a:tailEnd type="none" w="med" len="med"/>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0" name="Freeform 19"/>
            <p:cNvSpPr/>
            <p:nvPr/>
          </p:nvSpPr>
          <p:spPr>
            <a:xfrm>
              <a:off x="5016641" y="1337144"/>
              <a:ext cx="3044209" cy="765810"/>
            </a:xfrm>
            <a:custGeom>
              <a:avLst/>
              <a:gdLst>
                <a:gd name="connsiteX0" fmla="*/ 0 w 3044209"/>
                <a:gd name="connsiteY0" fmla="*/ 127638 h 765810"/>
                <a:gd name="connsiteX1" fmla="*/ 127638 w 3044209"/>
                <a:gd name="connsiteY1" fmla="*/ 0 h 765810"/>
                <a:gd name="connsiteX2" fmla="*/ 2916571 w 3044209"/>
                <a:gd name="connsiteY2" fmla="*/ 0 h 765810"/>
                <a:gd name="connsiteX3" fmla="*/ 3044209 w 3044209"/>
                <a:gd name="connsiteY3" fmla="*/ 127638 h 765810"/>
                <a:gd name="connsiteX4" fmla="*/ 3044209 w 3044209"/>
                <a:gd name="connsiteY4" fmla="*/ 638172 h 765810"/>
                <a:gd name="connsiteX5" fmla="*/ 2916571 w 3044209"/>
                <a:gd name="connsiteY5" fmla="*/ 765810 h 765810"/>
                <a:gd name="connsiteX6" fmla="*/ 127638 w 3044209"/>
                <a:gd name="connsiteY6" fmla="*/ 765810 h 765810"/>
                <a:gd name="connsiteX7" fmla="*/ 0 w 3044209"/>
                <a:gd name="connsiteY7" fmla="*/ 638172 h 765810"/>
                <a:gd name="connsiteX8" fmla="*/ 0 w 3044209"/>
                <a:gd name="connsiteY8" fmla="*/ 127638 h 7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209" h="765810">
                  <a:moveTo>
                    <a:pt x="0" y="127638"/>
                  </a:moveTo>
                  <a:cubicBezTo>
                    <a:pt x="0" y="57145"/>
                    <a:pt x="57145" y="0"/>
                    <a:pt x="127638" y="0"/>
                  </a:cubicBezTo>
                  <a:lnTo>
                    <a:pt x="2916571" y="0"/>
                  </a:lnTo>
                  <a:cubicBezTo>
                    <a:pt x="2987064" y="0"/>
                    <a:pt x="3044209" y="57145"/>
                    <a:pt x="3044209" y="127638"/>
                  </a:cubicBezTo>
                  <a:lnTo>
                    <a:pt x="3044209" y="638172"/>
                  </a:lnTo>
                  <a:cubicBezTo>
                    <a:pt x="3044209" y="708665"/>
                    <a:pt x="2987064" y="765810"/>
                    <a:pt x="2916571" y="765810"/>
                  </a:cubicBezTo>
                  <a:lnTo>
                    <a:pt x="127638" y="765810"/>
                  </a:lnTo>
                  <a:cubicBezTo>
                    <a:pt x="57145" y="765810"/>
                    <a:pt x="0" y="708665"/>
                    <a:pt x="0" y="638172"/>
                  </a:cubicBezTo>
                  <a:lnTo>
                    <a:pt x="0" y="127638"/>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spcFirstLastPara="0" vert="horz" wrap="square" lIns="98344" tIns="98344" rIns="98344" bIns="98344" numCol="1" spcCol="1270" anchor="ctr" anchorCtr="0">
              <a:noAutofit/>
            </a:bodyPr>
            <a:lstStyle/>
            <a:p>
              <a:pPr lvl="0" algn="ctr" defTabSz="1066800">
                <a:lnSpc>
                  <a:spcPct val="90000"/>
                </a:lnSpc>
                <a:spcBef>
                  <a:spcPct val="0"/>
                </a:spcBef>
                <a:spcAft>
                  <a:spcPct val="35000"/>
                </a:spcAft>
              </a:pPr>
              <a:r>
                <a:rPr lang="en-US" sz="2400" kern="1200" dirty="0" smtClean="0"/>
                <a:t>Testing in Production (TiP)</a:t>
              </a:r>
              <a:endParaRPr lang="en-US" sz="2400" kern="1200" dirty="0"/>
            </a:p>
          </p:txBody>
        </p:sp>
      </p:grpSp>
      <p:sp>
        <p:nvSpPr>
          <p:cNvPr id="14" name="Left-Right Arrow 13"/>
          <p:cNvSpPr/>
          <p:nvPr/>
        </p:nvSpPr>
        <p:spPr>
          <a:xfrm>
            <a:off x="3568504" y="1902444"/>
            <a:ext cx="1407139" cy="660400"/>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248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6604"/>
            <a:ext cx="8305800" cy="1244599"/>
          </a:xfrm>
        </p:spPr>
        <p:txBody>
          <a:bodyPr/>
          <a:lstStyle/>
          <a:p>
            <a:r>
              <a:rPr lang="en-US" sz="4400" dirty="0" smtClean="0"/>
              <a:t>Resources</a:t>
            </a:r>
            <a:endParaRPr lang="en-US" sz="4400"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57</a:t>
            </a:fld>
            <a:endParaRPr lang="en-US" dirty="0"/>
          </a:p>
        </p:txBody>
      </p:sp>
    </p:spTree>
    <p:extLst>
      <p:ext uri="{BB962C8B-B14F-4D97-AF65-F5344CB8AC3E}">
        <p14:creationId xmlns:p14="http://schemas.microsoft.com/office/powerpoint/2010/main" val="155509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dirty="0" smtClean="0">
                <a:hlinkClick r:id="rId2"/>
              </a:rPr>
              <a:t>seth.eliot@microsoft.com</a:t>
            </a:r>
            <a:endParaRPr lang="en-US" dirty="0" smtClean="0"/>
          </a:p>
          <a:p>
            <a:pPr marL="0" indent="0">
              <a:buNone/>
            </a:pPr>
            <a:endParaRPr lang="en-US" dirty="0" smtClean="0"/>
          </a:p>
          <a:p>
            <a:r>
              <a:rPr lang="en-US" dirty="0" smtClean="0"/>
              <a:t>Seth’s </a:t>
            </a:r>
            <a:r>
              <a:rPr lang="en-US" dirty="0"/>
              <a:t>Blog: </a:t>
            </a:r>
            <a:r>
              <a:rPr lang="en-US" dirty="0" smtClean="0">
                <a:hlinkClick r:id="rId3"/>
              </a:rPr>
              <a:t>http://bit.ly/seth_qa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58</a:t>
            </a:fld>
            <a:endParaRPr lang="en-US" dirty="0"/>
          </a:p>
        </p:txBody>
      </p:sp>
    </p:spTree>
    <p:extLst>
      <p:ext uri="{BB962C8B-B14F-4D97-AF65-F5344CB8AC3E}">
        <p14:creationId xmlns:p14="http://schemas.microsoft.com/office/powerpoint/2010/main" val="41014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References</a:t>
            </a:r>
            <a:endParaRPr lang="en-US" dirty="0"/>
          </a:p>
        </p:txBody>
      </p:sp>
      <p:sp>
        <p:nvSpPr>
          <p:cNvPr id="3" name="Content Placeholder 2"/>
          <p:cNvSpPr>
            <a:spLocks noGrp="1"/>
          </p:cNvSpPr>
          <p:nvPr>
            <p:ph idx="1"/>
          </p:nvPr>
        </p:nvSpPr>
        <p:spPr>
          <a:xfrm>
            <a:off x="457200" y="533400"/>
            <a:ext cx="8229600" cy="6019800"/>
          </a:xfrm>
        </p:spPr>
        <p:txBody>
          <a:bodyPr>
            <a:normAutofit/>
          </a:bodyPr>
          <a:lstStyle/>
          <a:p>
            <a:pPr marL="0" indent="0">
              <a:buNone/>
            </a:pPr>
            <a:r>
              <a:rPr lang="en-US" sz="1000" b="1" dirty="0" smtClean="0"/>
              <a:t>Google </a:t>
            </a:r>
            <a:r>
              <a:rPr lang="en-US" sz="1000" b="1" dirty="0"/>
              <a:t>Talk, June 2007</a:t>
            </a:r>
          </a:p>
          <a:p>
            <a:pPr marL="0" indent="0" fontAlgn="ctr">
              <a:buNone/>
            </a:pPr>
            <a:r>
              <a:rPr lang="en-US" sz="1000" dirty="0"/>
              <a:t>Google: Seattle Conference on Scalability: Lessons In Building Scalable Systems, Reza </a:t>
            </a:r>
            <a:r>
              <a:rPr lang="en-US" sz="1000" dirty="0" err="1"/>
              <a:t>Behforooz</a:t>
            </a:r>
            <a:endParaRPr lang="en-US" sz="1000" dirty="0"/>
          </a:p>
          <a:p>
            <a:pPr marL="0" indent="0" fontAlgn="ctr">
              <a:buNone/>
            </a:pPr>
            <a:r>
              <a:rPr lang="en-US" sz="1000" dirty="0">
                <a:hlinkClick r:id="rId2"/>
              </a:rPr>
              <a:t>http://video.google.com/videoplay?docid=6202268628085731280</a:t>
            </a:r>
            <a:endParaRPr lang="en-US" sz="1000" dirty="0"/>
          </a:p>
          <a:p>
            <a:pPr marL="0" indent="0">
              <a:buNone/>
            </a:pPr>
            <a:endParaRPr lang="en-US" sz="1000" dirty="0" smtClean="0"/>
          </a:p>
          <a:p>
            <a:pPr marL="0" indent="0">
              <a:buNone/>
            </a:pPr>
            <a:r>
              <a:rPr lang="en-US" sz="1000" b="1" dirty="0"/>
              <a:t>Kohavi, et al; </a:t>
            </a:r>
            <a:r>
              <a:rPr lang="en-US" sz="1000" b="1" dirty="0" smtClean="0"/>
              <a:t>2009</a:t>
            </a:r>
          </a:p>
          <a:p>
            <a:pPr marL="0" indent="0">
              <a:buNone/>
            </a:pPr>
            <a:r>
              <a:rPr lang="en-US" sz="1000" dirty="0" smtClean="0"/>
              <a:t>R, Kohavi, T. </a:t>
            </a:r>
            <a:r>
              <a:rPr lang="en-US" sz="1000" dirty="0"/>
              <a:t>Crook, R. </a:t>
            </a:r>
            <a:r>
              <a:rPr lang="en-US" sz="1000" dirty="0" err="1" smtClean="0"/>
              <a:t>Longbotham</a:t>
            </a:r>
            <a:r>
              <a:rPr lang="en-US" sz="1000" dirty="0" smtClean="0"/>
              <a:t>; Online Experimentation at Microsoft</a:t>
            </a:r>
          </a:p>
          <a:p>
            <a:pPr marL="0" indent="0">
              <a:buNone/>
            </a:pPr>
            <a:r>
              <a:rPr lang="en-US" sz="1000" dirty="0" smtClean="0">
                <a:hlinkClick r:id="rId3"/>
              </a:rPr>
              <a:t>http</a:t>
            </a:r>
            <a:r>
              <a:rPr lang="en-US" sz="1000" dirty="0">
                <a:hlinkClick r:id="rId3"/>
              </a:rPr>
              <a:t>://</a:t>
            </a:r>
            <a:r>
              <a:rPr lang="en-US" sz="1000" dirty="0" smtClean="0">
                <a:hlinkClick r:id="rId3"/>
              </a:rPr>
              <a:t>exp-platform.com/expMicrosoft.aspx</a:t>
            </a:r>
            <a:r>
              <a:rPr lang="en-US" sz="1000" dirty="0" smtClean="0"/>
              <a:t> </a:t>
            </a:r>
          </a:p>
          <a:p>
            <a:pPr marL="0" indent="0">
              <a:buNone/>
            </a:pPr>
            <a:endParaRPr lang="en-US" sz="1000" dirty="0" smtClean="0"/>
          </a:p>
          <a:p>
            <a:pPr marL="0" lvl="1" indent="0">
              <a:buNone/>
            </a:pPr>
            <a:r>
              <a:rPr lang="en-US" sz="1000" b="1" dirty="0"/>
              <a:t>Anderson, July 2006</a:t>
            </a:r>
          </a:p>
          <a:p>
            <a:pPr marL="0" indent="0">
              <a:buNone/>
            </a:pPr>
            <a:r>
              <a:rPr lang="en-US" sz="1000" dirty="0" smtClean="0"/>
              <a:t>Chris Anderson, The Long Tail</a:t>
            </a:r>
          </a:p>
          <a:p>
            <a:pPr marL="0" indent="0">
              <a:buNone/>
            </a:pPr>
            <a:r>
              <a:rPr lang="en-US" sz="1000" dirty="0">
                <a:hlinkClick r:id="rId4"/>
              </a:rPr>
              <a:t>http://</a:t>
            </a:r>
            <a:r>
              <a:rPr lang="en-US" sz="1000" dirty="0" smtClean="0">
                <a:hlinkClick r:id="rId4"/>
              </a:rPr>
              <a:t>www.longtail.com/about.html</a:t>
            </a:r>
            <a:endParaRPr lang="en-US" sz="1000" dirty="0" smtClean="0"/>
          </a:p>
          <a:p>
            <a:pPr marL="0" indent="0">
              <a:buNone/>
            </a:pPr>
            <a:endParaRPr lang="en-US" sz="1000" dirty="0"/>
          </a:p>
          <a:p>
            <a:pPr marL="0" lvl="2" indent="0">
              <a:buNone/>
            </a:pPr>
            <a:r>
              <a:rPr lang="en-US" sz="1000" b="1" dirty="0"/>
              <a:t>Unpingco, Feb 2011</a:t>
            </a:r>
          </a:p>
          <a:p>
            <a:pPr marL="0" indent="0">
              <a:buNone/>
            </a:pPr>
            <a:r>
              <a:rPr lang="en-US" sz="1000" dirty="0"/>
              <a:t>Edward Unpingco; Bug Miner; Internal Microsoft Presentation, Bing Quality Day Feb 11, </a:t>
            </a:r>
            <a:r>
              <a:rPr lang="en-US" sz="1000" dirty="0" smtClean="0"/>
              <a:t>2011</a:t>
            </a:r>
          </a:p>
          <a:p>
            <a:pPr marL="0" indent="0">
              <a:buNone/>
            </a:pPr>
            <a:endParaRPr lang="en-US" sz="1000" dirty="0"/>
          </a:p>
          <a:p>
            <a:pPr marL="0" indent="0">
              <a:buNone/>
            </a:pPr>
            <a:r>
              <a:rPr lang="en-US" sz="1000" b="1" dirty="0" smtClean="0"/>
              <a:t>Linden</a:t>
            </a:r>
            <a:r>
              <a:rPr lang="en-US" sz="1000" b="1" dirty="0"/>
              <a:t>, Apr 2006</a:t>
            </a:r>
          </a:p>
          <a:p>
            <a:pPr marL="0" indent="0">
              <a:buNone/>
            </a:pPr>
            <a:r>
              <a:rPr lang="en-US" sz="1000" dirty="0"/>
              <a:t>Greg Linden’s Blog: </a:t>
            </a:r>
            <a:r>
              <a:rPr lang="en-US" sz="1000" dirty="0">
                <a:hlinkClick r:id="rId5"/>
              </a:rPr>
              <a:t>http://glinden.blogspot.com/2006/04/early-amazon-shopping-cart.html</a:t>
            </a:r>
            <a:endParaRPr lang="en-US" sz="1000" dirty="0"/>
          </a:p>
          <a:p>
            <a:pPr marL="0" indent="0">
              <a:buNone/>
            </a:pPr>
            <a:endParaRPr lang="en-US" sz="1000" dirty="0"/>
          </a:p>
          <a:p>
            <a:pPr marL="0" indent="0">
              <a:buNone/>
            </a:pPr>
            <a:r>
              <a:rPr lang="en-US" sz="1000" b="1" dirty="0" smtClean="0"/>
              <a:t>Swayable</a:t>
            </a:r>
            <a:r>
              <a:rPr lang="en-US" sz="1000" b="1" dirty="0"/>
              <a:t>, Oct </a:t>
            </a:r>
            <a:r>
              <a:rPr lang="en-US" sz="1000" b="1" dirty="0" smtClean="0"/>
              <a:t>2010</a:t>
            </a:r>
          </a:p>
          <a:p>
            <a:pPr marL="0" indent="0">
              <a:buNone/>
            </a:pPr>
            <a:r>
              <a:rPr lang="en-US" sz="1000" dirty="0" smtClean="0"/>
              <a:t>Lindsey Harper’s Blog: 5 </a:t>
            </a:r>
            <a:r>
              <a:rPr lang="en-US" sz="1000" dirty="0"/>
              <a:t>Lessons Learned: User Testing with Amazon’s Mechanical </a:t>
            </a:r>
            <a:r>
              <a:rPr lang="en-US" sz="1000" dirty="0" smtClean="0"/>
              <a:t>Turk</a:t>
            </a:r>
          </a:p>
          <a:p>
            <a:pPr marL="0" indent="0">
              <a:buNone/>
            </a:pPr>
            <a:r>
              <a:rPr lang="en-US" sz="1000" dirty="0">
                <a:hlinkClick r:id="rId6"/>
              </a:rPr>
              <a:t>http://harperlindsey.com/2010/10/28/5-lessons-learned-user-testing-with-amazon%E2%80%99s-mechanical-turk</a:t>
            </a:r>
            <a:r>
              <a:rPr lang="en-US" sz="1000" dirty="0" smtClean="0">
                <a:hlinkClick r:id="rId6"/>
              </a:rPr>
              <a:t>/</a:t>
            </a:r>
            <a:r>
              <a:rPr lang="en-US" sz="1000" dirty="0" smtClean="0"/>
              <a:t> </a:t>
            </a:r>
            <a:endParaRPr lang="en-US" sz="1000" dirty="0"/>
          </a:p>
          <a:p>
            <a:pPr marL="0" indent="0">
              <a:buNone/>
            </a:pPr>
            <a:endParaRPr lang="en-US" sz="1000" dirty="0" smtClean="0"/>
          </a:p>
          <a:p>
            <a:pPr marL="0" indent="0">
              <a:buNone/>
            </a:pPr>
            <a:r>
              <a:rPr lang="en-US" sz="1000" b="1" dirty="0" smtClean="0"/>
              <a:t>Fitz</a:t>
            </a:r>
            <a:r>
              <a:rPr lang="en-US" sz="1000" b="1" dirty="0"/>
              <a:t>, Feb 2009</a:t>
            </a:r>
          </a:p>
          <a:p>
            <a:pPr marL="0" indent="0">
              <a:buNone/>
            </a:pPr>
            <a:r>
              <a:rPr lang="en-US" sz="1000" dirty="0" smtClean="0"/>
              <a:t>Timothy Fitz, IMVU</a:t>
            </a:r>
            <a:r>
              <a:rPr lang="en-US" sz="1000" dirty="0"/>
              <a:t>, Continuous Deployment at IMVU: Doing the impossible fifty times a day,</a:t>
            </a:r>
          </a:p>
          <a:p>
            <a:pPr marL="0" indent="0">
              <a:buNone/>
            </a:pPr>
            <a:r>
              <a:rPr lang="en-US" sz="1000" dirty="0">
                <a:hlinkClick r:id="rId7"/>
              </a:rPr>
              <a:t>http://timothyfitz.wordpress.com/2009/02/10/continuous-deployment-at-imvu-doing-the-impossible-fifty-times-a-day/</a:t>
            </a:r>
            <a:endParaRPr lang="en-US" sz="1000" dirty="0"/>
          </a:p>
          <a:p>
            <a:pPr marL="0" indent="0">
              <a:buNone/>
            </a:pPr>
            <a:endParaRPr lang="en-US" sz="1000" dirty="0" smtClean="0"/>
          </a:p>
          <a:p>
            <a:pPr marL="0" indent="0">
              <a:buNone/>
            </a:pPr>
            <a:r>
              <a:rPr lang="en-US" sz="1000" b="1" dirty="0" err="1" smtClean="0"/>
              <a:t>Schormann</a:t>
            </a:r>
            <a:r>
              <a:rPr lang="en-US" sz="1000" b="1" dirty="0" smtClean="0"/>
              <a:t>, May 2008</a:t>
            </a:r>
          </a:p>
          <a:p>
            <a:pPr marL="0" indent="0">
              <a:buNone/>
            </a:pPr>
            <a:r>
              <a:rPr lang="en-US" sz="1000" dirty="0" smtClean="0"/>
              <a:t>Christian </a:t>
            </a:r>
            <a:r>
              <a:rPr lang="en-US" sz="1000" dirty="0" err="1" smtClean="0"/>
              <a:t>Schormann</a:t>
            </a:r>
            <a:r>
              <a:rPr lang="en-US" sz="1000" dirty="0"/>
              <a:t>, Video Table: A Concept Study , </a:t>
            </a:r>
            <a:r>
              <a:rPr lang="en-US" sz="1000" dirty="0">
                <a:hlinkClick r:id="rId8"/>
              </a:rPr>
              <a:t>http://electricbeach.org/?</a:t>
            </a:r>
            <a:r>
              <a:rPr lang="en-US" sz="1000" dirty="0" smtClean="0">
                <a:hlinkClick r:id="rId8"/>
              </a:rPr>
              <a:t>p=79</a:t>
            </a:r>
            <a:r>
              <a:rPr lang="en-US" sz="1000" dirty="0" smtClean="0"/>
              <a:t> </a:t>
            </a:r>
            <a:endParaRPr lang="en-US" sz="1000" dirty="0"/>
          </a:p>
          <a:p>
            <a:pPr marL="0" indent="0">
              <a:buNone/>
            </a:pPr>
            <a:endParaRPr lang="en-US" sz="1000" dirty="0"/>
          </a:p>
          <a:p>
            <a:pPr marL="0" indent="0">
              <a:buNone/>
            </a:pPr>
            <a:r>
              <a:rPr lang="en-US" sz="1000" b="1" dirty="0" smtClean="0"/>
              <a:t>With </a:t>
            </a:r>
            <a:r>
              <a:rPr lang="en-US" sz="1000" b="1" dirty="0"/>
              <a:t>Special Thanks </a:t>
            </a:r>
            <a:r>
              <a:rPr lang="en-US" sz="1000" b="1" dirty="0" smtClean="0"/>
              <a:t>to </a:t>
            </a:r>
          </a:p>
          <a:p>
            <a:r>
              <a:rPr lang="en-US" sz="1000" dirty="0" smtClean="0"/>
              <a:t>The Microsoft Engineering Excellence Team: Alex Blanton, Austina </a:t>
            </a:r>
            <a:r>
              <a:rPr lang="en-US" sz="1000" dirty="0"/>
              <a:t>De Bonte</a:t>
            </a:r>
            <a:r>
              <a:rPr lang="en-US" sz="1000" dirty="0" smtClean="0"/>
              <a:t>, Michael Corning, </a:t>
            </a:r>
            <a:r>
              <a:rPr lang="en-US" sz="1000" dirty="0"/>
              <a:t>Kent </a:t>
            </a:r>
            <a:r>
              <a:rPr lang="en-US" sz="1000" dirty="0" smtClean="0"/>
              <a:t>Sullivan</a:t>
            </a:r>
          </a:p>
          <a:p>
            <a:r>
              <a:rPr lang="en-US" sz="1000" dirty="0" smtClean="0"/>
              <a:t>Scott Marks for the Automated Failure Analysis data for Cosmos</a:t>
            </a:r>
            <a:endParaRPr lang="en-US" sz="1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59</a:t>
            </a:fld>
            <a:endParaRPr lang="en-US" dirty="0"/>
          </a:p>
        </p:txBody>
      </p:sp>
    </p:spTree>
    <p:extLst>
      <p:ext uri="{BB962C8B-B14F-4D97-AF65-F5344CB8AC3E}">
        <p14:creationId xmlns:p14="http://schemas.microsoft.com/office/powerpoint/2010/main" val="268804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422400"/>
          </a:xfrm>
        </p:spPr>
        <p:txBody>
          <a:bodyPr/>
          <a:lstStyle/>
          <a:p>
            <a:pPr>
              <a:lnSpc>
                <a:spcPct val="100000"/>
              </a:lnSpc>
            </a:pPr>
            <a:r>
              <a:rPr lang="en-US" sz="3600" b="1" dirty="0">
                <a:effectLst/>
              </a:rPr>
              <a:t>Ditch the Requirements </a:t>
            </a:r>
            <a:r>
              <a:rPr lang="en-US" sz="3600" b="1" dirty="0" smtClean="0">
                <a:effectLst/>
              </a:rPr>
              <a:t>– </a:t>
            </a:r>
            <a:br>
              <a:rPr lang="en-US" sz="3600" b="1" dirty="0" smtClean="0">
                <a:effectLst/>
              </a:rPr>
            </a:br>
            <a:r>
              <a:rPr lang="en-US" sz="3600" b="1" dirty="0" smtClean="0">
                <a:effectLst/>
              </a:rPr>
              <a:t>Focus </a:t>
            </a:r>
            <a:r>
              <a:rPr lang="en-US" sz="3600" b="1" dirty="0">
                <a:effectLst/>
              </a:rPr>
              <a:t>on the Customer Instead</a:t>
            </a:r>
            <a:endParaRPr lang="en-US" sz="3600" dirty="0"/>
          </a:p>
        </p:txBody>
      </p:sp>
      <p:sp>
        <p:nvSpPr>
          <p:cNvPr id="3" name="Content Placeholder 2"/>
          <p:cNvSpPr>
            <a:spLocks noGrp="1"/>
          </p:cNvSpPr>
          <p:nvPr>
            <p:ph idx="1"/>
          </p:nvPr>
        </p:nvSpPr>
        <p:spPr>
          <a:xfrm>
            <a:off x="457200" y="4191000"/>
            <a:ext cx="8229600" cy="2082800"/>
          </a:xfrm>
        </p:spPr>
        <p:txBody>
          <a:bodyPr/>
          <a:lstStyle/>
          <a:p>
            <a:r>
              <a:rPr lang="en-US" dirty="0" smtClean="0"/>
              <a:t>Static requirements are fragile</a:t>
            </a:r>
          </a:p>
          <a:p>
            <a:r>
              <a:rPr lang="en-US" dirty="0" smtClean="0"/>
              <a:t>Requirements are hard: GIGO</a:t>
            </a:r>
          </a:p>
          <a:p>
            <a:r>
              <a:rPr lang="en-US" dirty="0" smtClean="0"/>
              <a:t>If they are there at all….</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dirty="0"/>
          </a:p>
        </p:txBody>
      </p:sp>
      <p:sp>
        <p:nvSpPr>
          <p:cNvPr id="5" name="TextBox 4"/>
          <p:cNvSpPr txBox="1"/>
          <p:nvPr/>
        </p:nvSpPr>
        <p:spPr>
          <a:xfrm>
            <a:off x="5638800" y="5765803"/>
            <a:ext cx="3276600" cy="646331"/>
          </a:xfrm>
          <a:prstGeom prst="rect">
            <a:avLst/>
          </a:prstGeom>
          <a:noFill/>
        </p:spPr>
        <p:txBody>
          <a:bodyPr wrap="square" rtlCol="0">
            <a:spAutoFit/>
          </a:bodyPr>
          <a:lstStyle/>
          <a:p>
            <a:r>
              <a:rPr lang="en-US" dirty="0">
                <a:hlinkClick r:id="rId3"/>
              </a:rPr>
              <a:t>http://bit.ly/seth_stp_scenario</a:t>
            </a:r>
            <a:endParaRPr lang="en-US" dirty="0"/>
          </a:p>
          <a:p>
            <a:endParaRPr lang="en-US" dirty="0">
              <a:latin typeface="+mj-lt"/>
            </a:endParaRPr>
          </a:p>
        </p:txBody>
      </p:sp>
      <p:graphicFrame>
        <p:nvGraphicFramePr>
          <p:cNvPr id="6" name="Diagram 5"/>
          <p:cNvGraphicFramePr/>
          <p:nvPr>
            <p:extLst>
              <p:ext uri="{D42A27DB-BD31-4B8C-83A1-F6EECF244321}">
                <p14:modId xmlns:p14="http://schemas.microsoft.com/office/powerpoint/2010/main" val="3980465047"/>
              </p:ext>
            </p:extLst>
          </p:nvPr>
        </p:nvGraphicFramePr>
        <p:xfrm>
          <a:off x="762000" y="2133600"/>
          <a:ext cx="7924800" cy="172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32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60</a:t>
            </a:fld>
            <a:endParaRPr lang="en-US" dirty="0"/>
          </a:p>
        </p:txBody>
      </p:sp>
      <p:sp>
        <p:nvSpPr>
          <p:cNvPr id="5" name="Rounded Rectangle 4"/>
          <p:cNvSpPr/>
          <p:nvPr/>
        </p:nvSpPr>
        <p:spPr>
          <a:xfrm>
            <a:off x="1961097" y="1211003"/>
            <a:ext cx="5235140" cy="2145268"/>
          </a:xfrm>
          <a:prstGeom prst="round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sz="2400" dirty="0" smtClean="0">
                <a:solidFill>
                  <a:schemeClr val="tx2"/>
                </a:solidFill>
                <a:latin typeface="+mj-lt"/>
              </a:rPr>
              <a:t>Session 801</a:t>
            </a:r>
          </a:p>
          <a:p>
            <a:pPr algn="ctr"/>
            <a:r>
              <a:rPr lang="en-US" sz="2400" dirty="0" smtClean="0">
                <a:solidFill>
                  <a:schemeClr val="tx2"/>
                </a:solidFill>
                <a:latin typeface="+mj-lt"/>
              </a:rPr>
              <a:t>Testing </a:t>
            </a:r>
            <a:r>
              <a:rPr lang="en-US" sz="2400" dirty="0">
                <a:solidFill>
                  <a:schemeClr val="tx2"/>
                </a:solidFill>
                <a:latin typeface="+mj-lt"/>
              </a:rPr>
              <a:t>in Production, </a:t>
            </a:r>
          </a:p>
          <a:p>
            <a:pPr algn="ctr"/>
            <a:r>
              <a:rPr lang="en-US" sz="2400" dirty="0">
                <a:solidFill>
                  <a:schemeClr val="tx2"/>
                </a:solidFill>
                <a:latin typeface="+mj-lt"/>
              </a:rPr>
              <a:t>Your Key to Engaging Customers</a:t>
            </a:r>
          </a:p>
          <a:p>
            <a:pPr algn="ctr"/>
            <a:endParaRPr lang="en-US" sz="2400" dirty="0">
              <a:solidFill>
                <a:schemeClr val="tx2"/>
              </a:solidFill>
              <a:latin typeface="+mj-lt"/>
            </a:endParaRPr>
          </a:p>
          <a:p>
            <a:pPr algn="ctr"/>
            <a:r>
              <a:rPr lang="en-US" sz="2400" dirty="0">
                <a:solidFill>
                  <a:schemeClr val="tx2"/>
                </a:solidFill>
                <a:latin typeface="+mj-lt"/>
              </a:rPr>
              <a:t>Seth </a:t>
            </a:r>
            <a:r>
              <a:rPr lang="en-US" sz="2400" dirty="0" smtClean="0">
                <a:solidFill>
                  <a:schemeClr val="tx2"/>
                </a:solidFill>
                <a:latin typeface="+mj-lt"/>
              </a:rPr>
              <a:t>Eliot</a:t>
            </a:r>
            <a:endParaRPr lang="en-US" sz="2400" dirty="0">
              <a:solidFill>
                <a:schemeClr val="tx2"/>
              </a:solidFill>
              <a:latin typeface="+mj-lt"/>
            </a:endParaRPr>
          </a:p>
        </p:txBody>
      </p:sp>
      <p:sp>
        <p:nvSpPr>
          <p:cNvPr id="6" name="Rounded Rectangle 5"/>
          <p:cNvSpPr/>
          <p:nvPr/>
        </p:nvSpPr>
        <p:spPr>
          <a:xfrm>
            <a:off x="1228197" y="3657600"/>
            <a:ext cx="6700938" cy="1055608"/>
          </a:xfrm>
          <a:prstGeom prst="round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US" sz="2400" dirty="0">
                <a:solidFill>
                  <a:schemeClr val="bg1"/>
                </a:solidFill>
                <a:latin typeface="+mj-lt"/>
              </a:rPr>
              <a:t> </a:t>
            </a:r>
            <a:r>
              <a:rPr lang="en-US" sz="2800" dirty="0">
                <a:solidFill>
                  <a:schemeClr val="bg1"/>
                </a:solidFill>
                <a:latin typeface="+mj-lt"/>
              </a:rPr>
              <a:t>Thank you for attending this session.  </a:t>
            </a:r>
            <a:endParaRPr lang="en-US" sz="2800" dirty="0" smtClean="0">
              <a:solidFill>
                <a:schemeClr val="bg1"/>
              </a:solidFill>
              <a:latin typeface="+mj-lt"/>
            </a:endParaRPr>
          </a:p>
          <a:p>
            <a:pPr algn="ctr"/>
            <a:r>
              <a:rPr lang="en-US" sz="2800" dirty="0" smtClean="0">
                <a:solidFill>
                  <a:schemeClr val="bg1"/>
                </a:solidFill>
                <a:latin typeface="+mj-lt"/>
              </a:rPr>
              <a:t>Please</a:t>
            </a:r>
            <a:r>
              <a:rPr lang="en-US" sz="2800" dirty="0">
                <a:solidFill>
                  <a:schemeClr val="bg1"/>
                </a:solidFill>
                <a:latin typeface="+mj-lt"/>
              </a:rPr>
              <a:t> fill out an </a:t>
            </a:r>
            <a:r>
              <a:rPr lang="en-US" sz="2800" dirty="0" smtClean="0">
                <a:solidFill>
                  <a:schemeClr val="bg1"/>
                </a:solidFill>
                <a:latin typeface="+mj-lt"/>
              </a:rPr>
              <a:t>evaluation</a:t>
            </a:r>
            <a:r>
              <a:rPr lang="en-US" sz="2800" dirty="0">
                <a:solidFill>
                  <a:schemeClr val="bg1"/>
                </a:solidFill>
                <a:latin typeface="+mj-lt"/>
              </a:rPr>
              <a:t> form.</a:t>
            </a:r>
          </a:p>
        </p:txBody>
      </p:sp>
    </p:spTree>
    <p:extLst>
      <p:ext uri="{BB962C8B-B14F-4D97-AF65-F5344CB8AC3E}">
        <p14:creationId xmlns:p14="http://schemas.microsoft.com/office/powerpoint/2010/main" val="344679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2000" autoRev="1" fill="hold" nodeType="withEffect">
                                  <p:stCondLst>
                                    <p:cond delay="0"/>
                                  </p:stCondLst>
                                  <p:childTnLst>
                                    <p:animClr clrSpc="rgb" dir="cw">
                                      <p:cBhvr override="childStyle">
                                        <p:cTn id="6" dur="2000" fill="hold"/>
                                        <p:tgtEl>
                                          <p:spTgt spid="6">
                                            <p:txEl>
                                              <p:pRg st="0" end="0"/>
                                            </p:txEl>
                                          </p:spTgt>
                                        </p:tgtEl>
                                        <p:attrNameLst>
                                          <p:attrName>style.color</p:attrName>
                                        </p:attrNameLst>
                                      </p:cBhvr>
                                      <p:to>
                                        <a:schemeClr val="tx1"/>
                                      </p:to>
                                    </p:animClr>
                                  </p:childTnLst>
                                </p:cTn>
                              </p:par>
                              <p:par>
                                <p:cTn id="7" presetID="3" presetClass="emph" presetSubtype="2" repeatCount="2000" autoRev="1" fill="hold" nodeType="withEffect">
                                  <p:stCondLst>
                                    <p:cond delay="0"/>
                                  </p:stCondLst>
                                  <p:childTnLst>
                                    <p:animClr clrSpc="rgb" dir="cw">
                                      <p:cBhvr override="childStyle">
                                        <p:cTn id="8" dur="2000" fill="hold"/>
                                        <p:tgtEl>
                                          <p:spTgt spid="6">
                                            <p:txEl>
                                              <p:pRg st="1" end="1"/>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06604"/>
            <a:ext cx="8305800" cy="1244599"/>
          </a:xfrm>
        </p:spPr>
        <p:txBody>
          <a:bodyPr/>
          <a:lstStyle/>
          <a:p>
            <a:r>
              <a:rPr lang="en-US" sz="4400" dirty="0" smtClean="0"/>
              <a:t>More Examples</a:t>
            </a:r>
            <a:endParaRPr lang="en-US" sz="4400"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61</a:t>
            </a:fld>
            <a:endParaRPr lang="en-US" dirty="0"/>
          </a:p>
        </p:txBody>
      </p:sp>
    </p:spTree>
    <p:extLst>
      <p:ext uri="{BB962C8B-B14F-4D97-AF65-F5344CB8AC3E}">
        <p14:creationId xmlns:p14="http://schemas.microsoft.com/office/powerpoint/2010/main" val="296251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7030A0"/>
                </a:solidFill>
              </a:rPr>
              <a:t>Example: Amazon ordering pipeline </a:t>
            </a:r>
          </a:p>
        </p:txBody>
      </p:sp>
      <p:sp>
        <p:nvSpPr>
          <p:cNvPr id="3" name="Content Placeholder 2"/>
          <p:cNvSpPr>
            <a:spLocks noGrp="1"/>
          </p:cNvSpPr>
          <p:nvPr>
            <p:ph idx="1"/>
          </p:nvPr>
        </p:nvSpPr>
        <p:spPr>
          <a:xfrm>
            <a:off x="457200" y="1092200"/>
            <a:ext cx="8229600" cy="4165600"/>
          </a:xfrm>
        </p:spPr>
        <p:txBody>
          <a:bodyPr>
            <a:normAutofit lnSpcReduction="10000"/>
          </a:bodyPr>
          <a:lstStyle/>
          <a:p>
            <a:r>
              <a:rPr lang="en-US" dirty="0"/>
              <a:t>Amazon's ordering pipeline (checkout</a:t>
            </a:r>
            <a:r>
              <a:rPr lang="en-US" dirty="0" smtClean="0"/>
              <a:t>) systems were migrated to a new platform.</a:t>
            </a:r>
          </a:p>
          <a:p>
            <a:pPr>
              <a:spcBef>
                <a:spcPts val="1200"/>
              </a:spcBef>
            </a:pPr>
            <a:r>
              <a:rPr lang="en-US" dirty="0" smtClean="0"/>
              <a:t>Team had tested and was going to launch.</a:t>
            </a:r>
          </a:p>
          <a:p>
            <a:pPr>
              <a:spcBef>
                <a:spcPts val="1200"/>
              </a:spcBef>
            </a:pPr>
            <a:r>
              <a:rPr lang="en-US" dirty="0" smtClean="0"/>
              <a:t>Quality advocates asked for a limited user test using Exposure Control.</a:t>
            </a:r>
          </a:p>
          <a:p>
            <a:pPr>
              <a:spcBef>
                <a:spcPts val="1200"/>
              </a:spcBef>
            </a:pPr>
            <a:r>
              <a:rPr lang="en-US" dirty="0" smtClean="0"/>
              <a:t>Five Launches and Five Experiments until A=B (showed no difference.)</a:t>
            </a:r>
          </a:p>
          <a:p>
            <a:pPr>
              <a:spcBef>
                <a:spcPts val="1200"/>
              </a:spcBef>
            </a:pPr>
            <a:r>
              <a:rPr lang="en-US" dirty="0"/>
              <a:t>The cost had it launched initially to the </a:t>
            </a:r>
            <a:r>
              <a:rPr lang="en-US" dirty="0" smtClean="0"/>
              <a:t>100% users could </a:t>
            </a:r>
            <a:r>
              <a:rPr lang="en-US" dirty="0"/>
              <a:t>have easily been in the millions of dollars of lost </a:t>
            </a:r>
            <a:r>
              <a:rPr lang="en-US" dirty="0" smtClean="0"/>
              <a:t>orders.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62</a:t>
            </a:fld>
            <a:endParaRPr lang="en-US" dirty="0"/>
          </a:p>
        </p:txBody>
      </p:sp>
      <p:graphicFrame>
        <p:nvGraphicFramePr>
          <p:cNvPr id="6" name="Diagram 5"/>
          <p:cNvGraphicFramePr/>
          <p:nvPr>
            <p:extLst>
              <p:ext uri="{D42A27DB-BD31-4B8C-83A1-F6EECF244321}">
                <p14:modId xmlns:p14="http://schemas.microsoft.com/office/powerpoint/2010/main" val="1036152036"/>
              </p:ext>
            </p:extLst>
          </p:nvPr>
        </p:nvGraphicFramePr>
        <p:xfrm>
          <a:off x="1600200" y="4953000"/>
          <a:ext cx="6096000" cy="1388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4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888999"/>
          </a:xfrm>
        </p:spPr>
        <p:txBody>
          <a:bodyPr/>
          <a:lstStyle/>
          <a:p>
            <a:r>
              <a:rPr lang="en-US" dirty="0" smtClean="0"/>
              <a:t>TiP is Not New (cont.)</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63</a:t>
            </a:fld>
            <a:endParaRPr lang="en-US" dirty="0"/>
          </a:p>
        </p:txBody>
      </p:sp>
      <p:pic>
        <p:nvPicPr>
          <p:cNvPr id="112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4716" y="889002"/>
            <a:ext cx="4058684" cy="538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62499" y="869949"/>
            <a:ext cx="3657600" cy="40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19600" y="4953000"/>
            <a:ext cx="4343399" cy="1508105"/>
          </a:xfrm>
          <a:prstGeom prst="rect">
            <a:avLst/>
          </a:prstGeom>
          <a:noFill/>
        </p:spPr>
        <p:txBody>
          <a:bodyPr wrap="square" rtlCol="0">
            <a:spAutoFit/>
          </a:bodyPr>
          <a:lstStyle/>
          <a:p>
            <a:r>
              <a:rPr lang="en-US" sz="2000" dirty="0">
                <a:solidFill>
                  <a:schemeClr val="tx1">
                    <a:lumMod val="75000"/>
                    <a:lumOff val="25000"/>
                  </a:schemeClr>
                </a:solidFill>
                <a:latin typeface="+mj-lt"/>
              </a:rPr>
              <a:t>B</a:t>
            </a:r>
            <a:r>
              <a:rPr lang="en-US" dirty="0">
                <a:solidFill>
                  <a:schemeClr val="tx1">
                    <a:lumMod val="75000"/>
                    <a:lumOff val="25000"/>
                  </a:schemeClr>
                </a:solidFill>
                <a:latin typeface="+mj-lt"/>
              </a:rPr>
              <a:t>ut leveraging it as a legitimate Test Methodology may be new</a:t>
            </a:r>
            <a:r>
              <a:rPr lang="en-US" dirty="0" smtClean="0">
                <a:solidFill>
                  <a:schemeClr val="tx1">
                    <a:lumMod val="75000"/>
                    <a:lumOff val="25000"/>
                  </a:schemeClr>
                </a:solidFill>
                <a:latin typeface="+mj-lt"/>
              </a:rPr>
              <a:t>.</a:t>
            </a:r>
          </a:p>
          <a:p>
            <a:r>
              <a:rPr lang="en-US" dirty="0" smtClean="0">
                <a:solidFill>
                  <a:schemeClr val="tx1">
                    <a:lumMod val="75000"/>
                    <a:lumOff val="25000"/>
                  </a:schemeClr>
                </a:solidFill>
                <a:latin typeface="+mj-lt"/>
              </a:rPr>
              <a:t>Later… many examples how we do this right</a:t>
            </a:r>
            <a:endParaRPr lang="en-US" dirty="0">
              <a:solidFill>
                <a:schemeClr val="tx1">
                  <a:lumMod val="75000"/>
                  <a:lumOff val="25000"/>
                </a:schemeClr>
              </a:solidFill>
              <a:latin typeface="+mj-lt"/>
            </a:endParaRPr>
          </a:p>
          <a:p>
            <a:endParaRPr lang="en-US" dirty="0"/>
          </a:p>
        </p:txBody>
      </p:sp>
    </p:spTree>
    <p:extLst>
      <p:ext uri="{BB962C8B-B14F-4D97-AF65-F5344CB8AC3E}">
        <p14:creationId xmlns:p14="http://schemas.microsoft.com/office/powerpoint/2010/main" val="270665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a:t>
            </a:r>
            <a:r>
              <a:rPr lang="en-US" sz="3600" dirty="0" smtClean="0"/>
              <a:t>Man vs. Machine</a:t>
            </a:r>
            <a:endParaRPr lang="en-US" sz="3600" dirty="0"/>
          </a:p>
        </p:txBody>
      </p:sp>
      <p:sp>
        <p:nvSpPr>
          <p:cNvPr id="4" name="Slide Number Placeholder 3"/>
          <p:cNvSpPr>
            <a:spLocks noGrp="1"/>
          </p:cNvSpPr>
          <p:nvPr>
            <p:ph type="sldNum" sz="quarter" idx="12"/>
          </p:nvPr>
        </p:nvSpPr>
        <p:spPr/>
        <p:txBody>
          <a:bodyPr/>
          <a:lstStyle/>
          <a:p>
            <a:fld id="{6E2D2B3B-882E-40F3-A32F-6DD516915044}" type="slidenum">
              <a:rPr lang="en-US" smtClean="0">
                <a:solidFill>
                  <a:prstClr val="black">
                    <a:lumMod val="65000"/>
                    <a:lumOff val="35000"/>
                  </a:prstClr>
                </a:solidFill>
              </a:rPr>
              <a:pPr/>
              <a:t>64</a:t>
            </a:fld>
            <a:endParaRPr lang="en-US" dirty="0">
              <a:solidFill>
                <a:prstClr val="black">
                  <a:lumMod val="65000"/>
                  <a:lumOff val="35000"/>
                </a:prstClr>
              </a:solidFill>
            </a:endParaRPr>
          </a:p>
        </p:txBody>
      </p:sp>
      <p:sp>
        <p:nvSpPr>
          <p:cNvPr id="5" name="Content Placeholder 2"/>
          <p:cNvSpPr txBox="1">
            <a:spLocks/>
          </p:cNvSpPr>
          <p:nvPr/>
        </p:nvSpPr>
        <p:spPr>
          <a:xfrm>
            <a:off x="0" y="990600"/>
            <a:ext cx="9144000" cy="914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n-US" dirty="0" smtClean="0">
                <a:solidFill>
                  <a:prstClr val="black">
                    <a:lumMod val="75000"/>
                    <a:lumOff val="25000"/>
                  </a:prstClr>
                </a:solidFill>
              </a:rPr>
              <a:t>Goal: Increase Clicks </a:t>
            </a:r>
            <a:r>
              <a:rPr lang="en-US" dirty="0">
                <a:solidFill>
                  <a:prstClr val="black">
                    <a:lumMod val="75000"/>
                    <a:lumOff val="25000"/>
                  </a:prstClr>
                </a:solidFill>
              </a:rPr>
              <a:t>on </a:t>
            </a:r>
            <a:r>
              <a:rPr lang="en-US" dirty="0" smtClean="0">
                <a:solidFill>
                  <a:prstClr val="black">
                    <a:lumMod val="75000"/>
                    <a:lumOff val="25000"/>
                  </a:prstClr>
                </a:solidFill>
              </a:rPr>
              <a:t>Page per User </a:t>
            </a:r>
          </a:p>
          <a:p>
            <a:pPr marL="0" indent="0" algn="ctr">
              <a:buFont typeface="Arial" pitchFamily="34" charset="0"/>
              <a:buNone/>
            </a:pPr>
            <a:r>
              <a:rPr lang="en-US" sz="2000" dirty="0" smtClean="0">
                <a:solidFill>
                  <a:prstClr val="black">
                    <a:lumMod val="75000"/>
                    <a:lumOff val="25000"/>
                  </a:prstClr>
                </a:solidFill>
              </a:rPr>
              <a:t>HOPS = Headline Optimization System</a:t>
            </a:r>
          </a:p>
          <a:p>
            <a:pPr marL="0" indent="0">
              <a:buFont typeface="Arial" pitchFamily="34" charset="0"/>
              <a:buNone/>
            </a:pPr>
            <a:endParaRPr lang="en-US" dirty="0">
              <a:solidFill>
                <a:prstClr val="black">
                  <a:lumMod val="75000"/>
                  <a:lumOff val="25000"/>
                </a:prstClr>
              </a:solidFill>
            </a:endParaRPr>
          </a:p>
        </p:txBody>
      </p:sp>
      <p:sp>
        <p:nvSpPr>
          <p:cNvPr id="10" name="Rectangle 9"/>
          <p:cNvSpPr/>
          <p:nvPr/>
        </p:nvSpPr>
        <p:spPr>
          <a:xfrm>
            <a:off x="4878279" y="2033151"/>
            <a:ext cx="4093029" cy="1631216"/>
          </a:xfrm>
          <a:prstGeom prst="rect">
            <a:avLst/>
          </a:prstGeom>
        </p:spPr>
        <p:txBody>
          <a:bodyPr wrap="square">
            <a:spAutoFit/>
          </a:bodyPr>
          <a:lstStyle/>
          <a:p>
            <a:r>
              <a:rPr lang="en-US" sz="2000" dirty="0">
                <a:solidFill>
                  <a:prstClr val="black">
                    <a:lumMod val="75000"/>
                    <a:lumOff val="25000"/>
                  </a:prstClr>
                </a:solidFill>
                <a:latin typeface="Century Gothic"/>
              </a:rPr>
              <a:t>Which has higher </a:t>
            </a:r>
            <a:r>
              <a:rPr lang="en-US" sz="2000" dirty="0" smtClean="0">
                <a:solidFill>
                  <a:prstClr val="black">
                    <a:lumMod val="75000"/>
                    <a:lumOff val="25000"/>
                  </a:prstClr>
                </a:solidFill>
                <a:latin typeface="Century Gothic"/>
              </a:rPr>
              <a:t>page clicks </a:t>
            </a:r>
            <a:r>
              <a:rPr lang="en-US" sz="2000" dirty="0">
                <a:solidFill>
                  <a:prstClr val="black">
                    <a:lumMod val="75000"/>
                    <a:lumOff val="25000"/>
                  </a:prstClr>
                </a:solidFill>
                <a:latin typeface="Century Gothic"/>
              </a:rPr>
              <a:t>per user…???</a:t>
            </a:r>
          </a:p>
          <a:p>
            <a:pPr marL="457200" indent="-457200">
              <a:buFontTx/>
              <a:buAutoNum type="alphaUcPeriod"/>
            </a:pPr>
            <a:r>
              <a:rPr lang="en-US" sz="2000" dirty="0">
                <a:solidFill>
                  <a:prstClr val="white">
                    <a:lumMod val="75000"/>
                  </a:prstClr>
                </a:solidFill>
                <a:latin typeface="Century Gothic"/>
              </a:rPr>
              <a:t>Control - Editor Selected</a:t>
            </a:r>
          </a:p>
          <a:p>
            <a:pPr marL="457200" indent="-457200">
              <a:buFontTx/>
              <a:buAutoNum type="alphaUcPeriod"/>
            </a:pPr>
            <a:r>
              <a:rPr lang="en-US" sz="2000" b="1" dirty="0">
                <a:solidFill>
                  <a:prstClr val="black">
                    <a:lumMod val="75000"/>
                    <a:lumOff val="25000"/>
                  </a:prstClr>
                </a:solidFill>
                <a:latin typeface="Century Gothic"/>
              </a:rPr>
              <a:t>Treatment – HOPS </a:t>
            </a:r>
            <a:r>
              <a:rPr lang="en-US" sz="2000" b="1" dirty="0" smtClean="0">
                <a:solidFill>
                  <a:prstClr val="black">
                    <a:lumMod val="75000"/>
                    <a:lumOff val="25000"/>
                  </a:prstClr>
                </a:solidFill>
                <a:latin typeface="Century Gothic"/>
              </a:rPr>
              <a:t>+2.8%</a:t>
            </a:r>
            <a:endParaRPr lang="en-US" sz="2000" b="1" dirty="0">
              <a:solidFill>
                <a:prstClr val="black">
                  <a:lumMod val="75000"/>
                  <a:lumOff val="25000"/>
                </a:prstClr>
              </a:solidFill>
              <a:latin typeface="Century Gothic"/>
            </a:endParaRPr>
          </a:p>
          <a:p>
            <a:pPr marL="457200" indent="-457200">
              <a:buFontTx/>
              <a:buAutoNum type="alphaUcPeriod"/>
            </a:pPr>
            <a:r>
              <a:rPr lang="en-US" sz="2000" dirty="0" smtClean="0">
                <a:solidFill>
                  <a:prstClr val="white">
                    <a:lumMod val="75000"/>
                  </a:prstClr>
                </a:solidFill>
                <a:latin typeface="Century Gothic"/>
              </a:rPr>
              <a:t>Neither</a:t>
            </a:r>
            <a:endParaRPr lang="en-US" sz="2000" dirty="0">
              <a:solidFill>
                <a:prstClr val="white">
                  <a:lumMod val="75000"/>
                </a:prstClr>
              </a:solidFill>
              <a:latin typeface="Century Gothic"/>
            </a:endParaRPr>
          </a:p>
        </p:txBody>
      </p:sp>
      <p:pic>
        <p:nvPicPr>
          <p:cNvPr id="9" name="Picture 8" descr="HOPS3_head.png"/>
          <p:cNvPicPr/>
          <p:nvPr/>
        </p:nvPicPr>
        <p:blipFill>
          <a:blip r:embed="rId3" cstate="email">
            <a:extLst>
              <a:ext uri="{28A0092B-C50C-407E-A947-70E740481C1C}">
                <a14:useLocalDpi xmlns:a14="http://schemas.microsoft.com/office/drawing/2010/main"/>
              </a:ext>
            </a:extLst>
          </a:blip>
          <a:stretch>
            <a:fillRect/>
          </a:stretch>
        </p:blipFill>
        <p:spPr>
          <a:xfrm>
            <a:off x="152400" y="1905002"/>
            <a:ext cx="4626610" cy="4483100"/>
          </a:xfrm>
          <a:prstGeom prst="rect">
            <a:avLst/>
          </a:prstGeom>
        </p:spPr>
      </p:pic>
      <p:sp>
        <p:nvSpPr>
          <p:cNvPr id="7" name="Rectangle 6"/>
          <p:cNvSpPr/>
          <p:nvPr/>
        </p:nvSpPr>
        <p:spPr>
          <a:xfrm>
            <a:off x="4878279" y="2033149"/>
            <a:ext cx="4093029" cy="1631216"/>
          </a:xfrm>
          <a:prstGeom prst="rect">
            <a:avLst/>
          </a:prstGeom>
        </p:spPr>
        <p:txBody>
          <a:bodyPr wrap="square">
            <a:spAutoFit/>
          </a:bodyPr>
          <a:lstStyle/>
          <a:p>
            <a:r>
              <a:rPr lang="en-US" sz="2000" dirty="0">
                <a:latin typeface="Century Gothic"/>
              </a:rPr>
              <a:t>Which has higher </a:t>
            </a:r>
            <a:r>
              <a:rPr lang="en-US" sz="2000" dirty="0" smtClean="0">
                <a:latin typeface="Century Gothic"/>
              </a:rPr>
              <a:t>page clicks </a:t>
            </a:r>
            <a:r>
              <a:rPr lang="en-US" sz="2000" dirty="0">
                <a:latin typeface="Century Gothic"/>
              </a:rPr>
              <a:t>per user…???</a:t>
            </a:r>
          </a:p>
          <a:p>
            <a:pPr marL="457200" indent="-457200">
              <a:buFontTx/>
              <a:buAutoNum type="alphaUcPeriod"/>
            </a:pPr>
            <a:r>
              <a:rPr lang="en-US" sz="2000" dirty="0">
                <a:latin typeface="Century Gothic"/>
              </a:rPr>
              <a:t>Control - Editor Selected</a:t>
            </a:r>
          </a:p>
          <a:p>
            <a:pPr marL="457200" indent="-457200">
              <a:buFontTx/>
              <a:buAutoNum type="alphaUcPeriod"/>
            </a:pPr>
            <a:r>
              <a:rPr lang="en-US" sz="2000" dirty="0">
                <a:latin typeface="Century Gothic"/>
              </a:rPr>
              <a:t>Treatment – </a:t>
            </a:r>
            <a:r>
              <a:rPr lang="en-US" sz="2000" dirty="0" smtClean="0">
                <a:latin typeface="Century Gothic"/>
              </a:rPr>
              <a:t>HOPS</a:t>
            </a:r>
            <a:endParaRPr lang="en-US" sz="2000" dirty="0">
              <a:latin typeface="Century Gothic"/>
            </a:endParaRPr>
          </a:p>
          <a:p>
            <a:pPr marL="457200" indent="-457200">
              <a:buFontTx/>
              <a:buAutoNum type="alphaUcPeriod"/>
            </a:pPr>
            <a:r>
              <a:rPr lang="en-US" sz="2000" dirty="0" smtClean="0">
                <a:latin typeface="Century Gothic"/>
              </a:rPr>
              <a:t>Neither</a:t>
            </a:r>
            <a:endParaRPr lang="en-US" sz="2000" dirty="0">
              <a:latin typeface="Century Gothic"/>
            </a:endParaRPr>
          </a:p>
        </p:txBody>
      </p:sp>
      <p:sp>
        <p:nvSpPr>
          <p:cNvPr id="8" name="TextBox 7"/>
          <p:cNvSpPr txBox="1"/>
          <p:nvPr/>
        </p:nvSpPr>
        <p:spPr>
          <a:xfrm>
            <a:off x="5448300" y="4749800"/>
            <a:ext cx="2438400" cy="102155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dirty="0" smtClean="0">
                <a:solidFill>
                  <a:schemeClr val="bg1"/>
                </a:solidFill>
                <a:latin typeface="+mj-lt"/>
              </a:rPr>
              <a:t>Research reveals</a:t>
            </a:r>
          </a:p>
          <a:p>
            <a:pPr algn="ctr"/>
            <a:r>
              <a:rPr lang="en-US" dirty="0" smtClean="0">
                <a:solidFill>
                  <a:schemeClr val="bg1"/>
                </a:solidFill>
                <a:latin typeface="+mj-lt"/>
              </a:rPr>
              <a:t>how to meet customer needs</a:t>
            </a:r>
            <a:endParaRPr lang="en-US" dirty="0">
              <a:solidFill>
                <a:schemeClr val="bg1"/>
              </a:solidFill>
              <a:latin typeface="+mj-lt"/>
            </a:endParaRPr>
          </a:p>
        </p:txBody>
      </p:sp>
    </p:spTree>
    <p:extLst>
      <p:ext uri="{BB962C8B-B14F-4D97-AF65-F5344CB8AC3E}">
        <p14:creationId xmlns:p14="http://schemas.microsoft.com/office/powerpoint/2010/main" val="36685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7030A0"/>
                </a:solidFill>
              </a:rPr>
              <a:t>Example: Microsoft Xbox Marketplace</a:t>
            </a:r>
            <a:endParaRPr lang="en-US" sz="3600" dirty="0">
              <a:solidFill>
                <a:srgbClr val="7030A0"/>
              </a:solidFill>
            </a:endParaRPr>
          </a:p>
        </p:txBody>
      </p:sp>
      <p:sp>
        <p:nvSpPr>
          <p:cNvPr id="6" name="Content Placeholder 5"/>
          <p:cNvSpPr>
            <a:spLocks noGrp="1"/>
          </p:cNvSpPr>
          <p:nvPr>
            <p:ph idx="1"/>
          </p:nvPr>
        </p:nvSpPr>
        <p:spPr>
          <a:xfrm>
            <a:off x="457200" y="1193800"/>
            <a:ext cx="8229600" cy="609600"/>
          </a:xfrm>
        </p:spPr>
        <p:txBody>
          <a:bodyPr/>
          <a:lstStyle/>
          <a:p>
            <a:pPr marL="0" indent="0" algn="ctr">
              <a:buNone/>
            </a:pPr>
            <a:r>
              <a:rPr lang="en-US" dirty="0" smtClean="0"/>
              <a:t>Goal: Increase </a:t>
            </a:r>
            <a:r>
              <a:rPr lang="en-US" dirty="0"/>
              <a:t>Total Points Spent per User</a:t>
            </a:r>
          </a:p>
        </p:txBody>
      </p:sp>
      <p:sp>
        <p:nvSpPr>
          <p:cNvPr id="4" name="Slide Number Placeholder 3"/>
          <p:cNvSpPr>
            <a:spLocks noGrp="1"/>
          </p:cNvSpPr>
          <p:nvPr>
            <p:ph type="sldNum" sz="quarter" idx="12"/>
          </p:nvPr>
        </p:nvSpPr>
        <p:spPr/>
        <p:txBody>
          <a:bodyPr/>
          <a:lstStyle/>
          <a:p>
            <a:fld id="{6E2D2B3B-882E-40F3-A32F-6DD516915044}" type="slidenum">
              <a:rPr lang="en-US" smtClean="0"/>
              <a:pPr/>
              <a:t>65</a:t>
            </a:fld>
            <a:endParaRPr lang="en-US"/>
          </a:p>
        </p:txBody>
      </p:sp>
      <p:pic>
        <p:nvPicPr>
          <p:cNvPr id="1026" nam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810111"/>
            <a:ext cx="5715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96000" y="1821938"/>
            <a:ext cx="2956252" cy="276999"/>
          </a:xfrm>
          <a:prstGeom prst="rect">
            <a:avLst/>
          </a:prstGeom>
        </p:spPr>
        <p:txBody>
          <a:bodyPr wrap="square">
            <a:spAutoFit/>
          </a:bodyPr>
          <a:lstStyle/>
          <a:p>
            <a:r>
              <a:rPr lang="en-US" sz="1200" dirty="0">
                <a:latin typeface="+mj-lt"/>
                <a:hlinkClick r:id="rId4"/>
              </a:rPr>
              <a:t>http://</a:t>
            </a:r>
            <a:r>
              <a:rPr lang="en-US" sz="1200" dirty="0" smtClean="0">
                <a:latin typeface="+mj-lt"/>
                <a:hlinkClick r:id="rId4"/>
              </a:rPr>
              <a:t>marketplace.xbox.com/en-US</a:t>
            </a:r>
            <a:r>
              <a:rPr lang="en-US" sz="1200" dirty="0" smtClean="0">
                <a:latin typeface="+mj-lt"/>
              </a:rPr>
              <a:t> </a:t>
            </a:r>
            <a:endParaRPr lang="en-US" sz="1200" dirty="0">
              <a:latin typeface="+mj-lt"/>
            </a:endParaRPr>
          </a:p>
        </p:txBody>
      </p:sp>
      <p:sp>
        <p:nvSpPr>
          <p:cNvPr id="10" name="Before"/>
          <p:cNvSpPr/>
          <p:nvPr/>
        </p:nvSpPr>
        <p:spPr>
          <a:xfrm>
            <a:off x="6050126" y="2342743"/>
            <a:ext cx="3048000" cy="2246769"/>
          </a:xfrm>
          <a:prstGeom prst="rect">
            <a:avLst/>
          </a:prstGeom>
        </p:spPr>
        <p:txBody>
          <a:bodyPr wrap="square">
            <a:spAutoFit/>
          </a:bodyPr>
          <a:lstStyle/>
          <a:p>
            <a:r>
              <a:rPr lang="en-US" sz="2000" dirty="0" smtClean="0">
                <a:solidFill>
                  <a:schemeClr val="tx1">
                    <a:lumMod val="75000"/>
                    <a:lumOff val="25000"/>
                  </a:schemeClr>
                </a:solidFill>
                <a:latin typeface="+mj-lt"/>
              </a:rPr>
              <a:t>Which has higher Points Spent…???</a:t>
            </a:r>
          </a:p>
          <a:p>
            <a:pPr marL="457200" indent="-457200">
              <a:buAutoNum type="alphaUcPeriod"/>
            </a:pPr>
            <a:r>
              <a:rPr lang="en-US" sz="2000" dirty="0">
                <a:solidFill>
                  <a:schemeClr val="tx1">
                    <a:lumMod val="75000"/>
                    <a:lumOff val="25000"/>
                  </a:schemeClr>
                </a:solidFill>
                <a:latin typeface="+mj-lt"/>
              </a:rPr>
              <a:t>Control</a:t>
            </a:r>
          </a:p>
          <a:p>
            <a:pPr marL="457200" indent="-457200">
              <a:buAutoNum type="alphaUcPeriod"/>
            </a:pPr>
            <a:r>
              <a:rPr lang="en-US" sz="2000" dirty="0" smtClean="0">
                <a:solidFill>
                  <a:schemeClr val="tx1">
                    <a:lumMod val="75000"/>
                    <a:lumOff val="25000"/>
                  </a:schemeClr>
                </a:solidFill>
                <a:latin typeface="+mj-lt"/>
              </a:rPr>
              <a:t>T1: Game Add-Ons</a:t>
            </a:r>
            <a:endParaRPr lang="en-US" sz="2000" dirty="0">
              <a:solidFill>
                <a:schemeClr val="tx1">
                  <a:lumMod val="75000"/>
                  <a:lumOff val="25000"/>
                </a:schemeClr>
              </a:solidFill>
              <a:latin typeface="+mj-lt"/>
            </a:endParaRPr>
          </a:p>
          <a:p>
            <a:pPr marL="457200" indent="-457200">
              <a:buAutoNum type="alphaUcPeriod"/>
            </a:pPr>
            <a:r>
              <a:rPr lang="en-US" sz="2000" dirty="0" smtClean="0">
                <a:solidFill>
                  <a:schemeClr val="tx1">
                    <a:lumMod val="75000"/>
                    <a:lumOff val="25000"/>
                  </a:schemeClr>
                </a:solidFill>
                <a:latin typeface="+mj-lt"/>
              </a:rPr>
              <a:t>T2: Game Demo</a:t>
            </a:r>
          </a:p>
          <a:p>
            <a:pPr marL="457200" indent="-457200">
              <a:buAutoNum type="alphaUcPeriod"/>
            </a:pPr>
            <a:r>
              <a:rPr lang="en-US" sz="2000" dirty="0" smtClean="0">
                <a:solidFill>
                  <a:schemeClr val="tx1">
                    <a:lumMod val="75000"/>
                    <a:lumOff val="25000"/>
                  </a:schemeClr>
                </a:solidFill>
                <a:latin typeface="+mj-lt"/>
              </a:rPr>
              <a:t>T3: Avatar Gear</a:t>
            </a:r>
          </a:p>
          <a:p>
            <a:pPr marL="457200" indent="-457200">
              <a:buAutoNum type="alphaUcPeriod"/>
            </a:pPr>
            <a:r>
              <a:rPr lang="en-US" sz="2000" dirty="0" smtClean="0">
                <a:solidFill>
                  <a:schemeClr val="tx1">
                    <a:lumMod val="75000"/>
                    <a:lumOff val="25000"/>
                  </a:schemeClr>
                </a:solidFill>
                <a:latin typeface="+mj-lt"/>
              </a:rPr>
              <a:t>None</a:t>
            </a:r>
            <a:endParaRPr lang="en-US" sz="2000" dirty="0">
              <a:solidFill>
                <a:schemeClr val="tx1">
                  <a:lumMod val="75000"/>
                  <a:lumOff val="25000"/>
                </a:schemeClr>
              </a:solidFill>
              <a:latin typeface="+mj-lt"/>
            </a:endParaRPr>
          </a:p>
        </p:txBody>
      </p:sp>
      <p:sp>
        <p:nvSpPr>
          <p:cNvPr id="12" name="After"/>
          <p:cNvSpPr/>
          <p:nvPr/>
        </p:nvSpPr>
        <p:spPr>
          <a:xfrm>
            <a:off x="6050126" y="2342745"/>
            <a:ext cx="3048000" cy="3108543"/>
          </a:xfrm>
          <a:prstGeom prst="rect">
            <a:avLst/>
          </a:prstGeom>
        </p:spPr>
        <p:txBody>
          <a:bodyPr wrap="square">
            <a:spAutoFit/>
          </a:bodyPr>
          <a:lstStyle/>
          <a:p>
            <a:r>
              <a:rPr lang="en-US" sz="2000" dirty="0" smtClean="0">
                <a:solidFill>
                  <a:schemeClr val="tx1">
                    <a:lumMod val="75000"/>
                    <a:lumOff val="25000"/>
                  </a:schemeClr>
                </a:solidFill>
                <a:latin typeface="+mj-lt"/>
              </a:rPr>
              <a:t>Which has higher Points Spent…???</a:t>
            </a:r>
          </a:p>
          <a:p>
            <a:pPr marL="457200" indent="-457200">
              <a:buAutoNum type="alphaUcPeriod"/>
            </a:pPr>
            <a:r>
              <a:rPr lang="en-US" sz="2000" dirty="0">
                <a:solidFill>
                  <a:schemeClr val="bg1">
                    <a:lumMod val="85000"/>
                  </a:schemeClr>
                </a:solidFill>
                <a:latin typeface="+mj-lt"/>
              </a:rPr>
              <a:t>Control</a:t>
            </a:r>
          </a:p>
          <a:p>
            <a:pPr marL="457200" indent="-457200">
              <a:buAutoNum type="alphaUcPeriod"/>
            </a:pPr>
            <a:r>
              <a:rPr lang="en-US" sz="2000" dirty="0" smtClean="0">
                <a:solidFill>
                  <a:schemeClr val="bg1">
                    <a:lumMod val="85000"/>
                  </a:schemeClr>
                </a:solidFill>
                <a:latin typeface="+mj-lt"/>
              </a:rPr>
              <a:t>T1: Game Add-Ons</a:t>
            </a:r>
            <a:endParaRPr lang="en-US" sz="2000" dirty="0">
              <a:solidFill>
                <a:schemeClr val="bg1">
                  <a:lumMod val="85000"/>
                </a:schemeClr>
              </a:solidFill>
              <a:latin typeface="+mj-lt"/>
            </a:endParaRPr>
          </a:p>
          <a:p>
            <a:pPr marL="457200" indent="-457200">
              <a:buAutoNum type="alphaUcPeriod"/>
            </a:pPr>
            <a:r>
              <a:rPr lang="en-US" sz="2000" dirty="0" smtClean="0">
                <a:solidFill>
                  <a:schemeClr val="bg1">
                    <a:lumMod val="85000"/>
                  </a:schemeClr>
                </a:solidFill>
                <a:latin typeface="+mj-lt"/>
              </a:rPr>
              <a:t>T2: Game Demo</a:t>
            </a:r>
          </a:p>
          <a:p>
            <a:pPr marL="457200" indent="-457200">
              <a:buAutoNum type="alphaUcPeriod"/>
            </a:pPr>
            <a:r>
              <a:rPr lang="en-US" sz="2000" dirty="0" smtClean="0">
                <a:solidFill>
                  <a:schemeClr val="bg1">
                    <a:lumMod val="85000"/>
                  </a:schemeClr>
                </a:solidFill>
                <a:latin typeface="+mj-lt"/>
              </a:rPr>
              <a:t>T3: Avatar Gear</a:t>
            </a:r>
          </a:p>
          <a:p>
            <a:pPr marL="457200" indent="-457200">
              <a:buAutoNum type="alphaUcPeriod"/>
            </a:pPr>
            <a:r>
              <a:rPr lang="en-US" sz="2000" b="1" dirty="0" smtClean="0">
                <a:solidFill>
                  <a:schemeClr val="tx1">
                    <a:lumMod val="75000"/>
                    <a:lumOff val="25000"/>
                  </a:schemeClr>
                </a:solidFill>
                <a:latin typeface="+mj-lt"/>
              </a:rPr>
              <a:t>None</a:t>
            </a:r>
          </a:p>
          <a:p>
            <a:pPr marL="457200" indent="-457200">
              <a:buAutoNum type="alphaUcPeriod"/>
            </a:pPr>
            <a:endParaRPr lang="en-US" sz="2000" b="1" dirty="0">
              <a:solidFill>
                <a:schemeClr val="tx1">
                  <a:lumMod val="75000"/>
                  <a:lumOff val="25000"/>
                </a:schemeClr>
              </a:solidFill>
              <a:latin typeface="+mj-lt"/>
            </a:endParaRPr>
          </a:p>
          <a:p>
            <a:r>
              <a:rPr lang="en-US" dirty="0" smtClean="0">
                <a:solidFill>
                  <a:schemeClr val="tx1">
                    <a:lumMod val="75000"/>
                    <a:lumOff val="25000"/>
                  </a:schemeClr>
                </a:solidFill>
                <a:latin typeface="+mj-lt"/>
              </a:rPr>
              <a:t>Promoted content up,</a:t>
            </a:r>
          </a:p>
          <a:p>
            <a:r>
              <a:rPr lang="en-US" dirty="0" smtClean="0">
                <a:solidFill>
                  <a:schemeClr val="tx1">
                    <a:lumMod val="75000"/>
                    <a:lumOff val="25000"/>
                  </a:schemeClr>
                </a:solidFill>
                <a:latin typeface="+mj-lt"/>
              </a:rPr>
              <a:t>but at expense of others</a:t>
            </a:r>
            <a:endParaRPr lang="en-US" dirty="0">
              <a:solidFill>
                <a:schemeClr val="tx1">
                  <a:lumMod val="75000"/>
                  <a:lumOff val="25000"/>
                </a:schemeClr>
              </a:solidFill>
              <a:latin typeface="+mj-lt"/>
            </a:endParaRPr>
          </a:p>
        </p:txBody>
      </p:sp>
      <p:grpSp>
        <p:nvGrpSpPr>
          <p:cNvPr id="15" name="Group 14"/>
          <p:cNvGrpSpPr/>
          <p:nvPr/>
        </p:nvGrpSpPr>
        <p:grpSpPr>
          <a:xfrm>
            <a:off x="-13231" y="1701805"/>
            <a:ext cx="332141" cy="442855"/>
            <a:chOff x="0" y="33984"/>
            <a:chExt cx="332141" cy="332141"/>
          </a:xfrm>
          <a:scene3d>
            <a:camera prst="orthographicFront">
              <a:rot lat="0" lon="0" rev="0"/>
            </a:camera>
            <a:lightRig rig="glow" dir="t">
              <a:rot lat="0" lon="0" rev="14100000"/>
            </a:lightRig>
          </a:scene3d>
        </p:grpSpPr>
        <p:sp>
          <p:nvSpPr>
            <p:cNvPr id="16" name="Oval 15"/>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A</a:t>
              </a:r>
              <a:endParaRPr lang="en-US" sz="1500" kern="1200" dirty="0"/>
            </a:p>
          </p:txBody>
        </p:sp>
      </p:grpSp>
      <p:grpSp>
        <p:nvGrpSpPr>
          <p:cNvPr id="8" name="C"/>
          <p:cNvGrpSpPr/>
          <p:nvPr/>
        </p:nvGrpSpPr>
        <p:grpSpPr>
          <a:xfrm>
            <a:off x="76202" y="3937003"/>
            <a:ext cx="5497551" cy="2753188"/>
            <a:chOff x="76200" y="2952750"/>
            <a:chExt cx="5497551" cy="2064891"/>
          </a:xfrm>
        </p:grpSpPr>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2952750"/>
              <a:ext cx="5497551" cy="2064891"/>
            </a:xfrm>
            <a:prstGeom prst="rect">
              <a:avLst/>
            </a:prstGeom>
            <a:noFill/>
            <a:ln w="9525">
              <a:noFill/>
              <a:miter lim="800000"/>
              <a:headEnd/>
              <a:tailEnd/>
            </a:ln>
          </p:spPr>
        </p:pic>
        <p:grpSp>
          <p:nvGrpSpPr>
            <p:cNvPr id="18" name="Group 17"/>
            <p:cNvGrpSpPr/>
            <p:nvPr/>
          </p:nvGrpSpPr>
          <p:grpSpPr>
            <a:xfrm>
              <a:off x="110239" y="2955349"/>
              <a:ext cx="332141" cy="332141"/>
              <a:chOff x="0" y="33984"/>
              <a:chExt cx="332141" cy="332141"/>
            </a:xfrm>
            <a:scene3d>
              <a:camera prst="orthographicFront">
                <a:rot lat="0" lon="0" rev="0"/>
              </a:camera>
              <a:lightRig rig="glow" dir="t">
                <a:rot lat="0" lon="0" rev="14100000"/>
              </a:lightRig>
            </a:scene3d>
          </p:grpSpPr>
          <p:sp>
            <p:nvSpPr>
              <p:cNvPr id="19" name="Oval 18"/>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dirty="0" smtClean="0"/>
                  <a:t>C</a:t>
                </a:r>
                <a:endParaRPr lang="en-US" sz="1500" kern="1200" dirty="0"/>
              </a:p>
            </p:txBody>
          </p:sp>
        </p:grpSp>
      </p:grpSp>
      <p:grpSp>
        <p:nvGrpSpPr>
          <p:cNvPr id="21" name="B"/>
          <p:cNvGrpSpPr/>
          <p:nvPr/>
        </p:nvGrpSpPr>
        <p:grpSpPr>
          <a:xfrm>
            <a:off x="76202" y="3897102"/>
            <a:ext cx="5781675" cy="2960903"/>
            <a:chOff x="1681162" y="1696638"/>
            <a:chExt cx="5781675" cy="2220677"/>
          </a:xfrm>
        </p:grpSpPr>
        <p:pic>
          <p:nvPicPr>
            <p:cNvPr id="22" name="Picture 21"/>
            <p:cNvPicPr/>
            <p:nvPr/>
          </p:nvPicPr>
          <p:blipFill rotWithShape="1">
            <a:blip r:embed="rId6" cstate="email">
              <a:extLst>
                <a:ext uri="{28A0092B-C50C-407E-A947-70E740481C1C}">
                  <a14:useLocalDpi xmlns:a14="http://schemas.microsoft.com/office/drawing/2010/main"/>
                </a:ext>
              </a:extLst>
            </a:blip>
            <a:srcRect/>
            <a:stretch/>
          </p:blipFill>
          <p:spPr bwMode="auto">
            <a:xfrm>
              <a:off x="1681162" y="1745279"/>
              <a:ext cx="5781675" cy="2172036"/>
            </a:xfrm>
            <a:prstGeom prst="rect">
              <a:avLst/>
            </a:prstGeom>
            <a:noFill/>
            <a:ln w="9525">
              <a:noFill/>
              <a:miter lim="800000"/>
              <a:headEnd/>
              <a:tailEnd/>
            </a:ln>
          </p:spPr>
        </p:pic>
        <p:grpSp>
          <p:nvGrpSpPr>
            <p:cNvPr id="23" name="Group 22"/>
            <p:cNvGrpSpPr/>
            <p:nvPr/>
          </p:nvGrpSpPr>
          <p:grpSpPr>
            <a:xfrm>
              <a:off x="1681162" y="1696638"/>
              <a:ext cx="332141" cy="332141"/>
              <a:chOff x="0" y="33984"/>
              <a:chExt cx="332141" cy="332141"/>
            </a:xfrm>
            <a:scene3d>
              <a:camera prst="orthographicFront">
                <a:rot lat="0" lon="0" rev="0"/>
              </a:camera>
              <a:lightRig rig="glow" dir="t">
                <a:rot lat="0" lon="0" rev="14100000"/>
              </a:lightRig>
            </a:scene3d>
          </p:grpSpPr>
          <p:sp>
            <p:nvSpPr>
              <p:cNvPr id="24" name="Oval 23"/>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dirty="0"/>
                  <a:t>B</a:t>
                </a:r>
                <a:endParaRPr lang="en-US" sz="1500" kern="1200" dirty="0"/>
              </a:p>
            </p:txBody>
          </p:sp>
        </p:grpSp>
      </p:grpSp>
      <p:grpSp>
        <p:nvGrpSpPr>
          <p:cNvPr id="26" name="D"/>
          <p:cNvGrpSpPr/>
          <p:nvPr/>
        </p:nvGrpSpPr>
        <p:grpSpPr>
          <a:xfrm>
            <a:off x="158880" y="3964759"/>
            <a:ext cx="5781675" cy="2942012"/>
            <a:chOff x="110239" y="4705350"/>
            <a:chExt cx="5781675" cy="2206509"/>
          </a:xfrm>
        </p:grpSpPr>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6051" y="4705350"/>
              <a:ext cx="5775863" cy="2206509"/>
            </a:xfrm>
            <a:prstGeom prst="rect">
              <a:avLst/>
            </a:prstGeom>
            <a:noFill/>
            <a:ln w="9525">
              <a:noFill/>
              <a:miter lim="800000"/>
              <a:headEnd/>
              <a:tailEnd/>
            </a:ln>
          </p:spPr>
        </p:pic>
        <p:grpSp>
          <p:nvGrpSpPr>
            <p:cNvPr id="28" name="Group 27"/>
            <p:cNvGrpSpPr/>
            <p:nvPr/>
          </p:nvGrpSpPr>
          <p:grpSpPr>
            <a:xfrm>
              <a:off x="110239" y="4705350"/>
              <a:ext cx="332141" cy="332141"/>
              <a:chOff x="0" y="33984"/>
              <a:chExt cx="332141" cy="332141"/>
            </a:xfrm>
            <a:scene3d>
              <a:camera prst="orthographicFront">
                <a:rot lat="0" lon="0" rev="0"/>
              </a:camera>
              <a:lightRig rig="glow" dir="t">
                <a:rot lat="0" lon="0" rev="14100000"/>
              </a:lightRig>
            </a:scene3d>
          </p:grpSpPr>
          <p:sp>
            <p:nvSpPr>
              <p:cNvPr id="29" name="Oval 28"/>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D</a:t>
                </a:r>
                <a:endParaRPr lang="en-US" sz="1500" kern="1200" dirty="0"/>
              </a:p>
            </p:txBody>
          </p:sp>
        </p:grpSp>
      </p:grpSp>
    </p:spTree>
    <p:extLst>
      <p:ext uri="{BB962C8B-B14F-4D97-AF65-F5344CB8AC3E}">
        <p14:creationId xmlns:p14="http://schemas.microsoft.com/office/powerpoint/2010/main" val="11390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Example: Microsoft Store</a:t>
            </a:r>
            <a:endParaRPr lang="en-US" dirty="0">
              <a:solidFill>
                <a:srgbClr val="7030A0"/>
              </a:solidFill>
            </a:endParaRPr>
          </a:p>
        </p:txBody>
      </p:sp>
      <p:sp>
        <p:nvSpPr>
          <p:cNvPr id="3" name="Content Placeholder 2"/>
          <p:cNvSpPr>
            <a:spLocks noGrp="1"/>
          </p:cNvSpPr>
          <p:nvPr>
            <p:ph idx="1"/>
          </p:nvPr>
        </p:nvSpPr>
        <p:spPr>
          <a:xfrm>
            <a:off x="457200" y="1193800"/>
            <a:ext cx="8229600" cy="711200"/>
          </a:xfrm>
        </p:spPr>
        <p:txBody>
          <a:bodyPr/>
          <a:lstStyle/>
          <a:p>
            <a:pPr marL="0" indent="0" algn="ctr">
              <a:buNone/>
            </a:pPr>
            <a:r>
              <a:rPr lang="en-US" dirty="0" smtClean="0"/>
              <a:t>Goal: Increase Average Revenue per User</a:t>
            </a:r>
          </a:p>
          <a:p>
            <a:pPr marL="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66</a:t>
            </a:fld>
            <a:endParaRPr lang="en-US" dirty="0"/>
          </a:p>
        </p:txBody>
      </p:sp>
      <p:sp>
        <p:nvSpPr>
          <p:cNvPr id="5" name="Rectangle 4"/>
          <p:cNvSpPr/>
          <p:nvPr/>
        </p:nvSpPr>
        <p:spPr>
          <a:xfrm>
            <a:off x="5038277" y="1905000"/>
            <a:ext cx="4011034" cy="369332"/>
          </a:xfrm>
          <a:prstGeom prst="rect">
            <a:avLst/>
          </a:prstGeom>
        </p:spPr>
        <p:txBody>
          <a:bodyPr wrap="none">
            <a:spAutoFit/>
          </a:bodyPr>
          <a:lstStyle/>
          <a:p>
            <a:r>
              <a:rPr lang="en-US" u="sng" dirty="0">
                <a:hlinkClick r:id="rId3"/>
              </a:rPr>
              <a:t>http://store.microsoft.com/home.aspx</a:t>
            </a:r>
            <a:endParaRPr lang="en-US" dirty="0"/>
          </a:p>
        </p:txBody>
      </p:sp>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1043" y="1752900"/>
            <a:ext cx="2377241" cy="39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752905"/>
            <a:ext cx="2362200" cy="485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1405150927"/>
              </p:ext>
            </p:extLst>
          </p:nvPr>
        </p:nvGraphicFramePr>
        <p:xfrm>
          <a:off x="2494965" y="1746904"/>
          <a:ext cx="332142" cy="533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2" name="Group 11"/>
          <p:cNvGrpSpPr/>
          <p:nvPr/>
        </p:nvGrpSpPr>
        <p:grpSpPr>
          <a:xfrm>
            <a:off x="-13231" y="1753494"/>
            <a:ext cx="332141" cy="442855"/>
            <a:chOff x="0" y="33984"/>
            <a:chExt cx="332141" cy="332141"/>
          </a:xfrm>
          <a:scene3d>
            <a:camera prst="orthographicFront">
              <a:rot lat="0" lon="0" rev="0"/>
            </a:camera>
            <a:lightRig rig="glow" dir="t">
              <a:rot lat="0" lon="0" rev="14100000"/>
            </a:lightRig>
          </a:scene3d>
        </p:grpSpPr>
        <p:sp>
          <p:nvSpPr>
            <p:cNvPr id="13" name="Oval 12"/>
            <p:cNvSpPr/>
            <p:nvPr/>
          </p:nvSpPr>
          <p:spPr>
            <a:xfrm>
              <a:off x="0" y="33984"/>
              <a:ext cx="332141" cy="332141"/>
            </a:xfrm>
            <a:prstGeom prst="ellipse">
              <a:avLst/>
            </a:prstGeom>
            <a:ln>
              <a:noFill/>
            </a:ln>
            <a:effectLst/>
            <a:sp3d prstMaterial="softEdge">
              <a:bevelT w="127000" prst="artDeco"/>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4"/>
            <p:cNvSpPr/>
            <p:nvPr/>
          </p:nvSpPr>
          <p:spPr>
            <a:xfrm>
              <a:off x="48641" y="82625"/>
              <a:ext cx="234859" cy="234859"/>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A</a:t>
              </a:r>
              <a:endParaRPr lang="en-US" sz="1500" kern="1200" dirty="0"/>
            </a:p>
          </p:txBody>
        </p:sp>
      </p:grpSp>
      <p:sp>
        <p:nvSpPr>
          <p:cNvPr id="7" name="TextBox 6"/>
          <p:cNvSpPr txBox="1"/>
          <p:nvPr/>
        </p:nvSpPr>
        <p:spPr>
          <a:xfrm>
            <a:off x="5334000" y="2616200"/>
            <a:ext cx="3581400" cy="1631216"/>
          </a:xfrm>
          <a:prstGeom prst="rect">
            <a:avLst/>
          </a:prstGeom>
          <a:noFill/>
        </p:spPr>
        <p:txBody>
          <a:bodyPr wrap="square" rtlCol="0">
            <a:spAutoFit/>
          </a:bodyPr>
          <a:lstStyle/>
          <a:p>
            <a:r>
              <a:rPr lang="en-US" sz="2000" dirty="0">
                <a:solidFill>
                  <a:schemeClr val="tx1">
                    <a:lumMod val="75000"/>
                    <a:lumOff val="25000"/>
                  </a:schemeClr>
                </a:solidFill>
                <a:latin typeface="+mj-lt"/>
              </a:rPr>
              <a:t>Which increased revenue…?</a:t>
            </a:r>
          </a:p>
          <a:p>
            <a:pPr marL="342900" indent="-342900">
              <a:buAutoNum type="alphaUcPeriod"/>
            </a:pPr>
            <a:r>
              <a:rPr lang="en-US" sz="2000" dirty="0">
                <a:solidFill>
                  <a:schemeClr val="tx1">
                    <a:lumMod val="75000"/>
                    <a:lumOff val="25000"/>
                  </a:schemeClr>
                </a:solidFill>
                <a:latin typeface="+mj-lt"/>
              </a:rPr>
              <a:t>Control</a:t>
            </a:r>
          </a:p>
          <a:p>
            <a:pPr marL="342900" indent="-342900">
              <a:buAutoNum type="alphaUcPeriod"/>
            </a:pPr>
            <a:r>
              <a:rPr lang="en-US" sz="2000" dirty="0">
                <a:solidFill>
                  <a:schemeClr val="tx1">
                    <a:lumMod val="75000"/>
                    <a:lumOff val="25000"/>
                  </a:schemeClr>
                </a:solidFill>
                <a:latin typeface="+mj-lt"/>
              </a:rPr>
              <a:t>Treatment</a:t>
            </a:r>
          </a:p>
          <a:p>
            <a:pPr marL="342900" indent="-342900">
              <a:buAutoNum type="alphaUcPeriod"/>
            </a:pPr>
            <a:r>
              <a:rPr lang="en-US" sz="2000" dirty="0">
                <a:solidFill>
                  <a:schemeClr val="tx1">
                    <a:lumMod val="75000"/>
                    <a:lumOff val="25000"/>
                  </a:schemeClr>
                </a:solidFill>
                <a:latin typeface="+mj-lt"/>
              </a:rPr>
              <a:t>Neither</a:t>
            </a:r>
          </a:p>
        </p:txBody>
      </p:sp>
      <p:sp>
        <p:nvSpPr>
          <p:cNvPr id="17" name="TextBox 16"/>
          <p:cNvSpPr txBox="1"/>
          <p:nvPr/>
        </p:nvSpPr>
        <p:spPr>
          <a:xfrm>
            <a:off x="5334000" y="2616200"/>
            <a:ext cx="3389592" cy="1631216"/>
          </a:xfrm>
          <a:prstGeom prst="rect">
            <a:avLst/>
          </a:prstGeom>
          <a:noFill/>
        </p:spPr>
        <p:txBody>
          <a:bodyPr wrap="square" rtlCol="0">
            <a:spAutoFit/>
          </a:bodyPr>
          <a:lstStyle/>
          <a:p>
            <a:r>
              <a:rPr lang="en-US" sz="2000" dirty="0" smtClean="0">
                <a:latin typeface="+mj-lt"/>
              </a:rPr>
              <a:t>Which increased revenue…?</a:t>
            </a:r>
          </a:p>
          <a:p>
            <a:pPr marL="342900" indent="-342900">
              <a:buAutoNum type="alphaUcPeriod"/>
            </a:pPr>
            <a:r>
              <a:rPr lang="en-US" sz="2000" dirty="0" smtClean="0">
                <a:solidFill>
                  <a:schemeClr val="bg1">
                    <a:lumMod val="75000"/>
                  </a:schemeClr>
                </a:solidFill>
                <a:latin typeface="+mj-lt"/>
              </a:rPr>
              <a:t>Control</a:t>
            </a:r>
            <a:endParaRPr lang="en-US" sz="2000" dirty="0">
              <a:solidFill>
                <a:schemeClr val="bg1">
                  <a:lumMod val="75000"/>
                </a:schemeClr>
              </a:solidFill>
              <a:latin typeface="+mj-lt"/>
            </a:endParaRPr>
          </a:p>
          <a:p>
            <a:pPr marL="342900" indent="-342900">
              <a:buAutoNum type="alphaUcPeriod"/>
            </a:pPr>
            <a:r>
              <a:rPr lang="en-US" sz="2000" b="1" dirty="0" smtClean="0">
                <a:solidFill>
                  <a:schemeClr val="tx1">
                    <a:lumMod val="75000"/>
                    <a:lumOff val="25000"/>
                  </a:schemeClr>
                </a:solidFill>
                <a:latin typeface="+mj-lt"/>
              </a:rPr>
              <a:t>Treatment</a:t>
            </a:r>
            <a:r>
              <a:rPr lang="en-US" sz="2000" dirty="0" smtClean="0">
                <a:solidFill>
                  <a:schemeClr val="tx1">
                    <a:lumMod val="75000"/>
                    <a:lumOff val="25000"/>
                  </a:schemeClr>
                </a:solidFill>
                <a:latin typeface="+mj-lt"/>
              </a:rPr>
              <a:t> – up 3.3%</a:t>
            </a:r>
            <a:endParaRPr lang="en-US" sz="2000" dirty="0">
              <a:solidFill>
                <a:schemeClr val="tx1">
                  <a:lumMod val="75000"/>
                  <a:lumOff val="25000"/>
                </a:schemeClr>
              </a:solidFill>
              <a:latin typeface="+mj-lt"/>
            </a:endParaRPr>
          </a:p>
          <a:p>
            <a:pPr marL="342900" indent="-342900">
              <a:buAutoNum type="alphaUcPeriod"/>
            </a:pPr>
            <a:r>
              <a:rPr lang="en-US" sz="2000" dirty="0">
                <a:solidFill>
                  <a:schemeClr val="bg1">
                    <a:lumMod val="85000"/>
                  </a:schemeClr>
                </a:solidFill>
                <a:latin typeface="+mj-lt"/>
              </a:rPr>
              <a:t>Neither</a:t>
            </a:r>
          </a:p>
        </p:txBody>
      </p:sp>
    </p:spTree>
    <p:extLst>
      <p:ext uri="{BB962C8B-B14F-4D97-AF65-F5344CB8AC3E}">
        <p14:creationId xmlns:p14="http://schemas.microsoft.com/office/powerpoint/2010/main" val="12489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Example: Google Talk</a:t>
            </a:r>
            <a:endParaRPr lang="en-US" dirty="0">
              <a:solidFill>
                <a:srgbClr val="7030A0"/>
              </a:solidFill>
            </a:endParaRPr>
          </a:p>
        </p:txBody>
      </p:sp>
      <p:sp>
        <p:nvSpPr>
          <p:cNvPr id="3" name="Content Placeholder 2"/>
          <p:cNvSpPr>
            <a:spLocks noGrp="1"/>
          </p:cNvSpPr>
          <p:nvPr>
            <p:ph idx="1"/>
          </p:nvPr>
        </p:nvSpPr>
        <p:spPr/>
        <p:txBody>
          <a:bodyPr/>
          <a:lstStyle/>
          <a:p>
            <a:pPr fontAlgn="ctr"/>
            <a:r>
              <a:rPr lang="en-US" dirty="0" smtClean="0"/>
              <a:t>Use an “Experimentation Framework”</a:t>
            </a:r>
          </a:p>
          <a:p>
            <a:pPr fontAlgn="ctr"/>
            <a:r>
              <a:rPr lang="en-US" dirty="0"/>
              <a:t>L</a:t>
            </a:r>
            <a:r>
              <a:rPr lang="en-US" dirty="0" smtClean="0"/>
              <a:t>imit launch to</a:t>
            </a:r>
            <a:endParaRPr lang="en-US" dirty="0"/>
          </a:p>
          <a:p>
            <a:pPr lvl="1" fontAlgn="ctr"/>
            <a:r>
              <a:rPr lang="en-US" sz="2000" dirty="0" smtClean="0"/>
              <a:t>Explicit People</a:t>
            </a:r>
          </a:p>
          <a:p>
            <a:pPr lvl="1" fontAlgn="ctr"/>
            <a:r>
              <a:rPr lang="en-US" sz="2000" dirty="0" smtClean="0"/>
              <a:t>Just </a:t>
            </a:r>
            <a:r>
              <a:rPr lang="en-US" sz="2000" dirty="0" err="1" smtClean="0"/>
              <a:t>Googlers</a:t>
            </a:r>
            <a:endParaRPr lang="en-US" sz="2000" dirty="0" smtClean="0"/>
          </a:p>
          <a:p>
            <a:pPr lvl="1" fontAlgn="ctr"/>
            <a:r>
              <a:rPr lang="en-US" sz="2000" dirty="0" smtClean="0"/>
              <a:t>Percent </a:t>
            </a:r>
            <a:r>
              <a:rPr lang="en-US" sz="2000" dirty="0"/>
              <a:t>of </a:t>
            </a:r>
            <a:r>
              <a:rPr lang="en-US" sz="2000" dirty="0" smtClean="0"/>
              <a:t>all users</a:t>
            </a:r>
            <a:endParaRPr lang="en-US" sz="2000" dirty="0"/>
          </a:p>
          <a:p>
            <a:pPr fontAlgn="ctr"/>
            <a:r>
              <a:rPr lang="en-US" dirty="0"/>
              <a:t>Not just features, but it could be a new caching scheme</a:t>
            </a:r>
          </a:p>
          <a:p>
            <a:pPr marL="0" indent="0">
              <a:buNone/>
            </a:pPr>
            <a:r>
              <a:rPr lang="en-US" sz="1200" dirty="0" smtClean="0"/>
              <a:t>						[</a:t>
            </a:r>
            <a:r>
              <a:rPr lang="en-US" sz="1200" dirty="0"/>
              <a:t>Google Talk, June 2007 @ </a:t>
            </a:r>
            <a:r>
              <a:rPr lang="en-US" sz="1200" dirty="0" smtClean="0"/>
              <a:t>20:35]</a:t>
            </a:r>
            <a:endParaRPr lang="en-US" sz="12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67</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000251"/>
            <a:ext cx="175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38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7030A0"/>
                </a:solidFill>
              </a:rPr>
              <a:t>Example: Google Talk Shadowing</a:t>
            </a:r>
            <a:endParaRPr lang="en-US" sz="4000" dirty="0">
              <a:solidFill>
                <a:srgbClr val="7030A0"/>
              </a:solidFill>
            </a:endParaRPr>
          </a:p>
        </p:txBody>
      </p:sp>
      <p:sp>
        <p:nvSpPr>
          <p:cNvPr id="3" name="Content Placeholder 2"/>
          <p:cNvSpPr>
            <a:spLocks noGrp="1"/>
          </p:cNvSpPr>
          <p:nvPr>
            <p:ph idx="1"/>
          </p:nvPr>
        </p:nvSpPr>
        <p:spPr>
          <a:xfrm>
            <a:off x="457200" y="1193803"/>
            <a:ext cx="8001000" cy="4693127"/>
          </a:xfrm>
        </p:spPr>
        <p:txBody>
          <a:bodyPr>
            <a:normAutofit/>
          </a:bodyPr>
          <a:lstStyle/>
          <a:p>
            <a:r>
              <a:rPr lang="en-US" sz="2600" dirty="0" smtClean="0"/>
              <a:t>Google Talk Server provides Presence Status</a:t>
            </a:r>
          </a:p>
          <a:p>
            <a:pPr lvl="1"/>
            <a:r>
              <a:rPr lang="en-US" sz="2100" dirty="0" smtClean="0"/>
              <a:t>Billions </a:t>
            </a:r>
            <a:r>
              <a:rPr lang="en-US" sz="2100" dirty="0"/>
              <a:t>of packets per </a:t>
            </a:r>
            <a:r>
              <a:rPr lang="en-US" sz="2100" dirty="0" smtClean="0"/>
              <a:t>day</a:t>
            </a:r>
          </a:p>
          <a:p>
            <a:endParaRPr lang="en-US" sz="2600" dirty="0" smtClean="0"/>
          </a:p>
          <a:p>
            <a:r>
              <a:rPr lang="en-US" sz="2600" dirty="0" err="1" smtClean="0"/>
              <a:t>Orkut</a:t>
            </a:r>
            <a:r>
              <a:rPr lang="en-US" sz="2600" dirty="0" smtClean="0"/>
              <a:t> integration</a:t>
            </a:r>
          </a:p>
          <a:p>
            <a:pPr lvl="1"/>
            <a:r>
              <a:rPr lang="en-US" sz="2100" dirty="0" smtClean="0"/>
              <a:t>Started fetching presence without showing anything in UI for weeks before launch</a:t>
            </a:r>
          </a:p>
          <a:p>
            <a:pPr lvl="1"/>
            <a:r>
              <a:rPr lang="en-US" sz="2100" dirty="0" smtClean="0"/>
              <a:t>Ramp-up slowly from 1% of </a:t>
            </a:r>
            <a:r>
              <a:rPr lang="en-US" sz="2100" dirty="0" err="1" smtClean="0"/>
              <a:t>Orkut</a:t>
            </a:r>
            <a:r>
              <a:rPr lang="en-US" sz="2100" dirty="0" smtClean="0"/>
              <a:t> PVs</a:t>
            </a:r>
            <a:endParaRPr lang="en-US" sz="2100" dirty="0"/>
          </a:p>
          <a:p>
            <a:r>
              <a:rPr lang="en-US" sz="2600" dirty="0" err="1" smtClean="0"/>
              <a:t>GMail</a:t>
            </a:r>
            <a:r>
              <a:rPr lang="en-US" sz="2600" dirty="0" smtClean="0"/>
              <a:t> </a:t>
            </a:r>
            <a:r>
              <a:rPr lang="en-US" sz="2600" dirty="0"/>
              <a:t>chat integration:</a:t>
            </a:r>
          </a:p>
          <a:p>
            <a:pPr lvl="1"/>
            <a:r>
              <a:rPr lang="en-US" sz="2100" dirty="0"/>
              <a:t>Users </a:t>
            </a:r>
            <a:r>
              <a:rPr lang="en-US" sz="2100" dirty="0" smtClean="0"/>
              <a:t>logged in/out</a:t>
            </a:r>
            <a:r>
              <a:rPr lang="en-US" sz="2100" dirty="0"/>
              <a:t>: used this data to trigger presence status changes w/o showing anything on the UI</a:t>
            </a:r>
          </a:p>
          <a:p>
            <a:pPr lvl="1"/>
            <a:endParaRPr lang="en-US" sz="2000" dirty="0"/>
          </a:p>
          <a:p>
            <a:pPr lvl="1"/>
            <a:endParaRPr lang="en-US" sz="20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68</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1905003"/>
            <a:ext cx="2012576"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33400" y="4241800"/>
            <a:ext cx="7696200" cy="132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2200" dirty="0"/>
          </a:p>
        </p:txBody>
      </p:sp>
      <p:sp>
        <p:nvSpPr>
          <p:cNvPr id="7" name="Rectangle 6"/>
          <p:cNvSpPr/>
          <p:nvPr/>
        </p:nvSpPr>
        <p:spPr>
          <a:xfrm>
            <a:off x="5432619" y="5869105"/>
            <a:ext cx="2919389" cy="307777"/>
          </a:xfrm>
          <a:prstGeom prst="rect">
            <a:avLst/>
          </a:prstGeom>
        </p:spPr>
        <p:txBody>
          <a:bodyPr wrap="none">
            <a:spAutoFit/>
          </a:bodyPr>
          <a:lstStyle/>
          <a:p>
            <a:r>
              <a:rPr lang="en-US" sz="1400" dirty="0">
                <a:latin typeface="+mj-lt"/>
              </a:rPr>
              <a:t>[Google Talk, June 2007 @ </a:t>
            </a:r>
            <a:r>
              <a:rPr lang="en-US" sz="1400" dirty="0" smtClean="0">
                <a:latin typeface="+mj-lt"/>
              </a:rPr>
              <a:t>9:00]</a:t>
            </a:r>
            <a:endParaRPr lang="en-US" sz="1400" dirty="0">
              <a:latin typeface="+mj-lt"/>
            </a:endParaRPr>
          </a:p>
        </p:txBody>
      </p:sp>
    </p:spTree>
    <p:extLst>
      <p:ext uri="{BB962C8B-B14F-4D97-AF65-F5344CB8AC3E}">
        <p14:creationId xmlns:p14="http://schemas.microsoft.com/office/powerpoint/2010/main" val="31522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030A0"/>
                </a:solidFill>
              </a:rPr>
              <a:t>Example: USS Cooling System Shadowing</a:t>
            </a:r>
            <a:endParaRPr lang="en-US" sz="3200" dirty="0">
              <a:solidFill>
                <a:srgbClr val="7030A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69</a:t>
            </a:fld>
            <a:endParaRPr lang="en-US" dirty="0"/>
          </a:p>
        </p:txBody>
      </p:sp>
      <p:pic>
        <p:nvPicPr>
          <p:cNvPr id="3075" name="Picture 3" descr="C:\Users\seliot\Pictures\Pictur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1" y="1193800"/>
            <a:ext cx="2895600" cy="290145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457200" y="1193800"/>
            <a:ext cx="5867400" cy="4978400"/>
          </a:xfrm>
        </p:spPr>
        <p:txBody>
          <a:bodyPr/>
          <a:lstStyle/>
          <a:p>
            <a:r>
              <a:rPr lang="en-US" dirty="0" smtClean="0"/>
              <a:t>Based on steel alloy, input speed and temperature, determine number of laminar flows needed to hit target temperature.</a:t>
            </a:r>
          </a:p>
          <a:p>
            <a:r>
              <a:rPr lang="en-US" dirty="0" smtClean="0"/>
              <a:t>System A: A Human Operator</a:t>
            </a:r>
          </a:p>
          <a:p>
            <a:r>
              <a:rPr lang="en-US" dirty="0" smtClean="0"/>
              <a:t>System B: An Adaptive Automation</a:t>
            </a:r>
          </a:p>
          <a:p>
            <a:r>
              <a:rPr lang="en-US" dirty="0" smtClean="0"/>
              <a:t>B has no control, just learn until matches operator.</a:t>
            </a:r>
            <a:endParaRPr lang="en-US" dirty="0"/>
          </a:p>
        </p:txBody>
      </p:sp>
      <p:sp>
        <p:nvSpPr>
          <p:cNvPr id="8" name="Right Arrow 7"/>
          <p:cNvSpPr/>
          <p:nvPr/>
        </p:nvSpPr>
        <p:spPr>
          <a:xfrm>
            <a:off x="7010400" y="3022600"/>
            <a:ext cx="762000"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61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42175" y="1989033"/>
            <a:ext cx="4280690" cy="3596010"/>
          </a:xfrm>
          <a:prstGeom prst="rect">
            <a:avLst/>
          </a:prstGeom>
          <a:noFill/>
          <a:ln w="12700" cap="flat" cmpd="sng" algn="ctr">
            <a:noFill/>
            <a:prstDash val="solid"/>
            <a:round/>
            <a:headEnd type="oval" w="sm" len="sm"/>
            <a:tailEnd type="oval" w="sm" len="sm"/>
          </a:ln>
          <a:effectLst/>
        </p:spPr>
        <p:txBody>
          <a:bodyPr vert="horz" wrap="square" lIns="0" tIns="0" rIns="0" bIns="0" rtlCol="0" anchor="t" compatLnSpc="1">
            <a:spAutoFit/>
          </a:bodyPr>
          <a:lstStyle/>
          <a:p>
            <a:pPr marL="0" marR="0" indent="0" algn="l" defTabSz="914400" rtl="0" eaLnBrk="0" fontAlgn="base" latinLnBrk="0" hangingPunct="0">
              <a:lnSpc>
                <a:spcPct val="100000"/>
              </a:lnSpc>
              <a:spcBef>
                <a:spcPct val="50000"/>
              </a:spcBef>
              <a:spcAft>
                <a:spcPct val="0"/>
              </a:spcAft>
              <a:buNone/>
              <a:tabLst/>
            </a:pPr>
            <a:endParaRPr kumimoji="0" lang="en-US" sz="2400" b="0" i="0" u="none" strike="noStrike" baseline="0">
              <a:solidFill>
                <a:schemeClr val="tx1">
                  <a:alpha val="100000"/>
                </a:schemeClr>
              </a:solidFill>
              <a:effectLst>
                <a:outerShdw blurRad="38100" dist="38100" dir="2700000" algn="tl">
                  <a:srgbClr val="000000">
                    <a:alpha val="43137"/>
                  </a:srgbClr>
                </a:outerShdw>
              </a:effectLst>
              <a:latin typeface="Segoe"/>
            </a:endParaRPr>
          </a:p>
        </p:txBody>
      </p:sp>
      <p:sp>
        <p:nvSpPr>
          <p:cNvPr id="14" name="Title 13"/>
          <p:cNvSpPr>
            <a:spLocks noGrp="1"/>
          </p:cNvSpPr>
          <p:nvPr>
            <p:ph type="title"/>
          </p:nvPr>
        </p:nvSpPr>
        <p:spPr>
          <a:xfrm>
            <a:off x="471488" y="76200"/>
            <a:ext cx="8408987" cy="771628"/>
          </a:xfrm>
        </p:spPr>
        <p:txBody>
          <a:bodyPr/>
          <a:lstStyle/>
          <a:p>
            <a:r>
              <a:rPr lang="en-US" sz="4000" dirty="0" smtClean="0"/>
              <a:t>Will We Win On “Feature Wars”?</a:t>
            </a:r>
            <a:endParaRPr lang="en-US" sz="4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240" y="847828"/>
            <a:ext cx="8905520" cy="5857772"/>
          </a:xfrm>
          <a:prstGeom prst="rect">
            <a:avLst/>
          </a:prstGeom>
        </p:spPr>
      </p:pic>
      <p:sp>
        <p:nvSpPr>
          <p:cNvPr id="6" name="Slide Number Placeholder 3"/>
          <p:cNvSpPr>
            <a:spLocks noGrp="1"/>
          </p:cNvSpPr>
          <p:nvPr>
            <p:ph type="sldNum" sz="quarter" idx="12"/>
          </p:nvPr>
        </p:nvSpPr>
        <p:spPr>
          <a:xfrm>
            <a:off x="4267207" y="6365876"/>
            <a:ext cx="561975" cy="365125"/>
          </a:xfrm>
        </p:spPr>
        <p:txBody>
          <a:bodyPr/>
          <a:lstStyle/>
          <a:p>
            <a:pPr algn="ctr"/>
            <a:fld id="{6E2D2B3B-882E-40F3-A32F-6DD516915044}" type="slidenum">
              <a:rPr lang="en-US" smtClean="0"/>
              <a:pPr algn="ctr"/>
              <a:t>7</a:t>
            </a:fld>
            <a:endParaRPr lang="en-US" dirty="0"/>
          </a:p>
        </p:txBody>
      </p:sp>
    </p:spTree>
    <p:extLst>
      <p:ext uri="{BB962C8B-B14F-4D97-AF65-F5344CB8AC3E}">
        <p14:creationId xmlns:p14="http://schemas.microsoft.com/office/powerpoint/2010/main" val="316846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Giddy Customers?</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dirty="0"/>
          </a:p>
        </p:txBody>
      </p:sp>
      <p:graphicFrame>
        <p:nvGraphicFramePr>
          <p:cNvPr id="6" name="Diagram 5"/>
          <p:cNvGraphicFramePr/>
          <p:nvPr>
            <p:extLst>
              <p:ext uri="{D42A27DB-BD31-4B8C-83A1-F6EECF244321}">
                <p14:modId xmlns:p14="http://schemas.microsoft.com/office/powerpoint/2010/main" val="1234889618"/>
              </p:ext>
            </p:extLst>
          </p:nvPr>
        </p:nvGraphicFramePr>
        <p:xfrm>
          <a:off x="838200" y="1198739"/>
          <a:ext cx="7924800" cy="111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774191067"/>
              </p:ext>
            </p:extLst>
          </p:nvPr>
        </p:nvGraphicFramePr>
        <p:xfrm>
          <a:off x="762000" y="2438400"/>
          <a:ext cx="81534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1701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A0DF388-5F60-4003-93FA-60DF0F7A6E4C}"/>
                                            </p:graphicEl>
                                          </p:spTgt>
                                        </p:tgtEl>
                                        <p:attrNameLst>
                                          <p:attrName>style.visibility</p:attrName>
                                        </p:attrNameLst>
                                      </p:cBhvr>
                                      <p:to>
                                        <p:strVal val="visible"/>
                                      </p:to>
                                    </p:set>
                                    <p:animEffect transition="in" filter="fade">
                                      <p:cBhvr>
                                        <p:cTn id="7" dur="500"/>
                                        <p:tgtEl>
                                          <p:spTgt spid="6">
                                            <p:graphicEl>
                                              <a:dgm id="{EA0DF388-5F60-4003-93FA-60DF0F7A6E4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8D30FE0D-A53E-4FC2-B367-D84096092112}"/>
                                            </p:graphicEl>
                                          </p:spTgt>
                                        </p:tgtEl>
                                        <p:attrNameLst>
                                          <p:attrName>style.visibility</p:attrName>
                                        </p:attrNameLst>
                                      </p:cBhvr>
                                      <p:to>
                                        <p:strVal val="visible"/>
                                      </p:to>
                                    </p:set>
                                    <p:animEffect transition="in" filter="fade">
                                      <p:cBhvr>
                                        <p:cTn id="10" dur="500"/>
                                        <p:tgtEl>
                                          <p:spTgt spid="5">
                                            <p:graphicEl>
                                              <a:dgm id="{8D30FE0D-A53E-4FC2-B367-D8409609211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A532421B-CC3E-4417-94A3-59356F71833D}"/>
                                            </p:graphicEl>
                                          </p:spTgt>
                                        </p:tgtEl>
                                        <p:attrNameLst>
                                          <p:attrName>style.visibility</p:attrName>
                                        </p:attrNameLst>
                                      </p:cBhvr>
                                      <p:to>
                                        <p:strVal val="visible"/>
                                      </p:to>
                                    </p:set>
                                    <p:animEffect transition="in" filter="fade">
                                      <p:cBhvr>
                                        <p:cTn id="13" dur="500"/>
                                        <p:tgtEl>
                                          <p:spTgt spid="5">
                                            <p:graphicEl>
                                              <a:dgm id="{A532421B-CC3E-4417-94A3-59356F71833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A25238F8-5B83-4002-B423-56D0EC16DBDF}"/>
                                            </p:graphicEl>
                                          </p:spTgt>
                                        </p:tgtEl>
                                        <p:attrNameLst>
                                          <p:attrName>style.visibility</p:attrName>
                                        </p:attrNameLst>
                                      </p:cBhvr>
                                      <p:to>
                                        <p:strVal val="visible"/>
                                      </p:to>
                                    </p:set>
                                    <p:animEffect transition="in" filter="fade">
                                      <p:cBhvr>
                                        <p:cTn id="18" dur="500"/>
                                        <p:tgtEl>
                                          <p:spTgt spid="6">
                                            <p:graphicEl>
                                              <a:dgm id="{A25238F8-5B83-4002-B423-56D0EC16DBD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DC9447E6-5F31-4A4A-BA12-4E58A957C9DB}"/>
                                            </p:graphicEl>
                                          </p:spTgt>
                                        </p:tgtEl>
                                        <p:attrNameLst>
                                          <p:attrName>style.visibility</p:attrName>
                                        </p:attrNameLst>
                                      </p:cBhvr>
                                      <p:to>
                                        <p:strVal val="visible"/>
                                      </p:to>
                                    </p:set>
                                    <p:animEffect transition="in" filter="fade">
                                      <p:cBhvr>
                                        <p:cTn id="21" dur="500"/>
                                        <p:tgtEl>
                                          <p:spTgt spid="5">
                                            <p:graphicEl>
                                              <a:dgm id="{DC9447E6-5F31-4A4A-BA12-4E58A957C9D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8FB7D9A5-BAE9-499E-9E92-E87092824FDB}"/>
                                            </p:graphicEl>
                                          </p:spTgt>
                                        </p:tgtEl>
                                        <p:attrNameLst>
                                          <p:attrName>style.visibility</p:attrName>
                                        </p:attrNameLst>
                                      </p:cBhvr>
                                      <p:to>
                                        <p:strVal val="visible"/>
                                      </p:to>
                                    </p:set>
                                    <p:animEffect transition="in" filter="fade">
                                      <p:cBhvr>
                                        <p:cTn id="24" dur="500"/>
                                        <p:tgtEl>
                                          <p:spTgt spid="5">
                                            <p:graphicEl>
                                              <a:dgm id="{8FB7D9A5-BAE9-499E-9E92-E87092824FD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24E8B3DA-59E9-4CB4-A6FB-7AC0DB3CDB1F}"/>
                                            </p:graphicEl>
                                          </p:spTgt>
                                        </p:tgtEl>
                                        <p:attrNameLst>
                                          <p:attrName>style.visibility</p:attrName>
                                        </p:attrNameLst>
                                      </p:cBhvr>
                                      <p:to>
                                        <p:strVal val="visible"/>
                                      </p:to>
                                    </p:set>
                                    <p:animEffect transition="in" filter="fade">
                                      <p:cBhvr>
                                        <p:cTn id="27" dur="500"/>
                                        <p:tgtEl>
                                          <p:spTgt spid="5">
                                            <p:graphicEl>
                                              <a:dgm id="{24E8B3DA-59E9-4CB4-A6FB-7AC0DB3CDB1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00539395-A39B-47CD-B293-2F263AE16706}"/>
                                            </p:graphicEl>
                                          </p:spTgt>
                                        </p:tgtEl>
                                        <p:attrNameLst>
                                          <p:attrName>style.visibility</p:attrName>
                                        </p:attrNameLst>
                                      </p:cBhvr>
                                      <p:to>
                                        <p:strVal val="visible"/>
                                      </p:to>
                                    </p:set>
                                    <p:animEffect transition="in" filter="fade">
                                      <p:cBhvr>
                                        <p:cTn id="32" dur="500"/>
                                        <p:tgtEl>
                                          <p:spTgt spid="5">
                                            <p:graphicEl>
                                              <a:dgm id="{00539395-A39B-47CD-B293-2F263AE1670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73B405E6-3E62-4568-9E65-51E1D85AD4FE}"/>
                                            </p:graphicEl>
                                          </p:spTgt>
                                        </p:tgtEl>
                                        <p:attrNameLst>
                                          <p:attrName>style.visibility</p:attrName>
                                        </p:attrNameLst>
                                      </p:cBhvr>
                                      <p:to>
                                        <p:strVal val="visible"/>
                                      </p:to>
                                    </p:set>
                                    <p:animEffect transition="in" filter="fade">
                                      <p:cBhvr>
                                        <p:cTn id="35" dur="500"/>
                                        <p:tgtEl>
                                          <p:spTgt spid="5">
                                            <p:graphicEl>
                                              <a:dgm id="{73B405E6-3E62-4568-9E65-51E1D85AD4FE}"/>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D71223BA-081E-49E7-8DDD-0094652B5F72}"/>
                                            </p:graphicEl>
                                          </p:spTgt>
                                        </p:tgtEl>
                                        <p:attrNameLst>
                                          <p:attrName>style.visibility</p:attrName>
                                        </p:attrNameLst>
                                      </p:cBhvr>
                                      <p:to>
                                        <p:strVal val="visible"/>
                                      </p:to>
                                    </p:set>
                                    <p:animEffect transition="in" filter="fade">
                                      <p:cBhvr>
                                        <p:cTn id="38" dur="500"/>
                                        <p:tgtEl>
                                          <p:spTgt spid="5">
                                            <p:graphicEl>
                                              <a:dgm id="{D71223BA-081E-49E7-8DDD-0094652B5F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457200" y="1092200"/>
            <a:ext cx="8229600" cy="5283200"/>
          </a:xfrm>
        </p:spPr>
        <p:txBody>
          <a:bodyPr>
            <a:normAutofit/>
          </a:bodyPr>
          <a:lstStyle/>
          <a:p>
            <a:pPr>
              <a:lnSpc>
                <a:spcPct val="200000"/>
              </a:lnSpc>
              <a:buFont typeface="Wingdings" pitchFamily="2" charset="2"/>
              <a:buChar char="ü"/>
            </a:pPr>
            <a:r>
              <a:rPr lang="en-US" dirty="0" smtClean="0"/>
              <a:t>A narrative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Story</a:t>
            </a:r>
            <a:endParaRPr lang="en-US" dirty="0" smtClean="0"/>
          </a:p>
          <a:p>
            <a:pPr>
              <a:lnSpc>
                <a:spcPct val="200000"/>
              </a:lnSpc>
              <a:buFont typeface="Wingdings" pitchFamily="2" charset="2"/>
              <a:buChar char="ü"/>
            </a:pPr>
            <a:r>
              <a:rPr lang="en-US" dirty="0" smtClean="0"/>
              <a:t>Told with the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Customer’s</a:t>
            </a:r>
            <a:r>
              <a:rPr lang="en-US" dirty="0" smtClean="0"/>
              <a:t> voice</a:t>
            </a:r>
          </a:p>
          <a:p>
            <a:pPr lvl="1">
              <a:spcBef>
                <a:spcPts val="0"/>
              </a:spcBef>
              <a:buFont typeface="Arial" pitchFamily="34" charset="0"/>
              <a:buChar char="•"/>
            </a:pPr>
            <a:r>
              <a:rPr lang="en-US" dirty="0" smtClean="0"/>
              <a:t>Tells what they want to achieve</a:t>
            </a:r>
          </a:p>
          <a:p>
            <a:pPr>
              <a:lnSpc>
                <a:spcPct val="200000"/>
              </a:lnSpc>
              <a:buFont typeface="Wingdings" pitchFamily="2" charset="2"/>
              <a:buChar char="ü"/>
            </a:pPr>
            <a:r>
              <a:rPr lang="en-US" dirty="0"/>
              <a:t>Based on real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Research</a:t>
            </a:r>
          </a:p>
          <a:p>
            <a:pPr>
              <a:lnSpc>
                <a:spcPct val="200000"/>
              </a:lnSpc>
              <a:buFont typeface="Wingdings" pitchFamily="2" charset="2"/>
              <a:buChar char="ü"/>
            </a:pPr>
            <a:r>
              <a:rPr lang="en-US" dirty="0" smtClean="0"/>
              <a:t>Intentionally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Implementation-Free</a:t>
            </a:r>
          </a:p>
          <a:p>
            <a:pPr>
              <a:lnSpc>
                <a:spcPct val="200000"/>
              </a:lnSpc>
              <a:buFont typeface="Wingdings" pitchFamily="2" charset="2"/>
              <a:buChar char="ü"/>
            </a:pPr>
            <a:r>
              <a:rPr lang="en-US" dirty="0" smtClean="0"/>
              <a:t>That taps into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Emotion </a:t>
            </a:r>
            <a:r>
              <a:rPr lang="en-US" dirty="0" smtClean="0"/>
              <a:t>and reveals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Insight</a:t>
            </a:r>
            <a:endParaRPr lang="en-US" dirty="0" smtClean="0">
              <a:solidFill>
                <a:schemeClr val="tx1"/>
              </a:solidFill>
            </a:endParaRPr>
          </a:p>
          <a:p>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dirty="0"/>
          </a:p>
        </p:txBody>
      </p:sp>
    </p:spTree>
    <p:extLst>
      <p:ext uri="{BB962C8B-B14F-4D97-AF65-F5344CB8AC3E}">
        <p14:creationId xmlns:p14="http://schemas.microsoft.com/office/powerpoint/2010/main" val="51064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9346</TotalTime>
  <Words>3652</Words>
  <Application>Microsoft Office PowerPoint</Application>
  <PresentationFormat>On-screen Show (4:3)</PresentationFormat>
  <Paragraphs>872</Paragraphs>
  <Slides>69</Slides>
  <Notes>49</Notes>
  <HiddenSlides>1</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Executive</vt:lpstr>
      <vt:lpstr>Testing in Production</vt:lpstr>
      <vt:lpstr>Contents</vt:lpstr>
      <vt:lpstr>Introduction</vt:lpstr>
      <vt:lpstr>Who am I?</vt:lpstr>
      <vt:lpstr>  Scenarios</vt:lpstr>
      <vt:lpstr>Ditch the Requirements –  Focus on the Customer Instead</vt:lpstr>
      <vt:lpstr>Will We Win On “Feature Wars”?</vt:lpstr>
      <vt:lpstr>Giddy Customers?</vt:lpstr>
      <vt:lpstr>Scenario</vt:lpstr>
      <vt:lpstr>An Example Scenario</vt:lpstr>
      <vt:lpstr>We Are Not The Customer</vt:lpstr>
      <vt:lpstr>Who is the Customer?</vt:lpstr>
      <vt:lpstr>Intentionally Implementation-Free</vt:lpstr>
      <vt:lpstr>Intentionally Implementation-Free</vt:lpstr>
      <vt:lpstr>An Example Scenario - Revisited</vt:lpstr>
      <vt:lpstr>This is Emotion!</vt:lpstr>
      <vt:lpstr>Testing in Production (TiP)</vt:lpstr>
      <vt:lpstr>Testing in Production (TiP)</vt:lpstr>
      <vt:lpstr>Fire the Test team and just put it in production…???</vt:lpstr>
      <vt:lpstr>What is a Service?</vt:lpstr>
      <vt:lpstr>TiP is Not New</vt:lpstr>
      <vt:lpstr>The Scenario – TiP Connection</vt:lpstr>
      <vt:lpstr>How Do You Test Scenarios?</vt:lpstr>
      <vt:lpstr>Leverage the Long Tail</vt:lpstr>
      <vt:lpstr>Leverage the Long Tail</vt:lpstr>
      <vt:lpstr>Testers Are Not the Customer</vt:lpstr>
      <vt:lpstr>Examples of TiP and Scenarios</vt:lpstr>
      <vt:lpstr>Data Mining</vt:lpstr>
      <vt:lpstr>Data Mining</vt:lpstr>
      <vt:lpstr>Example: Favor Long Tail Over Test Cases</vt:lpstr>
      <vt:lpstr>Example: Speller Split Screen </vt:lpstr>
      <vt:lpstr>Example: Speller Split Screen</vt:lpstr>
      <vt:lpstr>Example: Speller Split Screen</vt:lpstr>
      <vt:lpstr>Automated Failure Analysis</vt:lpstr>
      <vt:lpstr>AFA Example: Cosmos AutoBug</vt:lpstr>
      <vt:lpstr>Online Controlled Experimentation</vt:lpstr>
      <vt:lpstr>Online Controlled Experimentation</vt:lpstr>
      <vt:lpstr>Example: Microsoft Xbox Live</vt:lpstr>
      <vt:lpstr>Example: Amazon Shopping Cart Recs</vt:lpstr>
      <vt:lpstr>Amazon Shopping Cart Recs</vt:lpstr>
      <vt:lpstr>Active User Feedback</vt:lpstr>
      <vt:lpstr>What’s a DSAT?</vt:lpstr>
      <vt:lpstr>That’s Better!</vt:lpstr>
      <vt:lpstr>Example: Crowd Source DSATs</vt:lpstr>
      <vt:lpstr>Crowd Source User Testing </vt:lpstr>
      <vt:lpstr>Example: Crowd Source User Testing </vt:lpstr>
      <vt:lpstr>Example: Crowd Source User Testing </vt:lpstr>
      <vt:lpstr>Prototypes</vt:lpstr>
      <vt:lpstr>Prototypes</vt:lpstr>
      <vt:lpstr>Paper Prototypes</vt:lpstr>
      <vt:lpstr>Code Prototypes</vt:lpstr>
      <vt:lpstr>Exposure Control</vt:lpstr>
      <vt:lpstr>Example: Prototype – Video Light Table</vt:lpstr>
      <vt:lpstr>Ramp-up and Deployment</vt:lpstr>
      <vt:lpstr>Example: Ramp-up and Deployment: IMVU</vt:lpstr>
      <vt:lpstr>Conclusion</vt:lpstr>
      <vt:lpstr>Resources</vt:lpstr>
      <vt:lpstr>More Information</vt:lpstr>
      <vt:lpstr>References</vt:lpstr>
      <vt:lpstr>END</vt:lpstr>
      <vt:lpstr>More Examples</vt:lpstr>
      <vt:lpstr>Example: Amazon ordering pipeline </vt:lpstr>
      <vt:lpstr>TiP is Not New (cont.)</vt:lpstr>
      <vt:lpstr>Example: Man vs. Machine</vt:lpstr>
      <vt:lpstr>Example: Microsoft Xbox Marketplace</vt:lpstr>
      <vt:lpstr>Example: Microsoft Store</vt:lpstr>
      <vt:lpstr>Example: Google Talk</vt:lpstr>
      <vt:lpstr>Example: Google Talk Shadowing</vt:lpstr>
      <vt:lpstr>Example: USS Cooling System Shadowing</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with Real Users</dc:title>
  <dc:creator>seliot</dc:creator>
  <cp:lastModifiedBy>Seth Eliot</cp:lastModifiedBy>
  <cp:revision>509</cp:revision>
  <dcterms:created xsi:type="dcterms:W3CDTF">2010-03-15T00:18:20Z</dcterms:created>
  <dcterms:modified xsi:type="dcterms:W3CDTF">2011-03-25T20:47:13Z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