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6.xml" ContentType="application/vnd.openxmlformats-officedocument.presentationml.notesSlide+xml"/>
  <Override PartName="/ppt/ink/ink1.xml" ContentType="application/inkml+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8.xml" ContentType="application/vnd.openxmlformats-officedocument.presentationml.tags+xml"/>
  <Override PartName="/ppt/tags/tag4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63.xml" ContentType="application/vnd.openxmlformats-officedocument.presentationml.tags+xml"/>
  <Override PartName="/ppt/notesSlides/notesSlide2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4.xml" ContentType="application/vnd.openxmlformats-officedocument.presentationml.notesSlide+xml"/>
  <Override PartName="/ppt/tags/tag66.xml" ContentType="application/vnd.openxmlformats-officedocument.presentationml.tags+xml"/>
  <Override PartName="/ppt/notesSlides/notesSlide25.xml" ContentType="application/vnd.openxmlformats-officedocument.presentationml.notesSlide+xml"/>
  <Override PartName="/ppt/tags/tag67.xml" ContentType="application/vnd.openxmlformats-officedocument.presentationml.tags+xml"/>
  <Override PartName="/ppt/notesSlides/notesSlide2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9.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notesSlides/notesSlide3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8.xml" ContentType="application/vnd.openxmlformats-officedocument.presentationml.tags+xml"/>
  <Override PartName="/ppt/notesSlides/notesSlide3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40.xml" ContentType="application/vnd.openxmlformats-officedocument.presentationml.notesSlide+xml"/>
  <Override PartName="/ppt/tags/tag11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1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17.xml" ContentType="application/vnd.openxmlformats-officedocument.presentationml.tags+xml"/>
  <Override PartName="/ppt/notesSlides/notesSlide48.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4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50.xml" ContentType="application/vnd.openxmlformats-officedocument.presentationml.notesSlide+xml"/>
  <Override PartName="/ppt/tags/tag1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648" r:id="rId5"/>
    <p:sldMasterId id="2147483742" r:id="rId6"/>
    <p:sldMasterId id="2147483806" r:id="rId7"/>
    <p:sldMasterId id="2147483862" r:id="rId8"/>
    <p:sldMasterId id="2147483873" r:id="rId9"/>
    <p:sldMasterId id="2147483882" r:id="rId10"/>
    <p:sldMasterId id="2147483896" r:id="rId11"/>
  </p:sldMasterIdLst>
  <p:notesMasterIdLst>
    <p:notesMasterId r:id="rId76"/>
  </p:notesMasterIdLst>
  <p:handoutMasterIdLst>
    <p:handoutMasterId r:id="rId77"/>
  </p:handoutMasterIdLst>
  <p:sldIdLst>
    <p:sldId id="438" r:id="rId12"/>
    <p:sldId id="370" r:id="rId13"/>
    <p:sldId id="562" r:id="rId14"/>
    <p:sldId id="563" r:id="rId15"/>
    <p:sldId id="492" r:id="rId16"/>
    <p:sldId id="489" r:id="rId17"/>
    <p:sldId id="564" r:id="rId18"/>
    <p:sldId id="521" r:id="rId19"/>
    <p:sldId id="513" r:id="rId20"/>
    <p:sldId id="565" r:id="rId21"/>
    <p:sldId id="566" r:id="rId22"/>
    <p:sldId id="516" r:id="rId23"/>
    <p:sldId id="569" r:id="rId24"/>
    <p:sldId id="643" r:id="rId25"/>
    <p:sldId id="645" r:id="rId26"/>
    <p:sldId id="567" r:id="rId27"/>
    <p:sldId id="551" r:id="rId28"/>
    <p:sldId id="549" r:id="rId29"/>
    <p:sldId id="568" r:id="rId30"/>
    <p:sldId id="497" r:id="rId31"/>
    <p:sldId id="498" r:id="rId32"/>
    <p:sldId id="589" r:id="rId33"/>
    <p:sldId id="587" r:id="rId34"/>
    <p:sldId id="571" r:id="rId35"/>
    <p:sldId id="522" r:id="rId36"/>
    <p:sldId id="579" r:id="rId37"/>
    <p:sldId id="580" r:id="rId38"/>
    <p:sldId id="581" r:id="rId39"/>
    <p:sldId id="583" r:id="rId40"/>
    <p:sldId id="588" r:id="rId41"/>
    <p:sldId id="591" r:id="rId42"/>
    <p:sldId id="596" r:id="rId43"/>
    <p:sldId id="601" r:id="rId44"/>
    <p:sldId id="597" r:id="rId45"/>
    <p:sldId id="653" r:id="rId46"/>
    <p:sldId id="617" r:id="rId47"/>
    <p:sldId id="590" r:id="rId48"/>
    <p:sldId id="593" r:id="rId49"/>
    <p:sldId id="594" r:id="rId50"/>
    <p:sldId id="595" r:id="rId51"/>
    <p:sldId id="620" r:id="rId52"/>
    <p:sldId id="609" r:id="rId53"/>
    <p:sldId id="606" r:id="rId54"/>
    <p:sldId id="607" r:id="rId55"/>
    <p:sldId id="602" r:id="rId56"/>
    <p:sldId id="603" r:id="rId57"/>
    <p:sldId id="604" r:id="rId58"/>
    <p:sldId id="605" r:id="rId59"/>
    <p:sldId id="582" r:id="rId60"/>
    <p:sldId id="621" r:id="rId61"/>
    <p:sldId id="622" r:id="rId62"/>
    <p:sldId id="627" r:id="rId63"/>
    <p:sldId id="557" r:id="rId64"/>
    <p:sldId id="504" r:id="rId65"/>
    <p:sldId id="628" r:id="rId66"/>
    <p:sldId id="625" r:id="rId67"/>
    <p:sldId id="626" r:id="rId68"/>
    <p:sldId id="542" r:id="rId69"/>
    <p:sldId id="629" r:id="rId70"/>
    <p:sldId id="559" r:id="rId71"/>
    <p:sldId id="545" r:id="rId72"/>
    <p:sldId id="572" r:id="rId73"/>
    <p:sldId id="647" r:id="rId74"/>
    <p:sldId id="641" r:id="rId75"/>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D38E7EC-DD6A-4766-AAC6-8D3CA254D77C}">
          <p14:sldIdLst>
            <p14:sldId id="438"/>
            <p14:sldId id="370"/>
          </p14:sldIdLst>
        </p14:section>
        <p14:section name="Magic" id="{5AB0F7FD-B42A-4FF4-BAC1-92E557B4299D}">
          <p14:sldIdLst>
            <p14:sldId id="562"/>
            <p14:sldId id="563"/>
            <p14:sldId id="492"/>
            <p14:sldId id="489"/>
            <p14:sldId id="564"/>
          </p14:sldIdLst>
        </p14:section>
        <p14:section name="Cloud Services" id="{215FB2B6-B2A2-4570-8206-C43312119684}">
          <p14:sldIdLst>
            <p14:sldId id="521"/>
            <p14:sldId id="513"/>
            <p14:sldId id="565"/>
            <p14:sldId id="566"/>
            <p14:sldId id="516"/>
            <p14:sldId id="569"/>
            <p14:sldId id="643"/>
            <p14:sldId id="645"/>
            <p14:sldId id="567"/>
            <p14:sldId id="551"/>
            <p14:sldId id="549"/>
            <p14:sldId id="568"/>
            <p14:sldId id="497"/>
            <p14:sldId id="498"/>
            <p14:sldId id="589"/>
            <p14:sldId id="587"/>
            <p14:sldId id="571"/>
          </p14:sldIdLst>
        </p14:section>
        <p14:section name="Data" id="{2B3464BE-63A2-4A42-AA96-759DCB6B36ED}">
          <p14:sldIdLst>
            <p14:sldId id="522"/>
            <p14:sldId id="579"/>
            <p14:sldId id="580"/>
            <p14:sldId id="581"/>
            <p14:sldId id="583"/>
            <p14:sldId id="588"/>
            <p14:sldId id="591"/>
            <p14:sldId id="596"/>
            <p14:sldId id="601"/>
            <p14:sldId id="597"/>
            <p14:sldId id="653"/>
            <p14:sldId id="617"/>
            <p14:sldId id="590"/>
            <p14:sldId id="593"/>
            <p14:sldId id="594"/>
            <p14:sldId id="595"/>
            <p14:sldId id="620"/>
            <p14:sldId id="609"/>
            <p14:sldId id="606"/>
            <p14:sldId id="607"/>
            <p14:sldId id="602"/>
            <p14:sldId id="603"/>
            <p14:sldId id="604"/>
            <p14:sldId id="605"/>
            <p14:sldId id="582"/>
          </p14:sldIdLst>
        </p14:section>
        <p14:section name="Mobile" id="{8A3E511C-6DC6-4130-9A94-8044CBC2F37A}">
          <p14:sldIdLst>
            <p14:sldId id="621"/>
            <p14:sldId id="622"/>
            <p14:sldId id="627"/>
            <p14:sldId id="557"/>
            <p14:sldId id="504"/>
            <p14:sldId id="628"/>
            <p14:sldId id="625"/>
            <p14:sldId id="626"/>
            <p14:sldId id="542"/>
            <p14:sldId id="629"/>
            <p14:sldId id="559"/>
            <p14:sldId id="545"/>
            <p14:sldId id="572"/>
          </p14:sldIdLst>
        </p14:section>
        <p14:section name="Outro" id="{A3E06B4B-346A-4406-84E6-5D64A1CCDC13}">
          <p14:sldIdLst>
            <p14:sldId id="647"/>
            <p14:sldId id="641"/>
          </p14:sldIdLst>
        </p14:section>
      </p14:sectionLst>
    </p:ext>
    <p:ext uri="{EFAFB233-063F-42B5-8137-9DF3F51BA10A}">
      <p15:sldGuideLst xmlns:p15="http://schemas.microsoft.com/office/powerpoint/2012/main">
        <p15:guide id="1" orient="horz" pos="2160" userDrawn="1">
          <p15:clr>
            <a:srgbClr val="A4A3A4"/>
          </p15:clr>
        </p15:guide>
        <p15:guide id="2" orient="horz" pos="192" userDrawn="1">
          <p15:clr>
            <a:srgbClr val="A4A3A4"/>
          </p15:clr>
        </p15:guide>
        <p15:guide id="3" orient="horz" pos="903" userDrawn="1">
          <p15:clr>
            <a:srgbClr val="A4A3A4"/>
          </p15:clr>
        </p15:guide>
        <p15:guide id="4" orient="horz" pos="999" userDrawn="1">
          <p15:clr>
            <a:srgbClr val="A4A3A4"/>
          </p15:clr>
        </p15:guide>
        <p15:guide id="5" orient="horz" pos="3888" userDrawn="1">
          <p15:clr>
            <a:srgbClr val="A4A3A4"/>
          </p15:clr>
        </p15:guide>
        <p15:guide id="6" pos="3840" userDrawn="1">
          <p15:clr>
            <a:srgbClr val="A4A3A4"/>
          </p15:clr>
        </p15:guide>
        <p15:guide id="7" pos="384" userDrawn="1">
          <p15:clr>
            <a:srgbClr val="A4A3A4"/>
          </p15:clr>
        </p15:guide>
        <p15:guide id="8" pos="960" userDrawn="1">
          <p15:clr>
            <a:srgbClr val="A4A3A4"/>
          </p15:clr>
        </p15:guide>
        <p15:guide id="9" pos="72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00188F"/>
    <a:srgbClr val="175FDF"/>
    <a:srgbClr val="FFFFFF"/>
    <a:srgbClr val="EAEEEF"/>
    <a:srgbClr val="81ABCE"/>
    <a:srgbClr val="000000"/>
    <a:srgbClr val="F6F6F6"/>
    <a:srgbClr val="CBCFD2"/>
    <a:srgbClr val="334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autoAdjust="0"/>
    <p:restoredTop sz="79828" autoAdjust="0"/>
  </p:normalViewPr>
  <p:slideViewPr>
    <p:cSldViewPr>
      <p:cViewPr varScale="1">
        <p:scale>
          <a:sx n="82" d="100"/>
          <a:sy n="82" d="100"/>
        </p:scale>
        <p:origin x="144" y="192"/>
      </p:cViewPr>
      <p:guideLst>
        <p:guide orient="horz" pos="2160"/>
        <p:guide orient="horz" pos="192"/>
        <p:guide orient="horz" pos="903"/>
        <p:guide orient="horz" pos="999"/>
        <p:guide orient="horz" pos="3888"/>
        <p:guide pos="3840"/>
        <p:guide pos="384"/>
        <p:guide pos="960"/>
        <p:guide pos="7296"/>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79" d="100"/>
          <a:sy n="79" d="100"/>
        </p:scale>
        <p:origin x="19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charts/_rels/chart1.xml.rels><?xml version="1.0" encoding="UTF-8" standalone="yes"?>
<Relationships xmlns="http://schemas.openxmlformats.org/package/2006/relationships"><Relationship Id="rId2" Type="http://schemas.openxmlformats.org/officeDocument/2006/relationships/oleObject" Target="file:///C:\Users\miyamart\Documents\My%20Dropbox\Work\Cloud%20Computing\Scale%20Efficiency%20v16.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740580052659862"/>
          <c:y val="5.1400554097404488E-2"/>
          <c:w val="0.71802038546779123"/>
          <c:h val="0.72112459900845727"/>
        </c:manualLayout>
      </c:layout>
      <c:barChart>
        <c:barDir val="col"/>
        <c:grouping val="stacked"/>
        <c:varyColors val="0"/>
        <c:ser>
          <c:idx val="0"/>
          <c:order val="0"/>
          <c:tx>
            <c:strRef>
              <c:f>'Scale Efficiency'!$B$77</c:f>
              <c:strCache>
                <c:ptCount val="1"/>
                <c:pt idx="0">
                  <c:v>Server Hardware</c:v>
                </c:pt>
              </c:strCache>
            </c:strRef>
          </c:tx>
          <c:invertIfNegative val="0"/>
          <c:cat>
            <c:strLit>
              <c:ptCount val="2"/>
              <c:pt idx="0">
                <c:v>1k Server DC</c:v>
              </c:pt>
              <c:pt idx="1">
                <c:v>100k Server DC</c:v>
              </c:pt>
            </c:strLit>
          </c:cat>
          <c:val>
            <c:numRef>
              <c:f>('Scale Efficiency'!$E$77,'Scale Efficiency'!$G$77)</c:f>
              <c:numCache>
                <c:formatCode>"$"#,##0_);\("$"#,##0\)</c:formatCode>
                <c:ptCount val="2"/>
                <c:pt idx="0">
                  <c:v>1940.4944841683009</c:v>
                </c:pt>
                <c:pt idx="1">
                  <c:v>1372.5448790458715</c:v>
                </c:pt>
              </c:numCache>
            </c:numRef>
          </c:val>
        </c:ser>
        <c:ser>
          <c:idx val="1"/>
          <c:order val="1"/>
          <c:tx>
            <c:strRef>
              <c:f>'Scale Efficiency'!$B$78</c:f>
              <c:strCache>
                <c:ptCount val="1"/>
                <c:pt idx="0">
                  <c:v>Facility</c:v>
                </c:pt>
              </c:strCache>
            </c:strRef>
          </c:tx>
          <c:invertIfNegative val="0"/>
          <c:cat>
            <c:strLit>
              <c:ptCount val="2"/>
              <c:pt idx="0">
                <c:v>1k Server DC</c:v>
              </c:pt>
              <c:pt idx="1">
                <c:v>100k Server DC</c:v>
              </c:pt>
            </c:strLit>
          </c:cat>
          <c:val>
            <c:numRef>
              <c:f>('Scale Efficiency'!$E$78,'Scale Efficiency'!$G$78)</c:f>
              <c:numCache>
                <c:formatCode>#,##0_);\(#,##0\)</c:formatCode>
                <c:ptCount val="2"/>
                <c:pt idx="0">
                  <c:v>1189.4426754681319</c:v>
                </c:pt>
                <c:pt idx="1">
                  <c:v>723.1811466846242</c:v>
                </c:pt>
              </c:numCache>
            </c:numRef>
          </c:val>
        </c:ser>
        <c:ser>
          <c:idx val="2"/>
          <c:order val="2"/>
          <c:tx>
            <c:strRef>
              <c:f>'Scale Efficiency'!$B$79</c:f>
              <c:strCache>
                <c:ptCount val="1"/>
                <c:pt idx="0">
                  <c:v>Hardware Operations</c:v>
                </c:pt>
              </c:strCache>
            </c:strRef>
          </c:tx>
          <c:invertIfNegative val="0"/>
          <c:cat>
            <c:strLit>
              <c:ptCount val="2"/>
              <c:pt idx="0">
                <c:v>1k Server DC</c:v>
              </c:pt>
              <c:pt idx="1">
                <c:v>100k Server DC</c:v>
              </c:pt>
            </c:strLit>
          </c:cat>
          <c:val>
            <c:numRef>
              <c:f>('Scale Efficiency'!$E$79,'Scale Efficiency'!$G$79)</c:f>
              <c:numCache>
                <c:formatCode>#,##0_);\(#,##0\)</c:formatCode>
                <c:ptCount val="2"/>
                <c:pt idx="0">
                  <c:v>721.11572984821896</c:v>
                </c:pt>
                <c:pt idx="1">
                  <c:v>192.54430127679046</c:v>
                </c:pt>
              </c:numCache>
            </c:numRef>
          </c:val>
        </c:ser>
        <c:ser>
          <c:idx val="3"/>
          <c:order val="3"/>
          <c:tx>
            <c:strRef>
              <c:f>'Scale Efficiency'!$B$80</c:f>
              <c:strCache>
                <c:ptCount val="1"/>
                <c:pt idx="0">
                  <c:v>Power </c:v>
                </c:pt>
              </c:strCache>
            </c:strRef>
          </c:tx>
          <c:invertIfNegative val="0"/>
          <c:val>
            <c:numRef>
              <c:f>('Scale Efficiency'!$E$80,'Scale Efficiency'!$G$80)</c:f>
              <c:numCache>
                <c:formatCode>#,##0_);\(#,##0\)</c:formatCode>
                <c:ptCount val="2"/>
                <c:pt idx="0">
                  <c:v>556.99161767999999</c:v>
                </c:pt>
                <c:pt idx="1">
                  <c:v>81.020210700000007</c:v>
                </c:pt>
              </c:numCache>
            </c:numRef>
          </c:val>
        </c:ser>
        <c:dLbls>
          <c:showLegendKey val="0"/>
          <c:showVal val="0"/>
          <c:showCatName val="0"/>
          <c:showSerName val="0"/>
          <c:showPercent val="0"/>
          <c:showBubbleSize val="0"/>
        </c:dLbls>
        <c:gapWidth val="150"/>
        <c:overlap val="100"/>
        <c:axId val="194408936"/>
        <c:axId val="194408544"/>
      </c:barChart>
      <c:catAx>
        <c:axId val="194408936"/>
        <c:scaling>
          <c:orientation val="minMax"/>
        </c:scaling>
        <c:delete val="0"/>
        <c:axPos val="b"/>
        <c:numFmt formatCode="General" sourceLinked="0"/>
        <c:majorTickMark val="out"/>
        <c:minorTickMark val="none"/>
        <c:tickLblPos val="nextTo"/>
        <c:txPr>
          <a:bodyPr/>
          <a:lstStyle/>
          <a:p>
            <a:pPr>
              <a:defRPr b="1"/>
            </a:pPr>
            <a:endParaRPr lang="en-US"/>
          </a:p>
        </c:txPr>
        <c:crossAx val="194408544"/>
        <c:crosses val="autoZero"/>
        <c:auto val="1"/>
        <c:lblAlgn val="ctr"/>
        <c:lblOffset val="100"/>
        <c:noMultiLvlLbl val="0"/>
      </c:catAx>
      <c:valAx>
        <c:axId val="194408544"/>
        <c:scaling>
          <c:orientation val="minMax"/>
        </c:scaling>
        <c:delete val="0"/>
        <c:axPos val="l"/>
        <c:title>
          <c:tx>
            <c:rich>
              <a:bodyPr rot="-5400000" vert="horz"/>
              <a:lstStyle/>
              <a:p>
                <a:pPr>
                  <a:defRPr/>
                </a:pPr>
                <a:r>
                  <a:rPr lang="en-US" dirty="0" smtClean="0"/>
                  <a:t>TCO/Workload</a:t>
                </a:r>
                <a:endParaRPr lang="en-US" dirty="0"/>
              </a:p>
            </c:rich>
          </c:tx>
          <c:overlay val="0"/>
        </c:title>
        <c:numFmt formatCode="&quot;$&quot;#,##0_);\(&quot;$&quot;#,##0\)" sourceLinked="1"/>
        <c:majorTickMark val="out"/>
        <c:minorTickMark val="none"/>
        <c:tickLblPos val="nextTo"/>
        <c:txPr>
          <a:bodyPr/>
          <a:lstStyle/>
          <a:p>
            <a:pPr>
              <a:defRPr sz="1100"/>
            </a:pPr>
            <a:endParaRPr lang="en-US"/>
          </a:p>
        </c:txPr>
        <c:crossAx val="194408936"/>
        <c:crosses val="autoZero"/>
        <c:crossBetween val="between"/>
        <c:majorUnit val="1000"/>
      </c:valAx>
    </c:plotArea>
    <c:legend>
      <c:legendPos val="b"/>
      <c:overlay val="0"/>
      <c:txPr>
        <a:bodyPr/>
        <a:lstStyle/>
        <a:p>
          <a:pPr>
            <a:defRPr sz="1100"/>
          </a:pPr>
          <a:endParaRPr lang="en-US"/>
        </a:p>
      </c:txPr>
    </c:legend>
    <c:plotVisOnly val="1"/>
    <c:dispBlanksAs val="gap"/>
    <c:showDLblsOverMax val="0"/>
  </c:chart>
  <c:spPr>
    <a:ln>
      <a:noFill/>
    </a:ln>
  </c:spPr>
  <c:txPr>
    <a:bodyPr/>
    <a:lstStyle/>
    <a:p>
      <a:pPr>
        <a:defRPr sz="1200">
          <a:latin typeface="Arial (Body)"/>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numRef>
              <c:f>Sheet1!$A$2:$A$4</c:f>
              <c:numCache>
                <c:formatCode>General</c:formatCode>
                <c:ptCount val="3"/>
                <c:pt idx="0">
                  <c:v>2003</c:v>
                </c:pt>
                <c:pt idx="1">
                  <c:v>2012</c:v>
                </c:pt>
                <c:pt idx="2">
                  <c:v>2020</c:v>
                </c:pt>
              </c:numCache>
            </c:numRef>
          </c:cat>
          <c:val>
            <c:numRef>
              <c:f>Sheet1!$B$2:$B$4</c:f>
              <c:numCache>
                <c:formatCode>General</c:formatCode>
                <c:ptCount val="3"/>
                <c:pt idx="0">
                  <c:v>0.5</c:v>
                </c:pt>
                <c:pt idx="1">
                  <c:v>8.5</c:v>
                </c:pt>
                <c:pt idx="2">
                  <c:v>50</c:v>
                </c:pt>
              </c:numCache>
            </c:numRef>
          </c:val>
        </c:ser>
        <c:dLbls>
          <c:showLegendKey val="0"/>
          <c:showVal val="0"/>
          <c:showCatName val="0"/>
          <c:showSerName val="0"/>
          <c:showPercent val="0"/>
          <c:showBubbleSize val="0"/>
        </c:dLbls>
        <c:gapWidth val="70"/>
        <c:overlap val="-27"/>
        <c:axId val="297578704"/>
        <c:axId val="297577920"/>
      </c:barChart>
      <c:catAx>
        <c:axId val="29757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97577920"/>
        <c:crosses val="autoZero"/>
        <c:auto val="1"/>
        <c:lblAlgn val="ctr"/>
        <c:lblOffset val="100"/>
        <c:noMultiLvlLbl val="0"/>
      </c:catAx>
      <c:valAx>
        <c:axId val="297577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Connected Devices (Billions)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97578704"/>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CCDD8-98ED-4A3D-BFF3-715E0AE4918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20A9238-0D3F-40A3-AA21-D849D7441A97}">
      <dgm:prSet phldrT="[Text]"/>
      <dgm:spPr>
        <a:ln>
          <a:noFill/>
        </a:ln>
      </dgm:spPr>
      <dgm:t>
        <a:bodyPr/>
        <a:lstStyle/>
        <a:p>
          <a:r>
            <a:rPr lang="en-US" dirty="0" smtClean="0">
              <a:latin typeface="Segoe UI" panose="020B0502040204020203" pitchFamily="34" charset="0"/>
              <a:cs typeface="Segoe UI" panose="020B0502040204020203" pitchFamily="34" charset="0"/>
            </a:rPr>
            <a:t>Deploy</a:t>
          </a:r>
          <a:endParaRPr lang="en-US" dirty="0">
            <a:latin typeface="Segoe UI" panose="020B0502040204020203" pitchFamily="34" charset="0"/>
            <a:cs typeface="Segoe UI" panose="020B0502040204020203" pitchFamily="34" charset="0"/>
          </a:endParaRPr>
        </a:p>
      </dgm:t>
    </dgm:pt>
    <dgm:pt modelId="{9A743684-565F-4B02-AC45-29D7C3EB50CA}" type="parTrans" cxnId="{A5A5B748-B202-4232-872D-A6C182CD9B25}">
      <dgm:prSet/>
      <dgm:spPr/>
      <dgm:t>
        <a:bodyPr/>
        <a:lstStyle/>
        <a:p>
          <a:endParaRPr lang="en-US">
            <a:latin typeface="Segoe UI" panose="020B0502040204020203" pitchFamily="34" charset="0"/>
            <a:cs typeface="Segoe UI" panose="020B0502040204020203" pitchFamily="34" charset="0"/>
          </a:endParaRPr>
        </a:p>
      </dgm:t>
    </dgm:pt>
    <dgm:pt modelId="{EEF752C2-726C-4F70-B73F-941F82280AA4}" type="sibTrans" cxnId="{A5A5B748-B202-4232-872D-A6C182CD9B25}">
      <dgm:prSet/>
      <dgm:spPr/>
      <dgm:t>
        <a:bodyPr/>
        <a:lstStyle/>
        <a:p>
          <a:endParaRPr lang="en-US">
            <a:latin typeface="Segoe UI" panose="020B0502040204020203" pitchFamily="34" charset="0"/>
            <a:cs typeface="Segoe UI" panose="020B0502040204020203" pitchFamily="34" charset="0"/>
          </a:endParaRPr>
        </a:p>
      </dgm:t>
    </dgm:pt>
    <dgm:pt modelId="{98F87394-B4E9-493A-8181-61A79C59EE05}">
      <dgm:prSet phldrT="[Text]"/>
      <dgm:spPr>
        <a:ln>
          <a:noFill/>
        </a:ln>
      </dgm:spPr>
      <dgm:t>
        <a:bodyPr/>
        <a:lstStyle/>
        <a:p>
          <a:r>
            <a:rPr lang="en-US" dirty="0" smtClean="0">
              <a:latin typeface="Segoe UI" panose="020B0502040204020203" pitchFamily="34" charset="0"/>
              <a:cs typeface="Segoe UI" panose="020B0502040204020203" pitchFamily="34" charset="0"/>
            </a:rPr>
            <a:t>Data</a:t>
          </a:r>
          <a:endParaRPr lang="en-US" dirty="0">
            <a:latin typeface="Segoe UI" panose="020B0502040204020203" pitchFamily="34" charset="0"/>
            <a:cs typeface="Segoe UI" panose="020B0502040204020203" pitchFamily="34" charset="0"/>
          </a:endParaRPr>
        </a:p>
      </dgm:t>
    </dgm:pt>
    <dgm:pt modelId="{C05614DB-1317-4A1F-B240-CD710F2B4031}" type="parTrans" cxnId="{A74CCC54-FD1C-41E0-B301-01BE16DC2B15}">
      <dgm:prSet/>
      <dgm:spPr/>
      <dgm:t>
        <a:bodyPr/>
        <a:lstStyle/>
        <a:p>
          <a:endParaRPr lang="en-US">
            <a:latin typeface="Segoe UI" panose="020B0502040204020203" pitchFamily="34" charset="0"/>
            <a:cs typeface="Segoe UI" panose="020B0502040204020203" pitchFamily="34" charset="0"/>
          </a:endParaRPr>
        </a:p>
      </dgm:t>
    </dgm:pt>
    <dgm:pt modelId="{1EDDF7B5-D0E8-408A-968E-2BE86A6F7353}" type="sibTrans" cxnId="{A74CCC54-FD1C-41E0-B301-01BE16DC2B15}">
      <dgm:prSet/>
      <dgm:spPr/>
      <dgm:t>
        <a:bodyPr/>
        <a:lstStyle/>
        <a:p>
          <a:endParaRPr lang="en-US">
            <a:latin typeface="Segoe UI" panose="020B0502040204020203" pitchFamily="34" charset="0"/>
            <a:cs typeface="Segoe UI" panose="020B0502040204020203" pitchFamily="34" charset="0"/>
          </a:endParaRPr>
        </a:p>
      </dgm:t>
    </dgm:pt>
    <dgm:pt modelId="{E2AA1FC1-BD87-4CF6-8660-1C1CB8EEA293}">
      <dgm:prSet phldrT="[Text]"/>
      <dgm:spPr>
        <a:ln>
          <a:noFill/>
        </a:ln>
      </dgm:spPr>
      <dgm:t>
        <a:bodyPr/>
        <a:lstStyle/>
        <a:p>
          <a:r>
            <a:rPr lang="en-US" dirty="0" smtClean="0">
              <a:latin typeface="Segoe UI" panose="020B0502040204020203" pitchFamily="34" charset="0"/>
              <a:cs typeface="Segoe UI" panose="020B0502040204020203" pitchFamily="34" charset="0"/>
            </a:rPr>
            <a:t>Improve</a:t>
          </a:r>
          <a:endParaRPr lang="en-US" dirty="0">
            <a:latin typeface="Segoe UI" panose="020B0502040204020203" pitchFamily="34" charset="0"/>
            <a:cs typeface="Segoe UI" panose="020B0502040204020203" pitchFamily="34" charset="0"/>
          </a:endParaRPr>
        </a:p>
      </dgm:t>
    </dgm:pt>
    <dgm:pt modelId="{042B3384-FBA6-4365-B8EB-DDD7AD86615D}" type="parTrans" cxnId="{F33EAB81-698D-455F-B83F-88D4A458DD25}">
      <dgm:prSet/>
      <dgm:spPr/>
      <dgm:t>
        <a:bodyPr/>
        <a:lstStyle/>
        <a:p>
          <a:endParaRPr lang="en-US"/>
        </a:p>
      </dgm:t>
    </dgm:pt>
    <dgm:pt modelId="{3FC79407-EF68-4BB0-8791-17810C5DCBB0}" type="sibTrans" cxnId="{F33EAB81-698D-455F-B83F-88D4A458DD25}">
      <dgm:prSet/>
      <dgm:spPr/>
      <dgm:t>
        <a:bodyPr/>
        <a:lstStyle/>
        <a:p>
          <a:endParaRPr lang="en-US"/>
        </a:p>
      </dgm:t>
    </dgm:pt>
    <dgm:pt modelId="{A1889F97-1F90-4479-98D4-F60336942C0D}" type="pres">
      <dgm:prSet presAssocID="{E37CCDD8-98ED-4A3D-BFF3-715E0AE49187}" presName="Name0" presStyleCnt="0">
        <dgm:presLayoutVars>
          <dgm:dir/>
          <dgm:resizeHandles val="exact"/>
        </dgm:presLayoutVars>
      </dgm:prSet>
      <dgm:spPr/>
      <dgm:t>
        <a:bodyPr/>
        <a:lstStyle/>
        <a:p>
          <a:endParaRPr lang="en-US"/>
        </a:p>
      </dgm:t>
    </dgm:pt>
    <dgm:pt modelId="{BC6D73B5-B8FA-4F26-8384-DA9C851C91E3}" type="pres">
      <dgm:prSet presAssocID="{E37CCDD8-98ED-4A3D-BFF3-715E0AE49187}" presName="cycle" presStyleCnt="0"/>
      <dgm:spPr/>
    </dgm:pt>
    <dgm:pt modelId="{B624BFA0-15B7-42BD-A507-CC10150A221C}" type="pres">
      <dgm:prSet presAssocID="{D20A9238-0D3F-40A3-AA21-D849D7441A97}" presName="nodeFirstNode" presStyleLbl="node1" presStyleIdx="0" presStyleCnt="3">
        <dgm:presLayoutVars>
          <dgm:bulletEnabled val="1"/>
        </dgm:presLayoutVars>
      </dgm:prSet>
      <dgm:spPr>
        <a:prstGeom prst="rect">
          <a:avLst/>
        </a:prstGeom>
      </dgm:spPr>
      <dgm:t>
        <a:bodyPr/>
        <a:lstStyle/>
        <a:p>
          <a:endParaRPr lang="en-US"/>
        </a:p>
      </dgm:t>
    </dgm:pt>
    <dgm:pt modelId="{A31CA7BB-19EA-47C0-91ED-E5C3B98575A8}" type="pres">
      <dgm:prSet presAssocID="{EEF752C2-726C-4F70-B73F-941F82280AA4}" presName="sibTransFirstNode" presStyleLbl="bgShp" presStyleIdx="0" presStyleCnt="1"/>
      <dgm:spPr/>
      <dgm:t>
        <a:bodyPr/>
        <a:lstStyle/>
        <a:p>
          <a:endParaRPr lang="en-US"/>
        </a:p>
      </dgm:t>
    </dgm:pt>
    <dgm:pt modelId="{8A267024-274E-4179-A067-E606953D740D}" type="pres">
      <dgm:prSet presAssocID="{98F87394-B4E9-493A-8181-61A79C59EE05}" presName="nodeFollowingNodes" presStyleLbl="node1" presStyleIdx="1" presStyleCnt="3">
        <dgm:presLayoutVars>
          <dgm:bulletEnabled val="1"/>
        </dgm:presLayoutVars>
      </dgm:prSet>
      <dgm:spPr>
        <a:prstGeom prst="rect">
          <a:avLst/>
        </a:prstGeom>
      </dgm:spPr>
      <dgm:t>
        <a:bodyPr/>
        <a:lstStyle/>
        <a:p>
          <a:endParaRPr lang="en-US"/>
        </a:p>
      </dgm:t>
    </dgm:pt>
    <dgm:pt modelId="{ED742B85-DC57-4FA0-8A95-82955D136639}" type="pres">
      <dgm:prSet presAssocID="{E2AA1FC1-BD87-4CF6-8660-1C1CB8EEA293}" presName="nodeFollowingNodes" presStyleLbl="node1" presStyleIdx="2" presStyleCnt="3">
        <dgm:presLayoutVars>
          <dgm:bulletEnabled val="1"/>
        </dgm:presLayoutVars>
      </dgm:prSet>
      <dgm:spPr>
        <a:prstGeom prst="rect">
          <a:avLst/>
        </a:prstGeom>
      </dgm:spPr>
      <dgm:t>
        <a:bodyPr/>
        <a:lstStyle/>
        <a:p>
          <a:endParaRPr lang="en-US"/>
        </a:p>
      </dgm:t>
    </dgm:pt>
  </dgm:ptLst>
  <dgm:cxnLst>
    <dgm:cxn modelId="{F33EAB81-698D-455F-B83F-88D4A458DD25}" srcId="{E37CCDD8-98ED-4A3D-BFF3-715E0AE49187}" destId="{E2AA1FC1-BD87-4CF6-8660-1C1CB8EEA293}" srcOrd="2" destOrd="0" parTransId="{042B3384-FBA6-4365-B8EB-DDD7AD86615D}" sibTransId="{3FC79407-EF68-4BB0-8791-17810C5DCBB0}"/>
    <dgm:cxn modelId="{A74CCC54-FD1C-41E0-B301-01BE16DC2B15}" srcId="{E37CCDD8-98ED-4A3D-BFF3-715E0AE49187}" destId="{98F87394-B4E9-493A-8181-61A79C59EE05}" srcOrd="1" destOrd="0" parTransId="{C05614DB-1317-4A1F-B240-CD710F2B4031}" sibTransId="{1EDDF7B5-D0E8-408A-968E-2BE86A6F7353}"/>
    <dgm:cxn modelId="{D8E21CC0-CBA9-4A5B-9E8F-4024E7A05594}" type="presOf" srcId="{E37CCDD8-98ED-4A3D-BFF3-715E0AE49187}" destId="{A1889F97-1F90-4479-98D4-F60336942C0D}" srcOrd="0" destOrd="0" presId="urn:microsoft.com/office/officeart/2005/8/layout/cycle3"/>
    <dgm:cxn modelId="{0C6FFA4F-BFD1-4BCE-B649-018978222E98}" type="presOf" srcId="{EEF752C2-726C-4F70-B73F-941F82280AA4}" destId="{A31CA7BB-19EA-47C0-91ED-E5C3B98575A8}" srcOrd="0" destOrd="0" presId="urn:microsoft.com/office/officeart/2005/8/layout/cycle3"/>
    <dgm:cxn modelId="{8BFF0120-B04F-44C3-B09F-5F3D16E08634}" type="presOf" srcId="{E2AA1FC1-BD87-4CF6-8660-1C1CB8EEA293}" destId="{ED742B85-DC57-4FA0-8A95-82955D136639}" srcOrd="0" destOrd="0" presId="urn:microsoft.com/office/officeart/2005/8/layout/cycle3"/>
    <dgm:cxn modelId="{6C5D9A68-DF0D-4BF4-B816-BADD87A4CDC9}" type="presOf" srcId="{98F87394-B4E9-493A-8181-61A79C59EE05}" destId="{8A267024-274E-4179-A067-E606953D740D}" srcOrd="0" destOrd="0" presId="urn:microsoft.com/office/officeart/2005/8/layout/cycle3"/>
    <dgm:cxn modelId="{F183B5E6-E87B-41A0-8878-42AD57E9AAFD}" type="presOf" srcId="{D20A9238-0D3F-40A3-AA21-D849D7441A97}" destId="{B624BFA0-15B7-42BD-A507-CC10150A221C}" srcOrd="0" destOrd="0" presId="urn:microsoft.com/office/officeart/2005/8/layout/cycle3"/>
    <dgm:cxn modelId="{A5A5B748-B202-4232-872D-A6C182CD9B25}" srcId="{E37CCDD8-98ED-4A3D-BFF3-715E0AE49187}" destId="{D20A9238-0D3F-40A3-AA21-D849D7441A97}" srcOrd="0" destOrd="0" parTransId="{9A743684-565F-4B02-AC45-29D7C3EB50CA}" sibTransId="{EEF752C2-726C-4F70-B73F-941F82280AA4}"/>
    <dgm:cxn modelId="{CEE8B13B-E121-4EAD-887B-F22DB2B66BC0}" type="presParOf" srcId="{A1889F97-1F90-4479-98D4-F60336942C0D}" destId="{BC6D73B5-B8FA-4F26-8384-DA9C851C91E3}" srcOrd="0" destOrd="0" presId="urn:microsoft.com/office/officeart/2005/8/layout/cycle3"/>
    <dgm:cxn modelId="{7B49CE45-1FF8-464D-AE75-52076BD00E56}" type="presParOf" srcId="{BC6D73B5-B8FA-4F26-8384-DA9C851C91E3}" destId="{B624BFA0-15B7-42BD-A507-CC10150A221C}" srcOrd="0" destOrd="0" presId="urn:microsoft.com/office/officeart/2005/8/layout/cycle3"/>
    <dgm:cxn modelId="{0115C101-DE7F-4B97-BC2E-FF5ECF1E0F43}" type="presParOf" srcId="{BC6D73B5-B8FA-4F26-8384-DA9C851C91E3}" destId="{A31CA7BB-19EA-47C0-91ED-E5C3B98575A8}" srcOrd="1" destOrd="0" presId="urn:microsoft.com/office/officeart/2005/8/layout/cycle3"/>
    <dgm:cxn modelId="{C1F602E3-2589-45E5-934E-00AAE8E93DED}" type="presParOf" srcId="{BC6D73B5-B8FA-4F26-8384-DA9C851C91E3}" destId="{8A267024-274E-4179-A067-E606953D740D}" srcOrd="2" destOrd="0" presId="urn:microsoft.com/office/officeart/2005/8/layout/cycle3"/>
    <dgm:cxn modelId="{AF5A2E9E-EBB4-4D4B-9456-6973FFE81723}" type="presParOf" srcId="{BC6D73B5-B8FA-4F26-8384-DA9C851C91E3}" destId="{ED742B85-DC57-4FA0-8A95-82955D136639}"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65FC1CC-1914-49D4-89A8-538342738EE4}" type="datetimeFigureOut">
              <a:rPr lang="en-US" smtClean="0"/>
              <a:t>9/14/2014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E196996-1A8F-4575-A0C7-84B032D32DA4}" type="slidenum">
              <a:rPr lang="en-US" smtClean="0"/>
              <a:t>‹#›</a:t>
            </a:fld>
            <a:endParaRPr lang="en-US"/>
          </a:p>
        </p:txBody>
      </p:sp>
    </p:spTree>
    <p:extLst>
      <p:ext uri="{BB962C8B-B14F-4D97-AF65-F5344CB8AC3E}">
        <p14:creationId xmlns:p14="http://schemas.microsoft.com/office/powerpoint/2010/main" val="423959550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480" max="1280" units="cm"/>
          <inkml:channel name="Y" type="integer" max="2104" units="cm"/>
          <inkml:channel name="T" type="integer" max="2.14748E9" units="dev"/>
        </inkml:traceFormat>
        <inkml:channelProperties>
          <inkml:channelProperty channel="X" name="resolution" value="73.40426" units="1/cm"/>
          <inkml:channelProperty channel="Y" name="resolution" value="69.90033" units="1/cm"/>
          <inkml:channelProperty channel="T" name="resolution" value="1" units="1/dev"/>
        </inkml:channelProperties>
      </inkml:inkSource>
      <inkml:timestamp xml:id="ts0" timeString="2014-09-11T01:43:38.279"/>
    </inkml:context>
    <inkml:brush xml:id="br0">
      <inkml:brushProperty name="width" value="0.05292" units="cm"/>
      <inkml:brushProperty name="height" value="0.05292" units="cm"/>
      <inkml:brushProperty name="color" value="#FF0000"/>
    </inkml:brush>
  </inkml:definitions>
  <inkml:trace contextRef="#ctx0" brushRef="#br0">9664 9569 0,'0'-44'78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06F7672-AE0C-4181-96D9-EF3CE03F382C}" type="datetimeFigureOut">
              <a:rPr lang="en-US" smtClean="0"/>
              <a:t>9/14/2014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580A0C1-CA3B-41F6-AD43-966CCC06A15E}" type="slidenum">
              <a:rPr lang="en-US" smtClean="0"/>
              <a:t>‹#›</a:t>
            </a:fld>
            <a:endParaRPr lang="en-US"/>
          </a:p>
        </p:txBody>
      </p:sp>
    </p:spTree>
    <p:extLst>
      <p:ext uri="{BB962C8B-B14F-4D97-AF65-F5344CB8AC3E}">
        <p14:creationId xmlns:p14="http://schemas.microsoft.com/office/powerpoint/2010/main" val="1082483559"/>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youtube.com/watch?v=dxk8b9rSKO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guardian.co.uk/business/2009/may/18/digital-content-expansion"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emc.com/collateral/analyst-reports/idc-extracting-value-from-chaos-ar.pdf" TargetMode="External"/><Relationship Id="rId4" Type="http://schemas.openxmlformats.org/officeDocument/2006/relationships/hyperlink" Target="http://en.wikipedia.org/wiki/The_Guardia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Longyearbye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I have been working with services and how we use data for software quality</a:t>
            </a:r>
            <a:r>
              <a:rPr lang="en-US" baseline="0" dirty="0" smtClean="0"/>
              <a:t> </a:t>
            </a:r>
            <a:r>
              <a:rPr lang="en-US" dirty="0" smtClean="0"/>
              <a:t>for a while.</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2</a:t>
            </a:fld>
            <a:endParaRPr lang="en-US"/>
          </a:p>
        </p:txBody>
      </p:sp>
    </p:spTree>
    <p:extLst>
      <p:ext uri="{BB962C8B-B14F-4D97-AF65-F5344CB8AC3E}">
        <p14:creationId xmlns:p14="http://schemas.microsoft.com/office/powerpoint/2010/main" val="3064532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SaaS is being used by business</a:t>
            </a:r>
          </a:p>
          <a:p>
            <a:r>
              <a:rPr lang="en-US" baseline="0" dirty="0" smtClean="0"/>
              <a:t>Can see which areas are being used</a:t>
            </a:r>
          </a:p>
          <a:p>
            <a:r>
              <a:rPr lang="en-US" baseline="0" dirty="0" smtClean="0"/>
              <a:t>Which are used most</a:t>
            </a:r>
          </a:p>
          <a:p>
            <a:r>
              <a:rPr lang="en-US" baseline="0" dirty="0" smtClean="0"/>
              <a:t>SaaS is growing </a:t>
            </a:r>
            <a:endParaRPr lang="en-US" dirty="0" smtClean="0"/>
          </a:p>
          <a:p>
            <a:endParaRPr lang="en-US" dirty="0" smtClean="0"/>
          </a:p>
          <a:p>
            <a:r>
              <a:rPr lang="en-US" dirty="0" smtClean="0"/>
              <a:t>http://www.mjskok.com/resource/2013-future-cloud-computing-3rd-annual-survey-results</a:t>
            </a:r>
          </a:p>
          <a:p>
            <a:r>
              <a:rPr lang="en-US" dirty="0" smtClean="0"/>
              <a:t>June 2013</a:t>
            </a:r>
          </a:p>
          <a:p>
            <a:r>
              <a:rPr lang="en-US" dirty="0" smtClean="0"/>
              <a:t>Survey of 855 respondents</a:t>
            </a:r>
          </a:p>
          <a:p>
            <a:r>
              <a:rPr lang="en-US" dirty="0" smtClean="0"/>
              <a:t>Plan to use = next 12 months</a:t>
            </a:r>
          </a:p>
          <a:p>
            <a:endParaRPr lang="en-US" dirty="0" smtClean="0"/>
          </a:p>
          <a:p>
            <a:r>
              <a:rPr lang="en-US" dirty="0" smtClean="0">
                <a:effectLst/>
              </a:rPr>
              <a:t>The 3rd Annual Future of Cloud Computing Survey, sponsored by North Bridge Venture Partners and </a:t>
            </a:r>
            <a:r>
              <a:rPr lang="en-US" dirty="0" err="1" smtClean="0">
                <a:effectLst/>
              </a:rPr>
              <a:t>GigaOM</a:t>
            </a:r>
            <a:r>
              <a:rPr lang="en-US" dirty="0" smtClean="0">
                <a:effectLst/>
              </a:rPr>
              <a:t> Research</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12</a:t>
            </a:fld>
            <a:endParaRPr lang="en-US"/>
          </a:p>
        </p:txBody>
      </p:sp>
    </p:spTree>
    <p:extLst>
      <p:ext uri="{BB962C8B-B14F-4D97-AF65-F5344CB8AC3E}">
        <p14:creationId xmlns:p14="http://schemas.microsoft.com/office/powerpoint/2010/main" val="92545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Cargo Container Data Center </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14</a:t>
            </a:fld>
            <a:endParaRPr lang="en-US"/>
          </a:p>
        </p:txBody>
      </p:sp>
    </p:spTree>
    <p:extLst>
      <p:ext uri="{BB962C8B-B14F-4D97-AF65-F5344CB8AC3E}">
        <p14:creationId xmlns:p14="http://schemas.microsoft.com/office/powerpoint/2010/main" val="330759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ctr" latinLnBrk="0" hangingPunct="1">
              <a:lnSpc>
                <a:spcPct val="100000"/>
              </a:lnSpc>
              <a:spcBef>
                <a:spcPts val="0"/>
              </a:spcBef>
              <a:spcAft>
                <a:spcPts val="0"/>
              </a:spcAft>
              <a:buClrTx/>
              <a:buSzTx/>
              <a:buFontTx/>
              <a:buNone/>
              <a:tabLst/>
              <a:defRPr/>
            </a:pPr>
            <a:r>
              <a:rPr lang="en-US" dirty="0" smtClean="0"/>
              <a:t>Power Usage Effectiveness (PUE) for Data Center (PUE</a:t>
            </a:r>
            <a:r>
              <a:rPr lang="en-US" baseline="0" dirty="0" smtClean="0"/>
              <a:t> = Total power / IT equipment power – lower better, 1.0 = perfect</a:t>
            </a:r>
            <a:r>
              <a:rPr lang="en-US" dirty="0" smtClean="0"/>
              <a:t>)</a:t>
            </a:r>
          </a:p>
          <a:p>
            <a:pPr lvl="1" fontAlgn="ctr"/>
            <a:r>
              <a:rPr lang="en-US" dirty="0" smtClean="0"/>
              <a:t>Industry average 2.0</a:t>
            </a:r>
          </a:p>
          <a:p>
            <a:pPr lvl="1" fontAlgn="ctr"/>
            <a:r>
              <a:rPr lang="en-US" dirty="0" smtClean="0"/>
              <a:t>Microsoft Chicago:1.22</a:t>
            </a:r>
          </a:p>
          <a:p>
            <a:pPr lvl="1" fontAlgn="ctr"/>
            <a:r>
              <a:rPr lang="en-US" dirty="0" smtClean="0"/>
              <a:t>Microsoft Quincy 1.15  </a:t>
            </a:r>
            <a:r>
              <a:rPr lang="en-US" sz="1400" dirty="0" smtClean="0"/>
              <a:t>[Microsoft DC, 2011]</a:t>
            </a:r>
          </a:p>
          <a:p>
            <a:endParaRPr lang="en-US" dirty="0"/>
          </a:p>
        </p:txBody>
      </p:sp>
      <p:sp>
        <p:nvSpPr>
          <p:cNvPr id="4" name="Slide Number Placeholder 3"/>
          <p:cNvSpPr>
            <a:spLocks noGrp="1"/>
          </p:cNvSpPr>
          <p:nvPr>
            <p:ph type="sldNum" sz="quarter" idx="10"/>
          </p:nvPr>
        </p:nvSpPr>
        <p:spPr/>
        <p:txBody>
          <a:bodyPr/>
          <a:lstStyle/>
          <a:p>
            <a:fld id="{4A6CE430-C9CF-40CB-BE62-CA4201213FFA}" type="slidenum">
              <a:rPr lang="en-US" smtClean="0"/>
              <a:t>15</a:t>
            </a:fld>
            <a:endParaRPr lang="en-US" dirty="0"/>
          </a:p>
        </p:txBody>
      </p:sp>
    </p:spTree>
    <p:extLst>
      <p:ext uri="{BB962C8B-B14F-4D97-AF65-F5344CB8AC3E}">
        <p14:creationId xmlns:p14="http://schemas.microsoft.com/office/powerpoint/2010/main" val="747934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Freemium – start with basic free service and charge for additional value</a:t>
            </a:r>
            <a:r>
              <a:rPr lang="en-US" baseline="0" dirty="0" smtClean="0"/>
              <a:t> add</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17</a:t>
            </a:fld>
            <a:endParaRPr lang="en-US"/>
          </a:p>
        </p:txBody>
      </p:sp>
    </p:spTree>
    <p:extLst>
      <p:ext uri="{BB962C8B-B14F-4D97-AF65-F5344CB8AC3E}">
        <p14:creationId xmlns:p14="http://schemas.microsoft.com/office/powerpoint/2010/main" val="1182394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sz="1600" dirty="0" smtClean="0"/>
              <a:t>Usage varies by time of day</a:t>
            </a:r>
          </a:p>
          <a:p>
            <a:pPr>
              <a:spcBef>
                <a:spcPts val="1200"/>
              </a:spcBef>
            </a:pPr>
            <a:r>
              <a:rPr lang="en-US" sz="1600" dirty="0" smtClean="0"/>
              <a:t>Usage varies</a:t>
            </a:r>
            <a:r>
              <a:rPr lang="en-US" sz="1600" baseline="0" dirty="0" smtClean="0"/>
              <a:t> by time of year</a:t>
            </a:r>
            <a:endParaRPr lang="en-US" sz="1600" dirty="0" smtClean="0"/>
          </a:p>
          <a:p>
            <a:pPr>
              <a:spcBef>
                <a:spcPts val="1200"/>
              </a:spcBef>
            </a:pPr>
            <a:endParaRPr lang="en-US" sz="1600" dirty="0" smtClean="0"/>
          </a:p>
          <a:p>
            <a:pPr>
              <a:spcBef>
                <a:spcPts val="1200"/>
              </a:spcBef>
            </a:pPr>
            <a:r>
              <a:rPr lang="en-US" sz="1600" dirty="0" smtClean="0"/>
              <a:t>Amazon.com</a:t>
            </a:r>
            <a:r>
              <a:rPr lang="en-US" sz="1600" baseline="0" dirty="0" smtClean="0"/>
              <a:t> is a service PROVIDER</a:t>
            </a:r>
          </a:p>
          <a:p>
            <a:pPr>
              <a:spcBef>
                <a:spcPts val="1200"/>
              </a:spcBef>
            </a:pPr>
            <a:r>
              <a:rPr lang="en-US" sz="1600" baseline="0" dirty="0" smtClean="0"/>
              <a:t>Providing services using a traditional means unused capacity</a:t>
            </a:r>
            <a:endParaRPr lang="en-US" sz="1600" dirty="0" smtClean="0"/>
          </a:p>
          <a:p>
            <a:pPr>
              <a:spcBef>
                <a:spcPts val="1200"/>
              </a:spcBef>
            </a:pPr>
            <a:r>
              <a:rPr lang="en-US" sz="1600" dirty="0" smtClean="0"/>
              <a:t>Unused capacity is wasteful – higher COGS</a:t>
            </a:r>
          </a:p>
          <a:p>
            <a:pPr>
              <a:spcBef>
                <a:spcPts val="1200"/>
              </a:spcBef>
            </a:pPr>
            <a:r>
              <a:rPr lang="en-US" sz="1600" dirty="0" smtClean="0"/>
              <a:t>Solution:</a:t>
            </a:r>
          </a:p>
          <a:p>
            <a:pPr lvl="1">
              <a:spcBef>
                <a:spcPts val="1200"/>
              </a:spcBef>
            </a:pPr>
            <a:r>
              <a:rPr lang="en-US" sz="1600" dirty="0" smtClean="0"/>
              <a:t>November 10th 2010 full migration to EC2</a:t>
            </a:r>
          </a:p>
          <a:p>
            <a:pPr lvl="1">
              <a:spcBef>
                <a:spcPts val="1200"/>
              </a:spcBef>
            </a:pPr>
            <a:r>
              <a:rPr lang="en-US" sz="1600" dirty="0" smtClean="0"/>
              <a:t>Reduced spending on server capacity</a:t>
            </a:r>
          </a:p>
          <a:p>
            <a:pPr lvl="1">
              <a:spcBef>
                <a:spcPts val="1200"/>
              </a:spcBef>
            </a:pPr>
            <a:r>
              <a:rPr lang="en-US" sz="1600" dirty="0" smtClean="0"/>
              <a:t>Fleet scales dynamically in increments as small as a single host</a:t>
            </a:r>
          </a:p>
          <a:p>
            <a:pPr lvl="1">
              <a:spcBef>
                <a:spcPts val="1200"/>
              </a:spcBef>
            </a:pPr>
            <a:r>
              <a:rPr lang="en-US" sz="1600" dirty="0" smtClean="0"/>
              <a:t>Traffic spikes handled with ease</a:t>
            </a:r>
          </a:p>
          <a:p>
            <a:pPr lvl="1">
              <a:spcBef>
                <a:spcPts val="1200"/>
              </a:spcBef>
            </a:pPr>
            <a:r>
              <a:rPr lang="en-US" sz="1600" dirty="0" smtClean="0"/>
              <a:t>Cultural change – aim for small server footprints</a:t>
            </a:r>
          </a:p>
          <a:p>
            <a:pPr>
              <a:spcBef>
                <a:spcPts val="1200"/>
              </a:spcBef>
            </a:pPr>
            <a:endParaRPr lang="en-US" sz="1600" dirty="0" smtClean="0"/>
          </a:p>
          <a:p>
            <a:pPr marL="0" marR="0" indent="0" algn="l" defTabSz="1219170" rtl="0" eaLnBrk="1" fontAlgn="auto" latinLnBrk="0" hangingPunct="1">
              <a:lnSpc>
                <a:spcPct val="100000"/>
              </a:lnSpc>
              <a:spcBef>
                <a:spcPts val="1200"/>
              </a:spcBef>
              <a:spcAft>
                <a:spcPts val="0"/>
              </a:spcAft>
              <a:buClrTx/>
              <a:buSzTx/>
              <a:buFontTx/>
              <a:buNone/>
              <a:tabLst/>
              <a:defRPr/>
            </a:pPr>
            <a:r>
              <a:rPr lang="en-US" sz="1600" dirty="0" smtClean="0"/>
              <a:t>Source: </a:t>
            </a:r>
            <a:r>
              <a:rPr lang="en-US" sz="1600" u="none" strike="noStrike" kern="1200" dirty="0" smtClean="0">
                <a:solidFill>
                  <a:schemeClr val="tx1"/>
                </a:solidFill>
                <a:effectLst/>
                <a:latin typeface="+mn-lt"/>
                <a:ea typeface="+mn-ea"/>
                <a:cs typeface="+mn-cs"/>
              </a:rPr>
              <a:t>Velocity 2011: Jon Jenkins, "Velocity Culture" , June 2011; </a:t>
            </a:r>
            <a:r>
              <a:rPr lang="en-US" sz="1600" u="none" strike="noStrike" kern="1200" dirty="0" smtClean="0">
                <a:solidFill>
                  <a:schemeClr val="tx1"/>
                </a:solidFill>
                <a:effectLst/>
                <a:latin typeface="+mn-lt"/>
                <a:ea typeface="+mn-ea"/>
                <a:cs typeface="+mn-cs"/>
                <a:hlinkClick r:id="rId3"/>
              </a:rPr>
              <a:t>http://www.youtube.com/watch?v=dxk8b9rSKOo</a:t>
            </a:r>
            <a:r>
              <a:rPr lang="en-US" sz="1600" u="none" strike="noStrike" kern="1200" dirty="0" smtClean="0">
                <a:solidFill>
                  <a:schemeClr val="tx1"/>
                </a:solidFill>
                <a:effectLst/>
                <a:latin typeface="+mn-lt"/>
                <a:ea typeface="+mn-ea"/>
                <a:cs typeface="+mn-cs"/>
              </a:rPr>
              <a:t>    </a:t>
            </a:r>
            <a:endParaRPr lang="en-US" sz="1600" b="0" i="0" u="none" strike="noStrike" kern="1200" dirty="0" smtClean="0">
              <a:solidFill>
                <a:srgbClr val="000000"/>
              </a:solidFill>
              <a:effectLst/>
              <a:latin typeface="+mn-lt"/>
              <a:ea typeface="+mn-ea"/>
              <a:cs typeface="+mn-cs"/>
            </a:endParaRPr>
          </a:p>
          <a:p>
            <a:pPr>
              <a:spcBef>
                <a:spcPts val="1200"/>
              </a:spcBef>
            </a:pPr>
            <a:endParaRPr lang="en-US" sz="1600" dirty="0"/>
          </a:p>
        </p:txBody>
      </p:sp>
      <p:sp>
        <p:nvSpPr>
          <p:cNvPr id="4" name="Slide Number Placeholder 3"/>
          <p:cNvSpPr>
            <a:spLocks noGrp="1"/>
          </p:cNvSpPr>
          <p:nvPr>
            <p:ph type="sldNum" sz="quarter" idx="10"/>
          </p:nvPr>
        </p:nvSpPr>
        <p:spPr/>
        <p:txBody>
          <a:bodyPr/>
          <a:lstStyle/>
          <a:p>
            <a:fld id="{7C4F6610-3CAA-4B7B-9484-B0A79C322C3D}" type="slidenum">
              <a:rPr lang="en-US" smtClean="0"/>
              <a:t>18</a:t>
            </a:fld>
            <a:endParaRPr lang="en-US"/>
          </a:p>
        </p:txBody>
      </p:sp>
    </p:spTree>
    <p:extLst>
      <p:ext uri="{BB962C8B-B14F-4D97-AF65-F5344CB8AC3E}">
        <p14:creationId xmlns:p14="http://schemas.microsoft.com/office/powerpoint/2010/main" val="315199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Failure is certain in a service – how we minimize MTTR is what is important</a:t>
            </a:r>
          </a:p>
          <a:p>
            <a:r>
              <a:rPr lang="en-US" baseline="0" dirty="0" smtClean="0"/>
              <a:t>Continuous Data + continuous updates enable this us to minimize MTTR</a:t>
            </a:r>
            <a:endParaRPr lang="en-US" sz="1600" b="0" i="0" u="none" strike="noStrike" kern="1200" dirty="0" smtClean="0">
              <a:solidFill>
                <a:schemeClr val="tx1"/>
              </a:solidFill>
              <a:effectLst/>
              <a:latin typeface="+mn-lt"/>
              <a:ea typeface="+mn-ea"/>
              <a:cs typeface="+mn-cs"/>
            </a:endParaRPr>
          </a:p>
          <a:p>
            <a:endParaRPr lang="en-US" baseline="0" dirty="0" smtClean="0"/>
          </a:p>
          <a:p>
            <a:pPr rtl="0" eaLnBrk="1" fontAlgn="t" latinLnBrk="0" hangingPunct="1"/>
            <a:r>
              <a:rPr lang="en-US" sz="1200" b="0" i="0" u="none" strike="noStrike" kern="1200" dirty="0" smtClean="0">
                <a:solidFill>
                  <a:schemeClr val="tx1"/>
                </a:solidFill>
                <a:effectLst/>
                <a:latin typeface="+mn-lt"/>
                <a:ea typeface="+mn-ea"/>
                <a:cs typeface="+mn-cs"/>
              </a:rPr>
              <a:t>MTBF:</a:t>
            </a:r>
            <a:r>
              <a:rPr lang="en-US" sz="1200" b="0" i="0" u="none" strike="noStrike" kern="1200" baseline="0" dirty="0" smtClean="0">
                <a:solidFill>
                  <a:schemeClr val="tx1"/>
                </a:solidFill>
                <a:effectLst/>
                <a:latin typeface="+mn-lt"/>
                <a:ea typeface="+mn-ea"/>
                <a:cs typeface="+mn-cs"/>
              </a:rPr>
              <a:t> runs a long time, we are not responsible for quick restoration of service, the customer is</a:t>
            </a:r>
          </a:p>
          <a:p>
            <a:pPr marL="0" marR="0" lvl="1" indent="0" algn="l" defTabSz="914400" rtl="0" eaLnBrk="1" fontAlgn="t"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MTTR: </a:t>
            </a:r>
            <a:r>
              <a:rPr lang="en-US" dirty="0" smtClean="0"/>
              <a:t>Failures will happen; what is important is how fast you can restore service to end users</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80A0C1-CA3B-41F6-AD43-966CCC06A15E}" type="slidenum">
              <a:rPr lang="en-US" smtClean="0"/>
              <a:t>20</a:t>
            </a:fld>
            <a:endParaRPr lang="en-US"/>
          </a:p>
        </p:txBody>
      </p:sp>
    </p:spTree>
    <p:extLst>
      <p:ext uri="{BB962C8B-B14F-4D97-AF65-F5344CB8AC3E}">
        <p14:creationId xmlns:p14="http://schemas.microsoft.com/office/powerpoint/2010/main" val="1150095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21</a:t>
            </a:fld>
            <a:endParaRPr lang="en-US"/>
          </a:p>
        </p:txBody>
      </p:sp>
    </p:spTree>
    <p:extLst>
      <p:ext uri="{BB962C8B-B14F-4D97-AF65-F5344CB8AC3E}">
        <p14:creationId xmlns:p14="http://schemas.microsoft.com/office/powerpoint/2010/main" val="175400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cannot find</a:t>
            </a:r>
            <a:r>
              <a:rPr lang="en-US" baseline="0" dirty="0" smtClean="0"/>
              <a:t> this bug pre-prod</a:t>
            </a:r>
          </a:p>
          <a:p>
            <a:pPr marL="174982" indent="-174982">
              <a:buFontTx/>
              <a:buChar char="-"/>
            </a:pPr>
            <a:r>
              <a:rPr lang="en-US" baseline="0" dirty="0" smtClean="0"/>
              <a:t>Would you test walking directions between A and B for every combination in the world?</a:t>
            </a:r>
          </a:p>
          <a:p>
            <a:r>
              <a:rPr lang="en-US" baseline="0" dirty="0" smtClean="0"/>
              <a:t>It is trivial to find in production</a:t>
            </a:r>
          </a:p>
          <a:p>
            <a:pPr marL="174982" indent="-174982">
              <a:buFont typeface="Arial" panose="020B0604020202020204" pitchFamily="34" charset="0"/>
              <a:buChar char="•"/>
            </a:pPr>
            <a:r>
              <a:rPr lang="en-US" baseline="0" dirty="0" smtClean="0"/>
              <a:t>With the Right telemetry</a:t>
            </a:r>
          </a:p>
          <a:p>
            <a:pPr marL="174982" indent="-174982">
              <a:buFont typeface="Arial" panose="020B0604020202020204" pitchFamily="34" charset="0"/>
              <a:buChar char="•"/>
            </a:pPr>
            <a:r>
              <a:rPr lang="en-US" baseline="0" dirty="0" smtClean="0"/>
              <a:t>Google can know when this happens in Prod and report it</a:t>
            </a:r>
          </a:p>
          <a:p>
            <a:pPr marL="387963" lvl="1" indent="-174982">
              <a:buFont typeface="Arial" panose="020B0604020202020204" pitchFamily="34" charset="0"/>
              <a:buChar char="•"/>
            </a:pPr>
            <a:r>
              <a:rPr lang="en-US" baseline="0" dirty="0" smtClean="0"/>
              <a:t>CLICK Google knows that this route may be missing sidewalks!</a:t>
            </a:r>
            <a:endParaRPr lang="en-US" dirty="0" smtClean="0"/>
          </a:p>
          <a:p>
            <a:endParaRPr lang="en-US" dirty="0" smtClean="0"/>
          </a:p>
          <a:p>
            <a:r>
              <a:rPr lang="en-US" dirty="0" smtClean="0"/>
              <a:t>Remember:</a:t>
            </a:r>
            <a:r>
              <a:rPr lang="en-US" baseline="0" dirty="0" smtClean="0"/>
              <a:t> o</a:t>
            </a:r>
            <a:r>
              <a:rPr lang="en-US" dirty="0" smtClean="0"/>
              <a:t>nly in production do you find:</a:t>
            </a:r>
          </a:p>
          <a:p>
            <a:pPr marL="174982" indent="-174982">
              <a:buFont typeface="Arial" panose="020B0604020202020204" pitchFamily="34" charset="0"/>
              <a:buChar char="•"/>
            </a:pPr>
            <a:r>
              <a:rPr lang="en-US" dirty="0" smtClean="0"/>
              <a:t>The true diversity</a:t>
            </a:r>
            <a:r>
              <a:rPr lang="en-US" baseline="0" dirty="0" smtClean="0"/>
              <a:t> of Real users and usage</a:t>
            </a:r>
          </a:p>
          <a:p>
            <a:pPr marL="174982" indent="-174982">
              <a:buFont typeface="Arial" panose="020B0604020202020204" pitchFamily="34" charset="0"/>
              <a:buChar char="•"/>
            </a:pPr>
            <a:r>
              <a:rPr lang="en-US" baseline="0" dirty="0" smtClean="0"/>
              <a:t>The true complexity of the production environment</a:t>
            </a:r>
          </a:p>
          <a:p>
            <a:endParaRPr lang="en-US" dirty="0" smtClean="0"/>
          </a:p>
          <a:p>
            <a:r>
              <a:rPr lang="en-US" dirty="0" smtClean="0"/>
              <a:t>-----------------------------------------</a:t>
            </a:r>
          </a:p>
          <a:p>
            <a:r>
              <a:rPr lang="en-US" dirty="0" smtClean="0"/>
              <a:t>“Find this with a unit Test…” – James</a:t>
            </a:r>
            <a:r>
              <a:rPr lang="en-US" baseline="0" dirty="0" smtClean="0"/>
              <a:t> Whittaker - http://www.youtube.com/watch?v=cqwXUTjcabs&amp;feature=BF&amp;list=PL1242F05D3EA83AB1&amp;index=16</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527175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impact on COGS</a:t>
            </a:r>
          </a:p>
          <a:p>
            <a:r>
              <a:rPr lang="en-US" dirty="0" smtClean="0"/>
              <a:t>Low</a:t>
            </a:r>
            <a:r>
              <a:rPr lang="en-US" baseline="0" dirty="0" smtClean="0"/>
              <a:t> cost passed on to users </a:t>
            </a:r>
            <a:r>
              <a:rPr lang="en-US" baseline="0" dirty="0" smtClean="0">
                <a:sym typeface="Wingdings" panose="05000000000000000000" pitchFamily="2" charset="2"/>
              </a:rPr>
              <a:t> customer satisfaction</a:t>
            </a:r>
            <a:endParaRPr lang="en-US" dirty="0" smtClean="0"/>
          </a:p>
          <a:p>
            <a:endParaRPr lang="en-US" dirty="0" smtClean="0"/>
          </a:p>
          <a:p>
            <a:r>
              <a:rPr lang="en-US" dirty="0" smtClean="0"/>
              <a:t>Weekly</a:t>
            </a:r>
            <a:r>
              <a:rPr lang="en-US" baseline="0" dirty="0" smtClean="0"/>
              <a:t> email to service owners </a:t>
            </a:r>
            <a:r>
              <a:rPr lang="en-US" dirty="0" smtClean="0"/>
              <a:t>– 4</a:t>
            </a:r>
            <a:r>
              <a:rPr lang="en-US" baseline="0" dirty="0" smtClean="0"/>
              <a:t>-week cost trend on EC2, S3, and </a:t>
            </a:r>
            <a:r>
              <a:rPr lang="en-US" baseline="0" dirty="0" err="1" smtClean="0"/>
              <a:t>SimpleDB</a:t>
            </a:r>
            <a:endParaRPr lang="en-US" baseline="0" dirty="0" smtClean="0"/>
          </a:p>
          <a:p>
            <a:endParaRPr lang="en-US" baseline="0" dirty="0" smtClean="0"/>
          </a:p>
          <a:p>
            <a:r>
              <a:rPr lang="en-US" dirty="0" smtClean="0"/>
              <a:t>Optimizing Costs with AWS, Coburn Watson, AWS Invent, Nov 2012</a:t>
            </a:r>
          </a:p>
          <a:p>
            <a:r>
              <a:rPr lang="en-US" dirty="0" smtClean="0"/>
              <a:t>http://youtu.be/iKg0CJt4JPQ</a:t>
            </a:r>
          </a:p>
          <a:p>
            <a:r>
              <a:rPr lang="en-US" dirty="0" smtClean="0"/>
              <a:t>http://www.slideshare.net/cpwatson/aws-reinvent-optimizing-costs-with-aws</a:t>
            </a:r>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23</a:t>
            </a:fld>
            <a:endParaRPr lang="en-US"/>
          </a:p>
        </p:txBody>
      </p:sp>
    </p:spTree>
    <p:extLst>
      <p:ext uri="{BB962C8B-B14F-4D97-AF65-F5344CB8AC3E}">
        <p14:creationId xmlns:p14="http://schemas.microsoft.com/office/powerpoint/2010/main" val="3788990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Lego Rivendell</a:t>
            </a:r>
            <a:r>
              <a:rPr lang="en-US" baseline="0" dirty="0" smtClean="0"/>
              <a:t> (photo by Seth Eliot at 2014 Emerald City </a:t>
            </a:r>
            <a:r>
              <a:rPr lang="en-US" baseline="0" dirty="0" err="1" smtClean="0"/>
              <a:t>Comicon</a:t>
            </a:r>
            <a:r>
              <a:rPr lang="en-US" baseline="0" dirty="0" smtClean="0"/>
              <a:t>)</a:t>
            </a:r>
          </a:p>
          <a:p>
            <a:r>
              <a:rPr lang="en-US" dirty="0" smtClean="0">
                <a:effectLst/>
              </a:rPr>
              <a:t>More than 50,000 pieces </a:t>
            </a:r>
            <a:endParaRPr lang="en-US" baseline="0" dirty="0" smtClean="0"/>
          </a:p>
          <a:p>
            <a:endParaRPr lang="en-US" baseline="0" dirty="0" smtClean="0"/>
          </a:p>
          <a:p>
            <a:r>
              <a:rPr lang="en-US" baseline="0" dirty="0" smtClean="0"/>
              <a:t>A masterpiece created from simply components (</a:t>
            </a:r>
            <a:r>
              <a:rPr lang="en-US" baseline="0" dirty="0" err="1" smtClean="0"/>
              <a:t>lego</a:t>
            </a:r>
            <a:r>
              <a:rPr lang="en-US" baseline="0" dirty="0" smtClean="0"/>
              <a:t> bricks)</a:t>
            </a:r>
          </a:p>
          <a:p>
            <a:pPr marL="285750" indent="-285750">
              <a:buFontTx/>
              <a:buChar char="-"/>
            </a:pPr>
            <a:r>
              <a:rPr lang="en-US" baseline="0" dirty="0" smtClean="0"/>
              <a:t>The Answers you seek about quality from various bits of data combined</a:t>
            </a:r>
          </a:p>
          <a:p>
            <a:pPr marL="285750" indent="-285750">
              <a:buFontTx/>
              <a:buChar char="-"/>
            </a:pPr>
            <a:endParaRPr lang="en-US" baseline="0" dirty="0" smtClean="0"/>
          </a:p>
          <a:p>
            <a:pPr marL="0" indent="0">
              <a:buFontTx/>
              <a:buNone/>
            </a:pPr>
            <a:r>
              <a:rPr lang="en-US" baseline="0" dirty="0" smtClean="0"/>
              <a:t>Lego Bricks are at once simple, but also widely varied (color, shape size)</a:t>
            </a:r>
          </a:p>
          <a:p>
            <a:pPr marL="285750" indent="-285750">
              <a:buFontTx/>
              <a:buChar char="-"/>
            </a:pPr>
            <a:r>
              <a:rPr lang="en-US" baseline="0" dirty="0" smtClean="0"/>
              <a:t>Similarly data are often simply numerical quantities, but widely varied as to what they represent: counts of errors, measures of time, percent failures, customer sentiment</a:t>
            </a:r>
          </a:p>
          <a:p>
            <a:pPr marL="285750" indent="-285750">
              <a:buFontTx/>
              <a:buChar char="-"/>
            </a:pPr>
            <a:endParaRPr lang="en-US" baseline="0" dirty="0" smtClean="0"/>
          </a:p>
          <a:p>
            <a:pPr marL="0" indent="0">
              <a:buFontTx/>
              <a:buNone/>
            </a:pPr>
            <a:r>
              <a:rPr lang="en-US" baseline="0" dirty="0" smtClean="0"/>
              <a:t>But the execution of the plan is not always prescriptive, and requires human perception: art and science</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26</a:t>
            </a:fld>
            <a:endParaRPr lang="en-US"/>
          </a:p>
        </p:txBody>
      </p:sp>
    </p:spTree>
    <p:extLst>
      <p:ext uri="{BB962C8B-B14F-4D97-AF65-F5344CB8AC3E}">
        <p14:creationId xmlns:p14="http://schemas.microsoft.com/office/powerpoint/2010/main" val="3005687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title</a:t>
            </a:r>
          </a:p>
          <a:p>
            <a:r>
              <a:rPr lang="en-US" baseline="0" dirty="0" smtClean="0"/>
              <a:t>This is really a talk about technology</a:t>
            </a:r>
          </a:p>
          <a:p>
            <a:r>
              <a:rPr lang="en-US" baseline="0" dirty="0" smtClean="0"/>
              <a:t>So advanced that it is magic, and magic delights our customers</a:t>
            </a:r>
          </a:p>
          <a:p>
            <a:r>
              <a:rPr lang="en-US" baseline="0" dirty="0" smtClean="0"/>
              <a:t>Tie forward to check cashing story</a:t>
            </a:r>
          </a:p>
          <a:p>
            <a:pPr marL="285750" indent="-285750">
              <a:buFontTx/>
              <a:buChar char="-"/>
            </a:pPr>
            <a:r>
              <a:rPr lang="en-US" baseline="0" dirty="0" smtClean="0"/>
              <a:t>Once upon a time…. Wait in line</a:t>
            </a:r>
          </a:p>
          <a:p>
            <a:pPr marL="285750" indent="-285750">
              <a:buFontTx/>
              <a:buChar char="-"/>
            </a:pPr>
            <a:r>
              <a:rPr lang="en-US" baseline="0" dirty="0" smtClean="0"/>
              <a:t>Then ATM – my first ATM &lt;click&gt;</a:t>
            </a:r>
          </a:p>
          <a:p>
            <a:pPr marL="285750" indent="-285750">
              <a:buFontTx/>
              <a:buChar char="-"/>
            </a:pPr>
            <a:r>
              <a:rPr lang="en-US" baseline="0" dirty="0" smtClean="0"/>
              <a:t>Now mobile check cashing &lt;click&gt;</a:t>
            </a:r>
          </a:p>
          <a:p>
            <a:pPr marL="285750" indent="-285750">
              <a:buFontTx/>
              <a:buChar char="-"/>
            </a:pPr>
            <a:endParaRPr lang="en-US" baseline="0" dirty="0" smtClean="0"/>
          </a:p>
          <a:p>
            <a:pPr marL="285750" indent="-285750">
              <a:buFontTx/>
              <a:buChar char="-"/>
            </a:pPr>
            <a:endParaRPr lang="en-US" baseline="0" dirty="0" smtClean="0"/>
          </a:p>
          <a:p>
            <a:pPr marL="0" indent="0">
              <a:buFontTx/>
              <a:buNone/>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3</a:t>
            </a:fld>
            <a:endParaRPr lang="en-US"/>
          </a:p>
        </p:txBody>
      </p:sp>
    </p:spTree>
    <p:extLst>
      <p:ext uri="{BB962C8B-B14F-4D97-AF65-F5344CB8AC3E}">
        <p14:creationId xmlns:p14="http://schemas.microsoft.com/office/powerpoint/2010/main" val="293220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for</a:t>
            </a:r>
            <a:r>
              <a:rPr lang="en-US" baseline="0" dirty="0" smtClean="0"/>
              <a:t> fun)</a:t>
            </a:r>
            <a:endParaRPr lang="en-US" dirty="0" smtClean="0"/>
          </a:p>
          <a:p>
            <a:r>
              <a:rPr lang="en-US" dirty="0" smtClean="0"/>
              <a:t>Star Wars LEGOs have proven wildly popular, to the point that the largest collection of Star Wars interlocking plastic brick sets consists of 272 sets, as of Sept. 18, 2012, and belongs to Jon </a:t>
            </a:r>
            <a:r>
              <a:rPr lang="en-US" dirty="0" err="1" smtClean="0"/>
              <a:t>Jessesen</a:t>
            </a:r>
            <a:r>
              <a:rPr lang="en-US" dirty="0" smtClean="0"/>
              <a:t> (Norway) in </a:t>
            </a:r>
            <a:r>
              <a:rPr lang="en-US" dirty="0" err="1" smtClean="0"/>
              <a:t>Vika</a:t>
            </a:r>
            <a:r>
              <a:rPr lang="en-US" dirty="0" smtClean="0"/>
              <a:t>, Norway. The sets total 119,368 individual pieces.</a:t>
            </a:r>
          </a:p>
          <a:p>
            <a:endParaRPr lang="en-US" dirty="0" smtClean="0"/>
          </a:p>
          <a:p>
            <a:r>
              <a:rPr lang="en-US" dirty="0" smtClean="0"/>
              <a:t>http://www.guinnessworldrecords.com/news/2014/2/ten-records-to-get-you-ready-for-the-lego-movie-54833/</a:t>
            </a:r>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27</a:t>
            </a:fld>
            <a:endParaRPr lang="en-US"/>
          </a:p>
        </p:txBody>
      </p:sp>
    </p:spTree>
    <p:extLst>
      <p:ext uri="{BB962C8B-B14F-4D97-AF65-F5344CB8AC3E}">
        <p14:creationId xmlns:p14="http://schemas.microsoft.com/office/powerpoint/2010/main" val="1748184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power, as it will be for all our </a:t>
            </a:r>
            <a:r>
              <a:rPr lang="en-US" baseline="0" dirty="0" err="1" smtClean="0"/>
              <a:t>magics</a:t>
            </a:r>
            <a:r>
              <a:rPr lang="en-US" baseline="0" dirty="0" smtClean="0"/>
              <a:t>, is </a:t>
            </a:r>
            <a:r>
              <a:rPr lang="en-US" dirty="0" smtClean="0">
                <a:solidFill>
                  <a:srgbClr val="FFFFFF"/>
                </a:solidFill>
              </a:rPr>
              <a:t>Omnipresence</a:t>
            </a:r>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28</a:t>
            </a:fld>
            <a:endParaRPr lang="en-US"/>
          </a:p>
        </p:txBody>
      </p:sp>
    </p:spTree>
    <p:extLst>
      <p:ext uri="{BB962C8B-B14F-4D97-AF65-F5344CB8AC3E}">
        <p14:creationId xmlns:p14="http://schemas.microsoft.com/office/powerpoint/2010/main" val="3571863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smtClean="0"/>
              <a:t>There are a lot of device out</a:t>
            </a:r>
            <a:r>
              <a:rPr lang="en-US" baseline="0" dirty="0" smtClean="0"/>
              <a:t> there</a:t>
            </a:r>
          </a:p>
          <a:p>
            <a:pPr marL="285750" indent="-285750">
              <a:buFontTx/>
              <a:buChar char="-"/>
            </a:pPr>
            <a:r>
              <a:rPr lang="en-US" baseline="0" dirty="0" smtClean="0"/>
              <a:t>Most are mobile</a:t>
            </a:r>
          </a:p>
          <a:p>
            <a:pPr marL="285750" indent="-285750">
              <a:buFontTx/>
              <a:buChar char="-"/>
            </a:pPr>
            <a:r>
              <a:rPr lang="en-US" baseline="0" dirty="0" smtClean="0"/>
              <a:t>Just b/c it is connected does not mean it emits data, but it CAN</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Connected Devices</a:t>
            </a:r>
          </a:p>
          <a:p>
            <a:pPr marL="285750" indent="-285750">
              <a:buFont typeface="Arial" panose="020B0604020202020204" pitchFamily="34" charset="0"/>
              <a:buChar char="•"/>
            </a:pPr>
            <a:r>
              <a:rPr lang="en-US" dirty="0" smtClean="0"/>
              <a:t>2003: http://www.infoworld.com/t/platforms/forrester-ceo-web-services-next-it-storm-873</a:t>
            </a:r>
          </a:p>
          <a:p>
            <a:pPr marL="285750" indent="-285750">
              <a:buFont typeface="Arial" panose="020B0604020202020204" pitchFamily="34" charset="0"/>
              <a:buChar char="•"/>
            </a:pPr>
            <a:r>
              <a:rPr lang="en-US" dirty="0" smtClean="0"/>
              <a:t>2012: http://www.forbes.com/sites/quora/2013/01/07/how-many-things-are-currently-connected-to-the-internet-of-things-iot/</a:t>
            </a:r>
          </a:p>
          <a:p>
            <a:pPr marL="285750" indent="-285750">
              <a:buFont typeface="Arial" panose="020B0604020202020204" pitchFamily="34" charset="0"/>
              <a:buChar char="•"/>
            </a:pPr>
            <a:r>
              <a:rPr lang="en-US" dirty="0" smtClean="0"/>
              <a:t>2020: Ericsson estimated 50 Billion connected devices world wide by 2020</a:t>
            </a:r>
            <a:r>
              <a:rPr lang="en-US" baseline="0" dirty="0" smtClean="0"/>
              <a:t> </a:t>
            </a:r>
            <a:r>
              <a:rPr lang="en-US" dirty="0" smtClean="0"/>
              <a:t>http://www.slideshare.net/EricssonFrance/vision-2020-50-billion-connected-devices-ericsson?WT.mc_id=Blog_MachLearn_General_DI</a:t>
            </a:r>
          </a:p>
          <a:p>
            <a:endParaRPr lang="en-US"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29</a:t>
            </a:fld>
            <a:endParaRPr lang="en-US"/>
          </a:p>
        </p:txBody>
      </p:sp>
    </p:spTree>
    <p:extLst>
      <p:ext uri="{BB962C8B-B14F-4D97-AF65-F5344CB8AC3E}">
        <p14:creationId xmlns:p14="http://schemas.microsoft.com/office/powerpoint/2010/main" val="2128108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lang="en-US" dirty="0" smtClean="0"/>
              <a:t>2009: </a:t>
            </a:r>
            <a:r>
              <a:rPr lang="en-US" baseline="0" dirty="0" smtClean="0">
                <a:effectLst/>
              </a:rPr>
              <a:t>`</a:t>
            </a:r>
            <a:r>
              <a:rPr lang="en-US" dirty="0" smtClean="0">
                <a:effectLst/>
              </a:rPr>
              <a:t>Richard Wray (2009-05-18). </a:t>
            </a:r>
            <a:r>
              <a:rPr lang="en-US" dirty="0" smtClean="0">
                <a:effectLst/>
                <a:hlinkClick r:id="rId3"/>
              </a:rPr>
              <a:t>"Internet data heads for 500bn gigabytes"</a:t>
            </a:r>
            <a:r>
              <a:rPr lang="en-US" dirty="0" smtClean="0">
                <a:effectLst/>
              </a:rPr>
              <a:t>. </a:t>
            </a:r>
            <a:r>
              <a:rPr lang="en-US" dirty="0" smtClean="0">
                <a:effectLst/>
                <a:hlinkClick r:id="rId4" action="ppaction://hlinkfile" tooltip="The Guardian"/>
              </a:rPr>
              <a:t>The Guardian</a:t>
            </a:r>
            <a:r>
              <a:rPr lang="en-US" dirty="0" smtClean="0">
                <a:effectLst/>
              </a:rPr>
              <a:t>. </a:t>
            </a:r>
            <a:r>
              <a:rPr lang="en-US" dirty="0" smtClean="0">
                <a:effectLst/>
                <a:hlinkClick r:id="rId3"/>
              </a:rPr>
              <a:t>http://www.guardian.co.uk/business/2009/may/18/digital-content-expansion</a:t>
            </a:r>
            <a:r>
              <a:rPr lang="en-US" dirty="0" smtClean="0">
                <a:effectLst/>
              </a:rPr>
              <a:t>.</a:t>
            </a:r>
            <a:endParaRPr lang="en-US" baseline="0" dirty="0" smtClean="0"/>
          </a:p>
          <a:p>
            <a:endParaRPr lang="en-US" dirty="0" smtClean="0"/>
          </a:p>
          <a:p>
            <a:endParaRPr lang="en-US" dirty="0" smtClean="0"/>
          </a:p>
          <a:p>
            <a:pPr marL="0" marR="0" indent="0" algn="l" defTabSz="1219170" rtl="0" eaLnBrk="1" fontAlgn="auto" latinLnBrk="0" hangingPunct="1">
              <a:lnSpc>
                <a:spcPct val="100000"/>
              </a:lnSpc>
              <a:spcBef>
                <a:spcPts val="0"/>
              </a:spcBef>
              <a:spcAft>
                <a:spcPts val="0"/>
              </a:spcAft>
              <a:buClrTx/>
              <a:buSzTx/>
              <a:buFontTx/>
              <a:buNone/>
              <a:tabLst/>
              <a:defRPr/>
            </a:pPr>
            <a:r>
              <a:rPr lang="en-US" dirty="0" smtClean="0"/>
              <a:t>2011:</a:t>
            </a:r>
            <a:r>
              <a:rPr lang="en-US" baseline="0" dirty="0" smtClean="0"/>
              <a:t> </a:t>
            </a:r>
            <a:r>
              <a:rPr lang="en-US" sz="1600" kern="1200" dirty="0" smtClean="0">
                <a:solidFill>
                  <a:schemeClr val="tx1"/>
                </a:solidFill>
                <a:effectLst/>
                <a:latin typeface="+mn-lt"/>
                <a:ea typeface="+mn-ea"/>
                <a:cs typeface="+mn-cs"/>
                <a:hlinkClick r:id="rId5"/>
              </a:rPr>
              <a:t>http://www.emc.com/collateral/analyst-reports/idc-extracting-value-from-chaos-ar.pdf</a:t>
            </a:r>
            <a:endParaRPr lang="en-US" sz="1600" kern="1200" dirty="0" smtClean="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2006 = 0.2 ZB</a:t>
            </a:r>
          </a:p>
          <a:p>
            <a:endParaRPr lang="en-US" dirty="0" smtClean="0"/>
          </a:p>
          <a:p>
            <a:pPr defTabSz="931659">
              <a:defRPr/>
            </a:pPr>
            <a:endParaRPr lang="en-US" dirty="0"/>
          </a:p>
        </p:txBody>
      </p:sp>
      <p:sp>
        <p:nvSpPr>
          <p:cNvPr id="4" name="Slide Number Placeholder 3"/>
          <p:cNvSpPr>
            <a:spLocks noGrp="1"/>
          </p:cNvSpPr>
          <p:nvPr>
            <p:ph type="sldNum" sz="quarter" idx="10"/>
          </p:nvPr>
        </p:nvSpPr>
        <p:spPr/>
        <p:txBody>
          <a:bodyPr/>
          <a:lstStyle/>
          <a:p>
            <a:fld id="{05977271-ECE5-4812-A79D-0C8F6032CADD}"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583845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not have social networks without</a:t>
            </a:r>
          </a:p>
          <a:p>
            <a:pPr marL="285750" indent="-285750">
              <a:buFontTx/>
              <a:buChar char="-"/>
            </a:pPr>
            <a:r>
              <a:rPr lang="en-US" dirty="0" smtClean="0"/>
              <a:t>User data</a:t>
            </a:r>
          </a:p>
          <a:p>
            <a:pPr marL="285750" indent="-285750">
              <a:buFontTx/>
              <a:buChar char="-"/>
            </a:pPr>
            <a:r>
              <a:rPr lang="en-US" dirty="0" smtClean="0"/>
              <a:t>Services where users can share that data</a:t>
            </a:r>
          </a:p>
          <a:p>
            <a:pPr marL="0" indent="0">
              <a:buFontTx/>
              <a:buNone/>
            </a:pPr>
            <a:r>
              <a:rPr lang="en-US" dirty="0" smtClean="0"/>
              <a:t>This also ties into mobile</a:t>
            </a:r>
          </a:p>
          <a:p>
            <a:pPr marL="0" indent="0">
              <a:buFontTx/>
              <a:buNone/>
            </a:pPr>
            <a:r>
              <a:rPr lang="en-US" dirty="0" smtClean="0"/>
              <a:t>- Most</a:t>
            </a:r>
            <a:r>
              <a:rPr lang="en-US" baseline="0" dirty="0" smtClean="0"/>
              <a:t> pictures from mobile</a:t>
            </a:r>
            <a:endParaRPr lang="en-US" dirty="0" smtClean="0"/>
          </a:p>
          <a:p>
            <a:endParaRPr lang="en-US" dirty="0" smtClean="0"/>
          </a:p>
          <a:p>
            <a:r>
              <a:rPr lang="en-US" dirty="0" smtClean="0"/>
              <a:t>Data: </a:t>
            </a:r>
          </a:p>
          <a:p>
            <a:r>
              <a:rPr lang="en-US" dirty="0" smtClean="0"/>
              <a:t>http://newsroom.fb.com/Company-Info/</a:t>
            </a:r>
          </a:p>
          <a:p>
            <a:r>
              <a:rPr lang="en-US" dirty="0" smtClean="0"/>
              <a:t>http://newsroom.fb.com/Products/</a:t>
            </a:r>
          </a:p>
          <a:p>
            <a:r>
              <a:rPr lang="en-US" dirty="0" smtClean="0"/>
              <a:t>Graph: http://www.benphoster.com/facebook-user-growth-chart-2004-2010/</a:t>
            </a:r>
          </a:p>
          <a:p>
            <a:endParaRPr lang="en-US" dirty="0" smtClean="0"/>
          </a:p>
          <a:p>
            <a:pPr marL="0" marR="0" indent="0" algn="l" defTabSz="1219170" rtl="0" eaLnBrk="1" fontAlgn="auto" latinLnBrk="0" hangingPunct="1">
              <a:lnSpc>
                <a:spcPct val="100000"/>
              </a:lnSpc>
              <a:spcBef>
                <a:spcPts val="0"/>
              </a:spcBef>
              <a:spcAft>
                <a:spcPts val="0"/>
              </a:spcAft>
              <a:buClrTx/>
              <a:buSzTx/>
              <a:buFontTx/>
              <a:buNone/>
              <a:tabLst/>
              <a:defRPr/>
            </a:pPr>
            <a:r>
              <a:rPr lang="en-US" sz="1600" dirty="0" smtClean="0"/>
              <a:t>3.2 billion Likes and Comments per day (March 2012) </a:t>
            </a: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2803674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32</a:t>
            </a:fld>
            <a:endParaRPr lang="en-US"/>
          </a:p>
        </p:txBody>
      </p:sp>
    </p:spTree>
    <p:extLst>
      <p:ext uri="{BB962C8B-B14F-4D97-AF65-F5344CB8AC3E}">
        <p14:creationId xmlns:p14="http://schemas.microsoft.com/office/powerpoint/2010/main" val="839926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baseline="0" dirty="0" smtClean="0"/>
              <a:t>In VS Ctrl-T transposes 2 characters</a:t>
            </a:r>
          </a:p>
          <a:p>
            <a:pPr marL="285750" indent="-285750">
              <a:buFontTx/>
              <a:buChar char="-"/>
            </a:pPr>
            <a:r>
              <a:rPr lang="en-US" baseline="0" dirty="0" smtClean="0"/>
              <a:t>Wanted to re-purpose ctrl-T, so use the data to see how often it is used (Will it be missed)</a:t>
            </a:r>
          </a:p>
          <a:p>
            <a:pPr marL="285750" indent="-285750">
              <a:buFontTx/>
              <a:buChar char="-"/>
            </a:pPr>
            <a:r>
              <a:rPr lang="en-US" baseline="0" dirty="0" smtClean="0"/>
              <a:t>It is used often!</a:t>
            </a:r>
          </a:p>
          <a:p>
            <a:pPr marL="285750" indent="-285750">
              <a:buFontTx/>
              <a:buChar char="-"/>
            </a:pPr>
            <a:r>
              <a:rPr lang="en-US" baseline="0" dirty="0" smtClean="0"/>
              <a:t>But…..</a:t>
            </a:r>
          </a:p>
          <a:p>
            <a:pPr marL="285750" indent="-285750">
              <a:buFontTx/>
              <a:buChar char="-"/>
            </a:pPr>
            <a:r>
              <a:rPr lang="en-US" baseline="0" dirty="0" smtClean="0"/>
              <a:t>What follows most of the time is ctrl-T (transpose again) or ctrl-Z (undo) – which undoes the action</a:t>
            </a:r>
          </a:p>
          <a:p>
            <a:pPr marL="285750" indent="-285750">
              <a:buFontTx/>
              <a:buChar char="-"/>
            </a:pPr>
            <a:r>
              <a:rPr lang="en-US" baseline="0" dirty="0" smtClean="0"/>
              <a:t>Many users used it – few actually did so on purpose</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33</a:t>
            </a:fld>
            <a:endParaRPr lang="en-US"/>
          </a:p>
        </p:txBody>
      </p:sp>
    </p:spTree>
    <p:extLst>
      <p:ext uri="{BB962C8B-B14F-4D97-AF65-F5344CB8AC3E}">
        <p14:creationId xmlns:p14="http://schemas.microsoft.com/office/powerpoint/2010/main" val="1769307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the service provider uses the data to improve the service</a:t>
            </a:r>
          </a:p>
          <a:p>
            <a:endParaRPr lang="en-US" baseline="0" dirty="0" smtClean="0"/>
          </a:p>
          <a:p>
            <a:r>
              <a:rPr lang="en-US" baseline="0" dirty="0" smtClean="0"/>
              <a:t>Most reads (traffic) is on newer photos</a:t>
            </a:r>
          </a:p>
          <a:p>
            <a:r>
              <a:rPr lang="en-US" baseline="0" dirty="0" smtClean="0"/>
              <a:t>82% of reads for the newest 8% of photos</a:t>
            </a:r>
          </a:p>
          <a:p>
            <a:endParaRPr lang="en-US" baseline="0" dirty="0" smtClean="0"/>
          </a:p>
          <a:p>
            <a:pPr marL="0" marR="0" indent="0" algn="l" defTabSz="1219170" rtl="0" eaLnBrk="1" fontAlgn="auto" latinLnBrk="0" hangingPunct="1">
              <a:lnSpc>
                <a:spcPct val="100000"/>
              </a:lnSpc>
              <a:spcBef>
                <a:spcPts val="0"/>
              </a:spcBef>
              <a:spcAft>
                <a:spcPts val="0"/>
              </a:spcAft>
              <a:buClrTx/>
              <a:buSzTx/>
              <a:buFontTx/>
              <a:buNone/>
              <a:tabLst/>
              <a:defRPr/>
            </a:pPr>
            <a:r>
              <a:rPr lang="en-AU" dirty="0" smtClean="0">
                <a:solidFill>
                  <a:srgbClr val="5F8CB3"/>
                </a:solidFill>
              </a:rPr>
              <a:t>Source: </a:t>
            </a:r>
            <a:r>
              <a:rPr lang="en-US" dirty="0" smtClean="0">
                <a:solidFill>
                  <a:srgbClr val="000000"/>
                </a:solidFill>
              </a:rPr>
              <a:t>Facebook, Jay Parikh Presentation at Open Compute Summit Winter 2013, Wired, Data Center Knowledge, Accenture analysis</a:t>
            </a:r>
          </a:p>
          <a:p>
            <a:pPr marL="0" marR="0" indent="0" algn="l" defTabSz="1219170" rtl="0" eaLnBrk="1" fontAlgn="auto" latinLnBrk="0" hangingPunct="1">
              <a:lnSpc>
                <a:spcPct val="100000"/>
              </a:lnSpc>
              <a:spcBef>
                <a:spcPts val="0"/>
              </a:spcBef>
              <a:spcAft>
                <a:spcPts val="0"/>
              </a:spcAft>
              <a:buClrTx/>
              <a:buSzTx/>
              <a:buFontTx/>
              <a:buNone/>
              <a:tabLst/>
              <a:defRPr/>
            </a:pPr>
            <a:r>
              <a:rPr lang="en-AU" dirty="0" smtClean="0">
                <a:solidFill>
                  <a:srgbClr val="000000"/>
                </a:solidFill>
              </a:rPr>
              <a:t>http://new.livestream.com/ocp/winter2013/videos/9502681</a:t>
            </a:r>
          </a:p>
          <a:p>
            <a:pPr marL="0" marR="0" indent="0" algn="l" defTabSz="1219170" rtl="0" eaLnBrk="1" fontAlgn="auto" latinLnBrk="0" hangingPunct="1">
              <a:lnSpc>
                <a:spcPct val="100000"/>
              </a:lnSpc>
              <a:spcBef>
                <a:spcPts val="0"/>
              </a:spcBef>
              <a:spcAft>
                <a:spcPts val="0"/>
              </a:spcAft>
              <a:buClrTx/>
              <a:buSzTx/>
              <a:buFontTx/>
              <a:buNone/>
              <a:tabLst/>
              <a:defRPr/>
            </a:pPr>
            <a:endParaRPr lang="en-AU"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34</a:t>
            </a:fld>
            <a:endParaRPr lang="en-US"/>
          </a:p>
        </p:txBody>
      </p:sp>
    </p:spTree>
    <p:extLst>
      <p:ext uri="{BB962C8B-B14F-4D97-AF65-F5344CB8AC3E}">
        <p14:creationId xmlns:p14="http://schemas.microsoft.com/office/powerpoint/2010/main" val="571883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Kohavi</a:t>
            </a:r>
            <a:r>
              <a:rPr lang="en-US" baseline="0" dirty="0" smtClean="0"/>
              <a:t> quote: </a:t>
            </a:r>
            <a:r>
              <a:rPr lang="en-US" dirty="0" smtClean="0"/>
              <a:t>http://www.exp-platform.com/Pages/2012RecSys.aspx</a:t>
            </a:r>
          </a:p>
          <a:p>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838608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unlocks</a:t>
            </a:r>
            <a:r>
              <a:rPr lang="en-US" baseline="0" dirty="0" smtClean="0"/>
              <a:t> secrets that often counter preconceived notions</a:t>
            </a:r>
            <a:endParaRPr lang="en-US" dirty="0" smtClean="0"/>
          </a:p>
          <a:p>
            <a:r>
              <a:rPr lang="en-US" dirty="0" smtClean="0"/>
              <a:t>Shorter signup makes it easier</a:t>
            </a:r>
            <a:r>
              <a:rPr lang="en-US" baseline="0" dirty="0" smtClean="0"/>
              <a:t> to signup</a:t>
            </a:r>
          </a:p>
          <a:p>
            <a:r>
              <a:rPr lang="en-US" baseline="0" dirty="0" smtClean="0"/>
              <a:t>But experiment showed user retention went down.</a:t>
            </a:r>
          </a:p>
          <a:p>
            <a:r>
              <a:rPr lang="en-US" baseline="0" dirty="0" smtClean="0"/>
              <a:t>Can “guess” why (less committed), but all you really have is the result data</a:t>
            </a:r>
            <a:endParaRPr lang="en-US" dirty="0" smtClean="0"/>
          </a:p>
          <a:p>
            <a:endParaRPr lang="en-US" dirty="0" smtClean="0"/>
          </a:p>
          <a:p>
            <a:r>
              <a:rPr lang="en-US" dirty="0" smtClean="0"/>
              <a:t>Source: https://medium.com/yammer-product/13eeb6435a73 </a:t>
            </a:r>
          </a:p>
          <a:p>
            <a:endParaRPr lang="en-US"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36</a:t>
            </a:fld>
            <a:endParaRPr lang="en-US"/>
          </a:p>
        </p:txBody>
      </p:sp>
    </p:spTree>
    <p:extLst>
      <p:ext uri="{BB962C8B-B14F-4D97-AF65-F5344CB8AC3E}">
        <p14:creationId xmlns:p14="http://schemas.microsoft.com/office/powerpoint/2010/main" val="83809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located in the post office at </a:t>
            </a:r>
            <a:r>
              <a:rPr lang="en-US" dirty="0" smtClean="0">
                <a:effectLst/>
                <a:hlinkClick r:id="rId3" tooltip="Longyearbyen"/>
              </a:rPr>
              <a:t>Longyearbyen</a:t>
            </a:r>
            <a:endParaRPr lang="en-US" dirty="0" smtClean="0">
              <a:effectLst/>
            </a:endParaRPr>
          </a:p>
          <a:p>
            <a:endParaRPr lang="en-US" dirty="0" smtClean="0">
              <a:effectLst/>
            </a:endParaRPr>
          </a:p>
          <a:p>
            <a:pPr rtl="0" fontAlgn="ctr"/>
            <a:r>
              <a:rPr lang="en-US" sz="1600" kern="1200" dirty="0" smtClean="0">
                <a:solidFill>
                  <a:schemeClr val="tx1"/>
                </a:solidFill>
                <a:effectLst/>
                <a:latin typeface="+mn-lt"/>
                <a:ea typeface="+mn-ea"/>
                <a:cs typeface="+mn-cs"/>
              </a:rPr>
              <a:t>Consumer facing technology a key part of user experience retail banking -- I still remember the first time I used an ATM, my Freshman year at college - it immediately became an integral part of my life  -- It was how I obtained my parents money to spend on school supplied…and beer and pizza</a:t>
            </a:r>
          </a:p>
          <a:p>
            <a:pPr lvl="1" rtl="0" fontAlgn="ctr"/>
            <a:r>
              <a:rPr lang="en-US" sz="1600" kern="1200" dirty="0" smtClean="0">
                <a:solidFill>
                  <a:schemeClr val="tx1"/>
                </a:solidFill>
                <a:effectLst/>
                <a:latin typeface="+mn-lt"/>
                <a:ea typeface="+mn-ea"/>
                <a:cs typeface="+mn-cs"/>
              </a:rPr>
              <a:t>It was how I chose my bank in a new city - and I stayed (loyalty)  with that bank for 20 years until I left</a:t>
            </a:r>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4</a:t>
            </a:fld>
            <a:endParaRPr lang="en-US"/>
          </a:p>
        </p:txBody>
      </p:sp>
    </p:spTree>
    <p:extLst>
      <p:ext uri="{BB962C8B-B14F-4D97-AF65-F5344CB8AC3E}">
        <p14:creationId xmlns:p14="http://schemas.microsoft.com/office/powerpoint/2010/main" val="1772398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37</a:t>
            </a:fld>
            <a:endParaRPr lang="en-US"/>
          </a:p>
        </p:txBody>
      </p:sp>
    </p:spTree>
    <p:extLst>
      <p:ext uri="{BB962C8B-B14F-4D97-AF65-F5344CB8AC3E}">
        <p14:creationId xmlns:p14="http://schemas.microsoft.com/office/powerpoint/2010/main" val="301614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Exchange cares about uptime</a:t>
            </a:r>
          </a:p>
          <a:p>
            <a:r>
              <a:rPr lang="en-US" dirty="0" smtClean="0"/>
              <a:t>They</a:t>
            </a:r>
            <a:r>
              <a:rPr lang="en-US" baseline="0" dirty="0" smtClean="0"/>
              <a:t> have a direct financial commitment tied to it</a:t>
            </a:r>
            <a:endParaRPr lang="en-US" dirty="0" smtClean="0"/>
          </a:p>
          <a:p>
            <a:endParaRPr lang="en-US" dirty="0" smtClean="0"/>
          </a:p>
          <a:p>
            <a:r>
              <a:rPr lang="en-US" dirty="0" smtClean="0"/>
              <a:t>http://download.microsoft.com/download/0/4/0/04054360-DC5E-4AB8-B3AB-6BF01BB3946C/Exchange%20Online%20SLA_Office%20365%20Dedicated%20Plans_Oct%202012.docx</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38</a:t>
            </a:fld>
            <a:endParaRPr lang="en-US"/>
          </a:p>
        </p:txBody>
      </p:sp>
    </p:spTree>
    <p:extLst>
      <p:ext uri="{BB962C8B-B14F-4D97-AF65-F5344CB8AC3E}">
        <p14:creationId xmlns:p14="http://schemas.microsoft.com/office/powerpoint/2010/main" val="1674177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2" indent="-174702">
              <a:buFontTx/>
              <a:buChar char="-"/>
            </a:pPr>
            <a:r>
              <a:rPr lang="en-US" dirty="0" smtClean="0"/>
              <a:t>Microsoft Exchange Online</a:t>
            </a:r>
          </a:p>
          <a:p>
            <a:pPr marL="174702" indent="-174702">
              <a:buFontTx/>
              <a:buChar char="-"/>
            </a:pPr>
            <a:r>
              <a:rPr lang="en-US" dirty="0" smtClean="0"/>
              <a:t>Availability </a:t>
            </a:r>
            <a:r>
              <a:rPr lang="en-US" baseline="0" dirty="0" smtClean="0"/>
              <a:t>Big Data from </a:t>
            </a:r>
          </a:p>
          <a:p>
            <a:pPr marL="387342" lvl="1" indent="-174702"/>
            <a:r>
              <a:rPr lang="en-US" dirty="0" smtClean="0"/>
              <a:t>Over 8000 Servers instrumented </a:t>
            </a:r>
          </a:p>
          <a:p>
            <a:pPr marL="391722" lvl="1" indent="-174702"/>
            <a:r>
              <a:rPr lang="en-US" dirty="0" smtClean="0"/>
              <a:t>…to collect 1000 Metrics</a:t>
            </a:r>
          </a:p>
          <a:p>
            <a:pPr marL="391722" lvl="1" indent="-174702"/>
            <a:r>
              <a:rPr lang="en-US" dirty="0" smtClean="0"/>
              <a:t>- This is passive</a:t>
            </a:r>
            <a:r>
              <a:rPr lang="en-US" baseline="0" dirty="0" smtClean="0"/>
              <a:t> (analytic) application logging used in a proprietary formula to calculate availability</a:t>
            </a:r>
            <a:endParaRPr lang="en-US" dirty="0" smtClean="0"/>
          </a:p>
          <a:p>
            <a:pPr marL="391722" lvl="1" indent="-174702"/>
            <a:endParaRPr lang="en-US" dirty="0" smtClean="0"/>
          </a:p>
          <a:p>
            <a:pPr marL="174982" indent="-174982">
              <a:buFontTx/>
              <a:buChar char="-"/>
            </a:pPr>
            <a:r>
              <a:rPr lang="en-US" dirty="0" smtClean="0"/>
              <a:t>Machine Learning – It’s about fitting your data to a model</a:t>
            </a:r>
          </a:p>
          <a:p>
            <a:pPr marL="392350" lvl="1" indent="-174982">
              <a:buFontTx/>
              <a:buChar char="-"/>
            </a:pPr>
            <a:r>
              <a:rPr lang="en-US" dirty="0" smtClean="0"/>
              <a:t>Think about simple linear regression y=mx + b,</a:t>
            </a:r>
            <a:r>
              <a:rPr lang="en-US" baseline="0" dirty="0" smtClean="0"/>
              <a:t> it is like that but can get much more advanced</a:t>
            </a:r>
            <a:endParaRPr lang="en-US" dirty="0" smtClean="0"/>
          </a:p>
          <a:p>
            <a:pPr marL="174702" indent="-174702">
              <a:buFontTx/>
              <a:buChar char="-"/>
            </a:pPr>
            <a:endParaRPr lang="en-US" dirty="0" smtClean="0"/>
          </a:p>
          <a:p>
            <a:r>
              <a:rPr lang="en-US" sz="1600" kern="1200" dirty="0" smtClean="0">
                <a:solidFill>
                  <a:schemeClr val="tx1"/>
                </a:solidFill>
                <a:effectLst/>
                <a:latin typeface="+mn-lt"/>
                <a:ea typeface="+mn-ea"/>
                <a:cs typeface="+mn-cs"/>
              </a:rPr>
              <a:t>ML Model considered past failure and also latency</a:t>
            </a:r>
          </a:p>
          <a:p>
            <a:pPr rtl="0" fontAlgn="ctr"/>
            <a:r>
              <a:rPr lang="en-US" sz="1600" kern="1200" dirty="0" smtClean="0">
                <a:solidFill>
                  <a:schemeClr val="tx1"/>
                </a:solidFill>
                <a:effectLst/>
                <a:latin typeface="+mn-lt"/>
                <a:ea typeface="+mn-ea"/>
                <a:cs typeface="+mn-cs"/>
              </a:rPr>
              <a:t>Increasing trend in latency indicative of possible future failure</a:t>
            </a:r>
          </a:p>
          <a:p>
            <a:pPr marL="174702" indent="-174702">
              <a:buFontTx/>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240811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600" kern="1200" dirty="0" smtClean="0">
                <a:solidFill>
                  <a:schemeClr val="tx1"/>
                </a:solidFill>
                <a:effectLst/>
                <a:latin typeface="+mn-lt"/>
                <a:ea typeface="+mn-ea"/>
                <a:cs typeface="+mn-cs"/>
              </a:rPr>
              <a:t>SMART data has been around for a while (2004 as a specification)</a:t>
            </a:r>
          </a:p>
          <a:p>
            <a:pPr rtl="0" fontAlgn="ctr"/>
            <a:r>
              <a:rPr lang="en-US" sz="1600" kern="1200" dirty="0" smtClean="0">
                <a:solidFill>
                  <a:schemeClr val="tx1"/>
                </a:solidFill>
                <a:effectLst/>
                <a:latin typeface="+mn-lt"/>
                <a:ea typeface="+mn-ea"/>
                <a:cs typeface="+mn-cs"/>
              </a:rPr>
              <a:t>The Azure cloud leverages commodity hardware to support a profitable business model.</a:t>
            </a:r>
          </a:p>
          <a:p>
            <a:pPr rtl="0" fontAlgn="ctr"/>
            <a:r>
              <a:rPr lang="en-US" sz="1600" kern="1200" dirty="0" smtClean="0">
                <a:solidFill>
                  <a:schemeClr val="tx1"/>
                </a:solidFill>
                <a:effectLst/>
                <a:latin typeface="+mn-lt"/>
                <a:ea typeface="+mn-ea"/>
                <a:cs typeface="+mn-cs"/>
              </a:rPr>
              <a:t>Azure Fabric has to be fault tolerant to provide a robust customer experience</a:t>
            </a:r>
          </a:p>
          <a:p>
            <a:pPr rtl="0" fontAlgn="ctr"/>
            <a:endParaRPr lang="en-US" sz="1600" kern="1200" dirty="0" smtClean="0">
              <a:solidFill>
                <a:schemeClr val="tx1"/>
              </a:solidFill>
              <a:effectLst/>
              <a:latin typeface="+mn-lt"/>
              <a:ea typeface="+mn-ea"/>
              <a:cs typeface="+mn-cs"/>
            </a:endParaRPr>
          </a:p>
          <a:p>
            <a:pPr rtl="0" fontAlgn="ctr"/>
            <a:r>
              <a:rPr lang="en-US" sz="1600" kern="1200" dirty="0" smtClean="0">
                <a:solidFill>
                  <a:schemeClr val="tx1"/>
                </a:solidFill>
                <a:effectLst/>
                <a:latin typeface="+mn-lt"/>
                <a:ea typeface="+mn-ea"/>
                <a:cs typeface="+mn-cs"/>
              </a:rPr>
              <a:t>Note highlight</a:t>
            </a:r>
          </a:p>
          <a:p>
            <a:pPr marL="285750" indent="-285750" rtl="0" fontAlgn="ctr">
              <a:buFontTx/>
              <a:buChar char="-"/>
            </a:pPr>
            <a:r>
              <a:rPr lang="en-US" sz="1600" kern="1200" baseline="0" dirty="0" smtClean="0">
                <a:solidFill>
                  <a:schemeClr val="tx1"/>
                </a:solidFill>
                <a:effectLst/>
                <a:latin typeface="+mn-lt"/>
                <a:ea typeface="+mn-ea"/>
                <a:cs typeface="+mn-cs"/>
              </a:rPr>
              <a:t>We are able to predict 60% of drives that will actually fail with only 5% “good” drives falsely tagged</a:t>
            </a:r>
          </a:p>
          <a:p>
            <a:pPr marL="285750" indent="-285750" rtl="0" fontAlgn="ctr">
              <a:buFontTx/>
              <a:buChar char="-"/>
            </a:pPr>
            <a:r>
              <a:rPr lang="en-US" sz="1600" kern="1200" baseline="0" dirty="0" smtClean="0">
                <a:solidFill>
                  <a:schemeClr val="tx1"/>
                </a:solidFill>
                <a:effectLst/>
                <a:latin typeface="+mn-lt"/>
                <a:ea typeface="+mn-ea"/>
                <a:cs typeface="+mn-cs"/>
              </a:rPr>
              <a:t>WE can </a:t>
            </a:r>
            <a:r>
              <a:rPr lang="en-US" sz="1600" kern="1200" baseline="0" dirty="0" err="1" smtClean="0">
                <a:solidFill>
                  <a:schemeClr val="tx1"/>
                </a:solidFill>
                <a:effectLst/>
                <a:latin typeface="+mn-lt"/>
                <a:ea typeface="+mn-ea"/>
                <a:cs typeface="+mn-cs"/>
              </a:rPr>
              <a:t>predeict</a:t>
            </a:r>
            <a:r>
              <a:rPr lang="en-US" sz="1600" kern="1200" baseline="0" dirty="0" smtClean="0">
                <a:solidFill>
                  <a:schemeClr val="tx1"/>
                </a:solidFill>
                <a:effectLst/>
                <a:latin typeface="+mn-lt"/>
                <a:ea typeface="+mn-ea"/>
                <a:cs typeface="+mn-cs"/>
              </a:rPr>
              <a:t> 40% of the drive failures with almost no false positives</a:t>
            </a:r>
            <a:endParaRPr lang="en-US" sz="16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41</a:t>
            </a:fld>
            <a:endParaRPr lang="en-US"/>
          </a:p>
        </p:txBody>
      </p:sp>
    </p:spTree>
    <p:extLst>
      <p:ext uri="{BB962C8B-B14F-4D97-AF65-F5344CB8AC3E}">
        <p14:creationId xmlns:p14="http://schemas.microsoft.com/office/powerpoint/2010/main" val="800722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seen several big-data  examples already</a:t>
            </a:r>
          </a:p>
          <a:p>
            <a:pPr marL="285750" indent="-285750">
              <a:buFontTx/>
              <a:buChar char="-"/>
            </a:pPr>
            <a:r>
              <a:rPr lang="en-US" baseline="0" dirty="0" smtClean="0"/>
              <a:t>Lets define big data</a:t>
            </a:r>
          </a:p>
          <a:p>
            <a:pPr marL="285750" indent="-285750">
              <a:buFontTx/>
              <a:buChar char="-"/>
            </a:pPr>
            <a:r>
              <a:rPr lang="en-US" baseline="0" dirty="0" smtClean="0"/>
              <a:t>Then see some little data examples</a:t>
            </a:r>
          </a:p>
        </p:txBody>
      </p:sp>
      <p:sp>
        <p:nvSpPr>
          <p:cNvPr id="4" name="Slide Number Placeholder 3"/>
          <p:cNvSpPr>
            <a:spLocks noGrp="1"/>
          </p:cNvSpPr>
          <p:nvPr>
            <p:ph type="sldNum" sz="quarter" idx="10"/>
          </p:nvPr>
        </p:nvSpPr>
        <p:spPr/>
        <p:txBody>
          <a:bodyPr/>
          <a:lstStyle/>
          <a:p>
            <a:fld id="{B580A0C1-CA3B-41F6-AD43-966CCC06A15E}" type="slidenum">
              <a:rPr lang="en-US" smtClean="0"/>
              <a:t>42</a:t>
            </a:fld>
            <a:endParaRPr lang="en-US"/>
          </a:p>
        </p:txBody>
      </p:sp>
    </p:spTree>
    <p:extLst>
      <p:ext uri="{BB962C8B-B14F-4D97-AF65-F5344CB8AC3E}">
        <p14:creationId xmlns:p14="http://schemas.microsoft.com/office/powerpoint/2010/main" val="3876352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 typeface="Arial" panose="020B0604020202020204" pitchFamily="34" charset="0"/>
              <a:buChar char="•"/>
            </a:pPr>
            <a:r>
              <a:rPr lang="en-US" dirty="0" smtClean="0"/>
              <a:t>So while not all of our Data magic </a:t>
            </a:r>
            <a:r>
              <a:rPr lang="en-US" baseline="0" dirty="0" smtClean="0"/>
              <a:t>needs to be Big Data, it is worthwhile understanding what Big Data Is</a:t>
            </a:r>
          </a:p>
          <a:p>
            <a:pPr marL="171450" indent="-171450">
              <a:buFont typeface="Arial" panose="020B0604020202020204" pitchFamily="34" charset="0"/>
              <a:buChar char="•"/>
            </a:pPr>
            <a:r>
              <a:rPr lang="en-US" baseline="0" dirty="0" smtClean="0"/>
              <a:t>3 V’s</a:t>
            </a:r>
          </a:p>
          <a:p>
            <a:pPr marL="171450" indent="-171450">
              <a:buFont typeface="Arial" panose="020B0604020202020204" pitchFamily="34" charset="0"/>
              <a:buChar char="•"/>
            </a:pPr>
            <a:r>
              <a:rPr lang="en-US" baseline="0" dirty="0" smtClean="0"/>
              <a:t>Volume</a:t>
            </a:r>
          </a:p>
          <a:p>
            <a:pPr marL="171450" indent="-171450">
              <a:buFont typeface="Arial" panose="020B0604020202020204" pitchFamily="34" charset="0"/>
              <a:buChar char="•"/>
            </a:pPr>
            <a:r>
              <a:rPr lang="en-US" baseline="0" dirty="0" smtClean="0"/>
              <a:t>Velocity</a:t>
            </a:r>
          </a:p>
          <a:p>
            <a:pPr marL="171450" indent="-171450">
              <a:buFont typeface="Arial" panose="020B0604020202020204" pitchFamily="34" charset="0"/>
              <a:buChar char="•"/>
            </a:pPr>
            <a:r>
              <a:rPr lang="en-US" baseline="0" dirty="0" smtClean="0"/>
              <a:t>Variety</a:t>
            </a:r>
          </a:p>
          <a:p>
            <a:pPr marL="171450" indent="-171450">
              <a:buFont typeface="Arial" panose="020B0604020202020204" pitchFamily="34" charset="0"/>
              <a:buChar char="•"/>
            </a:pPr>
            <a:r>
              <a:rPr lang="en-US" baseline="0" dirty="0" smtClean="0"/>
              <a:t>4</a:t>
            </a:r>
            <a:r>
              <a:rPr lang="en-US" baseline="30000" dirty="0" smtClean="0"/>
              <a:t>th</a:t>
            </a:r>
            <a:r>
              <a:rPr lang="en-US" baseline="0" dirty="0" smtClean="0"/>
              <a:t> V – Value – what’s the value?  Insight </a:t>
            </a:r>
            <a:r>
              <a:rPr lang="en-US" baseline="0" dirty="0" smtClean="0">
                <a:sym typeface="Wingdings" panose="05000000000000000000" pitchFamily="2" charset="2"/>
              </a:rPr>
              <a:t> Customer delight</a:t>
            </a:r>
            <a:endParaRPr lang="en-US" baseline="0" dirty="0" smtClean="0"/>
          </a:p>
          <a:p>
            <a:pPr marL="0" indent="0">
              <a:buFont typeface="Arial" panose="020B0604020202020204" pitchFamily="34" charset="0"/>
              <a:buNone/>
            </a:pPr>
            <a:r>
              <a:rPr lang="en-US" baseline="0" dirty="0" smtClean="0"/>
              <a:t>------------------------------------------</a:t>
            </a:r>
          </a:p>
          <a:p>
            <a:endParaRPr lang="en-US" baseline="0" dirty="0" smtClean="0"/>
          </a:p>
          <a:p>
            <a:endParaRPr lang="en-US" baseline="0" dirty="0" smtClean="0"/>
          </a:p>
          <a:p>
            <a:r>
              <a:rPr lang="en-US" baseline="0" dirty="0" smtClean="0"/>
              <a:t>Ultimately it is about Big Insights</a:t>
            </a:r>
          </a:p>
          <a:p>
            <a:r>
              <a:rPr lang="en-US" baseline="0" dirty="0" smtClean="0"/>
              <a:t>- Again Hubbard: When you have high uncertainty, you need very little data to make an impactful reduction in it.</a:t>
            </a:r>
            <a:endParaRPr lang="en-US" dirty="0" smtClean="0"/>
          </a:p>
          <a:p>
            <a:endParaRPr lang="en-US" dirty="0" smtClean="0"/>
          </a:p>
          <a:p>
            <a:r>
              <a:rPr lang="en-US" dirty="0" smtClean="0"/>
              <a:t>3</a:t>
            </a:r>
            <a:r>
              <a:rPr lang="en-US" baseline="0" dirty="0" smtClean="0"/>
              <a:t> V’s - http://radar.oreilly.com/2012/01/what-is-big-data.html</a:t>
            </a:r>
          </a:p>
          <a:p>
            <a:endParaRPr lang="en-US" baseline="0" dirty="0" smtClean="0"/>
          </a:p>
          <a:p>
            <a:r>
              <a:rPr lang="en-US" baseline="0" dirty="0" smtClean="0"/>
              <a:t>Volume</a:t>
            </a:r>
          </a:p>
          <a:p>
            <a:pPr marL="174961" indent="-174961">
              <a:buFontTx/>
              <a:buChar char="-"/>
            </a:pPr>
            <a:r>
              <a:rPr lang="en-US" baseline="0" dirty="0" smtClean="0"/>
              <a:t>Cannot be handled by conventional RDBMS</a:t>
            </a:r>
          </a:p>
          <a:p>
            <a:endParaRPr lang="en-US" baseline="0" dirty="0" smtClean="0"/>
          </a:p>
          <a:p>
            <a:r>
              <a:rPr lang="en-US" baseline="0" dirty="0" smtClean="0"/>
              <a:t>Velocity</a:t>
            </a:r>
          </a:p>
          <a:p>
            <a:pPr marL="174961" indent="-174961">
              <a:buFontTx/>
              <a:buChar char="-"/>
            </a:pPr>
            <a:r>
              <a:rPr lang="en-US" baseline="0" dirty="0" smtClean="0"/>
              <a:t>everything’s instrumented</a:t>
            </a:r>
          </a:p>
          <a:p>
            <a:pPr marL="174961" indent="-174961">
              <a:buFontTx/>
              <a:buChar char="-"/>
            </a:pPr>
            <a:r>
              <a:rPr lang="en-US" baseline="0" dirty="0" smtClean="0"/>
              <a:t>Speed of feedback is important</a:t>
            </a:r>
          </a:p>
          <a:p>
            <a:pPr marL="392303" lvl="1" indent="-174961">
              <a:buFontTx/>
              <a:buChar char="-"/>
            </a:pPr>
            <a:r>
              <a:rPr lang="en-US" baseline="0" dirty="0" smtClean="0"/>
              <a:t>IBM: The Road: could you cross a busy road with just a snapshot (not live data)? http://vimeo.com/20718357  </a:t>
            </a:r>
          </a:p>
          <a:p>
            <a:pPr marL="392303" lvl="1" indent="-174961">
              <a:buFontTx/>
              <a:buChar char="-"/>
            </a:pPr>
            <a:endParaRPr lang="en-US" dirty="0" smtClean="0">
              <a:effectLst/>
            </a:endParaRPr>
          </a:p>
          <a:p>
            <a:r>
              <a:rPr lang="en-US" dirty="0" smtClean="0">
                <a:effectLst/>
              </a:rPr>
              <a:t>Variety</a:t>
            </a:r>
          </a:p>
          <a:p>
            <a:pPr marL="174961" indent="-174961">
              <a:buFontTx/>
              <a:buChar char="-"/>
            </a:pPr>
            <a:r>
              <a:rPr lang="en-US" dirty="0" smtClean="0">
                <a:effectLst/>
              </a:rPr>
              <a:t>Structured:</a:t>
            </a:r>
            <a:r>
              <a:rPr lang="en-US" baseline="0" dirty="0" smtClean="0">
                <a:effectLst/>
              </a:rPr>
              <a:t> DB</a:t>
            </a:r>
          </a:p>
          <a:p>
            <a:pPr marL="174961" indent="-174961">
              <a:buFontTx/>
              <a:buChar char="-"/>
            </a:pPr>
            <a:r>
              <a:rPr lang="en-US" baseline="0" dirty="0" smtClean="0">
                <a:effectLst/>
              </a:rPr>
              <a:t>Unstructured: Tweets</a:t>
            </a:r>
          </a:p>
          <a:p>
            <a:pPr marL="174961" indent="-174961">
              <a:buFontTx/>
              <a:buChar char="-"/>
            </a:pPr>
            <a:r>
              <a:rPr lang="en-US" dirty="0" smtClean="0">
                <a:effectLst/>
              </a:rPr>
              <a:t>How about XML?  One good rule of thumb is if the data structure (or lack thereof) is not sufficient for the processing task at hand, then it is unstructured.</a:t>
            </a:r>
          </a:p>
        </p:txBody>
      </p:sp>
      <p:sp>
        <p:nvSpPr>
          <p:cNvPr id="4" name="Slide Number Placeholder 3"/>
          <p:cNvSpPr>
            <a:spLocks noGrp="1"/>
          </p:cNvSpPr>
          <p:nvPr>
            <p:ph type="sldNum" sz="quarter" idx="10"/>
          </p:nvPr>
        </p:nvSpPr>
        <p:spPr/>
        <p:txBody>
          <a:bodyPr/>
          <a:lstStyle/>
          <a:p>
            <a:fld id="{8B263312-38AA-4E1E-B2B5-0F8F122B24FE}" type="slidenum">
              <a:rPr lang="en-US" smtClean="0"/>
              <a:pPr/>
              <a:t>43</a:t>
            </a:fld>
            <a:endParaRPr lang="en-US" dirty="0"/>
          </a:p>
        </p:txBody>
      </p:sp>
    </p:spTree>
    <p:extLst>
      <p:ext uri="{BB962C8B-B14F-4D97-AF65-F5344CB8AC3E}">
        <p14:creationId xmlns:p14="http://schemas.microsoft.com/office/powerpoint/2010/main" val="37746950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“Cheap” prototypes enable us to get data and iterate</a:t>
            </a:r>
          </a:p>
          <a:p>
            <a:r>
              <a:rPr lang="en-US" dirty="0" smtClean="0"/>
              <a:t>This is also a form of</a:t>
            </a:r>
            <a:r>
              <a:rPr lang="en-US" baseline="0" dirty="0" smtClean="0"/>
              <a:t> measurement</a:t>
            </a:r>
            <a:endParaRPr lang="en-US" dirty="0" smtClean="0"/>
          </a:p>
          <a:p>
            <a:endParaRPr lang="en-US" dirty="0" smtClean="0"/>
          </a:p>
          <a:p>
            <a:r>
              <a:rPr lang="en-US" dirty="0" smtClean="0"/>
              <a:t>Fail-Fast on bad ideas</a:t>
            </a:r>
          </a:p>
          <a:p>
            <a:r>
              <a:rPr lang="en-US" dirty="0" smtClean="0"/>
              <a:t>Double-Down on good ones</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44</a:t>
            </a:fld>
            <a:endParaRPr lang="en-US"/>
          </a:p>
        </p:txBody>
      </p:sp>
    </p:spTree>
    <p:extLst>
      <p:ext uri="{BB962C8B-B14F-4D97-AF65-F5344CB8AC3E}">
        <p14:creationId xmlns:p14="http://schemas.microsoft.com/office/powerpoint/2010/main" val="2154792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uTest expands this into bigger data</a:t>
            </a:r>
          </a:p>
          <a:p>
            <a:r>
              <a:rPr lang="en-US" dirty="0" smtClean="0"/>
              <a:t>1000s of crowd-sourced testers in the field</a:t>
            </a:r>
          </a:p>
          <a:p>
            <a:r>
              <a:rPr lang="en-US" dirty="0" smtClean="0"/>
              <a:t>Automated</a:t>
            </a:r>
            <a:r>
              <a:rPr lang="en-US" baseline="0" dirty="0" smtClean="0"/>
              <a:t> screen shot and environment data collection from devices</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46</a:t>
            </a:fld>
            <a:endParaRPr lang="en-US"/>
          </a:p>
        </p:txBody>
      </p:sp>
    </p:spTree>
    <p:extLst>
      <p:ext uri="{BB962C8B-B14F-4D97-AF65-F5344CB8AC3E}">
        <p14:creationId xmlns:p14="http://schemas.microsoft.com/office/powerpoint/2010/main" val="1635978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testers</a:t>
            </a:r>
          </a:p>
          <a:p>
            <a:r>
              <a:rPr lang="en-US" dirty="0" smtClean="0"/>
              <a:t>Users</a:t>
            </a:r>
            <a:r>
              <a:rPr lang="en-US" baseline="0" dirty="0" smtClean="0"/>
              <a:t> voluntarily provide us with lots of data</a:t>
            </a:r>
          </a:p>
          <a:p>
            <a:r>
              <a:rPr lang="en-US" baseline="0" dirty="0" smtClean="0"/>
              <a:t>These are reviews for mobile apps</a:t>
            </a:r>
            <a:endParaRPr lang="en-US" dirty="0" smtClean="0"/>
          </a:p>
          <a:p>
            <a:endParaRPr lang="en-US" dirty="0" smtClean="0"/>
          </a:p>
          <a:p>
            <a:r>
              <a:rPr lang="en-US" dirty="0" smtClean="0"/>
              <a:t>http://applause.com</a:t>
            </a:r>
          </a:p>
          <a:p>
            <a:r>
              <a:rPr lang="en-US" dirty="0" smtClean="0"/>
              <a:t>http://www.applause.com/mobile-analytics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47</a:t>
            </a:fld>
            <a:endParaRPr lang="en-US"/>
          </a:p>
        </p:txBody>
      </p:sp>
    </p:spTree>
    <p:extLst>
      <p:ext uri="{BB962C8B-B14F-4D97-AF65-F5344CB8AC3E}">
        <p14:creationId xmlns:p14="http://schemas.microsoft.com/office/powerpoint/2010/main" val="3403531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dirty="0" smtClean="0"/>
              <a:t>The question is, how do we make use of</a:t>
            </a:r>
            <a:r>
              <a:rPr lang="en-US" baseline="0" dirty="0" smtClean="0"/>
              <a:t> it?</a:t>
            </a:r>
          </a:p>
          <a:p>
            <a:pPr marL="0" marR="0" indent="0" algn="l" defTabSz="1219170" rtl="0" eaLnBrk="1" fontAlgn="auto" latinLnBrk="0" hangingPunct="1">
              <a:lnSpc>
                <a:spcPct val="100000"/>
              </a:lnSpc>
              <a:spcBef>
                <a:spcPts val="0"/>
              </a:spcBef>
              <a:spcAft>
                <a:spcPts val="0"/>
              </a:spcAft>
              <a:buClrTx/>
              <a:buSzTx/>
              <a:buFontTx/>
              <a:buNone/>
              <a:tabLst/>
              <a:defRPr/>
            </a:pPr>
            <a:r>
              <a:rPr lang="en-US" baseline="0" dirty="0" smtClean="0"/>
              <a:t>Here Natural language processing and clustering is provided to give actionable information on app quality</a:t>
            </a:r>
            <a:endParaRPr lang="en-US" dirty="0" smtClean="0"/>
          </a:p>
          <a:p>
            <a:pPr marL="0" marR="0" indent="0" algn="l" defTabSz="1219170" rtl="0" eaLnBrk="1" fontAlgn="auto" latinLnBrk="0" hangingPunct="1">
              <a:lnSpc>
                <a:spcPct val="100000"/>
              </a:lnSpc>
              <a:spcBef>
                <a:spcPts val="0"/>
              </a:spcBef>
              <a:spcAft>
                <a:spcPts val="0"/>
              </a:spcAft>
              <a:buClrTx/>
              <a:buSzTx/>
              <a:buFontTx/>
              <a:buNone/>
              <a:tabLst/>
              <a:defRPr/>
            </a:pPr>
            <a:r>
              <a:rPr lang="en-US" dirty="0" smtClean="0"/>
              <a:t>JetBlue</a:t>
            </a:r>
            <a:r>
              <a:rPr lang="en-US" baseline="0" dirty="0" smtClean="0"/>
              <a:t> beats Southwest on Satisfaction and Pricing</a:t>
            </a:r>
          </a:p>
          <a:p>
            <a:pPr marL="0" marR="0" indent="0" algn="l" defTabSz="1219170" rtl="0" eaLnBrk="1" fontAlgn="auto" latinLnBrk="0" hangingPunct="1">
              <a:lnSpc>
                <a:spcPct val="100000"/>
              </a:lnSpc>
              <a:spcBef>
                <a:spcPts val="0"/>
              </a:spcBef>
              <a:spcAft>
                <a:spcPts val="0"/>
              </a:spcAft>
              <a:buClrTx/>
              <a:buSzTx/>
              <a:buFontTx/>
              <a:buNone/>
              <a:tabLst/>
              <a:defRPr/>
            </a:pPr>
            <a:r>
              <a:rPr lang="en-US" baseline="0" dirty="0" smtClean="0"/>
              <a:t>But still has some work to so on (perceived) security</a:t>
            </a:r>
            <a:endParaRPr lang="en-US" dirty="0" smtClean="0"/>
          </a:p>
          <a:p>
            <a:pPr marL="0" marR="0" indent="0" algn="l" defTabSz="121917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121917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1219170" rtl="0" eaLnBrk="1" fontAlgn="auto" latinLnBrk="0" hangingPunct="1">
              <a:lnSpc>
                <a:spcPct val="100000"/>
              </a:lnSpc>
              <a:spcBef>
                <a:spcPts val="0"/>
              </a:spcBef>
              <a:spcAft>
                <a:spcPts val="0"/>
              </a:spcAft>
              <a:buClrTx/>
              <a:buSzTx/>
              <a:buFontTx/>
              <a:buNone/>
              <a:tabLst/>
              <a:defRPr/>
            </a:pPr>
            <a:r>
              <a:rPr lang="en-US" dirty="0" smtClean="0"/>
              <a:t>http://applause.com</a:t>
            </a:r>
          </a:p>
          <a:p>
            <a:r>
              <a:rPr lang="en-US" dirty="0" smtClean="0"/>
              <a:t>http://www.applause.com/mobile-analytics</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48</a:t>
            </a:fld>
            <a:endParaRPr lang="en-US"/>
          </a:p>
        </p:txBody>
      </p:sp>
    </p:spTree>
    <p:extLst>
      <p:ext uri="{BB962C8B-B14F-4D97-AF65-F5344CB8AC3E}">
        <p14:creationId xmlns:p14="http://schemas.microsoft.com/office/powerpoint/2010/main" val="2065086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600" kern="1200" dirty="0" smtClean="0">
                <a:solidFill>
                  <a:schemeClr val="tx1"/>
                </a:solidFill>
                <a:effectLst/>
                <a:latin typeface="+mn-lt"/>
                <a:ea typeface="+mn-ea"/>
                <a:cs typeface="+mn-cs"/>
              </a:rPr>
              <a:t>Mobile check caching is awesome - it is magic</a:t>
            </a:r>
          </a:p>
          <a:p>
            <a:pPr rtl="0" fontAlgn="ctr"/>
            <a:r>
              <a:rPr lang="en-US" sz="1600" kern="1200" dirty="0" smtClean="0">
                <a:solidFill>
                  <a:schemeClr val="tx1"/>
                </a:solidFill>
                <a:effectLst/>
                <a:latin typeface="+mn-lt"/>
                <a:ea typeface="+mn-ea"/>
                <a:cs typeface="+mn-cs"/>
              </a:rPr>
              <a:t>Customers have expressed that this is a differentiator </a:t>
            </a:r>
          </a:p>
          <a:p>
            <a:pPr rtl="0" fontAlgn="ctr"/>
            <a:r>
              <a:rPr lang="en-US" sz="1600" kern="1200" dirty="0" smtClean="0">
                <a:solidFill>
                  <a:schemeClr val="tx1"/>
                </a:solidFill>
                <a:effectLst/>
                <a:latin typeface="+mn-lt"/>
                <a:ea typeface="+mn-ea"/>
                <a:cs typeface="+mn-cs"/>
              </a:rPr>
              <a:t>My bank offers this on MY phone - so I am loyal</a:t>
            </a:r>
          </a:p>
          <a:p>
            <a:pPr rtl="0" fontAlgn="ctr"/>
            <a:r>
              <a:rPr lang="en-US" sz="1600" kern="1200" dirty="0" smtClean="0">
                <a:solidFill>
                  <a:schemeClr val="tx1"/>
                </a:solidFill>
                <a:effectLst/>
                <a:latin typeface="+mn-lt"/>
                <a:ea typeface="+mn-ea"/>
                <a:cs typeface="+mn-cs"/>
              </a:rPr>
              <a:t>The SERVICE of the ATM now MOBILE</a:t>
            </a:r>
          </a:p>
          <a:p>
            <a:pPr rtl="0" fontAlgn="ctr"/>
            <a:r>
              <a:rPr lang="en-US" sz="1600" kern="1200" dirty="0" smtClean="0">
                <a:solidFill>
                  <a:schemeClr val="tx1"/>
                </a:solidFill>
                <a:effectLst/>
                <a:latin typeface="+mn-lt"/>
                <a:ea typeface="+mn-ea"/>
                <a:cs typeface="+mn-cs"/>
              </a:rPr>
              <a:t>My wife is suspicious of this new technology - I assured her it was safe -- we even keep the check!</a:t>
            </a:r>
          </a:p>
          <a:p>
            <a:pPr rtl="0" fontAlgn="ctr"/>
            <a:r>
              <a:rPr lang="en-US" sz="1600" kern="1200" dirty="0" smtClean="0">
                <a:solidFill>
                  <a:schemeClr val="tx1"/>
                </a:solidFill>
                <a:effectLst/>
                <a:latin typeface="+mn-lt"/>
                <a:ea typeface="+mn-ea"/>
                <a:cs typeface="+mn-cs"/>
              </a:rPr>
              <a:t>She finally tried it</a:t>
            </a:r>
          </a:p>
          <a:p>
            <a:pPr rtl="0" fontAlgn="ctr"/>
            <a:r>
              <a:rPr lang="en-US" sz="1600" kern="1200" dirty="0" smtClean="0">
                <a:solidFill>
                  <a:schemeClr val="tx1"/>
                </a:solidFill>
                <a:effectLst/>
                <a:latin typeface="+mn-lt"/>
                <a:ea typeface="+mn-ea"/>
                <a:cs typeface="+mn-cs"/>
              </a:rPr>
              <a:t>Did not take the photo correctly and worried for 3 days if it worked</a:t>
            </a:r>
          </a:p>
          <a:p>
            <a:pPr rtl="0" fontAlgn="ctr"/>
            <a:r>
              <a:rPr lang="en-US" sz="1600" kern="1200" dirty="0" smtClean="0">
                <a:solidFill>
                  <a:schemeClr val="tx1"/>
                </a:solidFill>
                <a:effectLst/>
                <a:latin typeface="+mn-lt"/>
                <a:ea typeface="+mn-ea"/>
                <a:cs typeface="+mn-cs"/>
              </a:rPr>
              <a:t>Using DATA mining</a:t>
            </a:r>
          </a:p>
          <a:p>
            <a:pPr lvl="1" rtl="0" fontAlgn="ctr"/>
            <a:r>
              <a:rPr lang="en-US" sz="1600" kern="1200" dirty="0" smtClean="0">
                <a:solidFill>
                  <a:schemeClr val="tx1"/>
                </a:solidFill>
                <a:effectLst/>
                <a:latin typeface="+mn-lt"/>
                <a:ea typeface="+mn-ea"/>
                <a:cs typeface="+mn-cs"/>
              </a:rPr>
              <a:t>could the bank have identified her as a first time user? </a:t>
            </a:r>
          </a:p>
          <a:p>
            <a:pPr lvl="1" rtl="0" fontAlgn="ctr"/>
            <a:r>
              <a:rPr lang="en-US" sz="1600" kern="1200" dirty="0" smtClean="0">
                <a:solidFill>
                  <a:schemeClr val="tx1"/>
                </a:solidFill>
                <a:effectLst/>
                <a:latin typeface="+mn-lt"/>
                <a:ea typeface="+mn-ea"/>
                <a:cs typeface="+mn-cs"/>
              </a:rPr>
              <a:t>Could they detect a spike in her accessing her account / balance?</a:t>
            </a:r>
          </a:p>
          <a:p>
            <a:pPr rtl="0" fontAlgn="ctr"/>
            <a:r>
              <a:rPr lang="en-US" sz="1600" kern="1200" dirty="0" smtClean="0">
                <a:solidFill>
                  <a:schemeClr val="tx1"/>
                </a:solidFill>
                <a:effectLst/>
                <a:latin typeface="+mn-lt"/>
                <a:ea typeface="+mn-ea"/>
                <a:cs typeface="+mn-cs"/>
              </a:rPr>
              <a:t>Based on this they could have provided superior service</a:t>
            </a:r>
          </a:p>
          <a:p>
            <a:pPr lvl="1" rtl="0" fontAlgn="ctr"/>
            <a:r>
              <a:rPr lang="en-US" sz="1600" kern="1200" dirty="0" smtClean="0">
                <a:solidFill>
                  <a:schemeClr val="tx1"/>
                </a:solidFill>
                <a:effectLst/>
                <a:latin typeface="+mn-lt"/>
                <a:ea typeface="+mn-ea"/>
                <a:cs typeface="+mn-cs"/>
              </a:rPr>
              <a:t>Sent an assurance email</a:t>
            </a:r>
          </a:p>
          <a:p>
            <a:pPr lvl="1" rtl="0" fontAlgn="ctr"/>
            <a:r>
              <a:rPr lang="en-US" sz="1600" kern="1200" dirty="0" smtClean="0">
                <a:solidFill>
                  <a:schemeClr val="tx1"/>
                </a:solidFill>
                <a:effectLst/>
                <a:latin typeface="+mn-lt"/>
                <a:ea typeface="+mn-ea"/>
                <a:cs typeface="+mn-cs"/>
              </a:rPr>
              <a:t>Given her an option to contact a rep</a:t>
            </a:r>
          </a:p>
          <a:p>
            <a:pPr lvl="1" rtl="0" fontAlgn="ctr"/>
            <a:r>
              <a:rPr lang="en-US" sz="1600" kern="1200" dirty="0" smtClean="0">
                <a:solidFill>
                  <a:schemeClr val="tx1"/>
                </a:solidFill>
                <a:effectLst/>
                <a:latin typeface="+mn-lt"/>
                <a:ea typeface="+mn-ea"/>
                <a:cs typeface="+mn-cs"/>
              </a:rPr>
              <a:t>Had a rep contact her</a:t>
            </a:r>
          </a:p>
          <a:p>
            <a:pPr rtl="0" fontAlgn="ctr"/>
            <a:r>
              <a:rPr lang="en-US" sz="1600" kern="1200" dirty="0" smtClean="0">
                <a:solidFill>
                  <a:schemeClr val="tx1"/>
                </a:solidFill>
                <a:effectLst/>
                <a:latin typeface="+mn-lt"/>
                <a:ea typeface="+mn-ea"/>
                <a:cs typeface="+mn-cs"/>
              </a:rPr>
              <a:t>To improve the experience</a:t>
            </a:r>
          </a:p>
          <a:p>
            <a:pPr rtl="0" fontAlgn="ctr"/>
            <a:r>
              <a:rPr lang="en-US" sz="1600" kern="1200" dirty="0" smtClean="0">
                <a:solidFill>
                  <a:schemeClr val="tx1"/>
                </a:solidFill>
                <a:effectLst/>
                <a:latin typeface="+mn-lt"/>
                <a:ea typeface="+mn-ea"/>
                <a:cs typeface="+mn-cs"/>
              </a:rPr>
              <a:t>I am a happy customer, how do we make my wife one?</a:t>
            </a:r>
          </a:p>
          <a:p>
            <a:pPr rtl="0" fontAlgn="ctr"/>
            <a:r>
              <a:rPr lang="en-US" sz="1600" kern="1200" dirty="0" smtClean="0">
                <a:solidFill>
                  <a:schemeClr val="tx1"/>
                </a:solidFill>
                <a:effectLst/>
                <a:latin typeface="+mn-lt"/>
                <a:ea typeface="+mn-ea"/>
                <a:cs typeface="+mn-cs"/>
              </a:rPr>
              <a:t>DATA is the key to bringing this magic to everyone</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80A0C1-CA3B-41F6-AD43-966CCC06A15E}" type="slidenum">
              <a:rPr lang="en-US" smtClean="0"/>
              <a:t>5</a:t>
            </a:fld>
            <a:endParaRPr lang="en-US"/>
          </a:p>
        </p:txBody>
      </p:sp>
    </p:spTree>
    <p:extLst>
      <p:ext uri="{BB962C8B-B14F-4D97-AF65-F5344CB8AC3E}">
        <p14:creationId xmlns:p14="http://schemas.microsoft.com/office/powerpoint/2010/main" val="714940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“force</a:t>
            </a:r>
            <a:r>
              <a:rPr lang="en-US" baseline="0" dirty="0" smtClean="0"/>
              <a:t> multiplier” –dramatically increases effectiveness </a:t>
            </a:r>
          </a:p>
          <a:p>
            <a:endParaRPr lang="en-US" baseline="0" dirty="0" smtClean="0"/>
          </a:p>
          <a:p>
            <a:r>
              <a:rPr lang="en-US" baseline="0" dirty="0" smtClean="0"/>
              <a:t>Services in your pocket</a:t>
            </a:r>
          </a:p>
          <a:p>
            <a:r>
              <a:rPr lang="en-US" baseline="0" dirty="0" smtClean="0"/>
              <a:t>One of the world’s two indices of all knowledge, in your pocket</a:t>
            </a:r>
            <a:endParaRPr lang="en-US" dirty="0" smtClean="0"/>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51</a:t>
            </a:fld>
            <a:endParaRPr lang="en-US"/>
          </a:p>
        </p:txBody>
      </p:sp>
    </p:spTree>
    <p:extLst>
      <p:ext uri="{BB962C8B-B14F-4D97-AF65-F5344CB8AC3E}">
        <p14:creationId xmlns:p14="http://schemas.microsoft.com/office/powerpoint/2010/main" val="3429018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purpose of mobile is to be able to go anywhere</a:t>
            </a:r>
          </a:p>
        </p:txBody>
      </p:sp>
      <p:sp>
        <p:nvSpPr>
          <p:cNvPr id="4" name="Slide Number Placeholder 3"/>
          <p:cNvSpPr>
            <a:spLocks noGrp="1"/>
          </p:cNvSpPr>
          <p:nvPr>
            <p:ph type="sldNum" sz="quarter" idx="10"/>
          </p:nvPr>
        </p:nvSpPr>
        <p:spPr/>
        <p:txBody>
          <a:bodyPr/>
          <a:lstStyle/>
          <a:p>
            <a:fld id="{B580A0C1-CA3B-41F6-AD43-966CCC06A15E}" type="slidenum">
              <a:rPr lang="en-US" smtClean="0"/>
              <a:t>52</a:t>
            </a:fld>
            <a:endParaRPr lang="en-US"/>
          </a:p>
        </p:txBody>
      </p:sp>
    </p:spTree>
    <p:extLst>
      <p:ext uri="{BB962C8B-B14F-4D97-AF65-F5344CB8AC3E}">
        <p14:creationId xmlns:p14="http://schemas.microsoft.com/office/powerpoint/2010/main" val="4065410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smtClean="0"/>
              <a:t>There are a lot of device out</a:t>
            </a:r>
            <a:r>
              <a:rPr lang="en-US" baseline="0" dirty="0" smtClean="0"/>
              <a:t> there</a:t>
            </a:r>
          </a:p>
          <a:p>
            <a:pPr marL="285750" indent="-285750">
              <a:buFontTx/>
              <a:buChar char="-"/>
            </a:pPr>
            <a:r>
              <a:rPr lang="en-US" baseline="0" dirty="0" smtClean="0"/>
              <a:t>There are also </a:t>
            </a:r>
            <a:r>
              <a:rPr lang="en-US" baseline="0" dirty="0" err="1" smtClean="0"/>
              <a:t>WiFi</a:t>
            </a:r>
            <a:r>
              <a:rPr lang="en-US" baseline="0" dirty="0" smtClean="0"/>
              <a:t> mobile devices in addition to above (World: 32 per 1000 inhabitants;  Developed world: 84 per 100)</a:t>
            </a:r>
          </a:p>
          <a:p>
            <a:pPr marL="285750" indent="-285750">
              <a:buFontTx/>
              <a:buChar char="-"/>
            </a:pPr>
            <a:r>
              <a:rPr lang="en-US" baseline="0" dirty="0" smtClean="0"/>
              <a:t>The </a:t>
            </a:r>
            <a:r>
              <a:rPr lang="en-US" baseline="0" dirty="0" err="1" smtClean="0"/>
              <a:t>IoT</a:t>
            </a:r>
            <a:r>
              <a:rPr lang="en-US" baseline="0" dirty="0" smtClean="0"/>
              <a:t> adds many more devices – even if not mobile then distributed</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Source:</a:t>
            </a:r>
          </a:p>
          <a:p>
            <a:pPr marL="0" indent="0">
              <a:buFont typeface="Arial" panose="020B0604020202020204" pitchFamily="34" charset="0"/>
              <a:buNone/>
            </a:pPr>
            <a:r>
              <a:rPr lang="en-US" sz="1600" kern="1200" dirty="0" smtClean="0">
                <a:solidFill>
                  <a:schemeClr val="tx1"/>
                </a:solidFill>
                <a:effectLst/>
                <a:latin typeface="+mn-lt"/>
                <a:ea typeface="+mn-ea"/>
                <a:cs typeface="+mn-cs"/>
              </a:rPr>
              <a:t>http://www.itu.int/en/ITU-D/Statistics/Documents/facts/ICTFactsFigures2014-e.pdf</a:t>
            </a:r>
          </a:p>
          <a:p>
            <a:pPr marL="0" indent="0">
              <a:buFont typeface="Arial" panose="020B0604020202020204" pitchFamily="34" charset="0"/>
              <a:buNone/>
            </a:pPr>
            <a:r>
              <a:rPr lang="en-US" sz="1600" kern="1200" dirty="0" smtClean="0">
                <a:solidFill>
                  <a:schemeClr val="tx1"/>
                </a:solidFill>
                <a:effectLst/>
                <a:latin typeface="+mn-lt"/>
                <a:ea typeface="+mn-ea"/>
                <a:cs typeface="+mn-cs"/>
              </a:rPr>
              <a:t>2011: 5.9 billion; 2012: 6.2 billion; 2013: 6.7 billion; 2014: 6.9 billion.</a:t>
            </a:r>
          </a:p>
        </p:txBody>
      </p:sp>
      <p:sp>
        <p:nvSpPr>
          <p:cNvPr id="4" name="Slide Number Placeholder 3"/>
          <p:cNvSpPr>
            <a:spLocks noGrp="1"/>
          </p:cNvSpPr>
          <p:nvPr>
            <p:ph type="sldNum" sz="quarter" idx="10"/>
          </p:nvPr>
        </p:nvSpPr>
        <p:spPr/>
        <p:txBody>
          <a:bodyPr/>
          <a:lstStyle/>
          <a:p>
            <a:fld id="{B580A0C1-CA3B-41F6-AD43-966CCC06A15E}" type="slidenum">
              <a:rPr lang="en-US" smtClean="0"/>
              <a:t>53</a:t>
            </a:fld>
            <a:endParaRPr lang="en-US"/>
          </a:p>
        </p:txBody>
      </p:sp>
    </p:spTree>
    <p:extLst>
      <p:ext uri="{BB962C8B-B14F-4D97-AF65-F5344CB8AC3E}">
        <p14:creationId xmlns:p14="http://schemas.microsoft.com/office/powerpoint/2010/main" val="3354331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those does</a:t>
            </a:r>
            <a:r>
              <a:rPr lang="en-US" baseline="0" dirty="0" smtClean="0"/>
              <a:t> not include </a:t>
            </a:r>
            <a:r>
              <a:rPr lang="en-US" baseline="0" dirty="0" err="1" smtClean="0"/>
              <a:t>WiFi</a:t>
            </a:r>
            <a:r>
              <a:rPr lang="en-US" baseline="0" dirty="0" smtClean="0"/>
              <a:t> enabled mobile devices</a:t>
            </a:r>
            <a:endParaRPr lang="en-US" dirty="0" smtClean="0"/>
          </a:p>
          <a:p>
            <a:endParaRPr lang="en-US" dirty="0" smtClean="0"/>
          </a:p>
          <a:p>
            <a:r>
              <a:rPr lang="en-US" dirty="0" smtClean="0"/>
              <a:t>2013 Internet Trends</a:t>
            </a:r>
          </a:p>
          <a:p>
            <a:pPr marL="0" marR="0" indent="0" algn="l" defTabSz="1219170" rtl="0" eaLnBrk="1" fontAlgn="auto" latinLnBrk="0" hangingPunct="1">
              <a:lnSpc>
                <a:spcPct val="100000"/>
              </a:lnSpc>
              <a:spcBef>
                <a:spcPts val="0"/>
              </a:spcBef>
              <a:spcAft>
                <a:spcPts val="0"/>
              </a:spcAft>
              <a:buClrTx/>
              <a:buSzTx/>
              <a:buFontTx/>
              <a:buNone/>
              <a:tabLst/>
              <a:defRPr/>
            </a:pPr>
            <a:r>
              <a:rPr lang="en-US" baseline="0" dirty="0" smtClean="0"/>
              <a:t>Source: http://www.slideshare.net/kleinerperkins/kpcb-internet-trends-2013</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54</a:t>
            </a:fld>
            <a:endParaRPr lang="en-US"/>
          </a:p>
        </p:txBody>
      </p:sp>
    </p:spTree>
    <p:extLst>
      <p:ext uri="{BB962C8B-B14F-4D97-AF65-F5344CB8AC3E}">
        <p14:creationId xmlns:p14="http://schemas.microsoft.com/office/powerpoint/2010/main" val="2199872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Although users are becoming more accepting</a:t>
            </a:r>
          </a:p>
          <a:p>
            <a:r>
              <a:rPr lang="en-US" baseline="0" dirty="0" smtClean="0"/>
              <a:t>Privacy still needs to be addressed</a:t>
            </a:r>
          </a:p>
          <a:p>
            <a:r>
              <a:rPr lang="en-US" baseline="0" dirty="0" smtClean="0"/>
              <a:t>That is outside the scope of this talk</a:t>
            </a:r>
          </a:p>
        </p:txBody>
      </p:sp>
      <p:sp>
        <p:nvSpPr>
          <p:cNvPr id="4" name="Slide Number Placeholder 3"/>
          <p:cNvSpPr>
            <a:spLocks noGrp="1"/>
          </p:cNvSpPr>
          <p:nvPr>
            <p:ph type="sldNum" sz="quarter" idx="10"/>
          </p:nvPr>
        </p:nvSpPr>
        <p:spPr/>
        <p:txBody>
          <a:bodyPr/>
          <a:lstStyle/>
          <a:p>
            <a:fld id="{B580A0C1-CA3B-41F6-AD43-966CCC06A15E}" type="slidenum">
              <a:rPr lang="en-US" smtClean="0"/>
              <a:t>55</a:t>
            </a:fld>
            <a:endParaRPr lang="en-US"/>
          </a:p>
        </p:txBody>
      </p:sp>
    </p:spTree>
    <p:extLst>
      <p:ext uri="{BB962C8B-B14F-4D97-AF65-F5344CB8AC3E}">
        <p14:creationId xmlns:p14="http://schemas.microsoft.com/office/powerpoint/2010/main" val="1475156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Users</a:t>
            </a:r>
          </a:p>
        </p:txBody>
      </p:sp>
      <p:sp>
        <p:nvSpPr>
          <p:cNvPr id="4" name="Slide Number Placeholder 3"/>
          <p:cNvSpPr>
            <a:spLocks noGrp="1"/>
          </p:cNvSpPr>
          <p:nvPr>
            <p:ph type="sldNum" sz="quarter" idx="10"/>
          </p:nvPr>
        </p:nvSpPr>
        <p:spPr/>
        <p:txBody>
          <a:bodyPr/>
          <a:lstStyle/>
          <a:p>
            <a:fld id="{B580A0C1-CA3B-41F6-AD43-966CCC06A15E}" type="slidenum">
              <a:rPr lang="en-US" smtClean="0"/>
              <a:t>56</a:t>
            </a:fld>
            <a:endParaRPr lang="en-US"/>
          </a:p>
        </p:txBody>
      </p:sp>
    </p:spTree>
    <p:extLst>
      <p:ext uri="{BB962C8B-B14F-4D97-AF65-F5344CB8AC3E}">
        <p14:creationId xmlns:p14="http://schemas.microsoft.com/office/powerpoint/2010/main" val="2260374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Sensors.</a:t>
            </a:r>
          </a:p>
          <a:p>
            <a:r>
              <a:rPr lang="en-US" dirty="0" smtClean="0"/>
              <a:t>The COMBINATION (Sensors + users) is powerful</a:t>
            </a:r>
          </a:p>
          <a:p>
            <a:endParaRPr lang="en-US" dirty="0" smtClean="0"/>
          </a:p>
          <a:p>
            <a:r>
              <a:rPr lang="en-US" dirty="0" smtClean="0"/>
              <a:t>https://play.google.com/store/apps/details?id=ca.cumulonimbus.barometernetwork</a:t>
            </a:r>
          </a:p>
          <a:p>
            <a:r>
              <a:rPr lang="en-US" dirty="0" smtClean="0"/>
              <a:t>http://developer.android.com/guide/topics/sensors/sensors_environment.html</a:t>
            </a:r>
          </a:p>
          <a:p>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57</a:t>
            </a:fld>
            <a:endParaRPr lang="en-US"/>
          </a:p>
        </p:txBody>
      </p:sp>
    </p:spTree>
    <p:extLst>
      <p:ext uri="{BB962C8B-B14F-4D97-AF65-F5344CB8AC3E}">
        <p14:creationId xmlns:p14="http://schemas.microsoft.com/office/powerpoint/2010/main" val="1132465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a:t>
            </a:r>
            <a:r>
              <a:rPr lang="en-US" baseline="0" dirty="0" smtClean="0"/>
              <a:t> more directly user impacting than weather</a:t>
            </a:r>
            <a:endParaRPr lang="en-US" dirty="0" smtClean="0"/>
          </a:p>
          <a:p>
            <a:r>
              <a:rPr lang="en-US" dirty="0" smtClean="0"/>
              <a:t>https://www.waze.com/ </a:t>
            </a:r>
          </a:p>
          <a:p>
            <a:r>
              <a:rPr lang="en-US" dirty="0" smtClean="0"/>
              <a:t>Combination of</a:t>
            </a:r>
            <a:r>
              <a:rPr lang="en-US" baseline="0" dirty="0" smtClean="0"/>
              <a:t> user contributed data</a:t>
            </a:r>
          </a:p>
          <a:p>
            <a:r>
              <a:rPr lang="en-US" baseline="0" dirty="0" smtClean="0"/>
              <a:t>Plus sensor (GPS) data</a:t>
            </a:r>
          </a:p>
        </p:txBody>
      </p:sp>
      <p:sp>
        <p:nvSpPr>
          <p:cNvPr id="4" name="Slide Number Placeholder 3"/>
          <p:cNvSpPr>
            <a:spLocks noGrp="1"/>
          </p:cNvSpPr>
          <p:nvPr>
            <p:ph type="sldNum" sz="quarter" idx="10"/>
          </p:nvPr>
        </p:nvSpPr>
        <p:spPr/>
        <p:txBody>
          <a:bodyPr/>
          <a:lstStyle/>
          <a:p>
            <a:fld id="{B580A0C1-CA3B-41F6-AD43-966CCC06A15E}" type="slidenum">
              <a:rPr lang="en-US" smtClean="0"/>
              <a:t>58</a:t>
            </a:fld>
            <a:endParaRPr lang="en-US"/>
          </a:p>
        </p:txBody>
      </p:sp>
    </p:spTree>
    <p:extLst>
      <p:ext uri="{BB962C8B-B14F-4D97-AF65-F5344CB8AC3E}">
        <p14:creationId xmlns:p14="http://schemas.microsoft.com/office/powerpoint/2010/main" val="2367804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59</a:t>
            </a:fld>
            <a:endParaRPr lang="en-US"/>
          </a:p>
        </p:txBody>
      </p:sp>
    </p:spTree>
    <p:extLst>
      <p:ext uri="{BB962C8B-B14F-4D97-AF65-F5344CB8AC3E}">
        <p14:creationId xmlns:p14="http://schemas.microsoft.com/office/powerpoint/2010/main" val="41377791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a bit prosaic,</a:t>
            </a:r>
          </a:p>
          <a:p>
            <a:r>
              <a:rPr lang="en-US" dirty="0" smtClean="0"/>
              <a:t>But</a:t>
            </a:r>
            <a:r>
              <a:rPr lang="en-US" baseline="0" dirty="0" smtClean="0"/>
              <a:t> this app can appeal to business as well as retail users</a:t>
            </a:r>
            <a:endParaRPr lang="en-US" dirty="0" smtClean="0"/>
          </a:p>
          <a:p>
            <a:r>
              <a:rPr lang="en-US" dirty="0" smtClean="0"/>
              <a:t>Note: it is actual a tablet (Win 8) app</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61</a:t>
            </a:fld>
            <a:endParaRPr lang="en-US"/>
          </a:p>
        </p:txBody>
      </p:sp>
    </p:spTree>
    <p:extLst>
      <p:ext uri="{BB962C8B-B14F-4D97-AF65-F5344CB8AC3E}">
        <p14:creationId xmlns:p14="http://schemas.microsoft.com/office/powerpoint/2010/main" val="3386494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Magic may seem a bit silly, but it is really a proxy for the IMPACT of technology</a:t>
            </a:r>
          </a:p>
          <a:p>
            <a:r>
              <a:rPr lang="en-US" baseline="0" dirty="0" smtClean="0"/>
              <a:t>Elon identifies technologies/</a:t>
            </a:r>
            <a:r>
              <a:rPr lang="en-US" baseline="0" dirty="0" err="1" smtClean="0"/>
              <a:t>magics</a:t>
            </a:r>
            <a:r>
              <a:rPr lang="en-US" baseline="0" dirty="0" smtClean="0"/>
              <a:t> I want to talk to you about</a:t>
            </a:r>
          </a:p>
          <a:p>
            <a:endParaRPr lang="en-US" baseline="0" dirty="0" smtClean="0"/>
          </a:p>
          <a:p>
            <a:r>
              <a:rPr lang="en-US" baseline="0" dirty="0" smtClean="0"/>
              <a:t>Photo</a:t>
            </a:r>
          </a:p>
          <a:p>
            <a:r>
              <a:rPr lang="en-US" b="1" dirty="0" err="1" smtClean="0"/>
              <a:t>SpaceX</a:t>
            </a:r>
            <a:r>
              <a:rPr lang="en-US" b="1" dirty="0" smtClean="0"/>
              <a:t> Falcon 9 Rocket Lifts Off From Cape Canaveral </a:t>
            </a:r>
          </a:p>
          <a:p>
            <a:r>
              <a:rPr lang="en-US" dirty="0" smtClean="0"/>
              <a:t>http://www.rsvlts.com/2012/05/22/spacex-lifts-off-from-cape-canaveral-5-high-quality-photos/</a:t>
            </a:r>
          </a:p>
          <a:p>
            <a:r>
              <a:rPr lang="en-US" dirty="0" err="1" smtClean="0"/>
              <a:t>SpaceX</a:t>
            </a:r>
            <a:r>
              <a:rPr lang="en-US" dirty="0" smtClean="0"/>
              <a:t> – Founded</a:t>
            </a:r>
            <a:r>
              <a:rPr lang="en-US" baseline="0" dirty="0" smtClean="0"/>
              <a:t> by Elon Musk</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6</a:t>
            </a:fld>
            <a:endParaRPr lang="en-US"/>
          </a:p>
        </p:txBody>
      </p:sp>
    </p:spTree>
    <p:extLst>
      <p:ext uri="{BB962C8B-B14F-4D97-AF65-F5344CB8AC3E}">
        <p14:creationId xmlns:p14="http://schemas.microsoft.com/office/powerpoint/2010/main" val="24016266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talked about three </a:t>
            </a:r>
            <a:r>
              <a:rPr lang="en-US" baseline="0" dirty="0" err="1" smtClean="0"/>
              <a:t>magics</a:t>
            </a:r>
            <a:endParaRPr lang="en-US" baseline="0" dirty="0" smtClean="0"/>
          </a:p>
          <a:p>
            <a:r>
              <a:rPr lang="en-US" baseline="0" dirty="0" smtClean="0"/>
              <a:t>All Omnipresent</a:t>
            </a:r>
          </a:p>
          <a:p>
            <a:r>
              <a:rPr lang="en-US" baseline="0" dirty="0" smtClean="0"/>
              <a:t>The magic of data is insight, about the past and about the future</a:t>
            </a:r>
          </a:p>
          <a:p>
            <a:r>
              <a:rPr lang="en-US" baseline="0" dirty="0" smtClean="0"/>
              <a:t>Data is enabled by Cloud Services – Magically on tap and elastic, allowing continuous improvement</a:t>
            </a:r>
          </a:p>
          <a:p>
            <a:r>
              <a:rPr lang="en-US" baseline="0" dirty="0" smtClean="0"/>
              <a:t>And Services and Data are brought to the user, wherever they go by Mobile – which sees all and tells all</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63</a:t>
            </a:fld>
            <a:endParaRPr lang="en-US"/>
          </a:p>
        </p:txBody>
      </p:sp>
    </p:spTree>
    <p:extLst>
      <p:ext uri="{BB962C8B-B14F-4D97-AF65-F5344CB8AC3E}">
        <p14:creationId xmlns:p14="http://schemas.microsoft.com/office/powerpoint/2010/main" val="1142882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talk about three </a:t>
            </a:r>
            <a:r>
              <a:rPr lang="en-US" baseline="0" dirty="0" err="1" smtClean="0"/>
              <a:t>magics</a:t>
            </a:r>
            <a:endParaRPr lang="en-US" baseline="0" dirty="0" smtClean="0"/>
          </a:p>
          <a:p>
            <a:r>
              <a:rPr lang="en-US" baseline="0" dirty="0" smtClean="0"/>
              <a:t>(title probably tipped you off)</a:t>
            </a:r>
          </a:p>
          <a:p>
            <a:pPr marL="285750" indent="-285750">
              <a:buFont typeface="Arial" panose="020B0604020202020204" pitchFamily="34" charset="0"/>
              <a:buChar char="•"/>
            </a:pPr>
            <a:r>
              <a:rPr lang="en-US" dirty="0" smtClean="0"/>
              <a:t>[CLICK] Services/Wand – Enable everything else</a:t>
            </a:r>
          </a:p>
          <a:p>
            <a:pPr marL="285750" indent="-285750">
              <a:buFont typeface="Arial" panose="020B0604020202020204" pitchFamily="34" charset="0"/>
              <a:buChar char="•"/>
            </a:pPr>
            <a:r>
              <a:rPr lang="en-US" dirty="0" smtClean="0"/>
              <a:t>Data/Fairy dust(magic</a:t>
            </a:r>
            <a:r>
              <a:rPr lang="en-US" baseline="0" dirty="0" smtClean="0"/>
              <a:t> powder) – Lots of little bits come together to make something powerful;  It’s everywhere</a:t>
            </a:r>
          </a:p>
          <a:p>
            <a:pPr marL="285750" indent="-285750">
              <a:buFont typeface="Arial" panose="020B0604020202020204" pitchFamily="34" charset="0"/>
              <a:buChar char="•"/>
            </a:pPr>
            <a:r>
              <a:rPr lang="en-US" baseline="0" dirty="0" smtClean="0"/>
              <a:t>Mobile / Winged boots – Speedily brings the power wherever you want to go</a:t>
            </a:r>
            <a:endParaRPr lang="en-US" dirty="0" smtClean="0"/>
          </a:p>
          <a:p>
            <a:r>
              <a:rPr lang="en-US" baseline="0" dirty="0" smtClean="0"/>
              <a:t>Powerful in their own right</a:t>
            </a:r>
          </a:p>
          <a:p>
            <a:r>
              <a:rPr lang="en-US" baseline="0" dirty="0" smtClean="0"/>
              <a:t>Combine for immense power </a:t>
            </a:r>
            <a:r>
              <a:rPr lang="en-US" baseline="0" dirty="0" smtClean="0">
                <a:sym typeface="Wingdings" panose="05000000000000000000" pitchFamily="2" charset="2"/>
              </a:rPr>
              <a:t> business value and customer success</a:t>
            </a:r>
          </a:p>
          <a:p>
            <a:r>
              <a:rPr lang="en-US" baseline="0" dirty="0" smtClean="0">
                <a:sym typeface="Wingdings" panose="05000000000000000000" pitchFamily="2" charset="2"/>
              </a:rPr>
              <a:t>Each</a:t>
            </a:r>
          </a:p>
          <a:p>
            <a:r>
              <a:rPr lang="en-US" baseline="0" dirty="0" smtClean="0">
                <a:sym typeface="Wingdings" panose="05000000000000000000" pitchFamily="2" charset="2"/>
              </a:rPr>
              <a:t>Each have their own powers, but one of these powers they all share</a:t>
            </a:r>
          </a:p>
          <a:p>
            <a:r>
              <a:rPr lang="en-US" baseline="0" dirty="0" smtClean="0">
                <a:sym typeface="Wingdings" panose="05000000000000000000" pitchFamily="2" charset="2"/>
              </a:rPr>
              <a:t>[CLICK] </a:t>
            </a:r>
            <a:r>
              <a:rPr lang="en-US" dirty="0" smtClean="0">
                <a:solidFill>
                  <a:srgbClr val="FFFFFF"/>
                </a:solidFill>
              </a:rPr>
              <a:t>Omnipresence </a:t>
            </a:r>
            <a:r>
              <a:rPr lang="en-US" baseline="0" dirty="0" smtClean="0">
                <a:sym typeface="Wingdings" panose="05000000000000000000" pitchFamily="2" charset="2"/>
              </a:rPr>
              <a:t>– they are everywhere, and growing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7</a:t>
            </a:fld>
            <a:endParaRPr lang="en-US"/>
          </a:p>
        </p:txBody>
      </p:sp>
    </p:spTree>
    <p:extLst>
      <p:ext uri="{BB962C8B-B14F-4D97-AF65-F5344CB8AC3E}">
        <p14:creationId xmlns:p14="http://schemas.microsoft.com/office/powerpoint/2010/main" val="392029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 services include three tiers or layers</a:t>
            </a:r>
          </a:p>
          <a:p>
            <a:r>
              <a:rPr lang="en-US" dirty="0" smtClean="0"/>
              <a:t>We will focus on the end-user</a:t>
            </a:r>
            <a:r>
              <a:rPr lang="en-US" baseline="0" dirty="0" smtClean="0"/>
              <a:t> services – SaaS</a:t>
            </a:r>
          </a:p>
          <a:p>
            <a:r>
              <a:rPr lang="en-US" baseline="0" dirty="0" smtClean="0"/>
              <a:t>By end-user we mean both consumer (Outlook.com, OneDrive) and enterprise (O365, Sharepoint Online)</a:t>
            </a:r>
            <a:endParaRPr lang="en-US" dirty="0" smtClean="0"/>
          </a:p>
          <a:p>
            <a:endParaRPr lang="en-US" dirty="0" smtClean="0"/>
          </a:p>
          <a:p>
            <a:r>
              <a:rPr lang="en-US" dirty="0" smtClean="0"/>
              <a:t>End-User = Service software consumer</a:t>
            </a:r>
          </a:p>
          <a:p>
            <a:r>
              <a:rPr lang="en-US" dirty="0" smtClean="0"/>
              <a:t>- Consumer</a:t>
            </a:r>
            <a:r>
              <a:rPr lang="en-US" baseline="0" dirty="0" smtClean="0"/>
              <a:t> OR Business</a:t>
            </a:r>
            <a:endParaRPr lang="en-US" dirty="0" smtClean="0"/>
          </a:p>
          <a:p>
            <a:r>
              <a:rPr lang="en-US" dirty="0" smtClean="0"/>
              <a:t>As</a:t>
            </a:r>
            <a:r>
              <a:rPr lang="en-US" baseline="0" dirty="0" smtClean="0"/>
              <a:t> opposed to service provider which can use </a:t>
            </a:r>
            <a:r>
              <a:rPr lang="en-US" baseline="0" dirty="0" err="1" smtClean="0"/>
              <a:t>IaaS</a:t>
            </a:r>
            <a:r>
              <a:rPr lang="en-US" baseline="0" dirty="0" smtClean="0"/>
              <a:t> and </a:t>
            </a:r>
            <a:r>
              <a:rPr lang="en-US" baseline="0" dirty="0" err="1" smtClean="0"/>
              <a:t>PaaS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9</a:t>
            </a:fld>
            <a:endParaRPr lang="en-US"/>
          </a:p>
        </p:txBody>
      </p:sp>
    </p:spTree>
    <p:extLst>
      <p:ext uri="{BB962C8B-B14F-4D97-AF65-F5344CB8AC3E}">
        <p14:creationId xmlns:p14="http://schemas.microsoft.com/office/powerpoint/2010/main" val="91457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power, as it will be for all our </a:t>
            </a:r>
            <a:r>
              <a:rPr lang="en-US" baseline="0" dirty="0" err="1" smtClean="0"/>
              <a:t>magics</a:t>
            </a:r>
            <a:r>
              <a:rPr lang="en-US" baseline="0" dirty="0" smtClean="0"/>
              <a:t>, is </a:t>
            </a:r>
            <a:r>
              <a:rPr lang="en-US" dirty="0" smtClean="0">
                <a:solidFill>
                  <a:srgbClr val="FFFFFF"/>
                </a:solidFill>
              </a:rPr>
              <a:t>Omnipresence</a:t>
            </a:r>
            <a:endParaRPr lang="en-US" baseline="0" dirty="0" smtClean="0"/>
          </a:p>
        </p:txBody>
      </p:sp>
      <p:sp>
        <p:nvSpPr>
          <p:cNvPr id="4" name="Slide Number Placeholder 3"/>
          <p:cNvSpPr>
            <a:spLocks noGrp="1"/>
          </p:cNvSpPr>
          <p:nvPr>
            <p:ph type="sldNum" sz="quarter" idx="10"/>
          </p:nvPr>
        </p:nvSpPr>
        <p:spPr/>
        <p:txBody>
          <a:bodyPr/>
          <a:lstStyle/>
          <a:p>
            <a:fld id="{B580A0C1-CA3B-41F6-AD43-966CCC06A15E}" type="slidenum">
              <a:rPr lang="en-US" smtClean="0"/>
              <a:t>10</a:t>
            </a:fld>
            <a:endParaRPr lang="en-US"/>
          </a:p>
        </p:txBody>
      </p:sp>
    </p:spTree>
    <p:extLst>
      <p:ext uri="{BB962C8B-B14F-4D97-AF65-F5344CB8AC3E}">
        <p14:creationId xmlns:p14="http://schemas.microsoft.com/office/powerpoint/2010/main" val="131384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obvious how cloud services have become part of our lives as consumers</a:t>
            </a:r>
          </a:p>
          <a:p>
            <a:r>
              <a:rPr lang="en-US" baseline="0" dirty="0" smtClean="0"/>
              <a:t>But how about enterprise?</a:t>
            </a:r>
            <a:endParaRPr lang="en-US" dirty="0"/>
          </a:p>
        </p:txBody>
      </p:sp>
      <p:sp>
        <p:nvSpPr>
          <p:cNvPr id="4" name="Slide Number Placeholder 3"/>
          <p:cNvSpPr>
            <a:spLocks noGrp="1"/>
          </p:cNvSpPr>
          <p:nvPr>
            <p:ph type="sldNum" sz="quarter" idx="10"/>
          </p:nvPr>
        </p:nvSpPr>
        <p:spPr/>
        <p:txBody>
          <a:bodyPr/>
          <a:lstStyle/>
          <a:p>
            <a:fld id="{B580A0C1-CA3B-41F6-AD43-966CCC06A15E}" type="slidenum">
              <a:rPr lang="en-US" smtClean="0"/>
              <a:t>11</a:t>
            </a:fld>
            <a:endParaRPr lang="en-US"/>
          </a:p>
        </p:txBody>
      </p:sp>
    </p:spTree>
    <p:extLst>
      <p:ext uri="{BB962C8B-B14F-4D97-AF65-F5344CB8AC3E}">
        <p14:creationId xmlns:p14="http://schemas.microsoft.com/office/powerpoint/2010/main" val="277881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432660"/>
            <a:ext cx="8534400" cy="1386240"/>
          </a:xfrm>
        </p:spPr>
        <p:txBody>
          <a:bodyPr/>
          <a:lstStyle>
            <a:lvl1pPr marL="0" indent="0" algn="ctr">
              <a:buNone/>
              <a:defRPr>
                <a:solidFill>
                  <a:schemeClr val="accent6">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section subtitle style</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12ED7FD-B62D-45E0-9FE6-5369AB61B87C}" type="slidenum">
              <a:rPr lang="en-US" smtClean="0">
                <a:solidFill>
                  <a:prstClr val="black">
                    <a:tint val="75000"/>
                  </a:prstClr>
                </a:solidFill>
              </a:rPr>
              <a:pPr/>
              <a:t>‹#›</a:t>
            </a:fld>
            <a:endParaRPr lang="en-US">
              <a:solidFill>
                <a:prstClr val="black">
                  <a:tint val="75000"/>
                </a:prstClr>
              </a:solidFill>
            </a:endParaRPr>
          </a:p>
        </p:txBody>
      </p:sp>
      <p:sp>
        <p:nvSpPr>
          <p:cNvPr id="8" name="Title 1"/>
          <p:cNvSpPr>
            <a:spLocks noGrp="1"/>
          </p:cNvSpPr>
          <p:nvPr>
            <p:ph type="ctrTitle" hasCustomPrompt="1"/>
          </p:nvPr>
        </p:nvSpPr>
        <p:spPr>
          <a:xfrm>
            <a:off x="924128" y="1908827"/>
            <a:ext cx="10363200" cy="1468967"/>
          </a:xfrm>
        </p:spPr>
        <p:txBody>
          <a:bodyPr/>
          <a:lstStyle>
            <a:lvl1pPr algn="ctr">
              <a:defRPr sz="5333"/>
            </a:lvl1pPr>
          </a:lstStyle>
          <a:p>
            <a:r>
              <a:rPr lang="en-US" dirty="0" smtClean="0"/>
              <a:t>Click to edit section title</a:t>
            </a:r>
            <a:endParaRPr lang="en-US" dirty="0"/>
          </a:p>
        </p:txBody>
      </p:sp>
    </p:spTree>
    <p:extLst>
      <p:ext uri="{BB962C8B-B14F-4D97-AF65-F5344CB8AC3E}">
        <p14:creationId xmlns:p14="http://schemas.microsoft.com/office/powerpoint/2010/main" val="513572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539011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ctivity debrief - Gray">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p:nvSpPr>
        <p:spPr>
          <a:xfrm>
            <a:off x="305754" y="2334474"/>
            <a:ext cx="1222981" cy="3772091"/>
          </a:xfrm>
          <a:prstGeom prst="rect">
            <a:avLst/>
          </a:prstGeom>
          <a:solidFill>
            <a:srgbClr val="333333">
              <a:alpha val="89804"/>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88691870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Reflections activity - Gray">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p:nvSpPr>
        <p:spPr bwMode="auto">
          <a:xfrm>
            <a:off x="296194" y="2860745"/>
            <a:ext cx="1357767" cy="146479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dirty="0">
              <a:solidFill>
                <a:srgbClr val="FFFFFF"/>
              </a:solidFill>
            </a:endParaRPr>
          </a:p>
        </p:txBody>
      </p:sp>
      <p:sp>
        <p:nvSpPr>
          <p:cNvPr id="15" name="Freeform 15"/>
          <p:cNvSpPr>
            <a:spLocks noEditPoints="1"/>
          </p:cNvSpPr>
          <p:nvPr/>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400"/>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310172744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Key takeaways - Gray">
    <p:spTree>
      <p:nvGrpSpPr>
        <p:cNvPr id="1" name=""/>
        <p:cNvGrpSpPr/>
        <p:nvPr/>
      </p:nvGrpSpPr>
      <p:grpSpPr>
        <a:xfrm>
          <a:off x="0" y="0"/>
          <a:ext cx="0" cy="0"/>
          <a:chOff x="0" y="0"/>
          <a:chExt cx="0" cy="0"/>
        </a:xfrm>
      </p:grpSpPr>
      <p:sp>
        <p:nvSpPr>
          <p:cNvPr id="4" name="Text Placeholder 4"/>
          <p:cNvSpPr txBox="1">
            <a:spLocks/>
          </p:cNvSpPr>
          <p:nvPr/>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p:nvSpPr>
        <p:spPr bwMode="auto">
          <a:xfrm>
            <a:off x="283333" y="1643983"/>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6" name="Rectangle 5"/>
          <p:cNvSpPr>
            <a:spLocks noChangeAspect="1"/>
          </p:cNvSpPr>
          <p:nvPr/>
        </p:nvSpPr>
        <p:spPr bwMode="auto">
          <a:xfrm>
            <a:off x="283333" y="2658983"/>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9" name="Text Placeholder 4"/>
          <p:cNvSpPr txBox="1">
            <a:spLocks/>
          </p:cNvSpPr>
          <p:nvPr/>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p:nvSpPr>
        <p:spPr bwMode="auto">
          <a:xfrm>
            <a:off x="283333" y="3665011"/>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0" name="Text Placeholder 4"/>
          <p:cNvSpPr txBox="1">
            <a:spLocks/>
          </p:cNvSpPr>
          <p:nvPr/>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p:nvSpPr>
        <p:spPr bwMode="auto">
          <a:xfrm>
            <a:off x="283333" y="4671041"/>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1" name="Text Placeholder 4"/>
          <p:cNvSpPr txBox="1">
            <a:spLocks/>
          </p:cNvSpPr>
          <p:nvPr/>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p:nvSpPr>
        <p:spPr>
          <a:xfrm>
            <a:off x="479515" y="1656017"/>
            <a:ext cx="503191" cy="1068263"/>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1</a:t>
            </a:r>
          </a:p>
        </p:txBody>
      </p:sp>
      <p:sp>
        <p:nvSpPr>
          <p:cNvPr id="13" name="Rectangle 12"/>
          <p:cNvSpPr/>
          <p:nvPr/>
        </p:nvSpPr>
        <p:spPr>
          <a:xfrm>
            <a:off x="405541" y="2617691"/>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2</a:t>
            </a:r>
          </a:p>
        </p:txBody>
      </p:sp>
      <p:sp>
        <p:nvSpPr>
          <p:cNvPr id="14" name="Rectangle 13"/>
          <p:cNvSpPr/>
          <p:nvPr/>
        </p:nvSpPr>
        <p:spPr>
          <a:xfrm>
            <a:off x="405541" y="3640662"/>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p:nvSpPr>
        <p:spPr>
          <a:xfrm>
            <a:off x="227543" y="224640"/>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35290456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ction - Gray">
    <p:bg>
      <p:bgPr>
        <a:solidFill>
          <a:schemeClr val="bg1">
            <a:alpha val="90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4040930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Microsoft confidential - gray">
    <p:bg>
      <p:bgPr>
        <a:solidFill>
          <a:schemeClr val="bg1">
            <a:alpha val="9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4123330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 Purpl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4909" cy="6858000"/>
          </a:xfrm>
          <a:prstGeom prst="rect">
            <a:avLst/>
          </a:prstGeom>
        </p:spPr>
      </p:pic>
      <p:sp>
        <p:nvSpPr>
          <p:cNvPr id="7" name="Rectangle 6"/>
          <p:cNvSpPr/>
          <p:nvPr/>
        </p:nvSpPr>
        <p:spPr bwMode="gray">
          <a:xfrm>
            <a:off x="283908" y="2084172"/>
            <a:ext cx="6708516" cy="3586208"/>
          </a:xfrm>
          <a:prstGeom prst="rect">
            <a:avLst/>
          </a:prstGeom>
          <a:solidFill>
            <a:srgbClr val="9B4F96">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Course name"/>
          <p:cNvSpPr>
            <a:spLocks noGrp="1"/>
          </p:cNvSpPr>
          <p:nvPr>
            <p:ph type="body" sz="quarter" idx="10" hasCustomPrompt="1"/>
          </p:nvPr>
        </p:nvSpPr>
        <p:spPr>
          <a:xfrm>
            <a:off x="263609" y="2095688"/>
            <a:ext cx="6712880"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63609" y="3061066"/>
            <a:ext cx="6712880"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63609" y="4897794"/>
            <a:ext cx="6712881"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p>
        </p:txBody>
      </p:sp>
      <p:sp>
        <p:nvSpPr>
          <p:cNvPr id="12" name="Title - Facilitator"/>
          <p:cNvSpPr>
            <a:spLocks noGrp="1"/>
          </p:cNvSpPr>
          <p:nvPr>
            <p:ph type="body" sz="quarter" idx="13" hasCustomPrompt="1"/>
          </p:nvPr>
        </p:nvSpPr>
        <p:spPr>
          <a:xfrm>
            <a:off x="263610" y="4456739"/>
            <a:ext cx="6719858"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05805" y="93828"/>
            <a:ext cx="2085688" cy="76731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908" y="289235"/>
            <a:ext cx="1793006" cy="1793260"/>
          </a:xfrm>
          <a:prstGeom prst="rect">
            <a:avLst/>
          </a:prstGeom>
        </p:spPr>
      </p:pic>
    </p:spTree>
    <p:extLst>
      <p:ext uri="{BB962C8B-B14F-4D97-AF65-F5344CB8AC3E}">
        <p14:creationId xmlns:p14="http://schemas.microsoft.com/office/powerpoint/2010/main" val="252641719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269">
          <p15:clr>
            <a:srgbClr val="FBAE40"/>
          </p15:clr>
        </p15:guide>
        <p15:guide id="3" pos="173">
          <p15:clr>
            <a:srgbClr val="FBAE40"/>
          </p15:clr>
        </p15:guide>
        <p15:guide id="4" orient="horz" pos="230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Introductions - Purple">
    <p:spTree>
      <p:nvGrpSpPr>
        <p:cNvPr id="1" name=""/>
        <p:cNvGrpSpPr/>
        <p:nvPr/>
      </p:nvGrpSpPr>
      <p:grpSpPr>
        <a:xfrm>
          <a:off x="0" y="0"/>
          <a:ext cx="0" cy="0"/>
          <a:chOff x="0" y="0"/>
          <a:chExt cx="0" cy="0"/>
        </a:xfrm>
      </p:grpSpPr>
      <p:sp>
        <p:nvSpPr>
          <p:cNvPr id="4" name="Hope to gain"/>
          <p:cNvSpPr/>
          <p:nvPr/>
        </p:nvSpPr>
        <p:spPr bwMode="auto">
          <a:xfrm>
            <a:off x="7106960" y="3960432"/>
            <a:ext cx="4598054" cy="215450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solidFill>
                  <a:srgbClr val="FFFFFF"/>
                </a:solidFill>
                <a:latin typeface="Segoe UI Light"/>
                <a:ea typeface="Segoe UI" pitchFamily="34" charset="0"/>
                <a:cs typeface="Segoe UI" pitchFamily="34" charset="0"/>
              </a:rPr>
              <a:t>What do you hope </a:t>
            </a:r>
            <a:br>
              <a:rPr lang="en-US" sz="3137" spc="-50" dirty="0">
                <a:solidFill>
                  <a:srgbClr val="FFFFFF"/>
                </a:solidFill>
                <a:latin typeface="Segoe UI Light"/>
                <a:ea typeface="Segoe UI" pitchFamily="34" charset="0"/>
                <a:cs typeface="Segoe UI" pitchFamily="34" charset="0"/>
              </a:rPr>
            </a:br>
            <a:r>
              <a:rPr lang="en-US" sz="3137" spc="-50" dirty="0">
                <a:solidFill>
                  <a:srgbClr val="FFFFFF"/>
                </a:solidFill>
                <a:latin typeface="Segoe UI Light"/>
                <a:ea typeface="Segoe UI" pitchFamily="34" charset="0"/>
                <a:cs typeface="Segoe UI" pitchFamily="34" charset="0"/>
              </a:rPr>
              <a:t>to gain from this workshop?</a:t>
            </a:r>
          </a:p>
        </p:txBody>
      </p:sp>
      <p:sp>
        <p:nvSpPr>
          <p:cNvPr id="5" name="Name"/>
          <p:cNvSpPr/>
          <p:nvPr/>
        </p:nvSpPr>
        <p:spPr bwMode="auto">
          <a:xfrm>
            <a:off x="7106960" y="1632180"/>
            <a:ext cx="2241062" cy="22413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Name</a:t>
            </a:r>
          </a:p>
        </p:txBody>
      </p:sp>
      <p:sp>
        <p:nvSpPr>
          <p:cNvPr id="6" name="Role"/>
          <p:cNvSpPr/>
          <p:nvPr/>
        </p:nvSpPr>
        <p:spPr bwMode="auto">
          <a:xfrm>
            <a:off x="9463952" y="1632180"/>
            <a:ext cx="2241062" cy="22413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210238" y="291068"/>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t="-34"/>
          <a:stretch/>
        </p:blipFill>
        <p:spPr>
          <a:xfrm>
            <a:off x="270084" y="1632179"/>
            <a:ext cx="6720946" cy="4482760"/>
          </a:xfrm>
          <a:prstGeom prst="rect">
            <a:avLst/>
          </a:prstGeom>
        </p:spPr>
      </p:pic>
    </p:spTree>
    <p:extLst>
      <p:ext uri="{BB962C8B-B14F-4D97-AF65-F5344CB8AC3E}">
        <p14:creationId xmlns:p14="http://schemas.microsoft.com/office/powerpoint/2010/main" val="56510004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517">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Agenda - Purple">
    <p:spTree>
      <p:nvGrpSpPr>
        <p:cNvPr id="1" name=""/>
        <p:cNvGrpSpPr/>
        <p:nvPr/>
      </p:nvGrpSpPr>
      <p:grpSpPr>
        <a:xfrm>
          <a:off x="0" y="0"/>
          <a:ext cx="0" cy="0"/>
          <a:chOff x="0" y="0"/>
          <a:chExt cx="0" cy="0"/>
        </a:xfrm>
      </p:grpSpPr>
      <p:sp>
        <p:nvSpPr>
          <p:cNvPr id="11" name="Module 2"/>
          <p:cNvSpPr/>
          <p:nvPr/>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p:nvSpPr>
        <p:spPr>
          <a:xfrm>
            <a:off x="270942" y="2009460"/>
            <a:ext cx="11203607" cy="537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p:nvSpPr>
        <p:spPr>
          <a:xfrm>
            <a:off x="218821"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13962869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Objectives - Purple">
    <p:spTree>
      <p:nvGrpSpPr>
        <p:cNvPr id="1" name=""/>
        <p:cNvGrpSpPr/>
        <p:nvPr/>
      </p:nvGrpSpPr>
      <p:grpSpPr>
        <a:xfrm>
          <a:off x="0" y="0"/>
          <a:ext cx="0" cy="0"/>
          <a:chOff x="0" y="0"/>
          <a:chExt cx="0" cy="0"/>
        </a:xfrm>
      </p:grpSpPr>
      <p:sp>
        <p:nvSpPr>
          <p:cNvPr id="4" name="Objective tile"/>
          <p:cNvSpPr/>
          <p:nvPr/>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400">
              <a:spcAft>
                <a:spcPts val="1765"/>
              </a:spcAft>
            </a:pPr>
            <a:r>
              <a:rPr lang="en-US" sz="2353" dirty="0">
                <a:solidFill>
                  <a:srgbClr val="333333"/>
                </a:solidFill>
              </a:rPr>
              <a:t> </a:t>
            </a:r>
          </a:p>
          <a:p>
            <a:pPr defTabSz="914400">
              <a:spcAft>
                <a:spcPts val="800"/>
              </a:spcAft>
            </a:pPr>
            <a:r>
              <a:rPr lang="en-US" sz="2133" dirty="0">
                <a:solidFill>
                  <a:srgbClr val="333333"/>
                </a:solidFill>
              </a:rPr>
              <a:t> </a:t>
            </a:r>
          </a:p>
        </p:txBody>
      </p:sp>
      <p:sp>
        <p:nvSpPr>
          <p:cNvPr id="5" name="At the end of this module tile"/>
          <p:cNvSpPr/>
          <p:nvPr/>
        </p:nvSpPr>
        <p:spPr>
          <a:xfrm>
            <a:off x="284006" y="2108200"/>
            <a:ext cx="1584735" cy="158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p:nvSpPr>
        <p:spPr>
          <a:xfrm>
            <a:off x="276028" y="3748023"/>
            <a:ext cx="1584735" cy="158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p:nvSpPr>
        <p:spPr>
          <a:xfrm>
            <a:off x="241510"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293768568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Activity setup - Purple">
    <p:spTree>
      <p:nvGrpSpPr>
        <p:cNvPr id="1" name=""/>
        <p:cNvGrpSpPr/>
        <p:nvPr/>
      </p:nvGrpSpPr>
      <p:grpSpPr>
        <a:xfrm>
          <a:off x="0" y="0"/>
          <a:ext cx="0" cy="0"/>
          <a:chOff x="0" y="0"/>
          <a:chExt cx="0" cy="0"/>
        </a:xfrm>
      </p:grpSpPr>
      <p:sp>
        <p:nvSpPr>
          <p:cNvPr id="3" name="TextBox 2"/>
          <p:cNvSpPr txBox="1"/>
          <p:nvPr/>
        </p:nvSpPr>
        <p:spPr>
          <a:xfrm>
            <a:off x="241510" y="227551"/>
            <a:ext cx="999543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a:gradFill>
                  <a:gsLst>
                    <a:gs pos="0">
                      <a:srgbClr val="FFFFFF"/>
                    </a:gs>
                    <a:gs pos="100000">
                      <a:srgbClr val="FFFFFF"/>
                    </a:gs>
                  </a:gsLst>
                  <a:lin ang="5400000" scaled="0"/>
                </a:gradFill>
              </a:rPr>
              <a:t>Heading</a:t>
            </a:r>
          </a:p>
        </p:txBody>
      </p:sp>
      <p:grpSp>
        <p:nvGrpSpPr>
          <p:cNvPr id="42" name="Group 41"/>
          <p:cNvGrpSpPr/>
          <p:nvPr/>
        </p:nvGrpSpPr>
        <p:grpSpPr>
          <a:xfrm>
            <a:off x="290328"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2244486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EEEE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1026337" y="6193368"/>
            <a:ext cx="896425" cy="371926"/>
          </a:xfrm>
          <a:prstGeom prst="rect">
            <a:avLst/>
          </a:prstGeom>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04646038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Activity debrief - Purple">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p:nvSpPr>
        <p:spPr>
          <a:xfrm>
            <a:off x="305754" y="2334474"/>
            <a:ext cx="1222981" cy="3772091"/>
          </a:xfrm>
          <a:prstGeom prst="rect">
            <a:avLst/>
          </a:prstGeom>
          <a:solidFill>
            <a:srgbClr val="9B4F96"/>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98939826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Reflections activity - Purple">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p:nvSpPr>
        <p:spPr bwMode="auto">
          <a:xfrm>
            <a:off x="296194" y="2860745"/>
            <a:ext cx="1357767" cy="1464795"/>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dirty="0">
              <a:solidFill>
                <a:srgbClr val="FFFFFF"/>
              </a:solidFill>
            </a:endParaRPr>
          </a:p>
        </p:txBody>
      </p:sp>
      <p:sp>
        <p:nvSpPr>
          <p:cNvPr id="15" name="Freeform 15"/>
          <p:cNvSpPr>
            <a:spLocks noEditPoints="1"/>
          </p:cNvSpPr>
          <p:nvPr/>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400"/>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40421642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Key takeaways - Purple">
    <p:spTree>
      <p:nvGrpSpPr>
        <p:cNvPr id="1" name=""/>
        <p:cNvGrpSpPr/>
        <p:nvPr/>
      </p:nvGrpSpPr>
      <p:grpSpPr>
        <a:xfrm>
          <a:off x="0" y="0"/>
          <a:ext cx="0" cy="0"/>
          <a:chOff x="0" y="0"/>
          <a:chExt cx="0" cy="0"/>
        </a:xfrm>
      </p:grpSpPr>
      <p:sp>
        <p:nvSpPr>
          <p:cNvPr id="4" name="Text Placeholder 4"/>
          <p:cNvSpPr txBox="1">
            <a:spLocks/>
          </p:cNvSpPr>
          <p:nvPr/>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p:nvSpPr>
        <p:spPr bwMode="auto">
          <a:xfrm>
            <a:off x="283333" y="1643983"/>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6" name="Rectangle 5"/>
          <p:cNvSpPr>
            <a:spLocks noChangeAspect="1"/>
          </p:cNvSpPr>
          <p:nvPr/>
        </p:nvSpPr>
        <p:spPr bwMode="auto">
          <a:xfrm>
            <a:off x="283333" y="2658983"/>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9" name="Text Placeholder 4"/>
          <p:cNvSpPr txBox="1">
            <a:spLocks/>
          </p:cNvSpPr>
          <p:nvPr/>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p:nvSpPr>
        <p:spPr bwMode="auto">
          <a:xfrm>
            <a:off x="283333" y="3665011"/>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0" name="Text Placeholder 4"/>
          <p:cNvSpPr txBox="1">
            <a:spLocks/>
          </p:cNvSpPr>
          <p:nvPr/>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p:nvSpPr>
        <p:spPr bwMode="auto">
          <a:xfrm>
            <a:off x="283333" y="4671041"/>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1" name="Text Placeholder 4"/>
          <p:cNvSpPr txBox="1">
            <a:spLocks/>
          </p:cNvSpPr>
          <p:nvPr/>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p:nvSpPr>
        <p:spPr>
          <a:xfrm>
            <a:off x="479515" y="1656017"/>
            <a:ext cx="503191" cy="1068263"/>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1</a:t>
            </a:r>
          </a:p>
        </p:txBody>
      </p:sp>
      <p:sp>
        <p:nvSpPr>
          <p:cNvPr id="13" name="Rectangle 12"/>
          <p:cNvSpPr/>
          <p:nvPr/>
        </p:nvSpPr>
        <p:spPr>
          <a:xfrm>
            <a:off x="405541" y="2617691"/>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2</a:t>
            </a:r>
          </a:p>
        </p:txBody>
      </p:sp>
      <p:sp>
        <p:nvSpPr>
          <p:cNvPr id="14" name="Rectangle 13"/>
          <p:cNvSpPr/>
          <p:nvPr/>
        </p:nvSpPr>
        <p:spPr>
          <a:xfrm>
            <a:off x="405541" y="3640662"/>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p:nvSpPr>
        <p:spPr>
          <a:xfrm>
            <a:off x="227543" y="224640"/>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36059320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slide - Purple">
    <p:bg>
      <p:bgPr>
        <a:solidFill>
          <a:schemeClr val="accent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1476335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Microsoft confidential - Purpl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4431360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 Teal">
    <p:spTree>
      <p:nvGrpSpPr>
        <p:cNvPr id="1" name=""/>
        <p:cNvGrpSpPr/>
        <p:nvPr/>
      </p:nvGrpSpPr>
      <p:grpSpPr>
        <a:xfrm>
          <a:off x="0" y="0"/>
          <a:ext cx="0" cy="0"/>
          <a:chOff x="0" y="0"/>
          <a:chExt cx="0" cy="0"/>
        </a:xfrm>
      </p:grpSpPr>
      <p:pic>
        <p:nvPicPr>
          <p:cNvPr id="9" name="Marius"/>
          <p:cNvPicPr>
            <a:picLocks noChangeAspect="1"/>
          </p:cNvPicPr>
          <p:nvPr/>
        </p:nvPicPr>
        <p:blipFill rotWithShape="1">
          <a:blip r:embed="rId2" cstate="screen">
            <a:extLst>
              <a:ext uri="{28A0092B-C50C-407E-A947-70E740481C1C}">
                <a14:useLocalDpi xmlns:a14="http://schemas.microsoft.com/office/drawing/2010/main"/>
              </a:ext>
            </a:extLst>
          </a:blip>
          <a:srcRect l="14700" r="3199" b="-46"/>
          <a:stretch/>
        </p:blipFill>
        <p:spPr>
          <a:xfrm>
            <a:off x="-29570" y="4669"/>
            <a:ext cx="12221570" cy="6861113"/>
          </a:xfrm>
          <a:prstGeom prst="rect">
            <a:avLst/>
          </a:prstGeom>
        </p:spPr>
      </p:pic>
      <p:sp>
        <p:nvSpPr>
          <p:cNvPr id="4" name="Transparency"/>
          <p:cNvSpPr/>
          <p:nvPr/>
        </p:nvSpPr>
        <p:spPr bwMode="auto">
          <a:xfrm>
            <a:off x="-19610" y="3602"/>
            <a:ext cx="12211610" cy="6843486"/>
          </a:xfrm>
          <a:prstGeom prst="rect">
            <a:avLst/>
          </a:prstGeom>
          <a:gradFill flip="none" rotWithShape="1">
            <a:gsLst>
              <a:gs pos="0">
                <a:srgbClr val="4D4D4D"/>
              </a:gs>
              <a:gs pos="92473">
                <a:srgbClr val="4D4D4D">
                  <a:alpha val="0"/>
                </a:srgbClr>
              </a:gs>
              <a:gs pos="74000">
                <a:srgbClr val="4D4D4D">
                  <a:alpha val="10000"/>
                </a:srgbClr>
              </a:gs>
              <a:gs pos="53000">
                <a:srgbClr val="4D4D4D">
                  <a:alpha val="25000"/>
                </a:srgbClr>
              </a:gs>
              <a:gs pos="28000">
                <a:srgbClr val="4D4D4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gray">
          <a:xfrm>
            <a:off x="264762" y="2084172"/>
            <a:ext cx="6708516" cy="3586208"/>
          </a:xfrm>
          <a:prstGeom prst="rect">
            <a:avLst/>
          </a:prstGeom>
          <a:solidFill>
            <a:srgbClr val="008272">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Course name"/>
          <p:cNvSpPr>
            <a:spLocks noGrp="1"/>
          </p:cNvSpPr>
          <p:nvPr>
            <p:ph type="body" sz="quarter" idx="10" hasCustomPrompt="1"/>
          </p:nvPr>
        </p:nvSpPr>
        <p:spPr>
          <a:xfrm>
            <a:off x="263609" y="2095688"/>
            <a:ext cx="6712880"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63609" y="3061066"/>
            <a:ext cx="6712880"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63609" y="4897794"/>
            <a:ext cx="6712881"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p>
        </p:txBody>
      </p:sp>
      <p:sp>
        <p:nvSpPr>
          <p:cNvPr id="11" name="Title - Facilitator"/>
          <p:cNvSpPr>
            <a:spLocks noGrp="1"/>
          </p:cNvSpPr>
          <p:nvPr>
            <p:ph type="body" sz="quarter" idx="13" hasCustomPrompt="1"/>
          </p:nvPr>
        </p:nvSpPr>
        <p:spPr>
          <a:xfrm>
            <a:off x="263610" y="4456739"/>
            <a:ext cx="6719858"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762" y="290913"/>
            <a:ext cx="1793006" cy="1793260"/>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109836660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269">
          <p15:clr>
            <a:srgbClr val="FBAE40"/>
          </p15:clr>
        </p15:guide>
        <p15:guide id="3" orient="horz" pos="2303">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Introductions - Teal">
    <p:spTree>
      <p:nvGrpSpPr>
        <p:cNvPr id="1" name=""/>
        <p:cNvGrpSpPr/>
        <p:nvPr/>
      </p:nvGrpSpPr>
      <p:grpSpPr>
        <a:xfrm>
          <a:off x="0" y="0"/>
          <a:ext cx="0" cy="0"/>
          <a:chOff x="0" y="0"/>
          <a:chExt cx="0" cy="0"/>
        </a:xfrm>
      </p:grpSpPr>
      <p:sp>
        <p:nvSpPr>
          <p:cNvPr id="4" name="Hope to gain"/>
          <p:cNvSpPr/>
          <p:nvPr/>
        </p:nvSpPr>
        <p:spPr bwMode="auto">
          <a:xfrm>
            <a:off x="7308166" y="4014249"/>
            <a:ext cx="4616914" cy="209195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What do you hope </a:t>
            </a:r>
            <a:b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to gain from this workshop?</a:t>
            </a:r>
          </a:p>
        </p:txBody>
      </p:sp>
      <p:sp>
        <p:nvSpPr>
          <p:cNvPr id="5" name="Name"/>
          <p:cNvSpPr/>
          <p:nvPr/>
        </p:nvSpPr>
        <p:spPr bwMode="auto">
          <a:xfrm>
            <a:off x="7308166" y="1619705"/>
            <a:ext cx="2241062" cy="224138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Name</a:t>
            </a:r>
          </a:p>
        </p:txBody>
      </p:sp>
      <p:sp>
        <p:nvSpPr>
          <p:cNvPr id="6" name="Role"/>
          <p:cNvSpPr/>
          <p:nvPr/>
        </p:nvSpPr>
        <p:spPr bwMode="auto">
          <a:xfrm>
            <a:off x="9699580" y="1619705"/>
            <a:ext cx="2225500" cy="224138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7" name="Marius"/>
          <p:cNvPicPr>
            <a:picLocks noChangeAspect="1"/>
          </p:cNvPicPr>
          <p:nvPr/>
        </p:nvPicPr>
        <p:blipFill rotWithShape="1">
          <a:blip r:embed="rId2" cstate="screen">
            <a:extLst>
              <a:ext uri="{28A0092B-C50C-407E-A947-70E740481C1C}">
                <a14:useLocalDpi xmlns:a14="http://schemas.microsoft.com/office/drawing/2010/main"/>
              </a:ext>
            </a:extLst>
          </a:blip>
          <a:srcRect t="3277"/>
          <a:stretch/>
        </p:blipFill>
        <p:spPr>
          <a:xfrm>
            <a:off x="269240" y="1619706"/>
            <a:ext cx="6888575" cy="4486498"/>
          </a:xfrm>
          <a:prstGeom prst="rect">
            <a:avLst/>
          </a:prstGeom>
        </p:spPr>
      </p:pic>
      <p:sp>
        <p:nvSpPr>
          <p:cNvPr id="8" name="Transparency"/>
          <p:cNvSpPr/>
          <p:nvPr/>
        </p:nvSpPr>
        <p:spPr bwMode="auto">
          <a:xfrm>
            <a:off x="269239" y="1619705"/>
            <a:ext cx="6888574" cy="4453558"/>
          </a:xfrm>
          <a:prstGeom prst="rect">
            <a:avLst/>
          </a:prstGeom>
          <a:solidFill>
            <a:srgbClr val="C0C0C0">
              <a:alpha val="1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220662" y="291068"/>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Tree>
    <p:extLst>
      <p:ext uri="{BB962C8B-B14F-4D97-AF65-F5344CB8AC3E}">
        <p14:creationId xmlns:p14="http://schemas.microsoft.com/office/powerpoint/2010/main" val="4202070492"/>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Agenda - Teal">
    <p:spTree>
      <p:nvGrpSpPr>
        <p:cNvPr id="1" name=""/>
        <p:cNvGrpSpPr/>
        <p:nvPr/>
      </p:nvGrpSpPr>
      <p:grpSpPr>
        <a:xfrm>
          <a:off x="0" y="0"/>
          <a:ext cx="0" cy="0"/>
          <a:chOff x="0" y="0"/>
          <a:chExt cx="0" cy="0"/>
        </a:xfrm>
      </p:grpSpPr>
      <p:sp>
        <p:nvSpPr>
          <p:cNvPr id="11" name="Module 2"/>
          <p:cNvSpPr/>
          <p:nvPr/>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p:nvSpPr>
        <p:spPr>
          <a:xfrm>
            <a:off x="270942" y="2009460"/>
            <a:ext cx="11203607" cy="5379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p:nvSpPr>
        <p:spPr>
          <a:xfrm>
            <a:off x="218821"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356527294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Objectives - Teal">
    <p:spTree>
      <p:nvGrpSpPr>
        <p:cNvPr id="1" name=""/>
        <p:cNvGrpSpPr/>
        <p:nvPr/>
      </p:nvGrpSpPr>
      <p:grpSpPr>
        <a:xfrm>
          <a:off x="0" y="0"/>
          <a:ext cx="0" cy="0"/>
          <a:chOff x="0" y="0"/>
          <a:chExt cx="0" cy="0"/>
        </a:xfrm>
      </p:grpSpPr>
      <p:sp>
        <p:nvSpPr>
          <p:cNvPr id="4" name="Objective tile"/>
          <p:cNvSpPr/>
          <p:nvPr/>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400">
              <a:spcAft>
                <a:spcPts val="1765"/>
              </a:spcAft>
            </a:pPr>
            <a:r>
              <a:rPr lang="en-US" sz="2353" dirty="0">
                <a:solidFill>
                  <a:srgbClr val="333333"/>
                </a:solidFill>
              </a:rPr>
              <a:t> </a:t>
            </a:r>
          </a:p>
          <a:p>
            <a:pPr defTabSz="914400">
              <a:spcAft>
                <a:spcPts val="800"/>
              </a:spcAft>
            </a:pPr>
            <a:r>
              <a:rPr lang="en-US" sz="2133" dirty="0">
                <a:solidFill>
                  <a:srgbClr val="333333"/>
                </a:solidFill>
              </a:rPr>
              <a:t> </a:t>
            </a:r>
          </a:p>
        </p:txBody>
      </p:sp>
      <p:sp>
        <p:nvSpPr>
          <p:cNvPr id="5" name="At the end of this module tile"/>
          <p:cNvSpPr/>
          <p:nvPr/>
        </p:nvSpPr>
        <p:spPr>
          <a:xfrm>
            <a:off x="284006" y="2108200"/>
            <a:ext cx="1584735" cy="1584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p:nvSpPr>
        <p:spPr>
          <a:xfrm>
            <a:off x="276028" y="3748023"/>
            <a:ext cx="1584735" cy="1584960"/>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p:nvSpPr>
        <p:spPr>
          <a:xfrm>
            <a:off x="241510"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24735150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Activity setup - Teal">
    <p:spTree>
      <p:nvGrpSpPr>
        <p:cNvPr id="1" name=""/>
        <p:cNvGrpSpPr/>
        <p:nvPr/>
      </p:nvGrpSpPr>
      <p:grpSpPr>
        <a:xfrm>
          <a:off x="0" y="0"/>
          <a:ext cx="0" cy="0"/>
          <a:chOff x="0" y="0"/>
          <a:chExt cx="0" cy="0"/>
        </a:xfrm>
      </p:grpSpPr>
      <p:sp>
        <p:nvSpPr>
          <p:cNvPr id="3" name="TextBox 2"/>
          <p:cNvSpPr txBox="1"/>
          <p:nvPr/>
        </p:nvSpPr>
        <p:spPr>
          <a:xfrm>
            <a:off x="241510" y="227551"/>
            <a:ext cx="999543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a:gradFill>
                  <a:gsLst>
                    <a:gs pos="0">
                      <a:srgbClr val="FFFFFF"/>
                    </a:gs>
                    <a:gs pos="100000">
                      <a:srgbClr val="FFFFFF"/>
                    </a:gs>
                  </a:gsLst>
                  <a:lin ang="5400000" scaled="0"/>
                </a:gradFill>
              </a:rPr>
              <a:t>Heading</a:t>
            </a:r>
          </a:p>
        </p:txBody>
      </p:sp>
      <p:grpSp>
        <p:nvGrpSpPr>
          <p:cNvPr id="42" name="Group 41"/>
          <p:cNvGrpSpPr/>
          <p:nvPr/>
        </p:nvGrpSpPr>
        <p:grpSpPr>
          <a:xfrm>
            <a:off x="305096"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41118817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11026337" y="6193368"/>
            <a:ext cx="896425" cy="371926"/>
          </a:xfrm>
          <a:prstGeom prst="rect">
            <a:avLst/>
          </a:prstGeom>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3083950326"/>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ctivity debrief - Teal">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p:nvSpPr>
        <p:spPr>
          <a:xfrm>
            <a:off x="305754" y="2334474"/>
            <a:ext cx="1222981" cy="3772091"/>
          </a:xfrm>
          <a:prstGeom prst="rect">
            <a:avLst/>
          </a:prstGeom>
          <a:solidFill>
            <a:srgbClr val="008272"/>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351785685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Reflections activity - Teal">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p:nvSpPr>
        <p:spPr bwMode="auto">
          <a:xfrm>
            <a:off x="296194" y="2860745"/>
            <a:ext cx="1357767" cy="1464795"/>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dirty="0">
              <a:solidFill>
                <a:srgbClr val="FFFFFF"/>
              </a:solidFill>
            </a:endParaRPr>
          </a:p>
        </p:txBody>
      </p:sp>
      <p:sp>
        <p:nvSpPr>
          <p:cNvPr id="15" name="Freeform 15"/>
          <p:cNvSpPr>
            <a:spLocks noEditPoints="1"/>
          </p:cNvSpPr>
          <p:nvPr/>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400"/>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275028401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Key takeaways - Teal">
    <p:spTree>
      <p:nvGrpSpPr>
        <p:cNvPr id="1" name=""/>
        <p:cNvGrpSpPr/>
        <p:nvPr/>
      </p:nvGrpSpPr>
      <p:grpSpPr>
        <a:xfrm>
          <a:off x="0" y="0"/>
          <a:ext cx="0" cy="0"/>
          <a:chOff x="0" y="0"/>
          <a:chExt cx="0" cy="0"/>
        </a:xfrm>
      </p:grpSpPr>
      <p:sp>
        <p:nvSpPr>
          <p:cNvPr id="4" name="Text Placeholder 4"/>
          <p:cNvSpPr txBox="1">
            <a:spLocks/>
          </p:cNvSpPr>
          <p:nvPr/>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p:nvSpPr>
        <p:spPr bwMode="auto">
          <a:xfrm>
            <a:off x="283333" y="1643983"/>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6" name="Rectangle 5"/>
          <p:cNvSpPr>
            <a:spLocks noChangeAspect="1"/>
          </p:cNvSpPr>
          <p:nvPr/>
        </p:nvSpPr>
        <p:spPr bwMode="auto">
          <a:xfrm>
            <a:off x="283333" y="2658983"/>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9" name="Text Placeholder 4"/>
          <p:cNvSpPr txBox="1">
            <a:spLocks/>
          </p:cNvSpPr>
          <p:nvPr/>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p:nvSpPr>
        <p:spPr bwMode="auto">
          <a:xfrm>
            <a:off x="283333" y="3665011"/>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0" name="Text Placeholder 4"/>
          <p:cNvSpPr txBox="1">
            <a:spLocks/>
          </p:cNvSpPr>
          <p:nvPr/>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p:nvSpPr>
        <p:spPr bwMode="auto">
          <a:xfrm>
            <a:off x="283333" y="4671041"/>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1" name="Text Placeholder 4"/>
          <p:cNvSpPr txBox="1">
            <a:spLocks/>
          </p:cNvSpPr>
          <p:nvPr/>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p:nvSpPr>
        <p:spPr>
          <a:xfrm>
            <a:off x="479515" y="1656017"/>
            <a:ext cx="503191" cy="1068263"/>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1</a:t>
            </a:r>
          </a:p>
        </p:txBody>
      </p:sp>
      <p:sp>
        <p:nvSpPr>
          <p:cNvPr id="13" name="Rectangle 12"/>
          <p:cNvSpPr/>
          <p:nvPr/>
        </p:nvSpPr>
        <p:spPr>
          <a:xfrm>
            <a:off x="405541" y="2617691"/>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2</a:t>
            </a:r>
          </a:p>
        </p:txBody>
      </p:sp>
      <p:sp>
        <p:nvSpPr>
          <p:cNvPr id="14" name="Rectangle 13"/>
          <p:cNvSpPr/>
          <p:nvPr/>
        </p:nvSpPr>
        <p:spPr>
          <a:xfrm>
            <a:off x="405541" y="3640662"/>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p:nvSpPr>
        <p:spPr>
          <a:xfrm>
            <a:off x="227543" y="224640"/>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352238065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 Teal">
    <p:bg>
      <p:bgPr>
        <a:solidFill>
          <a:schemeClr val="accent6"/>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2357322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Microsoft confidential - Teal">
    <p:bg>
      <p:bgPr>
        <a:solidFill>
          <a:schemeClr val="accent6"/>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4171895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 Orange">
    <p:spTree>
      <p:nvGrpSpPr>
        <p:cNvPr id="1" name=""/>
        <p:cNvGrpSpPr/>
        <p:nvPr/>
      </p:nvGrpSpPr>
      <p:grpSpPr>
        <a:xfrm>
          <a:off x="0" y="0"/>
          <a:ext cx="0" cy="0"/>
          <a:chOff x="0" y="0"/>
          <a:chExt cx="0" cy="0"/>
        </a:xfrm>
      </p:grpSpPr>
      <p:pic>
        <p:nvPicPr>
          <p:cNvPr id="9" name="Yara"/>
          <p:cNvPicPr>
            <a:picLocks noChangeAspect="1"/>
          </p:cNvPicPr>
          <p:nvPr/>
        </p:nvPicPr>
        <p:blipFill rotWithShape="1">
          <a:blip r:embed="rId2" cstate="screen">
            <a:extLst>
              <a:ext uri="{28A0092B-C50C-407E-A947-70E740481C1C}">
                <a14:useLocalDpi xmlns:a14="http://schemas.microsoft.com/office/drawing/2010/main"/>
              </a:ext>
            </a:extLst>
          </a:blip>
          <a:srcRect l="7727" t="-114" b="-114"/>
          <a:stretch/>
        </p:blipFill>
        <p:spPr>
          <a:xfrm>
            <a:off x="-253676" y="-7780"/>
            <a:ext cx="12445676" cy="6873565"/>
          </a:xfrm>
          <a:prstGeom prst="rect">
            <a:avLst/>
          </a:prstGeom>
        </p:spPr>
      </p:pic>
      <p:sp>
        <p:nvSpPr>
          <p:cNvPr id="4" name="Transparency"/>
          <p:cNvSpPr/>
          <p:nvPr/>
        </p:nvSpPr>
        <p:spPr bwMode="auto">
          <a:xfrm>
            <a:off x="-253676" y="-5602"/>
            <a:ext cx="12549947" cy="6843486"/>
          </a:xfrm>
          <a:prstGeom prst="rect">
            <a:avLst/>
          </a:prstGeom>
          <a:gradFill flip="none" rotWithShape="1">
            <a:gsLst>
              <a:gs pos="0">
                <a:srgbClr val="4D4D4D"/>
              </a:gs>
              <a:gs pos="84946">
                <a:srgbClr val="4D4D4D">
                  <a:alpha val="0"/>
                </a:srgbClr>
              </a:gs>
              <a:gs pos="60000">
                <a:srgbClr val="4D4D4D">
                  <a:alpha val="10000"/>
                </a:srgbClr>
              </a:gs>
              <a:gs pos="30000">
                <a:srgbClr val="4D4D4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262133" y="304519"/>
            <a:ext cx="7007325" cy="5365862"/>
            <a:chOff x="289601" y="310581"/>
            <a:chExt cx="7147836" cy="5472682"/>
          </a:xfrm>
        </p:grpSpPr>
        <p:sp>
          <p:nvSpPr>
            <p:cNvPr id="5" name="Cornerstone"/>
            <p:cNvSpPr/>
            <p:nvPr userDrawn="1"/>
          </p:nvSpPr>
          <p:spPr bwMode="auto">
            <a:xfrm>
              <a:off x="289601" y="310581"/>
              <a:ext cx="1830388" cy="1825592"/>
            </a:xfrm>
            <a:prstGeom prst="rect">
              <a:avLst/>
            </a:prstGeom>
            <a:solidFill>
              <a:schemeClr val="accent3">
                <a:alpha val="80000"/>
              </a:schemeClr>
            </a:solidFill>
            <a:ln>
              <a:no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289601" y="2125663"/>
              <a:ext cx="7147836" cy="3657600"/>
            </a:xfrm>
            <a:prstGeom prst="rect">
              <a:avLst/>
            </a:prstGeom>
            <a:solidFill>
              <a:srgbClr val="DC3C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13" name="Course name"/>
          <p:cNvSpPr>
            <a:spLocks noGrp="1"/>
          </p:cNvSpPr>
          <p:nvPr>
            <p:ph type="body" sz="quarter" idx="10" hasCustomPrompt="1"/>
          </p:nvPr>
        </p:nvSpPr>
        <p:spPr>
          <a:xfrm>
            <a:off x="248273" y="2095688"/>
            <a:ext cx="7011688"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48273" y="3061066"/>
            <a:ext cx="7011688"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48273" y="4897794"/>
            <a:ext cx="7011688" cy="425495"/>
          </a:xfrm>
        </p:spPr>
        <p:txBody>
          <a:bodyPr/>
          <a:lstStyle>
            <a:lvl1pPr marL="0" indent="0">
              <a:buNone/>
              <a:defRPr sz="1765" spc="49" baseline="0">
                <a:solidFill>
                  <a:schemeClr val="bg1"/>
                </a:solidFill>
                <a:latin typeface="+mn-lt"/>
              </a:defRPr>
            </a:lvl1pPr>
          </a:lstStyle>
          <a:p>
            <a:pPr lvl="0"/>
            <a:r>
              <a:rPr lang="en-US" dirty="0" smtClean="0"/>
              <a:t>Insert facilitator name(s)</a:t>
            </a:r>
          </a:p>
        </p:txBody>
      </p:sp>
      <p:sp>
        <p:nvSpPr>
          <p:cNvPr id="11" name="Title - Facilitator"/>
          <p:cNvSpPr>
            <a:spLocks noGrp="1"/>
          </p:cNvSpPr>
          <p:nvPr>
            <p:ph type="body" sz="quarter" idx="13" hasCustomPrompt="1"/>
          </p:nvPr>
        </p:nvSpPr>
        <p:spPr>
          <a:xfrm>
            <a:off x="248272" y="4456739"/>
            <a:ext cx="7027624"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134" y="273263"/>
            <a:ext cx="1793006" cy="1793260"/>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1652211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orient="horz" pos="187">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ntroductions - Orange">
    <p:spTree>
      <p:nvGrpSpPr>
        <p:cNvPr id="1" name=""/>
        <p:cNvGrpSpPr/>
        <p:nvPr/>
      </p:nvGrpSpPr>
      <p:grpSpPr>
        <a:xfrm>
          <a:off x="0" y="0"/>
          <a:ext cx="0" cy="0"/>
          <a:chOff x="0" y="0"/>
          <a:chExt cx="0" cy="0"/>
        </a:xfrm>
      </p:grpSpPr>
      <p:pic>
        <p:nvPicPr>
          <p:cNvPr id="7" name="Yara"/>
          <p:cNvPicPr>
            <a:picLocks noChangeAspect="1"/>
          </p:cNvPicPr>
          <p:nvPr/>
        </p:nvPicPr>
        <p:blipFill rotWithShape="1">
          <a:blip r:embed="rId2" cstate="screen">
            <a:extLst>
              <a:ext uri="{28A0092B-C50C-407E-A947-70E740481C1C}">
                <a14:useLocalDpi xmlns:a14="http://schemas.microsoft.com/office/drawing/2010/main"/>
              </a:ext>
            </a:extLst>
          </a:blip>
          <a:srcRect t="10777" r="8535"/>
          <a:stretch/>
        </p:blipFill>
        <p:spPr>
          <a:xfrm>
            <a:off x="281954" y="1625230"/>
            <a:ext cx="6926824" cy="4494876"/>
          </a:xfrm>
          <a:prstGeom prst="rect">
            <a:avLst/>
          </a:prstGeom>
        </p:spPr>
      </p:pic>
      <p:sp>
        <p:nvSpPr>
          <p:cNvPr id="8" name="TextBox 7"/>
          <p:cNvSpPr txBox="1"/>
          <p:nvPr/>
        </p:nvSpPr>
        <p:spPr>
          <a:xfrm>
            <a:off x="220662" y="291068"/>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
        <p:nvSpPr>
          <p:cNvPr id="9" name="Hope to gain"/>
          <p:cNvSpPr/>
          <p:nvPr/>
        </p:nvSpPr>
        <p:spPr bwMode="auto">
          <a:xfrm>
            <a:off x="7324708" y="3957199"/>
            <a:ext cx="4598054" cy="2154507"/>
          </a:xfrm>
          <a:prstGeom prst="rect">
            <a:avLst/>
          </a:prstGeom>
          <a:solidFill>
            <a:srgbClr val="E0501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What do you hope </a:t>
            </a:r>
            <a:br>
              <a:rPr lang="en-US" sz="3137" dirty="0">
                <a:solidFill>
                  <a:srgbClr val="FFFFFF"/>
                </a:solidFill>
                <a:latin typeface="Segoe UI Light"/>
                <a:ea typeface="Segoe UI" pitchFamily="34" charset="0"/>
                <a:cs typeface="Segoe UI" pitchFamily="34" charset="0"/>
              </a:rPr>
            </a:br>
            <a:r>
              <a:rPr lang="en-US" sz="3137" dirty="0">
                <a:solidFill>
                  <a:srgbClr val="FFFFFF"/>
                </a:solidFill>
                <a:latin typeface="Segoe UI Light"/>
                <a:ea typeface="Segoe UI" pitchFamily="34" charset="0"/>
                <a:cs typeface="Segoe UI" pitchFamily="34" charset="0"/>
              </a:rPr>
              <a:t>to gain from this workshop?</a:t>
            </a:r>
          </a:p>
        </p:txBody>
      </p:sp>
      <p:sp>
        <p:nvSpPr>
          <p:cNvPr id="10" name="Name"/>
          <p:cNvSpPr/>
          <p:nvPr/>
        </p:nvSpPr>
        <p:spPr bwMode="auto">
          <a:xfrm>
            <a:off x="7324707" y="1625230"/>
            <a:ext cx="2241062" cy="2241380"/>
          </a:xfrm>
          <a:prstGeom prst="rect">
            <a:avLst/>
          </a:prstGeom>
          <a:solidFill>
            <a:srgbClr val="DC3C00">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Name</a:t>
            </a:r>
          </a:p>
        </p:txBody>
      </p:sp>
      <p:sp>
        <p:nvSpPr>
          <p:cNvPr id="11" name="Role"/>
          <p:cNvSpPr/>
          <p:nvPr/>
        </p:nvSpPr>
        <p:spPr bwMode="auto">
          <a:xfrm>
            <a:off x="9681700" y="1625230"/>
            <a:ext cx="2241062" cy="2241380"/>
          </a:xfrm>
          <a:prstGeom prst="rect">
            <a:avLst/>
          </a:prstGeom>
          <a:solidFill>
            <a:srgbClr val="E0501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8860076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Agenda - Orange">
    <p:spTree>
      <p:nvGrpSpPr>
        <p:cNvPr id="1" name=""/>
        <p:cNvGrpSpPr/>
        <p:nvPr/>
      </p:nvGrpSpPr>
      <p:grpSpPr>
        <a:xfrm>
          <a:off x="0" y="0"/>
          <a:ext cx="0" cy="0"/>
          <a:chOff x="0" y="0"/>
          <a:chExt cx="0" cy="0"/>
        </a:xfrm>
      </p:grpSpPr>
      <p:sp>
        <p:nvSpPr>
          <p:cNvPr id="11" name="Module 2"/>
          <p:cNvSpPr/>
          <p:nvPr/>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p:nvSpPr>
        <p:spPr>
          <a:xfrm>
            <a:off x="270942" y="2009460"/>
            <a:ext cx="11203607" cy="537931"/>
          </a:xfrm>
          <a:prstGeom prst="rect">
            <a:avLst/>
          </a:prstGeom>
          <a:solidFill>
            <a:srgbClr val="E0501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p:nvSpPr>
        <p:spPr>
          <a:xfrm>
            <a:off x="218821"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13699849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Objectives - Orange">
    <p:spTree>
      <p:nvGrpSpPr>
        <p:cNvPr id="1" name=""/>
        <p:cNvGrpSpPr/>
        <p:nvPr/>
      </p:nvGrpSpPr>
      <p:grpSpPr>
        <a:xfrm>
          <a:off x="0" y="0"/>
          <a:ext cx="0" cy="0"/>
          <a:chOff x="0" y="0"/>
          <a:chExt cx="0" cy="0"/>
        </a:xfrm>
      </p:grpSpPr>
      <p:sp>
        <p:nvSpPr>
          <p:cNvPr id="4" name="Objective tile"/>
          <p:cNvSpPr/>
          <p:nvPr/>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400">
              <a:spcAft>
                <a:spcPts val="1765"/>
              </a:spcAft>
            </a:pPr>
            <a:r>
              <a:rPr lang="en-US" sz="2353" dirty="0">
                <a:solidFill>
                  <a:srgbClr val="333333"/>
                </a:solidFill>
              </a:rPr>
              <a:t> </a:t>
            </a:r>
          </a:p>
          <a:p>
            <a:pPr defTabSz="914400">
              <a:spcAft>
                <a:spcPts val="800"/>
              </a:spcAft>
            </a:pPr>
            <a:r>
              <a:rPr lang="en-US" sz="2133" dirty="0">
                <a:solidFill>
                  <a:srgbClr val="333333"/>
                </a:solidFill>
              </a:rPr>
              <a:t> </a:t>
            </a:r>
          </a:p>
        </p:txBody>
      </p:sp>
      <p:sp>
        <p:nvSpPr>
          <p:cNvPr id="5" name="At the end of this module tile"/>
          <p:cNvSpPr/>
          <p:nvPr/>
        </p:nvSpPr>
        <p:spPr>
          <a:xfrm>
            <a:off x="284006" y="2108200"/>
            <a:ext cx="1584735" cy="1584960"/>
          </a:xfrm>
          <a:prstGeom prst="rect">
            <a:avLst/>
          </a:prstGeom>
          <a:solidFill>
            <a:srgbClr val="E0501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p:nvSpPr>
        <p:spPr>
          <a:xfrm>
            <a:off x="276028" y="3748023"/>
            <a:ext cx="1584735" cy="1584960"/>
          </a:xfrm>
          <a:prstGeom prst="rect">
            <a:avLst/>
          </a:prstGeom>
          <a:solidFill>
            <a:srgbClr val="E0501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p:nvSpPr>
        <p:spPr>
          <a:xfrm>
            <a:off x="241510"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9743215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Activity setup - Orange">
    <p:spTree>
      <p:nvGrpSpPr>
        <p:cNvPr id="1" name=""/>
        <p:cNvGrpSpPr/>
        <p:nvPr/>
      </p:nvGrpSpPr>
      <p:grpSpPr>
        <a:xfrm>
          <a:off x="0" y="0"/>
          <a:ext cx="0" cy="0"/>
          <a:chOff x="0" y="0"/>
          <a:chExt cx="0" cy="0"/>
        </a:xfrm>
      </p:grpSpPr>
      <p:sp>
        <p:nvSpPr>
          <p:cNvPr id="3" name="TextBox 2"/>
          <p:cNvSpPr txBox="1"/>
          <p:nvPr/>
        </p:nvSpPr>
        <p:spPr>
          <a:xfrm>
            <a:off x="241510" y="227551"/>
            <a:ext cx="999543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E0501A">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a:gradFill>
                  <a:gsLst>
                    <a:gs pos="0">
                      <a:srgbClr val="FFFFFF"/>
                    </a:gs>
                    <a:gs pos="100000">
                      <a:srgbClr val="FFFFFF"/>
                    </a:gs>
                  </a:gsLst>
                  <a:lin ang="5400000" scaled="0"/>
                </a:gradFill>
              </a:rPr>
              <a:t>Heading</a:t>
            </a:r>
          </a:p>
        </p:txBody>
      </p:sp>
      <p:grpSp>
        <p:nvGrpSpPr>
          <p:cNvPr id="42" name="Group 41"/>
          <p:cNvGrpSpPr/>
          <p:nvPr/>
        </p:nvGrpSpPr>
        <p:grpSpPr>
          <a:xfrm>
            <a:off x="305096"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E3623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E3623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E3623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122595125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3432660"/>
            <a:ext cx="8534400" cy="1386240"/>
          </a:xfrm>
        </p:spPr>
        <p:txBody>
          <a:bodyPr/>
          <a:lstStyle>
            <a:lvl1pPr marL="0" indent="0" algn="ctr">
              <a:buNone/>
              <a:defRPr>
                <a:solidFill>
                  <a:schemeClr val="accent6">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section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ED7FD-B62D-45E0-9FE6-5369AB61B87C}" type="slidenum">
              <a:rPr lang="en-US" smtClean="0"/>
              <a:t>‹#›</a:t>
            </a:fld>
            <a:endParaRPr lang="en-US"/>
          </a:p>
        </p:txBody>
      </p:sp>
      <p:sp>
        <p:nvSpPr>
          <p:cNvPr id="8" name="Title 1"/>
          <p:cNvSpPr>
            <a:spLocks noGrp="1"/>
          </p:cNvSpPr>
          <p:nvPr>
            <p:ph type="ctrTitle" hasCustomPrompt="1"/>
          </p:nvPr>
        </p:nvSpPr>
        <p:spPr>
          <a:xfrm>
            <a:off x="924128" y="1908827"/>
            <a:ext cx="10363200" cy="1468967"/>
          </a:xfrm>
        </p:spPr>
        <p:txBody>
          <a:bodyPr/>
          <a:lstStyle>
            <a:lvl1pPr algn="ctr">
              <a:defRPr sz="5333"/>
            </a:lvl1pPr>
          </a:lstStyle>
          <a:p>
            <a:r>
              <a:rPr lang="en-US" dirty="0" smtClean="0"/>
              <a:t>Click to edit section title</a:t>
            </a:r>
            <a:endParaRPr lang="en-US" dirty="0"/>
          </a:p>
        </p:txBody>
      </p:sp>
    </p:spTree>
    <p:extLst>
      <p:ext uri="{BB962C8B-B14F-4D97-AF65-F5344CB8AC3E}">
        <p14:creationId xmlns:p14="http://schemas.microsoft.com/office/powerpoint/2010/main" val="7020613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Activity debrief - Orange">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p:nvGrpSpPr>
        <p:grpSpPr>
          <a:xfrm>
            <a:off x="10578075" y="651"/>
            <a:ext cx="1613925" cy="6858000"/>
            <a:chOff x="10790187" y="663"/>
            <a:chExt cx="1646288" cy="6994525"/>
          </a:xfrm>
          <a:solidFill>
            <a:srgbClr val="DC3C00">
              <a:alpha val="89804"/>
            </a:srgbClr>
          </a:solidFill>
        </p:grpSpPr>
        <p:sp>
          <p:nvSpPr>
            <p:cNvPr id="6" name="Rectangle 5"/>
            <p:cNvSpPr/>
            <p:nvPr userDrawn="1"/>
          </p:nvSpPr>
          <p:spPr bwMode="auto">
            <a:xfrm>
              <a:off x="10790187" y="663"/>
              <a:ext cx="1646288" cy="699452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p:nvSpPr>
        <p:spPr>
          <a:xfrm>
            <a:off x="305754" y="2334474"/>
            <a:ext cx="1222981" cy="3772091"/>
          </a:xfrm>
          <a:prstGeom prst="rect">
            <a:avLst/>
          </a:prstGeom>
          <a:solidFill>
            <a:srgbClr val="DC3C00">
              <a:alpha val="89804"/>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370636817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Reflections activity - Orange">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p:nvGrpSpPr>
        <p:grpSpPr>
          <a:xfrm>
            <a:off x="10578075" y="651"/>
            <a:ext cx="1613925" cy="6858000"/>
            <a:chOff x="10790187" y="663"/>
            <a:chExt cx="1646288" cy="6994525"/>
          </a:xfrm>
          <a:solidFill>
            <a:srgbClr val="DC3C00">
              <a:alpha val="89804"/>
            </a:srgbClr>
          </a:solidFill>
        </p:grpSpPr>
        <p:sp>
          <p:nvSpPr>
            <p:cNvPr id="6" name="Rectangle 5"/>
            <p:cNvSpPr/>
            <p:nvPr userDrawn="1"/>
          </p:nvSpPr>
          <p:spPr bwMode="auto">
            <a:xfrm>
              <a:off x="10790187" y="663"/>
              <a:ext cx="1646288" cy="699452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p:nvSpPr>
        <p:spPr bwMode="auto">
          <a:xfrm>
            <a:off x="296194" y="2860745"/>
            <a:ext cx="1357767" cy="1464795"/>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dirty="0">
              <a:solidFill>
                <a:srgbClr val="FFFFFF"/>
              </a:solidFill>
            </a:endParaRPr>
          </a:p>
        </p:txBody>
      </p:sp>
      <p:sp>
        <p:nvSpPr>
          <p:cNvPr id="15" name="Freeform 15"/>
          <p:cNvSpPr>
            <a:spLocks noEditPoints="1"/>
          </p:cNvSpPr>
          <p:nvPr/>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400"/>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234293508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Key takeaways - Orange">
    <p:spTree>
      <p:nvGrpSpPr>
        <p:cNvPr id="1" name=""/>
        <p:cNvGrpSpPr/>
        <p:nvPr/>
      </p:nvGrpSpPr>
      <p:grpSpPr>
        <a:xfrm>
          <a:off x="0" y="0"/>
          <a:ext cx="0" cy="0"/>
          <a:chOff x="0" y="0"/>
          <a:chExt cx="0" cy="0"/>
        </a:xfrm>
      </p:grpSpPr>
      <p:sp>
        <p:nvSpPr>
          <p:cNvPr id="4" name="Text Placeholder 4"/>
          <p:cNvSpPr txBox="1">
            <a:spLocks/>
          </p:cNvSpPr>
          <p:nvPr/>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p:nvSpPr>
        <p:spPr bwMode="auto">
          <a:xfrm>
            <a:off x="283333" y="1643983"/>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6" name="Rectangle 5"/>
          <p:cNvSpPr>
            <a:spLocks noChangeAspect="1"/>
          </p:cNvSpPr>
          <p:nvPr/>
        </p:nvSpPr>
        <p:spPr bwMode="auto">
          <a:xfrm>
            <a:off x="283333" y="2658983"/>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9" name="Text Placeholder 4"/>
          <p:cNvSpPr txBox="1">
            <a:spLocks/>
          </p:cNvSpPr>
          <p:nvPr/>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p:nvSpPr>
        <p:spPr bwMode="auto">
          <a:xfrm>
            <a:off x="283333" y="3665011"/>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0" name="Text Placeholder 4"/>
          <p:cNvSpPr txBox="1">
            <a:spLocks/>
          </p:cNvSpPr>
          <p:nvPr/>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p:nvSpPr>
        <p:spPr bwMode="auto">
          <a:xfrm>
            <a:off x="283333" y="4671041"/>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1" name="Text Placeholder 4"/>
          <p:cNvSpPr txBox="1">
            <a:spLocks/>
          </p:cNvSpPr>
          <p:nvPr/>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p:nvSpPr>
        <p:spPr>
          <a:xfrm>
            <a:off x="479515" y="1656017"/>
            <a:ext cx="503191" cy="1068263"/>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1</a:t>
            </a:r>
          </a:p>
        </p:txBody>
      </p:sp>
      <p:sp>
        <p:nvSpPr>
          <p:cNvPr id="13" name="Rectangle 12"/>
          <p:cNvSpPr/>
          <p:nvPr/>
        </p:nvSpPr>
        <p:spPr>
          <a:xfrm>
            <a:off x="405541" y="2617691"/>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2</a:t>
            </a:r>
          </a:p>
        </p:txBody>
      </p:sp>
      <p:sp>
        <p:nvSpPr>
          <p:cNvPr id="14" name="Rectangle 13"/>
          <p:cNvSpPr/>
          <p:nvPr/>
        </p:nvSpPr>
        <p:spPr>
          <a:xfrm>
            <a:off x="405541" y="3640662"/>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p:nvSpPr>
        <p:spPr>
          <a:xfrm>
            <a:off x="227543" y="224640"/>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429400507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 Orange">
    <p:bg>
      <p:bgPr>
        <a:solidFill>
          <a:schemeClr val="accent5">
            <a:alpha val="90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1000621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Microsoft confidential - Orange">
    <p:bg>
      <p:bgPr>
        <a:solidFill>
          <a:schemeClr val="accent5">
            <a:alpha val="9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142549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1289289"/>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83973638"/>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619">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519190211"/>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25400355-4755-446D-ADBD-0EEE95314C11}" type="datetimeFigureOut">
              <a:rPr lang="en-US" sz="1800">
                <a:solidFill>
                  <a:srgbClr val="333333"/>
                </a:solidFill>
              </a:rPr>
              <a:pPr defTabSz="914400"/>
              <a:t>9/14/2014</a:t>
            </a:fld>
            <a:endParaRPr lang="en-US" sz="1800">
              <a:solidFill>
                <a:srgbClr val="333333"/>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a:solidFill>
                <a:srgbClr val="333333"/>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D5C5B3EF-CDF5-4AF8-8A03-0252D52D08F3}" type="slidenum">
              <a:rPr lang="en-US" sz="1800">
                <a:solidFill>
                  <a:srgbClr val="333333"/>
                </a:solidFill>
              </a:rPr>
              <a:pPr defTabSz="914400"/>
              <a:t>‹#›</a:t>
            </a:fld>
            <a:endParaRPr lang="en-US" sz="1800">
              <a:solidFill>
                <a:srgbClr val="333333"/>
              </a:solidFill>
            </a:endParaRPr>
          </a:p>
        </p:txBody>
      </p:sp>
    </p:spTree>
    <p:extLst>
      <p:ext uri="{BB962C8B-B14F-4D97-AF65-F5344CB8AC3E}">
        <p14:creationId xmlns:p14="http://schemas.microsoft.com/office/powerpoint/2010/main" val="795992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63706380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slide title</a:t>
            </a:r>
            <a:endParaRPr lang="en-US" dirty="0"/>
          </a:p>
        </p:txBody>
      </p:sp>
      <p:sp>
        <p:nvSpPr>
          <p:cNvPr id="3" name="Content Placeholder 2"/>
          <p:cNvSpPr>
            <a:spLocks noGrp="1"/>
          </p:cNvSpPr>
          <p:nvPr>
            <p:ph idx="1"/>
          </p:nvPr>
        </p:nvSpPr>
        <p:spPr/>
        <p:txBody>
          <a:bodyPr/>
          <a:lstStyle>
            <a:lvl1pPr>
              <a:defRPr sz="4000"/>
            </a:lvl1pPr>
            <a:lvl2pPr marL="608013" indent="-608013">
              <a:defRPr sz="3200"/>
            </a:lvl2pPr>
            <a:lvl3pPr marL="1217613" indent="-1217613">
              <a:defRPr sz="2400"/>
            </a:lvl3pPr>
            <a:lvl4pPr marL="1827213" indent="-1827213">
              <a:defRPr sz="2000"/>
            </a:lvl4pPr>
            <a:lvl5pPr marL="2436813" indent="-2436813">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ED7FD-B62D-45E0-9FE6-5369AB61B87C}" type="slidenum">
              <a:rPr lang="en-US" smtClean="0"/>
              <a:t>‹#›</a:t>
            </a:fld>
            <a:endParaRPr lang="en-US"/>
          </a:p>
        </p:txBody>
      </p:sp>
    </p:spTree>
    <p:extLst>
      <p:ext uri="{BB962C8B-B14F-4D97-AF65-F5344CB8AC3E}">
        <p14:creationId xmlns:p14="http://schemas.microsoft.com/office/powerpoint/2010/main" val="213687980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99450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248" y="1447800"/>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136975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23257086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12643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8877676"/>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76073923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50674237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559020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248" y="1447800"/>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6260027"/>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28210653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 for images, video, etc.">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2ED7FD-B62D-45E0-9FE6-5369AB61B87C}" type="slidenum">
              <a:rPr lang="en-US" smtClean="0"/>
              <a:t>‹#›</a:t>
            </a:fld>
            <a:endParaRPr lang="en-US"/>
          </a:p>
        </p:txBody>
      </p:sp>
      <p:sp>
        <p:nvSpPr>
          <p:cNvPr id="6" name="Title Placeholder 1"/>
          <p:cNvSpPr>
            <a:spLocks noGrp="1"/>
          </p:cNvSpPr>
          <p:nvPr>
            <p:ph type="title" hasCustomPrompt="1"/>
          </p:nvPr>
        </p:nvSpPr>
        <p:spPr>
          <a:xfrm>
            <a:off x="609600" y="304800"/>
            <a:ext cx="10972800" cy="1127125"/>
          </a:xfrm>
          <a:prstGeom prst="rect">
            <a:avLst/>
          </a:prstGeom>
        </p:spPr>
        <p:txBody>
          <a:bodyPr vert="horz" lIns="91440" tIns="45720" rIns="91440" bIns="45720" rtlCol="0" anchor="ctr">
            <a:noAutofit/>
          </a:bodyPr>
          <a:lstStyle>
            <a:lvl1pPr>
              <a:defRPr/>
            </a:lvl1pPr>
          </a:lstStyle>
          <a:p>
            <a:r>
              <a:rPr lang="en-US" dirty="0" smtClean="0"/>
              <a:t>Click to edit slide title style</a:t>
            </a:r>
            <a:endParaRPr lang="en-US" dirty="0"/>
          </a:p>
        </p:txBody>
      </p:sp>
    </p:spTree>
    <p:extLst>
      <p:ext uri="{BB962C8B-B14F-4D97-AF65-F5344CB8AC3E}">
        <p14:creationId xmlns:p14="http://schemas.microsoft.com/office/powerpoint/2010/main" val="139647475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6075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013016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564486187"/>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1"/>
            <a:ext cx="11151917" cy="747897"/>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250" y="1447800"/>
            <a:ext cx="11151916" cy="2000548"/>
          </a:xfrm>
        </p:spPr>
        <p:txBody>
          <a:bodyPr>
            <a:spAutoFit/>
          </a:bodyPr>
          <a:lstStyle>
            <a:lvl1pPr marL="345373" indent="-345373">
              <a:buFont typeface="Arial" pitchFamily="34" charset="0"/>
              <a:buChar char="•"/>
              <a:defRPr/>
            </a:lvl1pPr>
            <a:lvl2pPr marL="641918" indent="-296545">
              <a:buFont typeface="Arial" pitchFamily="34" charset="0"/>
              <a:buChar char="•"/>
              <a:defRPr/>
            </a:lvl2pPr>
            <a:lvl3pPr marL="944418" indent="-302499">
              <a:buFont typeface="Arial" pitchFamily="34" charset="0"/>
              <a:buChar char="•"/>
              <a:defRPr/>
            </a:lvl3pPr>
            <a:lvl4pPr marL="1204043" indent="-259625">
              <a:buFont typeface="Arial" pitchFamily="34" charset="0"/>
              <a:buChar char="•"/>
              <a:defRPr/>
            </a:lvl4pPr>
            <a:lvl5pPr marL="1456523" indent="-25248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92324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wC_Title and Content">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14" name="Text Placeholder 3"/>
          <p:cNvSpPr>
            <a:spLocks noGrp="1"/>
          </p:cNvSpPr>
          <p:nvPr>
            <p:ph idx="1"/>
          </p:nvPr>
        </p:nvSpPr>
        <p:spPr>
          <a:xfrm>
            <a:off x="269241" y="1189177"/>
            <a:ext cx="11653521" cy="1753279"/>
          </a:xfrm>
          <a:prstGeom prst="rect">
            <a:avLst/>
          </a:prstGeom>
        </p:spPr>
        <p:txBody>
          <a:bodyPr vert="horz" wrap="square" lIns="146304" tIns="91440" rIns="146304" bIns="9144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756492699"/>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wC_Title and Content">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itle 1"/>
          <p:cNvSpPr>
            <a:spLocks noGrp="1"/>
          </p:cNvSpPr>
          <p:nvPr>
            <p:ph type="title"/>
          </p:nvPr>
        </p:nvSpPr>
        <p:spPr>
          <a:xfrm>
            <a:off x="269241" y="289511"/>
            <a:ext cx="3585722" cy="3677414"/>
          </a:xfrm>
        </p:spPr>
        <p:txBody>
          <a:bodyPr/>
          <a:lstStyle>
            <a:lvl1pPr>
              <a:defRPr>
                <a:solidFill>
                  <a:schemeClr val="bg2"/>
                </a:solidFill>
              </a:defRPr>
            </a:lvl1pPr>
          </a:lstStyle>
          <a:p>
            <a:r>
              <a:rPr lang="en-US" smtClean="0"/>
              <a:t>Click to edit Master title style</a:t>
            </a:r>
            <a:endParaRPr lang="en-US" dirty="0"/>
          </a:p>
        </p:txBody>
      </p:sp>
      <p:sp>
        <p:nvSpPr>
          <p:cNvPr id="14" name="Text Placeholder 3"/>
          <p:cNvSpPr>
            <a:spLocks noGrp="1"/>
          </p:cNvSpPr>
          <p:nvPr>
            <p:ph idx="1"/>
          </p:nvPr>
        </p:nvSpPr>
        <p:spPr>
          <a:xfrm>
            <a:off x="5199584" y="289510"/>
            <a:ext cx="6723177" cy="1753279"/>
          </a:xfrm>
          <a:prstGeom prst="rect">
            <a:avLst/>
          </a:prstGeom>
        </p:spPr>
        <p:txBody>
          <a:bodyPr vert="horz" wrap="square" lIns="146304" tIns="91440" rIns="146304" bIns="9144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96882053"/>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_TwC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240" y="143990"/>
            <a:ext cx="11655840" cy="899665"/>
          </a:xfrm>
        </p:spPr>
        <p:txBody>
          <a:bodyPr/>
          <a:lstStyle>
            <a:lvl1pPr>
              <a:defRPr>
                <a:solidFill>
                  <a:schemeClr val="tx1"/>
                </a:solidFill>
              </a:defRPr>
            </a:lvl1pPr>
          </a:lstStyle>
          <a:p>
            <a:r>
              <a:rPr lang="en-US" smtClean="0"/>
              <a:t>Click to edit Master title style</a:t>
            </a:r>
            <a:endParaRPr lang="en-US" dirty="0"/>
          </a:p>
        </p:txBody>
      </p:sp>
      <p:sp>
        <p:nvSpPr>
          <p:cNvPr id="8" name="Rectangle 7"/>
          <p:cNvSpPr/>
          <p:nvPr/>
        </p:nvSpPr>
        <p:spPr bwMode="auto">
          <a:xfrm>
            <a:off x="0" y="1187643"/>
            <a:ext cx="12192000" cy="567035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Text Placeholder 25"/>
          <p:cNvSpPr>
            <a:spLocks noGrp="1"/>
          </p:cNvSpPr>
          <p:nvPr>
            <p:ph type="body" sz="quarter" idx="10"/>
          </p:nvPr>
        </p:nvSpPr>
        <p:spPr>
          <a:xfrm>
            <a:off x="269240" y="1366619"/>
            <a:ext cx="11655078" cy="17532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918734861"/>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wC_Title and Content">
    <p:spTree>
      <p:nvGrpSpPr>
        <p:cNvPr id="1" name=""/>
        <p:cNvGrpSpPr/>
        <p:nvPr/>
      </p:nvGrpSpPr>
      <p:grpSpPr>
        <a:xfrm>
          <a:off x="0" y="0"/>
          <a:ext cx="0" cy="0"/>
          <a:chOff x="0" y="0"/>
          <a:chExt cx="0" cy="0"/>
        </a:xfrm>
      </p:grpSpPr>
      <p:sp>
        <p:nvSpPr>
          <p:cNvPr id="12" name="Rectangle 11"/>
          <p:cNvSpPr/>
          <p:nvPr userDrawn="1"/>
        </p:nvSpPr>
        <p:spPr bwMode="auto">
          <a:xfrm>
            <a:off x="0" y="0"/>
            <a:ext cx="12192000" cy="636074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7980"/>
            <a:ext cx="11655840" cy="899665"/>
          </a:xfrm>
        </p:spPr>
        <p:txBody>
          <a:bodyPr/>
          <a:lstStyle>
            <a:lvl1pPr>
              <a:defRPr>
                <a:solidFill>
                  <a:schemeClr val="bg1"/>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69240" y="1187644"/>
            <a:ext cx="11655840" cy="175327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5666422"/>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TwC_Title Only">
    <p:spTree>
      <p:nvGrpSpPr>
        <p:cNvPr id="1" name=""/>
        <p:cNvGrpSpPr/>
        <p:nvPr/>
      </p:nvGrpSpPr>
      <p:grpSpPr>
        <a:xfrm>
          <a:off x="0" y="0"/>
          <a:ext cx="0" cy="0"/>
          <a:chOff x="0" y="0"/>
          <a:chExt cx="0" cy="0"/>
        </a:xfrm>
      </p:grpSpPr>
      <p:sp>
        <p:nvSpPr>
          <p:cNvPr id="3" name="Rectangle 2"/>
          <p:cNvSpPr/>
          <p:nvPr/>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45466662"/>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wC_Title Only">
    <p:spTree>
      <p:nvGrpSpPr>
        <p:cNvPr id="1" name=""/>
        <p:cNvGrpSpPr/>
        <p:nvPr/>
      </p:nvGrpSpPr>
      <p:grpSpPr>
        <a:xfrm>
          <a:off x="0" y="0"/>
          <a:ext cx="0" cy="0"/>
          <a:chOff x="0" y="0"/>
          <a:chExt cx="0" cy="0"/>
        </a:xfrm>
      </p:grpSpPr>
      <p:sp>
        <p:nvSpPr>
          <p:cNvPr id="10" name="Rectangle 9"/>
          <p:cNvSpPr/>
          <p:nvPr userDrawn="1"/>
        </p:nvSpPr>
        <p:spPr bwMode="auto">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5674195"/>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2ED7FD-B62D-45E0-9FE6-5369AB61B87C}" type="slidenum">
              <a:rPr lang="en-US" smtClean="0"/>
              <a:t>‹#›</a:t>
            </a:fld>
            <a:endParaRPr lang="en-US"/>
          </a:p>
        </p:txBody>
      </p:sp>
      <p:sp>
        <p:nvSpPr>
          <p:cNvPr id="7" name="TextBox 6"/>
          <p:cNvSpPr txBox="1"/>
          <p:nvPr userDrawn="1"/>
        </p:nvSpPr>
        <p:spPr>
          <a:xfrm>
            <a:off x="609600" y="304800"/>
            <a:ext cx="10972800" cy="1127125"/>
          </a:xfrm>
          <a:prstGeom prst="rect">
            <a:avLst/>
          </a:prstGeom>
          <a:noFill/>
        </p:spPr>
        <p:txBody>
          <a:bodyPr wrap="square" rtlCol="0" anchor="ctr">
            <a:noAutofit/>
          </a:bodyPr>
          <a:lstStyle/>
          <a:p>
            <a:pPr algn="ctr"/>
            <a:r>
              <a:rPr lang="en-US" sz="5867" dirty="0" smtClean="0">
                <a:solidFill>
                  <a:srgbClr val="523394"/>
                </a:solidFill>
                <a:latin typeface="Century Gothic" pitchFamily="34" charset="0"/>
              </a:rPr>
              <a:t>Summary</a:t>
            </a:r>
            <a:endParaRPr lang="en-US" sz="5867" dirty="0">
              <a:solidFill>
                <a:srgbClr val="523394"/>
              </a:solidFill>
              <a:latin typeface="Century Gothic" pitchFamily="34" charset="0"/>
            </a:endParaRPr>
          </a:p>
        </p:txBody>
      </p:sp>
    </p:spTree>
    <p:extLst>
      <p:ext uri="{BB962C8B-B14F-4D97-AF65-F5344CB8AC3E}">
        <p14:creationId xmlns:p14="http://schemas.microsoft.com/office/powerpoint/2010/main" val="328138992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_TwC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143990"/>
            <a:ext cx="11655840" cy="899665"/>
          </a:xfrm>
        </p:spPr>
        <p:txBody>
          <a:bodyPr/>
          <a:lstStyle>
            <a:lvl1pPr>
              <a:defRPr>
                <a:solidFill>
                  <a:schemeClr val="tx1"/>
                </a:solidFill>
              </a:defRPr>
            </a:lvl1pPr>
          </a:lstStyle>
          <a:p>
            <a:r>
              <a:rPr lang="en-US" smtClean="0"/>
              <a:t>Click to edit Master title style</a:t>
            </a:r>
            <a:endParaRPr lang="en-US" dirty="0"/>
          </a:p>
        </p:txBody>
      </p:sp>
      <p:sp>
        <p:nvSpPr>
          <p:cNvPr id="6" name="Rectangle 5"/>
          <p:cNvSpPr/>
          <p:nvPr userDrawn="1"/>
        </p:nvSpPr>
        <p:spPr bwMode="auto">
          <a:xfrm>
            <a:off x="0" y="1187643"/>
            <a:ext cx="12192000" cy="567035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82672751"/>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4_TwC_Title Only">
    <p:spTree>
      <p:nvGrpSpPr>
        <p:cNvPr id="1" name=""/>
        <p:cNvGrpSpPr/>
        <p:nvPr/>
      </p:nvGrpSpPr>
      <p:grpSpPr>
        <a:xfrm>
          <a:off x="0" y="0"/>
          <a:ext cx="0" cy="0"/>
          <a:chOff x="0" y="0"/>
          <a:chExt cx="0" cy="0"/>
        </a:xfrm>
      </p:grpSpPr>
      <p:sp>
        <p:nvSpPr>
          <p:cNvPr id="12" name="Rectangle 11"/>
          <p:cNvSpPr/>
          <p:nvPr userDrawn="1"/>
        </p:nvSpPr>
        <p:spPr bwMode="auto">
          <a:xfrm>
            <a:off x="0" y="0"/>
            <a:ext cx="12192000" cy="636074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269240" y="287980"/>
            <a:ext cx="11655840" cy="899665"/>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12753003"/>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wC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209763"/>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_TwC_Blank">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83893998"/>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wC_Cover">
    <p:bg>
      <p:bgPr>
        <a:solidFill>
          <a:schemeClr val="bg2"/>
        </a:solidFill>
        <a:effectLst/>
      </p:bgPr>
    </p:bg>
    <p:spTree>
      <p:nvGrpSpPr>
        <p:cNvPr id="1" name=""/>
        <p:cNvGrpSpPr/>
        <p:nvPr/>
      </p:nvGrpSpPr>
      <p:grpSpPr>
        <a:xfrm>
          <a:off x="0" y="0"/>
          <a:ext cx="0" cy="0"/>
          <a:chOff x="0" y="0"/>
          <a:chExt cx="0" cy="0"/>
        </a:xfrm>
      </p:grpSpPr>
      <p:pic>
        <p:nvPicPr>
          <p:cNvPr id="12" name="Picture 11" descr="Smiling Asian man in wheelchair" title="Photo"/>
          <p:cNvPicPr>
            <a:picLocks noChangeAspect="1"/>
          </p:cNvPicPr>
          <p:nvPr userDrawn="1"/>
        </p:nvPicPr>
        <p:blipFill rotWithShape="1">
          <a:blip r:embed="rId2" cstate="screen">
            <a:extLst>
              <a:ext uri="{28A0092B-C50C-407E-A947-70E740481C1C}">
                <a14:useLocalDpi xmlns:a14="http://schemas.microsoft.com/office/drawing/2010/main"/>
              </a:ext>
            </a:extLst>
          </a:blip>
          <a:srcRect r="-2"/>
          <a:stretch/>
        </p:blipFill>
        <p:spPr>
          <a:xfrm>
            <a:off x="377" y="0"/>
            <a:ext cx="12191624" cy="6857999"/>
          </a:xfrm>
          <a:prstGeom prst="rect">
            <a:avLst/>
          </a:prstGeom>
        </p:spPr>
      </p:pic>
      <p:sp>
        <p:nvSpPr>
          <p:cNvPr id="18" name="Rectangle 17"/>
          <p:cNvSpPr/>
          <p:nvPr/>
        </p:nvSpPr>
        <p:spPr bwMode="gray">
          <a:xfrm>
            <a:off x="-2258" y="291102"/>
            <a:ext cx="3583525" cy="3586208"/>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4"/>
          <p:cNvSpPr>
            <a:spLocks noGrp="1"/>
          </p:cNvSpPr>
          <p:nvPr>
            <p:ph type="body" sz="quarter" idx="12"/>
          </p:nvPr>
        </p:nvSpPr>
        <p:spPr>
          <a:xfrm>
            <a:off x="-703" y="2711780"/>
            <a:ext cx="3581970" cy="1167086"/>
          </a:xfrm>
          <a:noFill/>
        </p:spPr>
        <p:txBody>
          <a:bodyPr lIns="146304" tIns="109728" rIns="146304" bIns="109728">
            <a:noAutofit/>
          </a:bodyPr>
          <a:lstStyle>
            <a:lvl1pPr marL="0" indent="0">
              <a:spcBef>
                <a:spcPts val="0"/>
              </a:spcBef>
              <a:buNone/>
              <a:defRPr sz="2255" spc="0" baseline="0">
                <a:gradFill>
                  <a:gsLst>
                    <a:gs pos="2917">
                      <a:schemeClr val="tx1"/>
                    </a:gs>
                    <a:gs pos="30000">
                      <a:schemeClr val="tx1"/>
                    </a:gs>
                  </a:gsLst>
                  <a:lin ang="5400000" scaled="0"/>
                </a:gradFill>
                <a:latin typeface="+mn-lt"/>
              </a:defRPr>
            </a:lvl1pPr>
          </a:lstStyle>
          <a:p>
            <a:pPr lvl="0"/>
            <a:r>
              <a:rPr lang="en-US" sz="2255" smtClean="0"/>
              <a:t>Click to edit Master text styles</a:t>
            </a:r>
          </a:p>
        </p:txBody>
      </p:sp>
      <p:sp>
        <p:nvSpPr>
          <p:cNvPr id="15" name="Title 1"/>
          <p:cNvSpPr>
            <a:spLocks noGrp="1"/>
          </p:cNvSpPr>
          <p:nvPr>
            <p:ph type="title"/>
          </p:nvPr>
        </p:nvSpPr>
        <p:spPr bwMode="ltGray">
          <a:xfrm>
            <a:off x="-2196" y="493191"/>
            <a:ext cx="2960743" cy="2220312"/>
          </a:xfrm>
          <a:noFill/>
        </p:spPr>
        <p:txBody>
          <a:bodyPr lIns="146304" tIns="91440" rIns="146304" bIns="91440" anchor="t" anchorCtr="0"/>
          <a:lstStyle>
            <a:lvl1pPr>
              <a:defRPr sz="3529" spc="-98" baseline="0">
                <a:gradFill>
                  <a:gsLst>
                    <a:gs pos="5833">
                      <a:srgbClr val="FFFFFF"/>
                    </a:gs>
                    <a:gs pos="18000">
                      <a:srgbClr val="FFFFFF"/>
                    </a:gs>
                  </a:gsLst>
                  <a:lin ang="5400000" scaled="0"/>
                </a:gradFill>
              </a:defRPr>
            </a:lvl1pPr>
          </a:lstStyle>
          <a:p>
            <a:r>
              <a:rPr lang="en-US" smtClean="0"/>
              <a:t>Click to edit Master title style</a:t>
            </a: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98792" y="201448"/>
            <a:ext cx="1522404" cy="326165"/>
          </a:xfrm>
          <a:prstGeom prst="rect">
            <a:avLst/>
          </a:prstGeom>
        </p:spPr>
      </p:pic>
    </p:spTree>
    <p:extLst>
      <p:ext uri="{BB962C8B-B14F-4D97-AF65-F5344CB8AC3E}">
        <p14:creationId xmlns:p14="http://schemas.microsoft.com/office/powerpoint/2010/main" val="1726280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wC_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269241" y="918681"/>
            <a:ext cx="5737118" cy="4663308"/>
          </a:xfrm>
          <a:noFill/>
        </p:spPr>
        <p:txBody>
          <a:bodyPr tIns="91440" bIns="91440" anchor="t" anchorCtr="0"/>
          <a:lstStyle>
            <a:lvl1pPr>
              <a:defRPr sz="5882" spc="-98" baseline="0">
                <a:gradFill>
                  <a:gsLst>
                    <a:gs pos="5833">
                      <a:srgbClr val="FFFFFF"/>
                    </a:gs>
                    <a:gs pos="18000">
                      <a:srgbClr val="FFFFFF"/>
                    </a:gs>
                  </a:gsLst>
                  <a:lin ang="5400000" scaled="0"/>
                </a:gradFill>
              </a:defRPr>
            </a:lvl1pPr>
          </a:lstStyle>
          <a:p>
            <a:r>
              <a:rPr lang="en-US" smtClean="0"/>
              <a:t>Click to edit Master title style</a:t>
            </a:r>
            <a:endParaRPr lang="en-US" dirty="0"/>
          </a:p>
        </p:txBody>
      </p:sp>
      <p:pic>
        <p:nvPicPr>
          <p:cNvPr id="7" name="Picture 6" descr="Smiling woman in orange shirt" title="Photo"/>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813132" y="0"/>
            <a:ext cx="5378488" cy="6858000"/>
          </a:xfrm>
          <a:prstGeom prst="rect">
            <a:avLst/>
          </a:prstGeom>
        </p:spPr>
      </p:pic>
    </p:spTree>
    <p:extLst>
      <p:ext uri="{BB962C8B-B14F-4D97-AF65-F5344CB8AC3E}">
        <p14:creationId xmlns:p14="http://schemas.microsoft.com/office/powerpoint/2010/main" val="2855378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TwC_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269241" y="918681"/>
            <a:ext cx="5737118" cy="4663308"/>
          </a:xfrm>
          <a:noFill/>
        </p:spPr>
        <p:txBody>
          <a:bodyPr tIns="91440" bIns="91440" anchor="t" anchorCtr="0"/>
          <a:lstStyle>
            <a:lvl1pPr>
              <a:defRPr sz="5882" spc="-98" baseline="0">
                <a:gradFill>
                  <a:gsLst>
                    <a:gs pos="5833">
                      <a:srgbClr val="FFFFFF"/>
                    </a:gs>
                    <a:gs pos="18000">
                      <a:srgbClr val="FFFFFF"/>
                    </a:gs>
                  </a:gsLst>
                  <a:lin ang="5400000" scaled="0"/>
                </a:gradFill>
              </a:defRPr>
            </a:lvl1pPr>
          </a:lstStyle>
          <a:p>
            <a:r>
              <a:rPr lang="en-US" smtClean="0"/>
              <a:t>Click to edit Master title style</a:t>
            </a:r>
            <a:endParaRPr lang="en-US" dirty="0"/>
          </a:p>
        </p:txBody>
      </p:sp>
      <p:pic>
        <p:nvPicPr>
          <p:cNvPr id="5" name="Picture 4" descr="Smiling woman " title="Photo"/>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820729" y="0"/>
            <a:ext cx="5370893" cy="6858000"/>
          </a:xfrm>
          <a:prstGeom prst="rect">
            <a:avLst/>
          </a:prstGeom>
        </p:spPr>
      </p:pic>
    </p:spTree>
    <p:extLst>
      <p:ext uri="{BB962C8B-B14F-4D97-AF65-F5344CB8AC3E}">
        <p14:creationId xmlns:p14="http://schemas.microsoft.com/office/powerpoint/2010/main" val="618955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ltGray">
          <a:xfrm>
            <a:off x="-10081" y="0"/>
            <a:ext cx="12202081" cy="6864644"/>
          </a:xfrm>
          <a:prstGeom prst="rect">
            <a:avLst/>
          </a:prstGeom>
        </p:spPr>
      </p:pic>
      <p:sp>
        <p:nvSpPr>
          <p:cNvPr id="18" name="Rectangle 17"/>
          <p:cNvSpPr/>
          <p:nvPr userDrawn="1"/>
        </p:nvSpPr>
        <p:spPr bwMode="gray">
          <a:xfrm>
            <a:off x="269239" y="1187621"/>
            <a:ext cx="627497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1187620"/>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3249691"/>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1952722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Solid">
    <p:bg>
      <p:bgPr>
        <a:solidFill>
          <a:srgbClr val="4423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40" y="1206121"/>
            <a:ext cx="10757099" cy="879910"/>
          </a:xfrm>
        </p:spPr>
        <p:txBody>
          <a:bodyPr lIns="182880" tIns="146304" rIns="182880" bIns="146304"/>
          <a:lstStyle>
            <a:lvl1pPr>
              <a:defRPr sz="5882">
                <a:gradFill>
                  <a:gsLst>
                    <a:gs pos="96350">
                      <a:schemeClr val="tx1"/>
                    </a:gs>
                    <a:gs pos="87591">
                      <a:schemeClr val="tx1"/>
                    </a:gs>
                  </a:gsLst>
                  <a:lin ang="5400000" scaled="0"/>
                </a:gradFill>
              </a:defRPr>
            </a:lvl1pPr>
          </a:lstStyle>
          <a:p>
            <a:r>
              <a:rPr lang="en-US" dirty="0" smtClean="0"/>
              <a:t>Headline here</a:t>
            </a:r>
            <a:endParaRPr lang="en-US" dirty="0"/>
          </a:p>
        </p:txBody>
      </p:sp>
      <p:sp>
        <p:nvSpPr>
          <p:cNvPr id="3" name="Subtitle 2"/>
          <p:cNvSpPr>
            <a:spLocks noGrp="1"/>
          </p:cNvSpPr>
          <p:nvPr>
            <p:ph type="subTitle" idx="1" hasCustomPrompt="1"/>
          </p:nvPr>
        </p:nvSpPr>
        <p:spPr>
          <a:xfrm>
            <a:off x="283103" y="3886836"/>
            <a:ext cx="10743234" cy="968679"/>
          </a:xfrm>
        </p:spPr>
        <p:txBody>
          <a:bodyPr lIns="182880" tIns="146304" rIns="182880" bIns="146304"/>
          <a:lstStyle>
            <a:lvl1pPr marL="0" indent="0" algn="l">
              <a:lnSpc>
                <a:spcPts val="2647"/>
              </a:lnSpc>
              <a:buNone/>
              <a:defRPr sz="2157">
                <a:gradFill>
                  <a:gsLst>
                    <a:gs pos="96350">
                      <a:schemeClr val="tx1"/>
                    </a:gs>
                    <a:gs pos="87591">
                      <a:schemeClr val="tx1"/>
                    </a:gs>
                  </a:gsLst>
                </a:gradFill>
                <a:latin typeface="+mj-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smtClean="0"/>
              <a:t>Speaker Name</a:t>
            </a:r>
            <a:br>
              <a:rPr lang="en-US" dirty="0" smtClean="0"/>
            </a:br>
            <a:r>
              <a:rPr lang="en-US" dirty="0" smtClean="0"/>
              <a:t>Date</a:t>
            </a:r>
          </a:p>
        </p:txBody>
      </p:sp>
    </p:spTree>
    <p:extLst>
      <p:ext uri="{BB962C8B-B14F-4D97-AF65-F5344CB8AC3E}">
        <p14:creationId xmlns:p14="http://schemas.microsoft.com/office/powerpoint/2010/main" val="42583733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51639" y="6061766"/>
            <a:ext cx="1517768" cy="326167"/>
          </a:xfrm>
          <a:prstGeom prst="rect">
            <a:avLst/>
          </a:prstGeom>
        </p:spPr>
      </p:pic>
    </p:spTree>
    <p:extLst>
      <p:ext uri="{BB962C8B-B14F-4D97-AF65-F5344CB8AC3E}">
        <p14:creationId xmlns:p14="http://schemas.microsoft.com/office/powerpoint/2010/main" val="1742059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56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4180228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9819" y="471123"/>
            <a:ext cx="2507467" cy="537211"/>
          </a:xfrm>
          <a:prstGeom prst="rect">
            <a:avLst/>
          </a:prstGeom>
        </p:spPr>
      </p:pic>
    </p:spTree>
    <p:extLst>
      <p:ext uri="{BB962C8B-B14F-4D97-AF65-F5344CB8AC3E}">
        <p14:creationId xmlns:p14="http://schemas.microsoft.com/office/powerpoint/2010/main" val="1868930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91241">
                      <a:schemeClr val="tx1"/>
                    </a:gs>
                    <a:gs pos="57000">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91574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011253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443787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364333572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622324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2"/>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027736282"/>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2"/>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414549112"/>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e illustrations can be edited">
    <p:spTree>
      <p:nvGrpSpPr>
        <p:cNvPr id="1" name=""/>
        <p:cNvGrpSpPr/>
        <p:nvPr/>
      </p:nvGrpSpPr>
      <p:grpSpPr>
        <a:xfrm>
          <a:off x="0" y="0"/>
          <a:ext cx="0" cy="0"/>
          <a:chOff x="0" y="0"/>
          <a:chExt cx="0" cy="0"/>
        </a:xfrm>
      </p:grpSpPr>
      <p:sp>
        <p:nvSpPr>
          <p:cNvPr id="14" name="Slide Number Placeholder 13"/>
          <p:cNvSpPr>
            <a:spLocks noGrp="1"/>
          </p:cNvSpPr>
          <p:nvPr>
            <p:ph type="sldNum" sz="quarter" idx="10"/>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19224403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726506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Slide Number Placeholder 1"/>
          <p:cNvSpPr>
            <a:spLocks noGrp="1"/>
          </p:cNvSpPr>
          <p:nvPr>
            <p:ph type="sldNum" sz="quarter" idx="11"/>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407065709"/>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2" name="Slide Number Placeholder 1"/>
          <p:cNvSpPr>
            <a:spLocks noGrp="1"/>
          </p:cNvSpPr>
          <p:nvPr>
            <p:ph type="sldNum" sz="quarter" idx="11"/>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621966833"/>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1119862556"/>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2"/>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729258606"/>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2"/>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1945534127"/>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2"/>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803079551"/>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1762577630"/>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3890810989"/>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19234653"/>
      </p:ext>
    </p:extLst>
  </p:cSld>
  <p:clrMapOvr>
    <a:masterClrMapping/>
  </p:clrMapOvr>
  <p:transition>
    <p:fad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6974C60E-8F8C-41D8-9BFF-6DF338C2FC78}"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203573693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Session Title &amp; Speaker Nam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98521"/>
            <a:ext cx="10363200" cy="889001"/>
          </a:xfrm>
          <a:prstGeom prst="rect">
            <a:avLst/>
          </a:prstGeom>
        </p:spPr>
        <p:txBody>
          <a:bodyPr/>
          <a:lstStyle>
            <a:lvl1pPr algn="l">
              <a:defRPr baseline="0">
                <a:solidFill>
                  <a:srgbClr val="523394"/>
                </a:solidFill>
                <a:latin typeface="Century Gothic" pitchFamily="34" charset="0"/>
              </a:defRPr>
            </a:lvl1pPr>
          </a:lstStyle>
          <a:p>
            <a:r>
              <a:rPr lang="en-US" dirty="0" smtClean="0"/>
              <a:t>Click to enter session title</a:t>
            </a:r>
            <a:endParaRPr lang="en-US" dirty="0"/>
          </a:p>
        </p:txBody>
      </p:sp>
      <p:sp>
        <p:nvSpPr>
          <p:cNvPr id="3" name="Subtitle 2"/>
          <p:cNvSpPr>
            <a:spLocks noGrp="1"/>
          </p:cNvSpPr>
          <p:nvPr>
            <p:ph type="subTitle" idx="1" hasCustomPrompt="1"/>
          </p:nvPr>
        </p:nvSpPr>
        <p:spPr>
          <a:xfrm>
            <a:off x="1544652" y="2507633"/>
            <a:ext cx="8534400" cy="2342352"/>
          </a:xfrm>
          <a:prstGeom prst="rect">
            <a:avLst/>
          </a:prstGeom>
        </p:spPr>
        <p:txBody>
          <a:bodyPr/>
          <a:lstStyle>
            <a:lvl1pPr marL="0" indent="0" algn="l">
              <a:buNone/>
              <a:defRPr sz="4800" baseline="0">
                <a:solidFill>
                  <a:srgbClr val="CC6600"/>
                </a:solidFill>
                <a:latin typeface="Corbe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speaker name, title and company name</a:t>
            </a:r>
            <a:endParaRPr lang="en-US" dirty="0"/>
          </a:p>
        </p:txBody>
      </p:sp>
    </p:spTree>
    <p:extLst>
      <p:ext uri="{BB962C8B-B14F-4D97-AF65-F5344CB8AC3E}">
        <p14:creationId xmlns:p14="http://schemas.microsoft.com/office/powerpoint/2010/main" val="406562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smtClean="0"/>
              <a:t>Author Name</a:t>
            </a:r>
          </a:p>
          <a:p>
            <a:pPr lvl="0"/>
            <a:r>
              <a:rPr lang="en-US" dirty="0" smtClean="0"/>
              <a:t>Title</a:t>
            </a:r>
          </a:p>
        </p:txBody>
      </p:sp>
      <p:sp>
        <p:nvSpPr>
          <p:cNvPr id="2" name="Slide Number Placeholder 1"/>
          <p:cNvSpPr>
            <a:spLocks noGrp="1"/>
          </p:cNvSpPr>
          <p:nvPr>
            <p:ph type="sldNum" sz="quarter" idx="11"/>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397690074"/>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smtClean="0"/>
              <a:t>Author’s Name</a:t>
            </a:r>
          </a:p>
          <a:p>
            <a:pPr lvl="0"/>
            <a:r>
              <a:rPr lang="en-US" dirty="0" smtClean="0"/>
              <a:t>Title</a:t>
            </a:r>
          </a:p>
        </p:txBody>
      </p:sp>
      <p:sp>
        <p:nvSpPr>
          <p:cNvPr id="2" name="Slide Number Placeholder 1"/>
          <p:cNvSpPr>
            <a:spLocks noGrp="1"/>
          </p:cNvSpPr>
          <p:nvPr>
            <p:ph type="sldNum" sz="quarter" idx="11"/>
          </p:nvPr>
        </p:nvSpPr>
        <p:spPr/>
        <p:txBody>
          <a:bodyPr/>
          <a:lstStyle/>
          <a:p>
            <a:fld id="{6974C60E-8F8C-41D8-9BFF-6DF338C2FC78}"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12994398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smtClean="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
        <p:nvSpPr>
          <p:cNvPr id="2" name="Slide Number Placeholder 1"/>
          <p:cNvSpPr>
            <a:spLocks noGrp="1"/>
          </p:cNvSpPr>
          <p:nvPr>
            <p:ph type="sldNum" sz="quarter" idx="11"/>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10928474"/>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763530"/>
          </a:xfrm>
        </p:spPr>
        <p:txBody>
          <a:bodyPr/>
          <a:lstStyle>
            <a:lvl1pPr>
              <a:defRPr sz="647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346782691"/>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5"/>
            <a:ext cx="5378548" cy="899665"/>
          </a:xfrm>
        </p:spPr>
        <p:txBody>
          <a:bodyPr/>
          <a:lstStyle>
            <a:lvl1pPr>
              <a:defRPr sz="6470" baseline="0">
                <a:gradFill>
                  <a:gsLst>
                    <a:gs pos="1250">
                      <a:schemeClr val="tx1"/>
                    </a:gs>
                    <a:gs pos="100000">
                      <a:schemeClr val="tx1"/>
                    </a:gs>
                  </a:gsLst>
                  <a:lin ang="5400000" scaled="0"/>
                </a:gradFill>
              </a:defRPr>
            </a:lvl1pPr>
          </a:lstStyle>
          <a:p>
            <a:r>
              <a:rPr lang="en-US" dirty="0" smtClean="0"/>
              <a:t>Click to edit Master title style</a:t>
            </a:r>
            <a:endParaRPr lang="en-US" dirty="0"/>
          </a:p>
        </p:txBody>
      </p:sp>
      <p:sp>
        <p:nvSpPr>
          <p:cNvPr id="4" name="Picture Placeholder 4"/>
          <p:cNvSpPr>
            <a:spLocks noGrp="1"/>
          </p:cNvSpPr>
          <p:nvPr>
            <p:ph type="pic" sz="quarter" idx="10"/>
          </p:nvPr>
        </p:nvSpPr>
        <p:spPr bwMode="ltGray">
          <a:xfrm>
            <a:off x="0" y="0"/>
            <a:ext cx="6094444" cy="6852151"/>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372" b="1">
                <a:gradFill>
                  <a:gsLst>
                    <a:gs pos="13139">
                      <a:srgbClr val="FFFFFF"/>
                    </a:gs>
                    <a:gs pos="38000">
                      <a:srgbClr val="FFFFFF"/>
                    </a:gs>
                  </a:gsLst>
                  <a:lin ang="5400000" scaled="0"/>
                </a:gradFill>
                <a:latin typeface="+mn-lt"/>
              </a:defRPr>
            </a:lvl1pPr>
          </a:lstStyle>
          <a:p>
            <a:endParaRPr lang="en-US" dirty="0"/>
          </a:p>
        </p:txBody>
      </p:sp>
    </p:spTree>
    <p:extLst>
      <p:ext uri="{BB962C8B-B14F-4D97-AF65-F5344CB8AC3E}">
        <p14:creationId xmlns:p14="http://schemas.microsoft.com/office/powerpoint/2010/main" val="3337585636"/>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144248492"/>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74C60E-8F8C-41D8-9BFF-6DF338C2FC78}"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20530970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74C60E-8F8C-41D8-9BFF-6DF338C2FC78}"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23550890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974C60E-8F8C-41D8-9BFF-6DF338C2FC78}"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116561498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8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1"/>
          </p:nvPr>
        </p:nvSpPr>
        <p:spPr/>
        <p:txBody>
          <a:bodyPr/>
          <a:lstStyle/>
          <a:p>
            <a:fld id="{6974C60E-8F8C-41D8-9BFF-6DF338C2FC78}" type="slidenum">
              <a:rPr lang="en-US" smtClean="0">
                <a:solidFill>
                  <a:srgbClr val="505050">
                    <a:tint val="75000"/>
                  </a:srgbClr>
                </a:solidFill>
              </a:rPr>
              <a:pPr/>
              <a:t>‹#›</a:t>
            </a:fld>
            <a:endParaRPr lang="en-US" dirty="0">
              <a:solidFill>
                <a:srgbClr val="505050">
                  <a:tint val="75000"/>
                </a:srgbClr>
              </a:solidFill>
            </a:endParaRPr>
          </a:p>
        </p:txBody>
      </p:sp>
    </p:spTree>
    <p:extLst>
      <p:ext uri="{BB962C8B-B14F-4D97-AF65-F5344CB8AC3E}">
        <p14:creationId xmlns:p14="http://schemas.microsoft.com/office/powerpoint/2010/main" val="225710363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slide title</a:t>
            </a:r>
            <a:endParaRPr lang="en-US" dirty="0"/>
          </a:p>
        </p:txBody>
      </p:sp>
      <p:sp>
        <p:nvSpPr>
          <p:cNvPr id="3" name="Content Placeholder 2"/>
          <p:cNvSpPr>
            <a:spLocks noGrp="1"/>
          </p:cNvSpPr>
          <p:nvPr>
            <p:ph idx="1"/>
          </p:nvPr>
        </p:nvSpPr>
        <p:spPr/>
        <p:txBody>
          <a:bodyPr/>
          <a:lstStyle>
            <a:lvl1pPr>
              <a:defRPr sz="4000"/>
            </a:lvl1pPr>
            <a:lvl2pPr marL="608013" indent="-608013">
              <a:defRPr sz="3200"/>
            </a:lvl2pPr>
            <a:lvl3pPr marL="1217613" indent="-1217613">
              <a:defRPr sz="2400"/>
            </a:lvl3pPr>
            <a:lvl4pPr marL="1827213" indent="-1827213">
              <a:defRPr sz="2000"/>
            </a:lvl4pPr>
            <a:lvl5pPr marL="2436813" indent="-2436813">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12ED7FD-B62D-45E0-9FE6-5369AB61B8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911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1"/>
            <a:ext cx="10972800" cy="4602163"/>
          </a:xfrm>
          <a:prstGeom prst="rect">
            <a:avLst/>
          </a:prstGeom>
        </p:spPr>
        <p:txBody>
          <a:bodyPr>
            <a:normAutofit/>
          </a:bodyPr>
          <a:lstStyle>
            <a:lvl1pP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Placeholder 1"/>
          <p:cNvSpPr>
            <a:spLocks noGrp="1"/>
          </p:cNvSpPr>
          <p:nvPr>
            <p:ph type="title"/>
          </p:nvPr>
        </p:nvSpPr>
        <p:spPr>
          <a:xfrm>
            <a:off x="609600" y="385640"/>
            <a:ext cx="10972800" cy="438912"/>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7" name="Text Placeholder 6"/>
          <p:cNvSpPr>
            <a:spLocks noGrp="1"/>
          </p:cNvSpPr>
          <p:nvPr>
            <p:ph type="body" sz="quarter" idx="10" hasCustomPrompt="1"/>
          </p:nvPr>
        </p:nvSpPr>
        <p:spPr>
          <a:xfrm>
            <a:off x="609600" y="841248"/>
            <a:ext cx="10972800" cy="682752"/>
          </a:xfrm>
          <a:prstGeom prst="rect">
            <a:avLst/>
          </a:prstGeom>
        </p:spPr>
        <p:txBody>
          <a:bodyPr lIns="0" rIns="0">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kumimoji="0" lang="en-US" sz="1800" b="1" i="0" u="none" strike="noStrike" kern="1200" cap="none" spc="0" normalizeH="0" baseline="0" noProof="0" smtClean="0">
                <a:ln>
                  <a:noFill/>
                </a:ln>
                <a:solidFill>
                  <a:schemeClr val="bg1">
                    <a:lumMod val="65000"/>
                  </a:schemeClr>
                </a:solidFill>
                <a:effectLst/>
                <a:uLnTx/>
                <a:uFillTx/>
                <a:latin typeface="+mn-lt"/>
                <a:ea typeface="+mn-ea"/>
                <a:cs typeface="+mn-cs"/>
              </a:defRPr>
            </a:lvl1pPr>
          </a:lstStyle>
          <a:p>
            <a:pPr lvl="0"/>
            <a:r>
              <a:rPr lang="en-US" dirty="0" smtClean="0"/>
              <a:t>Click to edit tagline – max two lines</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edit tagline – max two lines</a:t>
            </a:r>
          </a:p>
        </p:txBody>
      </p:sp>
    </p:spTree>
    <p:extLst>
      <p:ext uri="{BB962C8B-B14F-4D97-AF65-F5344CB8AC3E}">
        <p14:creationId xmlns:p14="http://schemas.microsoft.com/office/powerpoint/2010/main" val="5762471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741469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5_Data Insights Titl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 y="2031021"/>
            <a:ext cx="10258286" cy="1686801"/>
          </a:xfrm>
          <a:prstGeom prst="rect">
            <a:avLst/>
          </a:prstGeom>
        </p:spPr>
        <p:txBody>
          <a:bodyPr lIns="146304" tIns="91440" rIns="146304" bIns="91440"/>
          <a:lstStyle>
            <a:lvl1pPr algn="l">
              <a:defRPr sz="5882">
                <a:gradFill>
                  <a:gsLst>
                    <a:gs pos="0">
                      <a:srgbClr val="FFFFFF"/>
                    </a:gs>
                    <a:gs pos="100000">
                      <a:srgbClr val="FFFFFF"/>
                    </a:gs>
                  </a:gsLst>
                  <a:lin ang="5400000" scaled="0"/>
                </a:gradFill>
              </a:defRPr>
            </a:lvl1pPr>
          </a:lstStyle>
          <a:p>
            <a:r>
              <a:rPr lang="en-US" dirty="0" smtClean="0"/>
              <a:t>Data insights headline</a:t>
            </a:r>
            <a:endParaRPr lang="en-US" dirty="0"/>
          </a:p>
        </p:txBody>
      </p:sp>
    </p:spTree>
    <p:extLst>
      <p:ext uri="{BB962C8B-B14F-4D97-AF65-F5344CB8AC3E}">
        <p14:creationId xmlns:p14="http://schemas.microsoft.com/office/powerpoint/2010/main" val="378594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50pt Title/30pt Sub/White BG">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rgbClr val="002050"/>
                </a:solidFill>
              </a:defRPr>
            </a:lvl1pPr>
          </a:lstStyle>
          <a:p>
            <a:pPr defTabSz="914314"/>
            <a:r>
              <a:rPr lang="en-US" sz="1800" smtClean="0"/>
              <a:t>Microsoft Confidential</a:t>
            </a:r>
            <a:endParaRPr lang="en-US" sz="1800" dirty="0"/>
          </a:p>
        </p:txBody>
      </p:sp>
      <p:sp>
        <p:nvSpPr>
          <p:cNvPr id="4" name="Slide Number Placeholder 3"/>
          <p:cNvSpPr>
            <a:spLocks noGrp="1"/>
          </p:cNvSpPr>
          <p:nvPr>
            <p:ph type="sldNum" sz="quarter" idx="11"/>
          </p:nvPr>
        </p:nvSpPr>
        <p:spPr/>
        <p:txBody>
          <a:bodyPr/>
          <a:lstStyle>
            <a:lvl1pPr>
              <a:defRPr>
                <a:solidFill>
                  <a:srgbClr val="002050"/>
                </a:solidFill>
              </a:defRPr>
            </a:lvl1pPr>
          </a:lstStyle>
          <a:p>
            <a:fld id="{27258FFF-F925-446B-8502-81C933981705}" type="slidenum">
              <a:rPr smtClean="0"/>
              <a:pPr/>
              <a:t>‹#›</a:t>
            </a:fld>
            <a:endParaRPr dirty="0"/>
          </a:p>
        </p:txBody>
      </p:sp>
      <p:sp>
        <p:nvSpPr>
          <p:cNvPr id="6" name="Text Placeholder 8"/>
          <p:cNvSpPr>
            <a:spLocks noGrp="1"/>
          </p:cNvSpPr>
          <p:nvPr>
            <p:ph type="body" sz="quarter" idx="12"/>
          </p:nvPr>
        </p:nvSpPr>
        <p:spPr>
          <a:xfrm>
            <a:off x="269239" y="291069"/>
            <a:ext cx="10757098" cy="888769"/>
          </a:xfrm>
          <a:prstGeom prst="rect">
            <a:avLst/>
          </a:prstGeom>
          <a:noFill/>
        </p:spPr>
        <p:txBody>
          <a:bodyPr/>
          <a:lstStyle>
            <a:lvl1pPr marL="0" indent="0">
              <a:lnSpc>
                <a:spcPts val="5392"/>
              </a:lnSpc>
              <a:spcBef>
                <a:spcPts val="0"/>
              </a:spcBef>
              <a:buFontTx/>
              <a:buNone/>
              <a:defRPr sz="5098">
                <a:solidFill>
                  <a:schemeClr val="tx2"/>
                </a:solidFill>
                <a:latin typeface="+mj-lt"/>
              </a:defRPr>
            </a:lvl1pPr>
            <a:lvl2pPr marL="0" indent="0">
              <a:lnSpc>
                <a:spcPts val="2549"/>
              </a:lnSpc>
              <a:spcBef>
                <a:spcPts val="1765"/>
              </a:spcBef>
              <a:spcAft>
                <a:spcPts val="0"/>
              </a:spcAft>
              <a:buFontTx/>
              <a:buNone/>
              <a:defRPr sz="5294">
                <a:solidFill>
                  <a:schemeClr val="tx2"/>
                </a:solidFill>
                <a:latin typeface="+mj-lt"/>
              </a:defRPr>
            </a:lvl2pPr>
            <a:lvl3pPr marL="225653" indent="-224097">
              <a:lnSpc>
                <a:spcPts val="2647"/>
              </a:lnSpc>
              <a:spcBef>
                <a:spcPts val="0"/>
              </a:spcBef>
              <a:defRPr sz="1961">
                <a:solidFill>
                  <a:schemeClr val="bg1"/>
                </a:solidFill>
              </a:defRPr>
            </a:lvl3pPr>
            <a:lvl4pPr marL="225653" indent="-224097">
              <a:lnSpc>
                <a:spcPts val="2647"/>
              </a:lnSpc>
              <a:spcBef>
                <a:spcPts val="0"/>
              </a:spcBef>
              <a:defRPr sz="1961">
                <a:solidFill>
                  <a:schemeClr val="bg1"/>
                </a:solidFill>
              </a:defRPr>
            </a:lvl4pPr>
            <a:lvl5pPr marL="225653" indent="-224097">
              <a:lnSpc>
                <a:spcPts val="2647"/>
              </a:lnSpc>
              <a:spcBef>
                <a:spcPts val="0"/>
              </a:spcBef>
              <a:defRPr sz="1961">
                <a:solidFill>
                  <a:schemeClr val="bg1"/>
                </a:solidFill>
              </a:defRPr>
            </a:lvl5pPr>
          </a:lstStyle>
          <a:p>
            <a:pPr lvl="0"/>
            <a:r>
              <a:rPr lang="en-US" smtClean="0"/>
              <a:t>Click to edit Master text styles</a:t>
            </a:r>
          </a:p>
        </p:txBody>
      </p:sp>
    </p:spTree>
    <p:extLst>
      <p:ext uri="{BB962C8B-B14F-4D97-AF65-F5344CB8AC3E}">
        <p14:creationId xmlns:p14="http://schemas.microsoft.com/office/powerpoint/2010/main" val="458494811"/>
      </p:ext>
    </p:extLst>
  </p:cSld>
  <p:clrMapOvr>
    <a:masterClrMapping/>
  </p:clrMapOvr>
  <p:transition>
    <p:fade/>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63pt Title Only">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tx2"/>
                </a:solidFill>
              </a:defRPr>
            </a:lvl1pPr>
          </a:lstStyle>
          <a:p>
            <a:pPr defTabSz="914314"/>
            <a:r>
              <a:rPr lang="en-US" sz="1800" smtClean="0">
                <a:solidFill>
                  <a:srgbClr val="505050"/>
                </a:solidFill>
              </a:rPr>
              <a:t>Microsoft Confidential</a:t>
            </a:r>
            <a:endParaRPr lang="en-US" sz="1800" dirty="0">
              <a:solidFill>
                <a:srgbClr val="505050"/>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69239" y="361911"/>
            <a:ext cx="10757098" cy="1004683"/>
          </a:xfrm>
          <a:prstGeom prst="rect">
            <a:avLst/>
          </a:prstGeom>
        </p:spPr>
        <p:txBody>
          <a:bodyPr lIns="146304" tIns="91440" rIns="146304" bIns="91440">
            <a:noAutofit/>
          </a:bodyPr>
          <a:lstStyle>
            <a:lvl1pPr marL="0" indent="0">
              <a:lnSpc>
                <a:spcPct val="90000"/>
              </a:lnSpc>
              <a:spcBef>
                <a:spcPts val="1176"/>
              </a:spcBef>
              <a:spcAft>
                <a:spcPts val="2353"/>
              </a:spcAft>
              <a:buFontTx/>
              <a:buNone/>
              <a:defRPr lang="en-US" sz="5098" b="0" i="0" kern="1200" spc="0" baseline="0" dirty="0" smtClean="0">
                <a:solidFill>
                  <a:schemeClr val="tx2"/>
                </a:solidFill>
                <a:latin typeface="+mj-lt"/>
                <a:ea typeface="+mn-ea"/>
                <a:cs typeface="+mn-cs"/>
              </a:defRPr>
            </a:lvl1pPr>
          </a:lstStyle>
          <a:p>
            <a:pPr marL="0" marR="0" lvl="0" indent="0" algn="l" defTabSz="914367" rtl="0" eaLnBrk="1" fontAlgn="auto" latinLnBrk="0" hangingPunct="1">
              <a:lnSpc>
                <a:spcPct val="90000"/>
              </a:lnSpc>
              <a:spcBef>
                <a:spcPts val="1176"/>
              </a:spcBef>
              <a:spcAft>
                <a:spcPts val="2353"/>
              </a:spcAft>
              <a:buClrTx/>
              <a:buSzPct val="90000"/>
              <a:buFontTx/>
              <a:buNone/>
              <a:tabLst/>
            </a:pPr>
            <a:r>
              <a:rPr lang="en-US" dirty="0" smtClean="0"/>
              <a:t>Click to edit Master text</a:t>
            </a:r>
          </a:p>
        </p:txBody>
      </p:sp>
    </p:spTree>
    <p:extLst>
      <p:ext uri="{BB962C8B-B14F-4D97-AF65-F5344CB8AC3E}">
        <p14:creationId xmlns:p14="http://schemas.microsoft.com/office/powerpoint/2010/main" val="27447095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3"/>
            <a:ext cx="11151917" cy="747897"/>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250" y="1447801"/>
            <a:ext cx="11151916" cy="2850011"/>
          </a:xfrm>
        </p:spPr>
        <p:txBody>
          <a:bodyPr>
            <a:spAutoFit/>
          </a:bodyPr>
          <a:lstStyle>
            <a:lvl1pPr marL="345269" indent="-345269">
              <a:buFont typeface="Arial" pitchFamily="34" charset="0"/>
              <a:buChar char="•"/>
              <a:defRPr/>
            </a:lvl1pPr>
            <a:lvl2pPr marL="641725" indent="-296456">
              <a:buFont typeface="Arial" pitchFamily="34" charset="0"/>
              <a:buChar char="•"/>
              <a:defRPr/>
            </a:lvl2pPr>
            <a:lvl3pPr marL="944135" indent="-302408">
              <a:buFont typeface="Arial" pitchFamily="34" charset="0"/>
              <a:buChar char="•"/>
              <a:defRPr/>
            </a:lvl3pPr>
            <a:lvl4pPr marL="1203682" indent="-259547">
              <a:buFont typeface="Arial" pitchFamily="34" charset="0"/>
              <a:buChar char="•"/>
              <a:defRPr/>
            </a:lvl4pPr>
            <a:lvl5pPr marL="1456086" indent="-252404">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3839552"/>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yan">
    <p:spTree>
      <p:nvGrpSpPr>
        <p:cNvPr id="1" name=""/>
        <p:cNvGrpSpPr/>
        <p:nvPr/>
      </p:nvGrpSpPr>
      <p:grpSpPr>
        <a:xfrm>
          <a:off x="0" y="0"/>
          <a:ext cx="0" cy="0"/>
          <a:chOff x="0" y="0"/>
          <a:chExt cx="0" cy="0"/>
        </a:xfrm>
      </p:grpSpPr>
      <p:pic>
        <p:nvPicPr>
          <p:cNvPr id="3" name="Marius"/>
          <p:cNvPicPr>
            <a:picLocks noChangeAspect="1"/>
          </p:cNvPicPr>
          <p:nvPr userDrawn="1"/>
        </p:nvPicPr>
        <p:blipFill rotWithShape="1">
          <a:blip r:embed="rId2" cstate="screen">
            <a:extLst>
              <a:ext uri="{28A0092B-C50C-407E-A947-70E740481C1C}">
                <a14:useLocalDpi xmlns:a14="http://schemas.microsoft.com/office/drawing/2010/main"/>
              </a:ext>
            </a:extLst>
          </a:blip>
          <a:srcRect l="-1" t="10535" r="8577" b="21860"/>
          <a:stretch/>
        </p:blipFill>
        <p:spPr>
          <a:xfrm>
            <a:off x="0" y="-6541"/>
            <a:ext cx="12192000" cy="6861430"/>
          </a:xfrm>
          <a:prstGeom prst="rect">
            <a:avLst/>
          </a:prstGeom>
        </p:spPr>
      </p:pic>
      <p:sp>
        <p:nvSpPr>
          <p:cNvPr id="4" name="Transparency"/>
          <p:cNvSpPr/>
          <p:nvPr userDrawn="1"/>
        </p:nvSpPr>
        <p:spPr bwMode="auto">
          <a:xfrm>
            <a:off x="0" y="-6542"/>
            <a:ext cx="12192000" cy="6843486"/>
          </a:xfrm>
          <a:prstGeom prst="rect">
            <a:avLst/>
          </a:prstGeom>
          <a:gradFill flip="none" rotWithShape="1">
            <a:gsLst>
              <a:gs pos="0">
                <a:srgbClr val="4D4D4D"/>
              </a:gs>
              <a:gs pos="60000">
                <a:srgbClr val="4D4D4D">
                  <a:alpha val="10000"/>
                </a:srgbClr>
              </a:gs>
              <a:gs pos="30000">
                <a:srgbClr val="4D4D4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263609" y="2084172"/>
            <a:ext cx="7171399" cy="3586208"/>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11"/>
          <p:cNvSpPr>
            <a:spLocks noGrp="1"/>
          </p:cNvSpPr>
          <p:nvPr>
            <p:ph type="body" sz="quarter" idx="10" hasCustomPrompt="1"/>
          </p:nvPr>
        </p:nvSpPr>
        <p:spPr>
          <a:xfrm>
            <a:off x="263609" y="2084173"/>
            <a:ext cx="7027622" cy="914360"/>
          </a:xfrm>
        </p:spPr>
        <p:txBody>
          <a:bodyPr/>
          <a:lstStyle>
            <a:lvl1pPr marL="0" indent="0">
              <a:buNone/>
              <a:defRPr sz="5294" baseline="0">
                <a:solidFill>
                  <a:schemeClr val="bg1"/>
                </a:solidFill>
              </a:defRPr>
            </a:lvl1pPr>
          </a:lstStyle>
          <a:p>
            <a:pPr lvl="0"/>
            <a:r>
              <a:rPr lang="en-US" dirty="0" smtClean="0"/>
              <a:t>Insert course name</a:t>
            </a:r>
          </a:p>
        </p:txBody>
      </p:sp>
      <p:sp>
        <p:nvSpPr>
          <p:cNvPr id="8" name="Text Placeholder 7"/>
          <p:cNvSpPr>
            <a:spLocks noGrp="1"/>
          </p:cNvSpPr>
          <p:nvPr>
            <p:ph type="body" sz="quarter" idx="11" hasCustomPrompt="1"/>
          </p:nvPr>
        </p:nvSpPr>
        <p:spPr>
          <a:xfrm>
            <a:off x="263609" y="3026577"/>
            <a:ext cx="7027623" cy="615609"/>
          </a:xfrm>
        </p:spPr>
        <p:txBody>
          <a:bodyPr/>
          <a:lstStyle>
            <a:lvl1pPr marL="0" indent="0">
              <a:buNone/>
              <a:defRPr sz="3137">
                <a:solidFill>
                  <a:schemeClr val="bg1"/>
                </a:solidFill>
              </a:defRPr>
            </a:lvl1pPr>
          </a:lstStyle>
          <a:p>
            <a:pPr lvl="0"/>
            <a:r>
              <a:rPr lang="en-US" dirty="0" smtClean="0"/>
              <a:t>Insert team/engagement name</a:t>
            </a:r>
            <a:endParaRPr lang="en-US" dirty="0"/>
          </a:p>
        </p:txBody>
      </p:sp>
      <p:sp>
        <p:nvSpPr>
          <p:cNvPr id="13" name="Facilitator name"/>
          <p:cNvSpPr>
            <a:spLocks noGrp="1"/>
          </p:cNvSpPr>
          <p:nvPr>
            <p:ph type="body" sz="quarter" idx="12" hasCustomPrompt="1"/>
          </p:nvPr>
        </p:nvSpPr>
        <p:spPr>
          <a:xfrm>
            <a:off x="263609" y="4882532"/>
            <a:ext cx="7027622"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endParaRPr lang="en-US" dirty="0"/>
          </a:p>
        </p:txBody>
      </p:sp>
      <p:sp>
        <p:nvSpPr>
          <p:cNvPr id="14" name="Title - Facilitator"/>
          <p:cNvSpPr>
            <a:spLocks noGrp="1"/>
          </p:cNvSpPr>
          <p:nvPr>
            <p:ph type="body" sz="quarter" idx="13" hasCustomPrompt="1"/>
          </p:nvPr>
        </p:nvSpPr>
        <p:spPr>
          <a:xfrm>
            <a:off x="263609" y="4456739"/>
            <a:ext cx="7027622"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9239" y="286133"/>
            <a:ext cx="1793006" cy="1793260"/>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22492855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565">
          <p15:clr>
            <a:srgbClr val="FBAE40"/>
          </p15:clr>
        </p15:guide>
        <p15:guide id="4" pos="7661">
          <p15:clr>
            <a:srgbClr val="FBAE40"/>
          </p15:clr>
        </p15:guide>
        <p15:guide id="5" orient="horz" pos="18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ons - Cyan">
    <p:spTree>
      <p:nvGrpSpPr>
        <p:cNvPr id="1" name=""/>
        <p:cNvGrpSpPr/>
        <p:nvPr/>
      </p:nvGrpSpPr>
      <p:grpSpPr>
        <a:xfrm>
          <a:off x="0" y="0"/>
          <a:ext cx="0" cy="0"/>
          <a:chOff x="0" y="0"/>
          <a:chExt cx="0" cy="0"/>
        </a:xfrm>
      </p:grpSpPr>
      <p:sp>
        <p:nvSpPr>
          <p:cNvPr id="4" name="Hope to gain"/>
          <p:cNvSpPr/>
          <p:nvPr userDrawn="1"/>
        </p:nvSpPr>
        <p:spPr bwMode="auto">
          <a:xfrm>
            <a:off x="7399409" y="3964148"/>
            <a:ext cx="4598054" cy="2154507"/>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What do you hope </a:t>
            </a:r>
            <a:b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to gain from this workshop?</a:t>
            </a:r>
          </a:p>
        </p:txBody>
      </p:sp>
      <p:sp>
        <p:nvSpPr>
          <p:cNvPr id="5" name="Name"/>
          <p:cNvSpPr/>
          <p:nvPr userDrawn="1"/>
        </p:nvSpPr>
        <p:spPr bwMode="auto">
          <a:xfrm>
            <a:off x="7399408" y="1632180"/>
            <a:ext cx="2241062" cy="224138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Name</a:t>
            </a:r>
          </a:p>
        </p:txBody>
      </p:sp>
      <p:sp>
        <p:nvSpPr>
          <p:cNvPr id="6" name="Role"/>
          <p:cNvSpPr/>
          <p:nvPr userDrawn="1"/>
        </p:nvSpPr>
        <p:spPr bwMode="auto">
          <a:xfrm>
            <a:off x="9756401" y="1632180"/>
            <a:ext cx="2241062" cy="224138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userDrawn="1"/>
        </p:nvSpPr>
        <p:spPr>
          <a:xfrm>
            <a:off x="241510" y="291068"/>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Tree>
    <p:extLst>
      <p:ext uri="{BB962C8B-B14F-4D97-AF65-F5344CB8AC3E}">
        <p14:creationId xmlns:p14="http://schemas.microsoft.com/office/powerpoint/2010/main" val="161081331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51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 Cyan">
    <p:spTree>
      <p:nvGrpSpPr>
        <p:cNvPr id="1" name=""/>
        <p:cNvGrpSpPr/>
        <p:nvPr/>
      </p:nvGrpSpPr>
      <p:grpSpPr>
        <a:xfrm>
          <a:off x="0" y="0"/>
          <a:ext cx="0" cy="0"/>
          <a:chOff x="0" y="0"/>
          <a:chExt cx="0" cy="0"/>
        </a:xfrm>
      </p:grpSpPr>
      <p:sp>
        <p:nvSpPr>
          <p:cNvPr id="11" name="Module 2"/>
          <p:cNvSpPr/>
          <p:nvPr userDrawn="1"/>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userDrawn="1"/>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userDrawn="1"/>
        </p:nvSpPr>
        <p:spPr>
          <a:xfrm>
            <a:off x="270942" y="2009460"/>
            <a:ext cx="11203607" cy="537931"/>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userDrawn="1"/>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userDrawn="1"/>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userDrawn="1"/>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userDrawn="1"/>
        </p:nvSpPr>
        <p:spPr>
          <a:xfrm>
            <a:off x="218821"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199467320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ives - Cyan">
    <p:spTree>
      <p:nvGrpSpPr>
        <p:cNvPr id="1" name=""/>
        <p:cNvGrpSpPr/>
        <p:nvPr/>
      </p:nvGrpSpPr>
      <p:grpSpPr>
        <a:xfrm>
          <a:off x="0" y="0"/>
          <a:ext cx="0" cy="0"/>
          <a:chOff x="0" y="0"/>
          <a:chExt cx="0" cy="0"/>
        </a:xfrm>
      </p:grpSpPr>
      <p:sp>
        <p:nvSpPr>
          <p:cNvPr id="4" name="Objective tile"/>
          <p:cNvSpPr/>
          <p:nvPr userDrawn="1"/>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367">
              <a:spcAft>
                <a:spcPts val="1765"/>
              </a:spcAft>
            </a:pPr>
            <a:r>
              <a:rPr lang="en-US" sz="2353" dirty="0">
                <a:solidFill>
                  <a:srgbClr val="333333"/>
                </a:solidFill>
              </a:rPr>
              <a:t> </a:t>
            </a:r>
          </a:p>
          <a:p>
            <a:pPr defTabSz="914367">
              <a:spcAft>
                <a:spcPts val="800"/>
              </a:spcAft>
            </a:pPr>
            <a:r>
              <a:rPr lang="en-US" sz="2133" dirty="0">
                <a:solidFill>
                  <a:srgbClr val="333333"/>
                </a:solidFill>
              </a:rPr>
              <a:t> </a:t>
            </a:r>
          </a:p>
        </p:txBody>
      </p:sp>
      <p:sp>
        <p:nvSpPr>
          <p:cNvPr id="5" name="At the end of this module tile"/>
          <p:cNvSpPr/>
          <p:nvPr userDrawn="1"/>
        </p:nvSpPr>
        <p:spPr>
          <a:xfrm>
            <a:off x="284006" y="2108200"/>
            <a:ext cx="1584735" cy="158496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121903" numCol="1" spcCol="0" rtlCol="0" fromWordArt="0" anchor="t" anchorCtr="0" forceAA="0" compatLnSpc="1">
            <a:prstTxWarp prst="textNoShape">
              <a:avLst/>
            </a:prstTxWarp>
            <a:noAutofit/>
          </a:bodyPr>
          <a:lstStyle/>
          <a:p>
            <a:pPr defTabSz="1218594" fontAlgn="base">
              <a:lnSpc>
                <a:spcPct val="90000"/>
              </a:lnSpc>
              <a:spcBef>
                <a:spcPct val="0"/>
              </a:spcBef>
              <a:spcAft>
                <a:spcPct val="0"/>
              </a:spcAft>
            </a:pPr>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userDrawn="1"/>
        </p:nvSpPr>
        <p:spPr>
          <a:xfrm>
            <a:off x="276028" y="3748023"/>
            <a:ext cx="1584735" cy="1584960"/>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dirty="0">
              <a:solidFill>
                <a:srgbClr val="FFFFFF"/>
              </a:solidFill>
            </a:endParaRPr>
          </a:p>
        </p:txBody>
      </p:sp>
      <p:pic>
        <p:nvPicPr>
          <p:cNvPr id="7" name="Push pin"/>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userDrawn="1"/>
        </p:nvSpPr>
        <p:spPr>
          <a:xfrm>
            <a:off x="241510"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9550696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tivity setup - Cyan">
    <p:spTree>
      <p:nvGrpSpPr>
        <p:cNvPr id="1" name=""/>
        <p:cNvGrpSpPr/>
        <p:nvPr/>
      </p:nvGrpSpPr>
      <p:grpSpPr>
        <a:xfrm>
          <a:off x="0" y="0"/>
          <a:ext cx="0" cy="0"/>
          <a:chOff x="0" y="0"/>
          <a:chExt cx="0" cy="0"/>
        </a:xfrm>
      </p:grpSpPr>
      <p:sp>
        <p:nvSpPr>
          <p:cNvPr id="3" name="TextBox 2"/>
          <p:cNvSpPr txBox="1"/>
          <p:nvPr userDrawn="1"/>
        </p:nvSpPr>
        <p:spPr>
          <a:xfrm>
            <a:off x="241510" y="227551"/>
            <a:ext cx="999543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userDrawn="1"/>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a:gradFill>
                  <a:gsLst>
                    <a:gs pos="0">
                      <a:srgbClr val="FFFFFF"/>
                    </a:gs>
                    <a:gs pos="100000">
                      <a:srgbClr val="FFFFFF"/>
                    </a:gs>
                  </a:gsLst>
                  <a:lin ang="5400000" scaled="0"/>
                </a:gradFill>
              </a:rPr>
              <a:t>Heading</a:t>
            </a:r>
          </a:p>
        </p:txBody>
      </p:sp>
      <p:grpSp>
        <p:nvGrpSpPr>
          <p:cNvPr id="42" name="Group 41"/>
          <p:cNvGrpSpPr/>
          <p:nvPr userDrawn="1"/>
        </p:nvGrpSpPr>
        <p:grpSpPr>
          <a:xfrm>
            <a:off x="290328"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userDrawn="1"/>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userDrawn="1"/>
        </p:nvGrpSpPr>
        <p:grpSpPr>
          <a:xfrm>
            <a:off x="3705318" y="1653512"/>
            <a:ext cx="6215205"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Tree>
    <p:extLst>
      <p:ext uri="{BB962C8B-B14F-4D97-AF65-F5344CB8AC3E}">
        <p14:creationId xmlns:p14="http://schemas.microsoft.com/office/powerpoint/2010/main" val="30076670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tivity debrief - Cyan">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userDrawn="1"/>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userDrawn="1"/>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userDrawn="1"/>
        </p:nvSpPr>
        <p:spPr>
          <a:xfrm>
            <a:off x="305754" y="2334474"/>
            <a:ext cx="1222981" cy="3772091"/>
          </a:xfrm>
          <a:prstGeom prst="rect">
            <a:avLst/>
          </a:prstGeom>
          <a:solidFill>
            <a:schemeClr val="tx2">
              <a:alpha val="89804"/>
            </a:scheme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97725812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flections activity - Cyan">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userDrawn="1"/>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userDrawn="1"/>
        </p:nvSpPr>
        <p:spPr bwMode="auto">
          <a:xfrm>
            <a:off x="296194" y="2860745"/>
            <a:ext cx="1357767" cy="1464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dirty="0">
              <a:solidFill>
                <a:srgbClr val="FFFFFF"/>
              </a:solidFill>
            </a:endParaRPr>
          </a:p>
        </p:txBody>
      </p:sp>
      <p:sp>
        <p:nvSpPr>
          <p:cNvPr id="15" name="Freeform 15"/>
          <p:cNvSpPr>
            <a:spLocks noEditPoints="1"/>
          </p:cNvSpPr>
          <p:nvPr userDrawn="1"/>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367"/>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35479405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takeaways - Cyan">
    <p:spTree>
      <p:nvGrpSpPr>
        <p:cNvPr id="1" name=""/>
        <p:cNvGrpSpPr/>
        <p:nvPr/>
      </p:nvGrpSpPr>
      <p:grpSpPr>
        <a:xfrm>
          <a:off x="0" y="0"/>
          <a:ext cx="0" cy="0"/>
          <a:chOff x="0" y="0"/>
          <a:chExt cx="0" cy="0"/>
        </a:xfrm>
      </p:grpSpPr>
      <p:sp>
        <p:nvSpPr>
          <p:cNvPr id="4" name="Text Placeholder 4"/>
          <p:cNvSpPr txBox="1">
            <a:spLocks/>
          </p:cNvSpPr>
          <p:nvPr userDrawn="1"/>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userDrawn="1"/>
        </p:nvSpPr>
        <p:spPr bwMode="auto">
          <a:xfrm>
            <a:off x="283333" y="1643983"/>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6" name="Rectangle 5"/>
          <p:cNvSpPr>
            <a:spLocks noChangeAspect="1"/>
          </p:cNvSpPr>
          <p:nvPr userDrawn="1"/>
        </p:nvSpPr>
        <p:spPr bwMode="auto">
          <a:xfrm>
            <a:off x="283333" y="2658983"/>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9" name="Text Placeholder 4"/>
          <p:cNvSpPr txBox="1">
            <a:spLocks/>
          </p:cNvSpPr>
          <p:nvPr userDrawn="1"/>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userDrawn="1"/>
        </p:nvSpPr>
        <p:spPr bwMode="auto">
          <a:xfrm>
            <a:off x="283333" y="3665011"/>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0" name="Text Placeholder 4"/>
          <p:cNvSpPr txBox="1">
            <a:spLocks/>
          </p:cNvSpPr>
          <p:nvPr userDrawn="1"/>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userDrawn="1"/>
        </p:nvSpPr>
        <p:spPr bwMode="auto">
          <a:xfrm>
            <a:off x="283333" y="4671041"/>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1" name="Text Placeholder 4"/>
          <p:cNvSpPr txBox="1">
            <a:spLocks/>
          </p:cNvSpPr>
          <p:nvPr userDrawn="1"/>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userDrawn="1"/>
        </p:nvSpPr>
        <p:spPr>
          <a:xfrm>
            <a:off x="479515" y="1656017"/>
            <a:ext cx="503191" cy="1068263"/>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1</a:t>
            </a:r>
          </a:p>
        </p:txBody>
      </p:sp>
      <p:sp>
        <p:nvSpPr>
          <p:cNvPr id="13" name="Rectangle 12"/>
          <p:cNvSpPr/>
          <p:nvPr userDrawn="1"/>
        </p:nvSpPr>
        <p:spPr>
          <a:xfrm>
            <a:off x="405541" y="2617691"/>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2</a:t>
            </a:r>
          </a:p>
        </p:txBody>
      </p:sp>
      <p:sp>
        <p:nvSpPr>
          <p:cNvPr id="14" name="Rectangle 13"/>
          <p:cNvSpPr/>
          <p:nvPr userDrawn="1"/>
        </p:nvSpPr>
        <p:spPr>
          <a:xfrm>
            <a:off x="405541" y="3640662"/>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userDrawn="1"/>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userDrawn="1"/>
        </p:nvSpPr>
        <p:spPr>
          <a:xfrm>
            <a:off x="227543" y="224640"/>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userDrawn="1">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userDrawn="1">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userDrawn="1">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163034004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 for images, video, etc.">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12ED7FD-B62D-45E0-9FE6-5369AB61B87C}"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hasCustomPrompt="1"/>
          </p:nvPr>
        </p:nvSpPr>
        <p:spPr>
          <a:xfrm>
            <a:off x="609600" y="304800"/>
            <a:ext cx="10972800" cy="1127125"/>
          </a:xfrm>
          <a:prstGeom prst="rect">
            <a:avLst/>
          </a:prstGeom>
        </p:spPr>
        <p:txBody>
          <a:bodyPr vert="horz" lIns="91440" tIns="45720" rIns="91440" bIns="45720" rtlCol="0" anchor="ctr">
            <a:noAutofit/>
          </a:bodyPr>
          <a:lstStyle>
            <a:lvl1pPr>
              <a:defRPr/>
            </a:lvl1pPr>
          </a:lstStyle>
          <a:p>
            <a:r>
              <a:rPr lang="en-US" dirty="0" smtClean="0"/>
              <a:t>Click to edit slide title style</a:t>
            </a:r>
            <a:endParaRPr lang="en-US" dirty="0"/>
          </a:p>
        </p:txBody>
      </p:sp>
    </p:spTree>
    <p:extLst>
      <p:ext uri="{BB962C8B-B14F-4D97-AF65-F5344CB8AC3E}">
        <p14:creationId xmlns:p14="http://schemas.microsoft.com/office/powerpoint/2010/main" val="3129792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 Cyan">
    <p:bg>
      <p:bgPr>
        <a:solidFill>
          <a:srgbClr val="0072C6">
            <a:alpha val="89804"/>
          </a:srgb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9220" y="167702"/>
            <a:ext cx="3585699" cy="395521"/>
          </a:xfrm>
          <a:prstGeom prst="rect">
            <a:avLst/>
          </a:prstGeom>
        </p:spPr>
      </p:pic>
    </p:spTree>
    <p:extLst>
      <p:ext uri="{BB962C8B-B14F-4D97-AF65-F5344CB8AC3E}">
        <p14:creationId xmlns:p14="http://schemas.microsoft.com/office/powerpoint/2010/main" val="3723391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guide id="4" orient="horz" pos="18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crosoft Confidential - Cyan">
    <p:bg>
      <p:bgPr>
        <a:solidFill>
          <a:srgbClr val="0072C6">
            <a:alpha val="89804"/>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userDrawn="1"/>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207426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Gray">
    <p:spTree>
      <p:nvGrpSpPr>
        <p:cNvPr id="1" name=""/>
        <p:cNvGrpSpPr/>
        <p:nvPr/>
      </p:nvGrpSpPr>
      <p:grpSpPr>
        <a:xfrm>
          <a:off x="0" y="0"/>
          <a:ext cx="0" cy="0"/>
          <a:chOff x="0" y="0"/>
          <a:chExt cx="0" cy="0"/>
        </a:xfrm>
      </p:grpSpPr>
      <p:pic>
        <p:nvPicPr>
          <p:cNvPr id="9" name="Asami"/>
          <p:cNvPicPr>
            <a:picLocks noChangeAspect="1"/>
          </p:cNvPicPr>
          <p:nvPr userDrawn="1"/>
        </p:nvPicPr>
        <p:blipFill rotWithShape="1">
          <a:blip r:embed="rId2" cstate="screen">
            <a:extLst>
              <a:ext uri="{28A0092B-C50C-407E-A947-70E740481C1C}">
                <a14:useLocalDpi xmlns:a14="http://schemas.microsoft.com/office/drawing/2010/main"/>
              </a:ext>
            </a:extLst>
          </a:blip>
          <a:srcRect l="6252" r="201"/>
          <a:stretch/>
        </p:blipFill>
        <p:spPr>
          <a:xfrm>
            <a:off x="0" y="0"/>
            <a:ext cx="12292760" cy="6858000"/>
          </a:xfrm>
          <a:prstGeom prst="rect">
            <a:avLst/>
          </a:prstGeom>
        </p:spPr>
      </p:pic>
      <p:sp>
        <p:nvSpPr>
          <p:cNvPr id="4" name="Transparency"/>
          <p:cNvSpPr/>
          <p:nvPr userDrawn="1"/>
        </p:nvSpPr>
        <p:spPr bwMode="auto">
          <a:xfrm>
            <a:off x="-19610" y="3602"/>
            <a:ext cx="12312369" cy="6843486"/>
          </a:xfrm>
          <a:prstGeom prst="rect">
            <a:avLst/>
          </a:prstGeom>
          <a:gradFill flip="none" rotWithShape="1">
            <a:gsLst>
              <a:gs pos="0">
                <a:srgbClr val="C0C0C0"/>
              </a:gs>
              <a:gs pos="65000">
                <a:srgbClr val="C0C0C0">
                  <a:alpha val="5000"/>
                </a:srgbClr>
              </a:gs>
              <a:gs pos="35000">
                <a:srgbClr val="C0C0C0">
                  <a:alpha val="49804"/>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283908" y="2084172"/>
            <a:ext cx="6699559" cy="3586208"/>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Course name"/>
          <p:cNvSpPr>
            <a:spLocks noGrp="1"/>
          </p:cNvSpPr>
          <p:nvPr>
            <p:ph type="body" sz="quarter" idx="10" hasCustomPrompt="1"/>
          </p:nvPr>
        </p:nvSpPr>
        <p:spPr>
          <a:xfrm>
            <a:off x="263609" y="2095688"/>
            <a:ext cx="6703922"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63609" y="3061066"/>
            <a:ext cx="6703922"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63609" y="4897794"/>
            <a:ext cx="6703922"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p>
        </p:txBody>
      </p:sp>
      <p:sp>
        <p:nvSpPr>
          <p:cNvPr id="11" name="Title - Facilitator"/>
          <p:cNvSpPr>
            <a:spLocks noGrp="1"/>
          </p:cNvSpPr>
          <p:nvPr>
            <p:ph type="body" sz="quarter" idx="13" hasCustomPrompt="1"/>
          </p:nvPr>
        </p:nvSpPr>
        <p:spPr>
          <a:xfrm>
            <a:off x="263610" y="4456739"/>
            <a:ext cx="6719858"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315" y="303309"/>
            <a:ext cx="1793006" cy="1793260"/>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51048653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269">
          <p15:clr>
            <a:srgbClr val="FBAE40"/>
          </p15:clr>
        </p15:guide>
        <p15:guide id="3" orient="horz" pos="230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s - Gray">
    <p:spTree>
      <p:nvGrpSpPr>
        <p:cNvPr id="1" name=""/>
        <p:cNvGrpSpPr/>
        <p:nvPr/>
      </p:nvGrpSpPr>
      <p:grpSpPr>
        <a:xfrm>
          <a:off x="0" y="0"/>
          <a:ext cx="0" cy="0"/>
          <a:chOff x="0" y="0"/>
          <a:chExt cx="0" cy="0"/>
        </a:xfrm>
      </p:grpSpPr>
      <p:sp>
        <p:nvSpPr>
          <p:cNvPr id="4" name="Hope to gain"/>
          <p:cNvSpPr/>
          <p:nvPr userDrawn="1"/>
        </p:nvSpPr>
        <p:spPr bwMode="auto">
          <a:xfrm>
            <a:off x="7305848" y="3921270"/>
            <a:ext cx="4616914" cy="209195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What do you hope </a:t>
            </a:r>
            <a:b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to gain from this workshop?</a:t>
            </a:r>
          </a:p>
        </p:txBody>
      </p:sp>
      <p:sp>
        <p:nvSpPr>
          <p:cNvPr id="5" name="Name"/>
          <p:cNvSpPr/>
          <p:nvPr userDrawn="1"/>
        </p:nvSpPr>
        <p:spPr bwMode="auto">
          <a:xfrm>
            <a:off x="7308166" y="1530465"/>
            <a:ext cx="2241062" cy="224138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Name</a:t>
            </a:r>
          </a:p>
        </p:txBody>
      </p:sp>
      <p:sp>
        <p:nvSpPr>
          <p:cNvPr id="6" name="Role"/>
          <p:cNvSpPr/>
          <p:nvPr userDrawn="1"/>
        </p:nvSpPr>
        <p:spPr bwMode="auto">
          <a:xfrm>
            <a:off x="9699580" y="1530465"/>
            <a:ext cx="2225500" cy="224138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7" name="Asami"/>
          <p:cNvPicPr>
            <a:picLocks noChangeAspect="1"/>
          </p:cNvPicPr>
          <p:nvPr userDrawn="1"/>
        </p:nvPicPr>
        <p:blipFill rotWithShape="1">
          <a:blip r:embed="rId2" cstate="screen">
            <a:extLst>
              <a:ext uri="{28A0092B-C50C-407E-A947-70E740481C1C}">
                <a14:useLocalDpi xmlns:a14="http://schemas.microsoft.com/office/drawing/2010/main"/>
              </a:ext>
            </a:extLst>
          </a:blip>
          <a:srcRect t="1307"/>
          <a:stretch/>
        </p:blipFill>
        <p:spPr>
          <a:xfrm>
            <a:off x="283711" y="1530465"/>
            <a:ext cx="6874103" cy="4482760"/>
          </a:xfrm>
          <a:prstGeom prst="rect">
            <a:avLst/>
          </a:prstGeom>
        </p:spPr>
      </p:pic>
      <p:sp>
        <p:nvSpPr>
          <p:cNvPr id="8" name="TextBox 7"/>
          <p:cNvSpPr txBox="1"/>
          <p:nvPr userDrawn="1"/>
        </p:nvSpPr>
        <p:spPr>
          <a:xfrm>
            <a:off x="220662" y="291068"/>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Tree>
    <p:extLst>
      <p:ext uri="{BB962C8B-B14F-4D97-AF65-F5344CB8AC3E}">
        <p14:creationId xmlns:p14="http://schemas.microsoft.com/office/powerpoint/2010/main" val="95125078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Gray">
    <p:spTree>
      <p:nvGrpSpPr>
        <p:cNvPr id="1" name=""/>
        <p:cNvGrpSpPr/>
        <p:nvPr/>
      </p:nvGrpSpPr>
      <p:grpSpPr>
        <a:xfrm>
          <a:off x="0" y="0"/>
          <a:ext cx="0" cy="0"/>
          <a:chOff x="0" y="0"/>
          <a:chExt cx="0" cy="0"/>
        </a:xfrm>
      </p:grpSpPr>
      <p:sp>
        <p:nvSpPr>
          <p:cNvPr id="11" name="Module 2"/>
          <p:cNvSpPr/>
          <p:nvPr userDrawn="1"/>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userDrawn="1"/>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userDrawn="1"/>
        </p:nvSpPr>
        <p:spPr>
          <a:xfrm>
            <a:off x="270942" y="2009460"/>
            <a:ext cx="11203607" cy="537931"/>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userDrawn="1"/>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userDrawn="1"/>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userDrawn="1"/>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userDrawn="1"/>
        </p:nvSpPr>
        <p:spPr>
          <a:xfrm>
            <a:off x="218821"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263013425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ives - Gray">
    <p:spTree>
      <p:nvGrpSpPr>
        <p:cNvPr id="1" name=""/>
        <p:cNvGrpSpPr/>
        <p:nvPr/>
      </p:nvGrpSpPr>
      <p:grpSpPr>
        <a:xfrm>
          <a:off x="0" y="0"/>
          <a:ext cx="0" cy="0"/>
          <a:chOff x="0" y="0"/>
          <a:chExt cx="0" cy="0"/>
        </a:xfrm>
      </p:grpSpPr>
      <p:sp>
        <p:nvSpPr>
          <p:cNvPr id="4" name="Objective tile"/>
          <p:cNvSpPr/>
          <p:nvPr userDrawn="1"/>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367">
              <a:spcAft>
                <a:spcPts val="1765"/>
              </a:spcAft>
            </a:pPr>
            <a:r>
              <a:rPr lang="en-US" sz="2353" dirty="0">
                <a:solidFill>
                  <a:srgbClr val="333333"/>
                </a:solidFill>
              </a:rPr>
              <a:t> </a:t>
            </a:r>
          </a:p>
          <a:p>
            <a:pPr defTabSz="914367">
              <a:spcAft>
                <a:spcPts val="800"/>
              </a:spcAft>
            </a:pPr>
            <a:r>
              <a:rPr lang="en-US" sz="2133" dirty="0">
                <a:solidFill>
                  <a:srgbClr val="333333"/>
                </a:solidFill>
              </a:rPr>
              <a:t> </a:t>
            </a:r>
          </a:p>
        </p:txBody>
      </p:sp>
      <p:sp>
        <p:nvSpPr>
          <p:cNvPr id="5" name="At the end of this module tile"/>
          <p:cNvSpPr/>
          <p:nvPr userDrawn="1"/>
        </p:nvSpPr>
        <p:spPr>
          <a:xfrm>
            <a:off x="284006" y="2108200"/>
            <a:ext cx="1584735" cy="1584960"/>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userDrawn="1"/>
        </p:nvSpPr>
        <p:spPr>
          <a:xfrm>
            <a:off x="276028" y="3748023"/>
            <a:ext cx="1584735" cy="1584960"/>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userDrawn="1"/>
        </p:nvSpPr>
        <p:spPr>
          <a:xfrm>
            <a:off x="241510"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270055271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etup - Gray">
    <p:spTree>
      <p:nvGrpSpPr>
        <p:cNvPr id="1" name=""/>
        <p:cNvGrpSpPr/>
        <p:nvPr/>
      </p:nvGrpSpPr>
      <p:grpSpPr>
        <a:xfrm>
          <a:off x="0" y="0"/>
          <a:ext cx="0" cy="0"/>
          <a:chOff x="0" y="0"/>
          <a:chExt cx="0" cy="0"/>
        </a:xfrm>
      </p:grpSpPr>
      <p:sp>
        <p:nvSpPr>
          <p:cNvPr id="3" name="TextBox 2"/>
          <p:cNvSpPr txBox="1"/>
          <p:nvPr userDrawn="1"/>
        </p:nvSpPr>
        <p:spPr>
          <a:xfrm>
            <a:off x="241510" y="227551"/>
            <a:ext cx="999543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userDrawn="1"/>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a:gradFill>
                  <a:gsLst>
                    <a:gs pos="0">
                      <a:srgbClr val="FFFFFF"/>
                    </a:gs>
                    <a:gs pos="100000">
                      <a:srgbClr val="FFFFFF"/>
                    </a:gs>
                  </a:gsLst>
                  <a:lin ang="5400000" scaled="0"/>
                </a:gradFill>
              </a:rPr>
              <a:t>Heading</a:t>
            </a:r>
          </a:p>
        </p:txBody>
      </p:sp>
      <p:grpSp>
        <p:nvGrpSpPr>
          <p:cNvPr id="42" name="Group 41"/>
          <p:cNvGrpSpPr/>
          <p:nvPr userDrawn="1"/>
        </p:nvGrpSpPr>
        <p:grpSpPr>
          <a:xfrm>
            <a:off x="290328"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userDrawn="1"/>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userDrawn="1"/>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userDrawn="1"/>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88847858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ctivity debrief - Gray">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userDrawn="1"/>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userDrawn="1"/>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userDrawn="1"/>
        </p:nvSpPr>
        <p:spPr>
          <a:xfrm>
            <a:off x="305754" y="2334474"/>
            <a:ext cx="1222981" cy="3772091"/>
          </a:xfrm>
          <a:prstGeom prst="rect">
            <a:avLst/>
          </a:prstGeom>
          <a:solidFill>
            <a:srgbClr val="333333">
              <a:alpha val="89804"/>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9171669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lections activity - Gray">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userDrawn="1"/>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userDrawn="1"/>
        </p:nvSpPr>
        <p:spPr bwMode="auto">
          <a:xfrm>
            <a:off x="296194" y="2860745"/>
            <a:ext cx="1357767" cy="146479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dirty="0">
              <a:solidFill>
                <a:srgbClr val="FFFFFF"/>
              </a:solidFill>
            </a:endParaRPr>
          </a:p>
        </p:txBody>
      </p:sp>
      <p:sp>
        <p:nvSpPr>
          <p:cNvPr id="15" name="Freeform 15"/>
          <p:cNvSpPr>
            <a:spLocks noEditPoints="1"/>
          </p:cNvSpPr>
          <p:nvPr userDrawn="1"/>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367"/>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14215917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takeaways - Gray">
    <p:spTree>
      <p:nvGrpSpPr>
        <p:cNvPr id="1" name=""/>
        <p:cNvGrpSpPr/>
        <p:nvPr/>
      </p:nvGrpSpPr>
      <p:grpSpPr>
        <a:xfrm>
          <a:off x="0" y="0"/>
          <a:ext cx="0" cy="0"/>
          <a:chOff x="0" y="0"/>
          <a:chExt cx="0" cy="0"/>
        </a:xfrm>
      </p:grpSpPr>
      <p:sp>
        <p:nvSpPr>
          <p:cNvPr id="4" name="Text Placeholder 4"/>
          <p:cNvSpPr txBox="1">
            <a:spLocks/>
          </p:cNvSpPr>
          <p:nvPr userDrawn="1"/>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userDrawn="1"/>
        </p:nvSpPr>
        <p:spPr bwMode="auto">
          <a:xfrm>
            <a:off x="283333" y="1643983"/>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6" name="Rectangle 5"/>
          <p:cNvSpPr>
            <a:spLocks noChangeAspect="1"/>
          </p:cNvSpPr>
          <p:nvPr userDrawn="1"/>
        </p:nvSpPr>
        <p:spPr bwMode="auto">
          <a:xfrm>
            <a:off x="283333" y="2658983"/>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9" name="Text Placeholder 4"/>
          <p:cNvSpPr txBox="1">
            <a:spLocks/>
          </p:cNvSpPr>
          <p:nvPr userDrawn="1"/>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userDrawn="1"/>
        </p:nvSpPr>
        <p:spPr bwMode="auto">
          <a:xfrm>
            <a:off x="283333" y="3665011"/>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0" name="Text Placeholder 4"/>
          <p:cNvSpPr txBox="1">
            <a:spLocks/>
          </p:cNvSpPr>
          <p:nvPr userDrawn="1"/>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userDrawn="1"/>
        </p:nvSpPr>
        <p:spPr bwMode="auto">
          <a:xfrm>
            <a:off x="283333" y="4671041"/>
            <a:ext cx="950841" cy="950976"/>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1" name="Text Placeholder 4"/>
          <p:cNvSpPr txBox="1">
            <a:spLocks/>
          </p:cNvSpPr>
          <p:nvPr userDrawn="1"/>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userDrawn="1"/>
        </p:nvSpPr>
        <p:spPr>
          <a:xfrm>
            <a:off x="479515" y="1656017"/>
            <a:ext cx="503191" cy="1068263"/>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1</a:t>
            </a:r>
          </a:p>
        </p:txBody>
      </p:sp>
      <p:sp>
        <p:nvSpPr>
          <p:cNvPr id="13" name="Rectangle 12"/>
          <p:cNvSpPr/>
          <p:nvPr userDrawn="1"/>
        </p:nvSpPr>
        <p:spPr>
          <a:xfrm>
            <a:off x="405541" y="2617691"/>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2</a:t>
            </a:r>
          </a:p>
        </p:txBody>
      </p:sp>
      <p:sp>
        <p:nvSpPr>
          <p:cNvPr id="14" name="Rectangle 13"/>
          <p:cNvSpPr/>
          <p:nvPr userDrawn="1"/>
        </p:nvSpPr>
        <p:spPr>
          <a:xfrm>
            <a:off x="405541" y="3640662"/>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userDrawn="1"/>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userDrawn="1"/>
        </p:nvSpPr>
        <p:spPr>
          <a:xfrm>
            <a:off x="227543" y="224640"/>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userDrawn="1">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userDrawn="1">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userDrawn="1">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1743067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12ED7FD-B62D-45E0-9FE6-5369AB61B87C}" type="slidenum">
              <a:rPr lang="en-US" smtClean="0">
                <a:solidFill>
                  <a:prstClr val="black">
                    <a:tint val="75000"/>
                  </a:prstClr>
                </a:solidFill>
              </a:rPr>
              <a:pPr/>
              <a:t>‹#›</a:t>
            </a:fld>
            <a:endParaRPr lang="en-US">
              <a:solidFill>
                <a:prstClr val="black">
                  <a:tint val="75000"/>
                </a:prstClr>
              </a:solidFill>
            </a:endParaRPr>
          </a:p>
        </p:txBody>
      </p:sp>
      <p:sp>
        <p:nvSpPr>
          <p:cNvPr id="7" name="TextBox 6"/>
          <p:cNvSpPr txBox="1"/>
          <p:nvPr userDrawn="1"/>
        </p:nvSpPr>
        <p:spPr>
          <a:xfrm>
            <a:off x="609600" y="304800"/>
            <a:ext cx="10972800" cy="1127125"/>
          </a:xfrm>
          <a:prstGeom prst="rect">
            <a:avLst/>
          </a:prstGeom>
          <a:noFill/>
        </p:spPr>
        <p:txBody>
          <a:bodyPr wrap="square" rtlCol="0" anchor="ctr">
            <a:noAutofit/>
          </a:bodyPr>
          <a:lstStyle/>
          <a:p>
            <a:pPr algn="ctr"/>
            <a:r>
              <a:rPr lang="en-US" sz="5867" dirty="0" smtClean="0">
                <a:solidFill>
                  <a:srgbClr val="523394"/>
                </a:solidFill>
                <a:latin typeface="Century Gothic" pitchFamily="34" charset="0"/>
              </a:rPr>
              <a:t>Summary</a:t>
            </a:r>
            <a:endParaRPr lang="en-US" sz="5867" dirty="0">
              <a:solidFill>
                <a:srgbClr val="523394"/>
              </a:solidFill>
              <a:latin typeface="Century Gothic" pitchFamily="34" charset="0"/>
            </a:endParaRPr>
          </a:p>
        </p:txBody>
      </p:sp>
    </p:spTree>
    <p:extLst>
      <p:ext uri="{BB962C8B-B14F-4D97-AF65-F5344CB8AC3E}">
        <p14:creationId xmlns:p14="http://schemas.microsoft.com/office/powerpoint/2010/main" val="423229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 Gray">
    <p:bg>
      <p:bgPr>
        <a:solidFill>
          <a:schemeClr val="bg1">
            <a:alpha val="90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2986069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crosoft confidential - gray">
    <p:bg>
      <p:bgPr>
        <a:solidFill>
          <a:schemeClr val="bg1">
            <a:alpha val="9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userDrawn="1"/>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2387967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Purp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4909" cy="6858000"/>
          </a:xfrm>
          <a:prstGeom prst="rect">
            <a:avLst/>
          </a:prstGeom>
        </p:spPr>
      </p:pic>
      <p:sp>
        <p:nvSpPr>
          <p:cNvPr id="7" name="Rectangle 6"/>
          <p:cNvSpPr/>
          <p:nvPr userDrawn="1"/>
        </p:nvSpPr>
        <p:spPr bwMode="gray">
          <a:xfrm>
            <a:off x="283908" y="2084172"/>
            <a:ext cx="6708516" cy="3586208"/>
          </a:xfrm>
          <a:prstGeom prst="rect">
            <a:avLst/>
          </a:prstGeom>
          <a:solidFill>
            <a:srgbClr val="9B4F96">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Course name"/>
          <p:cNvSpPr>
            <a:spLocks noGrp="1"/>
          </p:cNvSpPr>
          <p:nvPr>
            <p:ph type="body" sz="quarter" idx="10" hasCustomPrompt="1"/>
          </p:nvPr>
        </p:nvSpPr>
        <p:spPr>
          <a:xfrm>
            <a:off x="263609" y="2095688"/>
            <a:ext cx="6712880"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63609" y="3061066"/>
            <a:ext cx="6712880"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63609" y="4897794"/>
            <a:ext cx="6712881"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p>
        </p:txBody>
      </p:sp>
      <p:sp>
        <p:nvSpPr>
          <p:cNvPr id="12" name="Title - Facilitator"/>
          <p:cNvSpPr>
            <a:spLocks noGrp="1"/>
          </p:cNvSpPr>
          <p:nvPr>
            <p:ph type="body" sz="quarter" idx="13" hasCustomPrompt="1"/>
          </p:nvPr>
        </p:nvSpPr>
        <p:spPr>
          <a:xfrm>
            <a:off x="263610" y="4456739"/>
            <a:ext cx="6719858"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5805" y="93828"/>
            <a:ext cx="2085688" cy="767316"/>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3908" y="289235"/>
            <a:ext cx="1793006" cy="1793260"/>
          </a:xfrm>
          <a:prstGeom prst="rect">
            <a:avLst/>
          </a:prstGeom>
        </p:spPr>
      </p:pic>
    </p:spTree>
    <p:extLst>
      <p:ext uri="{BB962C8B-B14F-4D97-AF65-F5344CB8AC3E}">
        <p14:creationId xmlns:p14="http://schemas.microsoft.com/office/powerpoint/2010/main" val="255587382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269">
          <p15:clr>
            <a:srgbClr val="FBAE40"/>
          </p15:clr>
        </p15:guide>
        <p15:guide id="3" pos="173">
          <p15:clr>
            <a:srgbClr val="FBAE40"/>
          </p15:clr>
        </p15:guide>
        <p15:guide id="4" orient="horz" pos="230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ductions - Purple">
    <p:spTree>
      <p:nvGrpSpPr>
        <p:cNvPr id="1" name=""/>
        <p:cNvGrpSpPr/>
        <p:nvPr/>
      </p:nvGrpSpPr>
      <p:grpSpPr>
        <a:xfrm>
          <a:off x="0" y="0"/>
          <a:ext cx="0" cy="0"/>
          <a:chOff x="0" y="0"/>
          <a:chExt cx="0" cy="0"/>
        </a:xfrm>
      </p:grpSpPr>
      <p:sp>
        <p:nvSpPr>
          <p:cNvPr id="4" name="Hope to gain"/>
          <p:cNvSpPr/>
          <p:nvPr userDrawn="1"/>
        </p:nvSpPr>
        <p:spPr bwMode="auto">
          <a:xfrm>
            <a:off x="7106960" y="3960432"/>
            <a:ext cx="4598054" cy="215450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solidFill>
                  <a:srgbClr val="FFFFFF"/>
                </a:solidFill>
                <a:latin typeface="Segoe UI Light"/>
                <a:ea typeface="Segoe UI" pitchFamily="34" charset="0"/>
                <a:cs typeface="Segoe UI" pitchFamily="34" charset="0"/>
              </a:rPr>
              <a:t>What do you hope </a:t>
            </a:r>
            <a:br>
              <a:rPr lang="en-US" sz="3137" spc="-50" dirty="0">
                <a:solidFill>
                  <a:srgbClr val="FFFFFF"/>
                </a:solidFill>
                <a:latin typeface="Segoe UI Light"/>
                <a:ea typeface="Segoe UI" pitchFamily="34" charset="0"/>
                <a:cs typeface="Segoe UI" pitchFamily="34" charset="0"/>
              </a:rPr>
            </a:br>
            <a:r>
              <a:rPr lang="en-US" sz="3137" spc="-50" dirty="0">
                <a:solidFill>
                  <a:srgbClr val="FFFFFF"/>
                </a:solidFill>
                <a:latin typeface="Segoe UI Light"/>
                <a:ea typeface="Segoe UI" pitchFamily="34" charset="0"/>
                <a:cs typeface="Segoe UI" pitchFamily="34" charset="0"/>
              </a:rPr>
              <a:t>to gain from this workshop?</a:t>
            </a:r>
          </a:p>
        </p:txBody>
      </p:sp>
      <p:sp>
        <p:nvSpPr>
          <p:cNvPr id="5" name="Name"/>
          <p:cNvSpPr/>
          <p:nvPr userDrawn="1"/>
        </p:nvSpPr>
        <p:spPr bwMode="auto">
          <a:xfrm>
            <a:off x="7106960" y="1632180"/>
            <a:ext cx="2241062" cy="22413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Name</a:t>
            </a:r>
          </a:p>
        </p:txBody>
      </p:sp>
      <p:sp>
        <p:nvSpPr>
          <p:cNvPr id="6" name="Role"/>
          <p:cNvSpPr/>
          <p:nvPr userDrawn="1"/>
        </p:nvSpPr>
        <p:spPr bwMode="auto">
          <a:xfrm>
            <a:off x="9463952" y="1632180"/>
            <a:ext cx="2241062" cy="224138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userDrawn="1"/>
        </p:nvSpPr>
        <p:spPr>
          <a:xfrm>
            <a:off x="210238" y="291068"/>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34"/>
          <a:stretch/>
        </p:blipFill>
        <p:spPr>
          <a:xfrm>
            <a:off x="270084" y="1632179"/>
            <a:ext cx="6720946" cy="4482760"/>
          </a:xfrm>
          <a:prstGeom prst="rect">
            <a:avLst/>
          </a:prstGeom>
        </p:spPr>
      </p:pic>
    </p:spTree>
    <p:extLst>
      <p:ext uri="{BB962C8B-B14F-4D97-AF65-F5344CB8AC3E}">
        <p14:creationId xmlns:p14="http://schemas.microsoft.com/office/powerpoint/2010/main" val="24539585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5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 Purple">
    <p:spTree>
      <p:nvGrpSpPr>
        <p:cNvPr id="1" name=""/>
        <p:cNvGrpSpPr/>
        <p:nvPr/>
      </p:nvGrpSpPr>
      <p:grpSpPr>
        <a:xfrm>
          <a:off x="0" y="0"/>
          <a:ext cx="0" cy="0"/>
          <a:chOff x="0" y="0"/>
          <a:chExt cx="0" cy="0"/>
        </a:xfrm>
      </p:grpSpPr>
      <p:sp>
        <p:nvSpPr>
          <p:cNvPr id="11" name="Module 2"/>
          <p:cNvSpPr/>
          <p:nvPr userDrawn="1"/>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userDrawn="1"/>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userDrawn="1"/>
        </p:nvSpPr>
        <p:spPr>
          <a:xfrm>
            <a:off x="270942" y="2009460"/>
            <a:ext cx="11203607" cy="537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userDrawn="1"/>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userDrawn="1"/>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userDrawn="1"/>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userDrawn="1"/>
        </p:nvSpPr>
        <p:spPr>
          <a:xfrm>
            <a:off x="218821"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375488327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ives - Purple">
    <p:spTree>
      <p:nvGrpSpPr>
        <p:cNvPr id="1" name=""/>
        <p:cNvGrpSpPr/>
        <p:nvPr/>
      </p:nvGrpSpPr>
      <p:grpSpPr>
        <a:xfrm>
          <a:off x="0" y="0"/>
          <a:ext cx="0" cy="0"/>
          <a:chOff x="0" y="0"/>
          <a:chExt cx="0" cy="0"/>
        </a:xfrm>
      </p:grpSpPr>
      <p:sp>
        <p:nvSpPr>
          <p:cNvPr id="4" name="Objective tile"/>
          <p:cNvSpPr/>
          <p:nvPr userDrawn="1"/>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367">
              <a:spcAft>
                <a:spcPts val="1765"/>
              </a:spcAft>
            </a:pPr>
            <a:r>
              <a:rPr lang="en-US" sz="2353" dirty="0">
                <a:solidFill>
                  <a:srgbClr val="333333"/>
                </a:solidFill>
              </a:rPr>
              <a:t> </a:t>
            </a:r>
          </a:p>
          <a:p>
            <a:pPr defTabSz="914367">
              <a:spcAft>
                <a:spcPts val="800"/>
              </a:spcAft>
            </a:pPr>
            <a:r>
              <a:rPr lang="en-US" sz="2133" dirty="0">
                <a:solidFill>
                  <a:srgbClr val="333333"/>
                </a:solidFill>
              </a:rPr>
              <a:t> </a:t>
            </a:r>
          </a:p>
        </p:txBody>
      </p:sp>
      <p:sp>
        <p:nvSpPr>
          <p:cNvPr id="5" name="At the end of this module tile"/>
          <p:cNvSpPr/>
          <p:nvPr userDrawn="1"/>
        </p:nvSpPr>
        <p:spPr>
          <a:xfrm>
            <a:off x="284006" y="2108200"/>
            <a:ext cx="1584735" cy="158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userDrawn="1"/>
        </p:nvSpPr>
        <p:spPr>
          <a:xfrm>
            <a:off x="276028" y="3748023"/>
            <a:ext cx="1584735" cy="1584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userDrawn="1"/>
        </p:nvSpPr>
        <p:spPr>
          <a:xfrm>
            <a:off x="241510"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128702389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tivity setup - Purple">
    <p:spTree>
      <p:nvGrpSpPr>
        <p:cNvPr id="1" name=""/>
        <p:cNvGrpSpPr/>
        <p:nvPr/>
      </p:nvGrpSpPr>
      <p:grpSpPr>
        <a:xfrm>
          <a:off x="0" y="0"/>
          <a:ext cx="0" cy="0"/>
          <a:chOff x="0" y="0"/>
          <a:chExt cx="0" cy="0"/>
        </a:xfrm>
      </p:grpSpPr>
      <p:sp>
        <p:nvSpPr>
          <p:cNvPr id="3" name="TextBox 2"/>
          <p:cNvSpPr txBox="1"/>
          <p:nvPr userDrawn="1"/>
        </p:nvSpPr>
        <p:spPr>
          <a:xfrm>
            <a:off x="241510" y="227551"/>
            <a:ext cx="999543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userDrawn="1"/>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a:gradFill>
                  <a:gsLst>
                    <a:gs pos="0">
                      <a:srgbClr val="FFFFFF"/>
                    </a:gs>
                    <a:gs pos="100000">
                      <a:srgbClr val="FFFFFF"/>
                    </a:gs>
                  </a:gsLst>
                  <a:lin ang="5400000" scaled="0"/>
                </a:gradFill>
              </a:rPr>
              <a:t>Heading</a:t>
            </a:r>
          </a:p>
        </p:txBody>
      </p:sp>
      <p:grpSp>
        <p:nvGrpSpPr>
          <p:cNvPr id="42" name="Group 41"/>
          <p:cNvGrpSpPr/>
          <p:nvPr userDrawn="1"/>
        </p:nvGrpSpPr>
        <p:grpSpPr>
          <a:xfrm>
            <a:off x="290328"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userDrawn="1"/>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userDrawn="1"/>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userDrawn="1"/>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343072149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tivity debrief - Purple">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userDrawn="1"/>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userDrawn="1"/>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userDrawn="1"/>
        </p:nvSpPr>
        <p:spPr>
          <a:xfrm>
            <a:off x="305754" y="2334474"/>
            <a:ext cx="1222981" cy="3772091"/>
          </a:xfrm>
          <a:prstGeom prst="rect">
            <a:avLst/>
          </a:prstGeom>
          <a:solidFill>
            <a:srgbClr val="9B4F96"/>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9979589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flections activity - Purple">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9B4F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userDrawn="1"/>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userDrawn="1"/>
        </p:nvSpPr>
        <p:spPr bwMode="auto">
          <a:xfrm>
            <a:off x="296194" y="2860745"/>
            <a:ext cx="1357767" cy="1464795"/>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dirty="0">
              <a:solidFill>
                <a:srgbClr val="FFFFFF"/>
              </a:solidFill>
            </a:endParaRPr>
          </a:p>
        </p:txBody>
      </p:sp>
      <p:sp>
        <p:nvSpPr>
          <p:cNvPr id="15" name="Freeform 15"/>
          <p:cNvSpPr>
            <a:spLocks noEditPoints="1"/>
          </p:cNvSpPr>
          <p:nvPr userDrawn="1"/>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367"/>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136121322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takeaways - Purple">
    <p:spTree>
      <p:nvGrpSpPr>
        <p:cNvPr id="1" name=""/>
        <p:cNvGrpSpPr/>
        <p:nvPr/>
      </p:nvGrpSpPr>
      <p:grpSpPr>
        <a:xfrm>
          <a:off x="0" y="0"/>
          <a:ext cx="0" cy="0"/>
          <a:chOff x="0" y="0"/>
          <a:chExt cx="0" cy="0"/>
        </a:xfrm>
      </p:grpSpPr>
      <p:sp>
        <p:nvSpPr>
          <p:cNvPr id="4" name="Text Placeholder 4"/>
          <p:cNvSpPr txBox="1">
            <a:spLocks/>
          </p:cNvSpPr>
          <p:nvPr userDrawn="1"/>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userDrawn="1"/>
        </p:nvSpPr>
        <p:spPr bwMode="auto">
          <a:xfrm>
            <a:off x="283333" y="1643983"/>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6" name="Rectangle 5"/>
          <p:cNvSpPr>
            <a:spLocks noChangeAspect="1"/>
          </p:cNvSpPr>
          <p:nvPr userDrawn="1"/>
        </p:nvSpPr>
        <p:spPr bwMode="auto">
          <a:xfrm>
            <a:off x="283333" y="2658983"/>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9" name="Text Placeholder 4"/>
          <p:cNvSpPr txBox="1">
            <a:spLocks/>
          </p:cNvSpPr>
          <p:nvPr userDrawn="1"/>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userDrawn="1"/>
        </p:nvSpPr>
        <p:spPr bwMode="auto">
          <a:xfrm>
            <a:off x="283333" y="3665011"/>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0" name="Text Placeholder 4"/>
          <p:cNvSpPr txBox="1">
            <a:spLocks/>
          </p:cNvSpPr>
          <p:nvPr userDrawn="1"/>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userDrawn="1"/>
        </p:nvSpPr>
        <p:spPr bwMode="auto">
          <a:xfrm>
            <a:off x="283333" y="4671041"/>
            <a:ext cx="950841" cy="950976"/>
          </a:xfrm>
          <a:prstGeom prst="rect">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1" name="Text Placeholder 4"/>
          <p:cNvSpPr txBox="1">
            <a:spLocks/>
          </p:cNvSpPr>
          <p:nvPr userDrawn="1"/>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userDrawn="1"/>
        </p:nvSpPr>
        <p:spPr>
          <a:xfrm>
            <a:off x="479515" y="1656017"/>
            <a:ext cx="503191" cy="1068263"/>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1</a:t>
            </a:r>
          </a:p>
        </p:txBody>
      </p:sp>
      <p:sp>
        <p:nvSpPr>
          <p:cNvPr id="13" name="Rectangle 12"/>
          <p:cNvSpPr/>
          <p:nvPr userDrawn="1"/>
        </p:nvSpPr>
        <p:spPr>
          <a:xfrm>
            <a:off x="405541" y="2617691"/>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2</a:t>
            </a:r>
          </a:p>
        </p:txBody>
      </p:sp>
      <p:sp>
        <p:nvSpPr>
          <p:cNvPr id="14" name="Rectangle 13"/>
          <p:cNvSpPr/>
          <p:nvPr userDrawn="1"/>
        </p:nvSpPr>
        <p:spPr>
          <a:xfrm>
            <a:off x="405541" y="3640662"/>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userDrawn="1"/>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userDrawn="1"/>
        </p:nvSpPr>
        <p:spPr>
          <a:xfrm>
            <a:off x="227543" y="224640"/>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userDrawn="1">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userDrawn="1">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userDrawn="1">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31228426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ssion Title &amp; Speaker Nam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598521"/>
            <a:ext cx="10363200" cy="889001"/>
          </a:xfrm>
          <a:prstGeom prst="rect">
            <a:avLst/>
          </a:prstGeom>
        </p:spPr>
        <p:txBody>
          <a:bodyPr/>
          <a:lstStyle>
            <a:lvl1pPr algn="l">
              <a:defRPr baseline="0">
                <a:solidFill>
                  <a:srgbClr val="523394"/>
                </a:solidFill>
                <a:latin typeface="Century Gothic" pitchFamily="34" charset="0"/>
              </a:defRPr>
            </a:lvl1pPr>
          </a:lstStyle>
          <a:p>
            <a:r>
              <a:rPr lang="en-US" dirty="0" smtClean="0"/>
              <a:t>Click to enter session title</a:t>
            </a:r>
            <a:endParaRPr lang="en-US" dirty="0"/>
          </a:p>
        </p:txBody>
      </p:sp>
      <p:sp>
        <p:nvSpPr>
          <p:cNvPr id="3" name="Subtitle 2"/>
          <p:cNvSpPr>
            <a:spLocks noGrp="1"/>
          </p:cNvSpPr>
          <p:nvPr>
            <p:ph type="subTitle" idx="1" hasCustomPrompt="1"/>
          </p:nvPr>
        </p:nvSpPr>
        <p:spPr>
          <a:xfrm>
            <a:off x="1544652" y="2507633"/>
            <a:ext cx="8534400" cy="2342352"/>
          </a:xfrm>
          <a:prstGeom prst="rect">
            <a:avLst/>
          </a:prstGeom>
        </p:spPr>
        <p:txBody>
          <a:bodyPr/>
          <a:lstStyle>
            <a:lvl1pPr marL="0" indent="0" algn="l">
              <a:buNone/>
              <a:defRPr sz="4800" baseline="0">
                <a:solidFill>
                  <a:srgbClr val="CC6600"/>
                </a:solidFill>
                <a:latin typeface="Corbe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speaker name, title and company name</a:t>
            </a:r>
            <a:endParaRPr lang="en-US" dirty="0"/>
          </a:p>
        </p:txBody>
      </p:sp>
    </p:spTree>
    <p:extLst>
      <p:ext uri="{BB962C8B-B14F-4D97-AF65-F5344CB8AC3E}">
        <p14:creationId xmlns:p14="http://schemas.microsoft.com/office/powerpoint/2010/main" val="2100280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Purple">
    <p:bg>
      <p:bgPr>
        <a:solidFill>
          <a:schemeClr val="accent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3158074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icrosoft confidential - Purple">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userDrawn="1"/>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2428763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Teal">
    <p:spTree>
      <p:nvGrpSpPr>
        <p:cNvPr id="1" name=""/>
        <p:cNvGrpSpPr/>
        <p:nvPr/>
      </p:nvGrpSpPr>
      <p:grpSpPr>
        <a:xfrm>
          <a:off x="0" y="0"/>
          <a:ext cx="0" cy="0"/>
          <a:chOff x="0" y="0"/>
          <a:chExt cx="0" cy="0"/>
        </a:xfrm>
      </p:grpSpPr>
      <p:pic>
        <p:nvPicPr>
          <p:cNvPr id="9" name="Marius"/>
          <p:cNvPicPr>
            <a:picLocks noChangeAspect="1"/>
          </p:cNvPicPr>
          <p:nvPr userDrawn="1"/>
        </p:nvPicPr>
        <p:blipFill rotWithShape="1">
          <a:blip r:embed="rId2" cstate="screen">
            <a:extLst>
              <a:ext uri="{28A0092B-C50C-407E-A947-70E740481C1C}">
                <a14:useLocalDpi xmlns:a14="http://schemas.microsoft.com/office/drawing/2010/main"/>
              </a:ext>
            </a:extLst>
          </a:blip>
          <a:srcRect l="14700" r="3199" b="-46"/>
          <a:stretch/>
        </p:blipFill>
        <p:spPr>
          <a:xfrm>
            <a:off x="-29570" y="4669"/>
            <a:ext cx="12221570" cy="6861113"/>
          </a:xfrm>
          <a:prstGeom prst="rect">
            <a:avLst/>
          </a:prstGeom>
        </p:spPr>
      </p:pic>
      <p:sp>
        <p:nvSpPr>
          <p:cNvPr id="4" name="Transparency"/>
          <p:cNvSpPr/>
          <p:nvPr userDrawn="1"/>
        </p:nvSpPr>
        <p:spPr bwMode="auto">
          <a:xfrm>
            <a:off x="-19610" y="3602"/>
            <a:ext cx="12211610" cy="6843486"/>
          </a:xfrm>
          <a:prstGeom prst="rect">
            <a:avLst/>
          </a:prstGeom>
          <a:gradFill flip="none" rotWithShape="1">
            <a:gsLst>
              <a:gs pos="0">
                <a:srgbClr val="4D4D4D"/>
              </a:gs>
              <a:gs pos="92473">
                <a:srgbClr val="4D4D4D">
                  <a:alpha val="0"/>
                </a:srgbClr>
              </a:gs>
              <a:gs pos="74000">
                <a:srgbClr val="4D4D4D">
                  <a:alpha val="10000"/>
                </a:srgbClr>
              </a:gs>
              <a:gs pos="53000">
                <a:srgbClr val="4D4D4D">
                  <a:alpha val="25000"/>
                </a:srgbClr>
              </a:gs>
              <a:gs pos="28000">
                <a:srgbClr val="4D4D4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264762" y="2084172"/>
            <a:ext cx="6708516" cy="3586208"/>
          </a:xfrm>
          <a:prstGeom prst="rect">
            <a:avLst/>
          </a:prstGeom>
          <a:solidFill>
            <a:srgbClr val="008272">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Course name"/>
          <p:cNvSpPr>
            <a:spLocks noGrp="1"/>
          </p:cNvSpPr>
          <p:nvPr>
            <p:ph type="body" sz="quarter" idx="10" hasCustomPrompt="1"/>
          </p:nvPr>
        </p:nvSpPr>
        <p:spPr>
          <a:xfrm>
            <a:off x="263609" y="2095688"/>
            <a:ext cx="6712880"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63609" y="3061066"/>
            <a:ext cx="6712880"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63609" y="4897794"/>
            <a:ext cx="6712881"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p>
        </p:txBody>
      </p:sp>
      <p:sp>
        <p:nvSpPr>
          <p:cNvPr id="11" name="Title - Facilitator"/>
          <p:cNvSpPr>
            <a:spLocks noGrp="1"/>
          </p:cNvSpPr>
          <p:nvPr>
            <p:ph type="body" sz="quarter" idx="13" hasCustomPrompt="1"/>
          </p:nvPr>
        </p:nvSpPr>
        <p:spPr>
          <a:xfrm>
            <a:off x="263610" y="4456739"/>
            <a:ext cx="6719858"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4762" y="290913"/>
            <a:ext cx="1793006" cy="1793260"/>
          </a:xfrm>
          <a:prstGeom prst="rect">
            <a:avLst/>
          </a:prstGeom>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324399976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269">
          <p15:clr>
            <a:srgbClr val="FBAE40"/>
          </p15:clr>
        </p15:guide>
        <p15:guide id="3" orient="horz" pos="230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troductions - Teal">
    <p:spTree>
      <p:nvGrpSpPr>
        <p:cNvPr id="1" name=""/>
        <p:cNvGrpSpPr/>
        <p:nvPr/>
      </p:nvGrpSpPr>
      <p:grpSpPr>
        <a:xfrm>
          <a:off x="0" y="0"/>
          <a:ext cx="0" cy="0"/>
          <a:chOff x="0" y="0"/>
          <a:chExt cx="0" cy="0"/>
        </a:xfrm>
      </p:grpSpPr>
      <p:sp>
        <p:nvSpPr>
          <p:cNvPr id="4" name="Hope to gain"/>
          <p:cNvSpPr/>
          <p:nvPr userDrawn="1"/>
        </p:nvSpPr>
        <p:spPr bwMode="auto">
          <a:xfrm>
            <a:off x="7308166" y="4014249"/>
            <a:ext cx="4616914" cy="209195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What do you hope </a:t>
            </a:r>
            <a:b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to gain from this workshop?</a:t>
            </a:r>
          </a:p>
        </p:txBody>
      </p:sp>
      <p:sp>
        <p:nvSpPr>
          <p:cNvPr id="5" name="Name"/>
          <p:cNvSpPr/>
          <p:nvPr userDrawn="1"/>
        </p:nvSpPr>
        <p:spPr bwMode="auto">
          <a:xfrm>
            <a:off x="7308166" y="1619705"/>
            <a:ext cx="2241062" cy="224138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Name</a:t>
            </a:r>
          </a:p>
        </p:txBody>
      </p:sp>
      <p:sp>
        <p:nvSpPr>
          <p:cNvPr id="6" name="Role"/>
          <p:cNvSpPr/>
          <p:nvPr userDrawn="1"/>
        </p:nvSpPr>
        <p:spPr bwMode="auto">
          <a:xfrm>
            <a:off x="9699580" y="1619705"/>
            <a:ext cx="2225500" cy="224138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7" name="Marius"/>
          <p:cNvPicPr>
            <a:picLocks noChangeAspect="1"/>
          </p:cNvPicPr>
          <p:nvPr userDrawn="1"/>
        </p:nvPicPr>
        <p:blipFill rotWithShape="1">
          <a:blip r:embed="rId2" cstate="screen">
            <a:extLst>
              <a:ext uri="{28A0092B-C50C-407E-A947-70E740481C1C}">
                <a14:useLocalDpi xmlns:a14="http://schemas.microsoft.com/office/drawing/2010/main"/>
              </a:ext>
            </a:extLst>
          </a:blip>
          <a:srcRect t="3277"/>
          <a:stretch/>
        </p:blipFill>
        <p:spPr>
          <a:xfrm>
            <a:off x="269240" y="1619706"/>
            <a:ext cx="6888575" cy="4486498"/>
          </a:xfrm>
          <a:prstGeom prst="rect">
            <a:avLst/>
          </a:prstGeom>
        </p:spPr>
      </p:pic>
      <p:sp>
        <p:nvSpPr>
          <p:cNvPr id="8" name="Transparency"/>
          <p:cNvSpPr/>
          <p:nvPr userDrawn="1"/>
        </p:nvSpPr>
        <p:spPr bwMode="auto">
          <a:xfrm>
            <a:off x="269239" y="1619705"/>
            <a:ext cx="6888574" cy="4453558"/>
          </a:xfrm>
          <a:prstGeom prst="rect">
            <a:avLst/>
          </a:prstGeom>
          <a:solidFill>
            <a:srgbClr val="C0C0C0">
              <a:alpha val="1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userDrawn="1"/>
        </p:nvSpPr>
        <p:spPr>
          <a:xfrm>
            <a:off x="220662" y="291068"/>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Tree>
    <p:extLst>
      <p:ext uri="{BB962C8B-B14F-4D97-AF65-F5344CB8AC3E}">
        <p14:creationId xmlns:p14="http://schemas.microsoft.com/office/powerpoint/2010/main" val="2340422902"/>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11" name="Module 2"/>
          <p:cNvSpPr/>
          <p:nvPr userDrawn="1"/>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userDrawn="1"/>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userDrawn="1"/>
        </p:nvSpPr>
        <p:spPr>
          <a:xfrm>
            <a:off x="270942" y="2009460"/>
            <a:ext cx="11203607" cy="5379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userDrawn="1"/>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userDrawn="1"/>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userDrawn="1"/>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userDrawn="1"/>
        </p:nvSpPr>
        <p:spPr>
          <a:xfrm>
            <a:off x="218821"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8821004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bjectives - Teal">
    <p:spTree>
      <p:nvGrpSpPr>
        <p:cNvPr id="1" name=""/>
        <p:cNvGrpSpPr/>
        <p:nvPr/>
      </p:nvGrpSpPr>
      <p:grpSpPr>
        <a:xfrm>
          <a:off x="0" y="0"/>
          <a:ext cx="0" cy="0"/>
          <a:chOff x="0" y="0"/>
          <a:chExt cx="0" cy="0"/>
        </a:xfrm>
      </p:grpSpPr>
      <p:sp>
        <p:nvSpPr>
          <p:cNvPr id="4" name="Objective tile"/>
          <p:cNvSpPr/>
          <p:nvPr userDrawn="1"/>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367">
              <a:spcAft>
                <a:spcPts val="1765"/>
              </a:spcAft>
            </a:pPr>
            <a:r>
              <a:rPr lang="en-US" sz="2353" dirty="0">
                <a:solidFill>
                  <a:srgbClr val="333333"/>
                </a:solidFill>
              </a:rPr>
              <a:t> </a:t>
            </a:r>
          </a:p>
          <a:p>
            <a:pPr defTabSz="914367">
              <a:spcAft>
                <a:spcPts val="800"/>
              </a:spcAft>
            </a:pPr>
            <a:r>
              <a:rPr lang="en-US" sz="2133" dirty="0">
                <a:solidFill>
                  <a:srgbClr val="333333"/>
                </a:solidFill>
              </a:rPr>
              <a:t> </a:t>
            </a:r>
          </a:p>
        </p:txBody>
      </p:sp>
      <p:sp>
        <p:nvSpPr>
          <p:cNvPr id="5" name="At the end of this module tile"/>
          <p:cNvSpPr/>
          <p:nvPr userDrawn="1"/>
        </p:nvSpPr>
        <p:spPr>
          <a:xfrm>
            <a:off x="284006" y="2108200"/>
            <a:ext cx="1584735" cy="1584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userDrawn="1"/>
        </p:nvSpPr>
        <p:spPr>
          <a:xfrm>
            <a:off x="276028" y="3748023"/>
            <a:ext cx="1584735" cy="1584960"/>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userDrawn="1"/>
        </p:nvSpPr>
        <p:spPr>
          <a:xfrm>
            <a:off x="241510"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343925553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ctivity setup - Teal">
    <p:spTree>
      <p:nvGrpSpPr>
        <p:cNvPr id="1" name=""/>
        <p:cNvGrpSpPr/>
        <p:nvPr/>
      </p:nvGrpSpPr>
      <p:grpSpPr>
        <a:xfrm>
          <a:off x="0" y="0"/>
          <a:ext cx="0" cy="0"/>
          <a:chOff x="0" y="0"/>
          <a:chExt cx="0" cy="0"/>
        </a:xfrm>
      </p:grpSpPr>
      <p:sp>
        <p:nvSpPr>
          <p:cNvPr id="3" name="TextBox 2"/>
          <p:cNvSpPr txBox="1"/>
          <p:nvPr userDrawn="1"/>
        </p:nvSpPr>
        <p:spPr>
          <a:xfrm>
            <a:off x="241510" y="227551"/>
            <a:ext cx="999543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userDrawn="1"/>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a:gradFill>
                  <a:gsLst>
                    <a:gs pos="0">
                      <a:srgbClr val="FFFFFF"/>
                    </a:gs>
                    <a:gs pos="100000">
                      <a:srgbClr val="FFFFFF"/>
                    </a:gs>
                  </a:gsLst>
                  <a:lin ang="5400000" scaled="0"/>
                </a:gradFill>
              </a:rPr>
              <a:t>Heading</a:t>
            </a:r>
          </a:p>
        </p:txBody>
      </p:sp>
      <p:grpSp>
        <p:nvGrpSpPr>
          <p:cNvPr id="42" name="Group 41"/>
          <p:cNvGrpSpPr/>
          <p:nvPr userDrawn="1"/>
        </p:nvGrpSpPr>
        <p:grpSpPr>
          <a:xfrm>
            <a:off x="305096"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userDrawn="1"/>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userDrawn="1"/>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userDrawn="1"/>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20655706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ctivity debrief - Teal">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userDrawn="1"/>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userDrawn="1"/>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userDrawn="1"/>
        </p:nvSpPr>
        <p:spPr>
          <a:xfrm>
            <a:off x="305754" y="2334474"/>
            <a:ext cx="1222981" cy="3772091"/>
          </a:xfrm>
          <a:prstGeom prst="rect">
            <a:avLst/>
          </a:prstGeom>
          <a:solidFill>
            <a:srgbClr val="008272"/>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340640849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flections activity - Teal">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userDrawn="1"/>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userDrawn="1"/>
        </p:nvSpPr>
        <p:spPr bwMode="auto">
          <a:xfrm>
            <a:off x="296194" y="2860745"/>
            <a:ext cx="1357767" cy="1464795"/>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dirty="0">
              <a:solidFill>
                <a:srgbClr val="FFFFFF"/>
              </a:solidFill>
            </a:endParaRPr>
          </a:p>
        </p:txBody>
      </p:sp>
      <p:sp>
        <p:nvSpPr>
          <p:cNvPr id="15" name="Freeform 15"/>
          <p:cNvSpPr>
            <a:spLocks noEditPoints="1"/>
          </p:cNvSpPr>
          <p:nvPr userDrawn="1"/>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367"/>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42385169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ey takeaways - Teal">
    <p:spTree>
      <p:nvGrpSpPr>
        <p:cNvPr id="1" name=""/>
        <p:cNvGrpSpPr/>
        <p:nvPr/>
      </p:nvGrpSpPr>
      <p:grpSpPr>
        <a:xfrm>
          <a:off x="0" y="0"/>
          <a:ext cx="0" cy="0"/>
          <a:chOff x="0" y="0"/>
          <a:chExt cx="0" cy="0"/>
        </a:xfrm>
      </p:grpSpPr>
      <p:sp>
        <p:nvSpPr>
          <p:cNvPr id="4" name="Text Placeholder 4"/>
          <p:cNvSpPr txBox="1">
            <a:spLocks/>
          </p:cNvSpPr>
          <p:nvPr userDrawn="1"/>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userDrawn="1"/>
        </p:nvSpPr>
        <p:spPr bwMode="auto">
          <a:xfrm>
            <a:off x="283333" y="1643983"/>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6" name="Rectangle 5"/>
          <p:cNvSpPr>
            <a:spLocks noChangeAspect="1"/>
          </p:cNvSpPr>
          <p:nvPr userDrawn="1"/>
        </p:nvSpPr>
        <p:spPr bwMode="auto">
          <a:xfrm>
            <a:off x="283333" y="2658983"/>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9" name="Text Placeholder 4"/>
          <p:cNvSpPr txBox="1">
            <a:spLocks/>
          </p:cNvSpPr>
          <p:nvPr userDrawn="1"/>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userDrawn="1"/>
        </p:nvSpPr>
        <p:spPr bwMode="auto">
          <a:xfrm>
            <a:off x="283333" y="3665011"/>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0" name="Text Placeholder 4"/>
          <p:cNvSpPr txBox="1">
            <a:spLocks/>
          </p:cNvSpPr>
          <p:nvPr userDrawn="1"/>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userDrawn="1"/>
        </p:nvSpPr>
        <p:spPr bwMode="auto">
          <a:xfrm>
            <a:off x="283333" y="4671041"/>
            <a:ext cx="950841" cy="950976"/>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1" name="Text Placeholder 4"/>
          <p:cNvSpPr txBox="1">
            <a:spLocks/>
          </p:cNvSpPr>
          <p:nvPr userDrawn="1"/>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userDrawn="1"/>
        </p:nvSpPr>
        <p:spPr>
          <a:xfrm>
            <a:off x="479515" y="1656017"/>
            <a:ext cx="503191" cy="1068263"/>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1</a:t>
            </a:r>
          </a:p>
        </p:txBody>
      </p:sp>
      <p:sp>
        <p:nvSpPr>
          <p:cNvPr id="13" name="Rectangle 12"/>
          <p:cNvSpPr/>
          <p:nvPr userDrawn="1"/>
        </p:nvSpPr>
        <p:spPr>
          <a:xfrm>
            <a:off x="405541" y="2617691"/>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2</a:t>
            </a:r>
          </a:p>
        </p:txBody>
      </p:sp>
      <p:sp>
        <p:nvSpPr>
          <p:cNvPr id="14" name="Rectangle 13"/>
          <p:cNvSpPr/>
          <p:nvPr userDrawn="1"/>
        </p:nvSpPr>
        <p:spPr>
          <a:xfrm>
            <a:off x="405541" y="3640662"/>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userDrawn="1"/>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userDrawn="1"/>
        </p:nvSpPr>
        <p:spPr>
          <a:xfrm>
            <a:off x="227543" y="224640"/>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userDrawn="1">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userDrawn="1">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userDrawn="1">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260265365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Bi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609600" y="304800"/>
            <a:ext cx="10972800" cy="1127125"/>
          </a:xfrm>
          <a:prstGeom prst="rect">
            <a:avLst/>
          </a:prstGeom>
          <a:noFill/>
        </p:spPr>
        <p:txBody>
          <a:bodyPr wrap="square" rtlCol="0" anchor="ctr">
            <a:noAutofit/>
          </a:bodyPr>
          <a:lstStyle/>
          <a:p>
            <a:pPr algn="ctr"/>
            <a:r>
              <a:rPr lang="en-US" sz="5867" dirty="0" smtClean="0">
                <a:solidFill>
                  <a:srgbClr val="523394"/>
                </a:solidFill>
                <a:latin typeface="Segoe UI" panose="020B0502040204020203" pitchFamily="34" charset="0"/>
                <a:cs typeface="Segoe UI" panose="020B0502040204020203" pitchFamily="34" charset="0"/>
              </a:rPr>
              <a:t>Speaker Bio</a:t>
            </a:r>
            <a:endParaRPr lang="en-US" sz="5867" dirty="0">
              <a:solidFill>
                <a:srgbClr val="52339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35639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 Teal">
    <p:bg>
      <p:bgPr>
        <a:solidFill>
          <a:schemeClr val="accent6"/>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40761598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icrosoft confidential - Teal">
    <p:bg>
      <p:bgPr>
        <a:solidFill>
          <a:schemeClr val="accent6"/>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userDrawn="1"/>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3130354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 Orange">
    <p:spTree>
      <p:nvGrpSpPr>
        <p:cNvPr id="1" name=""/>
        <p:cNvGrpSpPr/>
        <p:nvPr/>
      </p:nvGrpSpPr>
      <p:grpSpPr>
        <a:xfrm>
          <a:off x="0" y="0"/>
          <a:ext cx="0" cy="0"/>
          <a:chOff x="0" y="0"/>
          <a:chExt cx="0" cy="0"/>
        </a:xfrm>
      </p:grpSpPr>
      <p:pic>
        <p:nvPicPr>
          <p:cNvPr id="9" name="Yara"/>
          <p:cNvPicPr>
            <a:picLocks noChangeAspect="1"/>
          </p:cNvPicPr>
          <p:nvPr userDrawn="1"/>
        </p:nvPicPr>
        <p:blipFill rotWithShape="1">
          <a:blip r:embed="rId2" cstate="screen">
            <a:extLst>
              <a:ext uri="{28A0092B-C50C-407E-A947-70E740481C1C}">
                <a14:useLocalDpi xmlns:a14="http://schemas.microsoft.com/office/drawing/2010/main"/>
              </a:ext>
            </a:extLst>
          </a:blip>
          <a:srcRect l="7727" t="-114" b="-114"/>
          <a:stretch/>
        </p:blipFill>
        <p:spPr>
          <a:xfrm>
            <a:off x="-253676" y="-7780"/>
            <a:ext cx="12445676" cy="6873565"/>
          </a:xfrm>
          <a:prstGeom prst="rect">
            <a:avLst/>
          </a:prstGeom>
        </p:spPr>
      </p:pic>
      <p:sp>
        <p:nvSpPr>
          <p:cNvPr id="4" name="Transparency"/>
          <p:cNvSpPr/>
          <p:nvPr userDrawn="1"/>
        </p:nvSpPr>
        <p:spPr bwMode="auto">
          <a:xfrm>
            <a:off x="-253676" y="-5602"/>
            <a:ext cx="12549947" cy="6843486"/>
          </a:xfrm>
          <a:prstGeom prst="rect">
            <a:avLst/>
          </a:prstGeom>
          <a:gradFill flip="none" rotWithShape="1">
            <a:gsLst>
              <a:gs pos="0">
                <a:srgbClr val="4D4D4D"/>
              </a:gs>
              <a:gs pos="84946">
                <a:srgbClr val="4D4D4D">
                  <a:alpha val="0"/>
                </a:srgbClr>
              </a:gs>
              <a:gs pos="60000">
                <a:srgbClr val="4D4D4D">
                  <a:alpha val="10000"/>
                </a:srgbClr>
              </a:gs>
              <a:gs pos="30000">
                <a:srgbClr val="4D4D4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userDrawn="1"/>
        </p:nvGrpSpPr>
        <p:grpSpPr>
          <a:xfrm>
            <a:off x="262133" y="304519"/>
            <a:ext cx="7007325" cy="5365862"/>
            <a:chOff x="289601" y="310581"/>
            <a:chExt cx="7147836" cy="5472682"/>
          </a:xfrm>
        </p:grpSpPr>
        <p:sp>
          <p:nvSpPr>
            <p:cNvPr id="5" name="Cornerstone"/>
            <p:cNvSpPr/>
            <p:nvPr userDrawn="1"/>
          </p:nvSpPr>
          <p:spPr bwMode="auto">
            <a:xfrm>
              <a:off x="289601" y="310581"/>
              <a:ext cx="1830388" cy="1825592"/>
            </a:xfrm>
            <a:prstGeom prst="rect">
              <a:avLst/>
            </a:prstGeom>
            <a:solidFill>
              <a:schemeClr val="accent3">
                <a:alpha val="80000"/>
              </a:schemeClr>
            </a:solidFill>
            <a:ln>
              <a:noFill/>
              <a:headEnd type="none" w="med" len="med"/>
              <a:tailEnd type="none" w="med" len="med"/>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289601" y="2125663"/>
              <a:ext cx="7147836" cy="3657600"/>
            </a:xfrm>
            <a:prstGeom prst="rect">
              <a:avLst/>
            </a:prstGeom>
            <a:solidFill>
              <a:srgbClr val="DC3C0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13" name="Course name"/>
          <p:cNvSpPr>
            <a:spLocks noGrp="1"/>
          </p:cNvSpPr>
          <p:nvPr>
            <p:ph type="body" sz="quarter" idx="10" hasCustomPrompt="1"/>
          </p:nvPr>
        </p:nvSpPr>
        <p:spPr>
          <a:xfrm>
            <a:off x="248273" y="2095688"/>
            <a:ext cx="7011688"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48273" y="3061066"/>
            <a:ext cx="7011688"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48273" y="4897794"/>
            <a:ext cx="7011688" cy="425495"/>
          </a:xfrm>
        </p:spPr>
        <p:txBody>
          <a:bodyPr/>
          <a:lstStyle>
            <a:lvl1pPr marL="0" indent="0">
              <a:buNone/>
              <a:defRPr sz="1765" spc="49" baseline="0">
                <a:solidFill>
                  <a:schemeClr val="bg1"/>
                </a:solidFill>
                <a:latin typeface="+mn-lt"/>
              </a:defRPr>
            </a:lvl1pPr>
          </a:lstStyle>
          <a:p>
            <a:pPr lvl="0"/>
            <a:r>
              <a:rPr lang="en-US" dirty="0" smtClean="0"/>
              <a:t>Insert facilitator name(s)</a:t>
            </a:r>
          </a:p>
        </p:txBody>
      </p:sp>
      <p:sp>
        <p:nvSpPr>
          <p:cNvPr id="11" name="Title - Facilitator"/>
          <p:cNvSpPr>
            <a:spLocks noGrp="1"/>
          </p:cNvSpPr>
          <p:nvPr>
            <p:ph type="body" sz="quarter" idx="13" hasCustomPrompt="1"/>
          </p:nvPr>
        </p:nvSpPr>
        <p:spPr>
          <a:xfrm>
            <a:off x="248272" y="4456739"/>
            <a:ext cx="7027624"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134" y="273263"/>
            <a:ext cx="1793006" cy="1793260"/>
          </a:xfrm>
          <a:prstGeom prst="rect">
            <a:avLst/>
          </a:prstGeom>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18238450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orient="horz" pos="18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roductions - Orange">
    <p:spTree>
      <p:nvGrpSpPr>
        <p:cNvPr id="1" name=""/>
        <p:cNvGrpSpPr/>
        <p:nvPr/>
      </p:nvGrpSpPr>
      <p:grpSpPr>
        <a:xfrm>
          <a:off x="0" y="0"/>
          <a:ext cx="0" cy="0"/>
          <a:chOff x="0" y="0"/>
          <a:chExt cx="0" cy="0"/>
        </a:xfrm>
      </p:grpSpPr>
      <p:pic>
        <p:nvPicPr>
          <p:cNvPr id="7" name="Yara"/>
          <p:cNvPicPr>
            <a:picLocks noChangeAspect="1"/>
          </p:cNvPicPr>
          <p:nvPr userDrawn="1"/>
        </p:nvPicPr>
        <p:blipFill rotWithShape="1">
          <a:blip r:embed="rId2" cstate="screen">
            <a:extLst>
              <a:ext uri="{28A0092B-C50C-407E-A947-70E740481C1C}">
                <a14:useLocalDpi xmlns:a14="http://schemas.microsoft.com/office/drawing/2010/main"/>
              </a:ext>
            </a:extLst>
          </a:blip>
          <a:srcRect t="10777" r="8535"/>
          <a:stretch/>
        </p:blipFill>
        <p:spPr>
          <a:xfrm>
            <a:off x="281954" y="1625230"/>
            <a:ext cx="6926824" cy="4494876"/>
          </a:xfrm>
          <a:prstGeom prst="rect">
            <a:avLst/>
          </a:prstGeom>
        </p:spPr>
      </p:pic>
      <p:sp>
        <p:nvSpPr>
          <p:cNvPr id="8" name="TextBox 7"/>
          <p:cNvSpPr txBox="1"/>
          <p:nvPr userDrawn="1"/>
        </p:nvSpPr>
        <p:spPr>
          <a:xfrm>
            <a:off x="220662" y="291068"/>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
        <p:nvSpPr>
          <p:cNvPr id="9" name="Hope to gain"/>
          <p:cNvSpPr/>
          <p:nvPr userDrawn="1"/>
        </p:nvSpPr>
        <p:spPr bwMode="auto">
          <a:xfrm>
            <a:off x="7324708" y="3957199"/>
            <a:ext cx="4598054" cy="2154507"/>
          </a:xfrm>
          <a:prstGeom prst="rect">
            <a:avLst/>
          </a:prstGeom>
          <a:solidFill>
            <a:srgbClr val="E0501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What do you hope </a:t>
            </a:r>
            <a:br>
              <a:rPr lang="en-US" sz="3137" dirty="0">
                <a:solidFill>
                  <a:srgbClr val="FFFFFF"/>
                </a:solidFill>
                <a:latin typeface="Segoe UI Light"/>
                <a:ea typeface="Segoe UI" pitchFamily="34" charset="0"/>
                <a:cs typeface="Segoe UI" pitchFamily="34" charset="0"/>
              </a:rPr>
            </a:br>
            <a:r>
              <a:rPr lang="en-US" sz="3137" dirty="0">
                <a:solidFill>
                  <a:srgbClr val="FFFFFF"/>
                </a:solidFill>
                <a:latin typeface="Segoe UI Light"/>
                <a:ea typeface="Segoe UI" pitchFamily="34" charset="0"/>
                <a:cs typeface="Segoe UI" pitchFamily="34" charset="0"/>
              </a:rPr>
              <a:t>to gain from this workshop?</a:t>
            </a:r>
          </a:p>
        </p:txBody>
      </p:sp>
      <p:sp>
        <p:nvSpPr>
          <p:cNvPr id="10" name="Name"/>
          <p:cNvSpPr/>
          <p:nvPr userDrawn="1"/>
        </p:nvSpPr>
        <p:spPr bwMode="auto">
          <a:xfrm>
            <a:off x="7324707" y="1625230"/>
            <a:ext cx="2241062" cy="2241380"/>
          </a:xfrm>
          <a:prstGeom prst="rect">
            <a:avLst/>
          </a:prstGeom>
          <a:solidFill>
            <a:srgbClr val="DC3C00">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Name</a:t>
            </a:r>
          </a:p>
        </p:txBody>
      </p:sp>
      <p:sp>
        <p:nvSpPr>
          <p:cNvPr id="11" name="Role"/>
          <p:cNvSpPr/>
          <p:nvPr userDrawn="1"/>
        </p:nvSpPr>
        <p:spPr bwMode="auto">
          <a:xfrm>
            <a:off x="9681700" y="1625230"/>
            <a:ext cx="2241062" cy="2241380"/>
          </a:xfrm>
          <a:prstGeom prst="rect">
            <a:avLst/>
          </a:prstGeom>
          <a:solidFill>
            <a:srgbClr val="E0501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solidFill>
                  <a:srgbClr val="FFFFFF"/>
                </a:soli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0264847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 Orange">
    <p:spTree>
      <p:nvGrpSpPr>
        <p:cNvPr id="1" name=""/>
        <p:cNvGrpSpPr/>
        <p:nvPr/>
      </p:nvGrpSpPr>
      <p:grpSpPr>
        <a:xfrm>
          <a:off x="0" y="0"/>
          <a:ext cx="0" cy="0"/>
          <a:chOff x="0" y="0"/>
          <a:chExt cx="0" cy="0"/>
        </a:xfrm>
      </p:grpSpPr>
      <p:sp>
        <p:nvSpPr>
          <p:cNvPr id="11" name="Module 2"/>
          <p:cNvSpPr/>
          <p:nvPr userDrawn="1"/>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userDrawn="1"/>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userDrawn="1"/>
        </p:nvSpPr>
        <p:spPr>
          <a:xfrm>
            <a:off x="270942" y="2009460"/>
            <a:ext cx="11203607" cy="537931"/>
          </a:xfrm>
          <a:prstGeom prst="rect">
            <a:avLst/>
          </a:prstGeom>
          <a:solidFill>
            <a:srgbClr val="E0501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userDrawn="1"/>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userDrawn="1"/>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userDrawn="1"/>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367">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userDrawn="1"/>
        </p:nvSpPr>
        <p:spPr>
          <a:xfrm>
            <a:off x="218821"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61723782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bjectives - Orange">
    <p:spTree>
      <p:nvGrpSpPr>
        <p:cNvPr id="1" name=""/>
        <p:cNvGrpSpPr/>
        <p:nvPr/>
      </p:nvGrpSpPr>
      <p:grpSpPr>
        <a:xfrm>
          <a:off x="0" y="0"/>
          <a:ext cx="0" cy="0"/>
          <a:chOff x="0" y="0"/>
          <a:chExt cx="0" cy="0"/>
        </a:xfrm>
      </p:grpSpPr>
      <p:sp>
        <p:nvSpPr>
          <p:cNvPr id="4" name="Objective tile"/>
          <p:cNvSpPr/>
          <p:nvPr userDrawn="1"/>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367">
              <a:spcAft>
                <a:spcPts val="1765"/>
              </a:spcAft>
            </a:pPr>
            <a:r>
              <a:rPr lang="en-US" sz="2353" dirty="0">
                <a:solidFill>
                  <a:srgbClr val="333333"/>
                </a:solidFill>
              </a:rPr>
              <a:t> </a:t>
            </a:r>
          </a:p>
          <a:p>
            <a:pPr defTabSz="914367">
              <a:spcAft>
                <a:spcPts val="800"/>
              </a:spcAft>
            </a:pPr>
            <a:r>
              <a:rPr lang="en-US" sz="2133" dirty="0">
                <a:solidFill>
                  <a:srgbClr val="333333"/>
                </a:solidFill>
              </a:rPr>
              <a:t> </a:t>
            </a:r>
          </a:p>
        </p:txBody>
      </p:sp>
      <p:sp>
        <p:nvSpPr>
          <p:cNvPr id="5" name="At the end of this module tile"/>
          <p:cNvSpPr/>
          <p:nvPr userDrawn="1"/>
        </p:nvSpPr>
        <p:spPr>
          <a:xfrm>
            <a:off x="284006" y="2108200"/>
            <a:ext cx="1584735" cy="1584960"/>
          </a:xfrm>
          <a:prstGeom prst="rect">
            <a:avLst/>
          </a:prstGeom>
          <a:solidFill>
            <a:srgbClr val="E0501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userDrawn="1"/>
        </p:nvSpPr>
        <p:spPr>
          <a:xfrm>
            <a:off x="276028" y="3748023"/>
            <a:ext cx="1584735" cy="1584960"/>
          </a:xfrm>
          <a:prstGeom prst="rect">
            <a:avLst/>
          </a:prstGeom>
          <a:solidFill>
            <a:srgbClr val="E0501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userDrawn="1"/>
        </p:nvSpPr>
        <p:spPr>
          <a:xfrm>
            <a:off x="241510" y="218090"/>
            <a:ext cx="11377225"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18144612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ctivity setup - Orange">
    <p:spTree>
      <p:nvGrpSpPr>
        <p:cNvPr id="1" name=""/>
        <p:cNvGrpSpPr/>
        <p:nvPr/>
      </p:nvGrpSpPr>
      <p:grpSpPr>
        <a:xfrm>
          <a:off x="0" y="0"/>
          <a:ext cx="0" cy="0"/>
          <a:chOff x="0" y="0"/>
          <a:chExt cx="0" cy="0"/>
        </a:xfrm>
      </p:grpSpPr>
      <p:sp>
        <p:nvSpPr>
          <p:cNvPr id="3" name="TextBox 2"/>
          <p:cNvSpPr txBox="1"/>
          <p:nvPr userDrawn="1"/>
        </p:nvSpPr>
        <p:spPr>
          <a:xfrm>
            <a:off x="241510" y="227551"/>
            <a:ext cx="999543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userDrawn="1"/>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E0501A">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userDrawn="1"/>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a:gradFill>
                  <a:gsLst>
                    <a:gs pos="0">
                      <a:srgbClr val="FFFFFF"/>
                    </a:gs>
                    <a:gs pos="100000">
                      <a:srgbClr val="FFFFFF"/>
                    </a:gs>
                  </a:gsLst>
                  <a:lin ang="5400000" scaled="0"/>
                </a:gradFill>
              </a:rPr>
              <a:t>Heading</a:t>
            </a:r>
          </a:p>
        </p:txBody>
      </p:sp>
      <p:grpSp>
        <p:nvGrpSpPr>
          <p:cNvPr id="42" name="Group 41"/>
          <p:cNvGrpSpPr/>
          <p:nvPr userDrawn="1"/>
        </p:nvGrpSpPr>
        <p:grpSpPr>
          <a:xfrm>
            <a:off x="305096"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E3623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userDrawn="1"/>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367"/>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userDrawn="1"/>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E3623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userDrawn="1"/>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E3623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325557309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vity debrief - Orange">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userDrawn="1"/>
        </p:nvGrpSpPr>
        <p:grpSpPr>
          <a:xfrm>
            <a:off x="10578075" y="651"/>
            <a:ext cx="1613925" cy="6858000"/>
            <a:chOff x="10790187" y="663"/>
            <a:chExt cx="1646288" cy="6994525"/>
          </a:xfrm>
          <a:solidFill>
            <a:srgbClr val="DC3C00">
              <a:alpha val="89804"/>
            </a:srgbClr>
          </a:solidFill>
        </p:grpSpPr>
        <p:sp>
          <p:nvSpPr>
            <p:cNvPr id="6" name="Rectangle 5"/>
            <p:cNvSpPr/>
            <p:nvPr userDrawn="1"/>
          </p:nvSpPr>
          <p:spPr bwMode="auto">
            <a:xfrm>
              <a:off x="10790187" y="663"/>
              <a:ext cx="1646288" cy="699452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userDrawn="1"/>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userDrawn="1"/>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userDrawn="1"/>
        </p:nvSpPr>
        <p:spPr>
          <a:xfrm>
            <a:off x="305754" y="2334474"/>
            <a:ext cx="1222981" cy="3772091"/>
          </a:xfrm>
          <a:prstGeom prst="rect">
            <a:avLst/>
          </a:prstGeom>
          <a:solidFill>
            <a:srgbClr val="DC3C00">
              <a:alpha val="89804"/>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108218686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flections activity - Orange">
    <p:spTree>
      <p:nvGrpSpPr>
        <p:cNvPr id="1" name=""/>
        <p:cNvGrpSpPr/>
        <p:nvPr/>
      </p:nvGrpSpPr>
      <p:grpSpPr>
        <a:xfrm>
          <a:off x="0" y="0"/>
          <a:ext cx="0" cy="0"/>
          <a:chOff x="0" y="0"/>
          <a:chExt cx="0" cy="0"/>
        </a:xfrm>
      </p:grpSpPr>
      <p:sp>
        <p:nvSpPr>
          <p:cNvPr id="3" name="TextBox 2"/>
          <p:cNvSpPr txBox="1"/>
          <p:nvPr userDrawn="1"/>
        </p:nvSpPr>
        <p:spPr>
          <a:xfrm>
            <a:off x="222233" y="227551"/>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userDrawn="1"/>
        </p:nvGrpSpPr>
        <p:grpSpPr>
          <a:xfrm>
            <a:off x="10578075" y="651"/>
            <a:ext cx="1613925" cy="6858000"/>
            <a:chOff x="10790187" y="663"/>
            <a:chExt cx="1646288" cy="6994525"/>
          </a:xfrm>
          <a:solidFill>
            <a:srgbClr val="DC3C00">
              <a:alpha val="89804"/>
            </a:srgbClr>
          </a:solidFill>
        </p:grpSpPr>
        <p:sp>
          <p:nvSpPr>
            <p:cNvPr id="6" name="Rectangle 5"/>
            <p:cNvSpPr/>
            <p:nvPr userDrawn="1"/>
          </p:nvSpPr>
          <p:spPr bwMode="auto">
            <a:xfrm>
              <a:off x="10790187" y="663"/>
              <a:ext cx="1646288" cy="699452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userDrawn="1"/>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userDrawn="1"/>
        </p:nvSpPr>
        <p:spPr bwMode="auto">
          <a:xfrm>
            <a:off x="296194" y="2860745"/>
            <a:ext cx="1357767" cy="1464795"/>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dirty="0">
              <a:solidFill>
                <a:srgbClr val="FFFFFF"/>
              </a:solidFill>
            </a:endParaRPr>
          </a:p>
        </p:txBody>
      </p:sp>
      <p:sp>
        <p:nvSpPr>
          <p:cNvPr id="15" name="Freeform 15"/>
          <p:cNvSpPr>
            <a:spLocks noEditPoints="1"/>
          </p:cNvSpPr>
          <p:nvPr userDrawn="1"/>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367"/>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249430466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ey takeaways - Orange">
    <p:spTree>
      <p:nvGrpSpPr>
        <p:cNvPr id="1" name=""/>
        <p:cNvGrpSpPr/>
        <p:nvPr/>
      </p:nvGrpSpPr>
      <p:grpSpPr>
        <a:xfrm>
          <a:off x="0" y="0"/>
          <a:ext cx="0" cy="0"/>
          <a:chOff x="0" y="0"/>
          <a:chExt cx="0" cy="0"/>
        </a:xfrm>
      </p:grpSpPr>
      <p:sp>
        <p:nvSpPr>
          <p:cNvPr id="4" name="Text Placeholder 4"/>
          <p:cNvSpPr txBox="1">
            <a:spLocks/>
          </p:cNvSpPr>
          <p:nvPr userDrawn="1"/>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userDrawn="1"/>
        </p:nvSpPr>
        <p:spPr bwMode="auto">
          <a:xfrm>
            <a:off x="283333" y="1643983"/>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6" name="Rectangle 5"/>
          <p:cNvSpPr>
            <a:spLocks noChangeAspect="1"/>
          </p:cNvSpPr>
          <p:nvPr userDrawn="1"/>
        </p:nvSpPr>
        <p:spPr bwMode="auto">
          <a:xfrm>
            <a:off x="283333" y="2658983"/>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9" name="Text Placeholder 4"/>
          <p:cNvSpPr txBox="1">
            <a:spLocks/>
          </p:cNvSpPr>
          <p:nvPr userDrawn="1"/>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userDrawn="1"/>
        </p:nvSpPr>
        <p:spPr bwMode="auto">
          <a:xfrm>
            <a:off x="283333" y="3665011"/>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0" name="Text Placeholder 4"/>
          <p:cNvSpPr txBox="1">
            <a:spLocks/>
          </p:cNvSpPr>
          <p:nvPr userDrawn="1"/>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userDrawn="1"/>
        </p:nvSpPr>
        <p:spPr bwMode="auto">
          <a:xfrm>
            <a:off x="283333" y="4671041"/>
            <a:ext cx="950841" cy="950976"/>
          </a:xfrm>
          <a:prstGeom prst="rect">
            <a:avLst/>
          </a:prstGeom>
          <a:solidFill>
            <a:srgbClr val="DC3C0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367"/>
            <a:endParaRPr lang="en-US" sz="1800">
              <a:solidFill>
                <a:srgbClr val="FFFFFF"/>
              </a:solidFill>
            </a:endParaRPr>
          </a:p>
        </p:txBody>
      </p:sp>
      <p:sp>
        <p:nvSpPr>
          <p:cNvPr id="11" name="Text Placeholder 4"/>
          <p:cNvSpPr txBox="1">
            <a:spLocks/>
          </p:cNvSpPr>
          <p:nvPr userDrawn="1"/>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userDrawn="1"/>
        </p:nvSpPr>
        <p:spPr>
          <a:xfrm>
            <a:off x="479515" y="1656017"/>
            <a:ext cx="503191" cy="1068263"/>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1</a:t>
            </a:r>
          </a:p>
        </p:txBody>
      </p:sp>
      <p:sp>
        <p:nvSpPr>
          <p:cNvPr id="13" name="Rectangle 12"/>
          <p:cNvSpPr/>
          <p:nvPr userDrawn="1"/>
        </p:nvSpPr>
        <p:spPr>
          <a:xfrm>
            <a:off x="405541" y="2617691"/>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2</a:t>
            </a:r>
          </a:p>
        </p:txBody>
      </p:sp>
      <p:sp>
        <p:nvSpPr>
          <p:cNvPr id="14" name="Rectangle 13"/>
          <p:cNvSpPr/>
          <p:nvPr userDrawn="1"/>
        </p:nvSpPr>
        <p:spPr>
          <a:xfrm>
            <a:off x="405541" y="3640662"/>
            <a:ext cx="651140" cy="1069845"/>
          </a:xfrm>
          <a:prstGeom prst="rect">
            <a:avLst/>
          </a:prstGeom>
        </p:spPr>
        <p:txBody>
          <a:bodyPr wrap="none">
            <a:spAutoFit/>
          </a:bodyPr>
          <a:lstStyle/>
          <a:p>
            <a:pPr algn="ctr" defTabSz="914367">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userDrawn="1"/>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userDrawn="1"/>
        </p:nvSpPr>
        <p:spPr>
          <a:xfrm>
            <a:off x="227543" y="224640"/>
            <a:ext cx="9813699" cy="1022998"/>
          </a:xfrm>
          <a:prstGeom prst="rect">
            <a:avLst/>
          </a:prstGeom>
          <a:noFill/>
        </p:spPr>
        <p:txBody>
          <a:bodyPr wrap="square" lIns="179285" tIns="143428" rIns="179285" bIns="143428" rtlCol="0">
            <a:spAutoFit/>
          </a:bodyPr>
          <a:lstStyle/>
          <a:p>
            <a:pPr defTabSz="914367">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userDrawn="1">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userDrawn="1">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userDrawn="1">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31482976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userDrawn="1"/>
        </p:nvSpPr>
        <p:spPr>
          <a:xfrm>
            <a:off x="609600" y="304800"/>
            <a:ext cx="10972800" cy="1127125"/>
          </a:xfrm>
          <a:prstGeom prst="rect">
            <a:avLst/>
          </a:prstGeom>
          <a:noFill/>
        </p:spPr>
        <p:txBody>
          <a:bodyPr wrap="square" rtlCol="0" anchor="ctr">
            <a:noAutofit/>
          </a:bodyPr>
          <a:lstStyle/>
          <a:p>
            <a:r>
              <a:rPr lang="en-US" sz="5867" dirty="0" smtClean="0">
                <a:solidFill>
                  <a:srgbClr val="523394"/>
                </a:solidFill>
                <a:latin typeface="Segoe UI" panose="020B0502040204020203" pitchFamily="34" charset="0"/>
                <a:cs typeface="Segoe UI" panose="020B0502040204020203" pitchFamily="34" charset="0"/>
              </a:rPr>
              <a:t>In This Session, You’ll Learn…</a:t>
            </a:r>
            <a:endParaRPr lang="en-US" sz="5867" dirty="0">
              <a:solidFill>
                <a:srgbClr val="52339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18961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 Orange">
    <p:bg>
      <p:bgPr>
        <a:solidFill>
          <a:schemeClr val="accent5">
            <a:alpha val="90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49220" y="344930"/>
            <a:ext cx="3585699" cy="395521"/>
          </a:xfrm>
          <a:prstGeom prst="rect">
            <a:avLst/>
          </a:prstGeom>
        </p:spPr>
      </p:pic>
    </p:spTree>
    <p:extLst>
      <p:ext uri="{BB962C8B-B14F-4D97-AF65-F5344CB8AC3E}">
        <p14:creationId xmlns:p14="http://schemas.microsoft.com/office/powerpoint/2010/main" val="1364911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icrosoft confidential - Orange">
    <p:bg>
      <p:bgPr>
        <a:solidFill>
          <a:schemeClr val="accent5">
            <a:alpha val="9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userDrawn="1"/>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3676221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0328897"/>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27312647"/>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61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85479931"/>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Footer Placeholder 4"/>
          <p:cNvSpPr txBox="1">
            <a:spLocks/>
          </p:cNvSpPr>
          <p:nvPr userDrawn="1"/>
        </p:nvSpPr>
        <p:spPr>
          <a:xfrm>
            <a:off x="4572000" y="18288"/>
            <a:ext cx="5486400" cy="329184"/>
          </a:xfrm>
          <a:prstGeom prst="rect">
            <a:avLst/>
          </a:prstGeom>
        </p:spPr>
        <p:txBody>
          <a:bodyPr vert="horz" lIns="91427" tIns="45713" rIns="91427" bIns="45713"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Scenario Writing Lab</a:t>
            </a:r>
            <a:endParaRPr lang="en-US" dirty="0"/>
          </a:p>
        </p:txBody>
      </p:sp>
      <p:sp>
        <p:nvSpPr>
          <p:cNvPr id="11" name="Slide Number Placeholder 5"/>
          <p:cNvSpPr>
            <a:spLocks noGrp="1"/>
          </p:cNvSpPr>
          <p:nvPr>
            <p:ph type="sldNum" sz="quarter" idx="12"/>
          </p:nvPr>
        </p:nvSpPr>
        <p:spPr>
          <a:xfrm>
            <a:off x="10160000" y="18288"/>
            <a:ext cx="1422400" cy="329184"/>
          </a:xfrm>
          <a:prstGeom prst="rect">
            <a:avLst/>
          </a:prstGeom>
        </p:spPr>
        <p:txBody>
          <a:bodyPr/>
          <a:lstStyle>
            <a:lvl1pPr algn="r">
              <a:defRPr sz="1100" b="0"/>
            </a:lvl1pPr>
          </a:lstStyle>
          <a:p>
            <a:pPr defTabSz="914367"/>
            <a:fld id="{7EB2DCF5-2FDA-4057-9E07-10D5B6EA3008}" type="slidenum">
              <a:rPr lang="en-US" smtClean="0">
                <a:solidFill>
                  <a:srgbClr val="292934">
                    <a:tint val="75000"/>
                  </a:srgbClr>
                </a:solidFill>
              </a:rPr>
              <a:pPr defTabSz="914367"/>
              <a:t>‹#›</a:t>
            </a:fld>
            <a:endParaRPr lang="en-US">
              <a:solidFill>
                <a:srgbClr val="292934">
                  <a:tint val="75000"/>
                </a:srgbClr>
              </a:solidFill>
            </a:endParaRPr>
          </a:p>
        </p:txBody>
      </p:sp>
      <p:sp>
        <p:nvSpPr>
          <p:cNvPr id="5" name="Slide Number Placeholder 5"/>
          <p:cNvSpPr txBox="1">
            <a:spLocks/>
          </p:cNvSpPr>
          <p:nvPr userDrawn="1"/>
        </p:nvSpPr>
        <p:spPr>
          <a:xfrm>
            <a:off x="10651950" y="6491110"/>
            <a:ext cx="945683" cy="365125"/>
          </a:xfrm>
          <a:prstGeom prst="rect">
            <a:avLst/>
          </a:prstGeom>
        </p:spPr>
        <p:txBody>
          <a:bodyPr vert="horz" lIns="91427" tIns="45713" rIns="91427" bIns="45713" rtlCol="0" anchor="t"/>
          <a:lstStyle>
            <a:defPPr>
              <a:defRPr lang="en-US"/>
            </a:defPPr>
            <a:lvl1pPr marL="0" algn="r" defTabSz="914400" rtl="0" eaLnBrk="1" latinLnBrk="0" hangingPunct="1">
              <a:defRPr sz="900" kern="1200">
                <a:solidFill>
                  <a:schemeClr val="tx1">
                    <a:tint val="75000"/>
                  </a:schemeClr>
                </a:solidFill>
                <a:latin typeface="Segoe" panose="020B05020405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DAAAA8-8FF8-47C4-A3D6-761923DFD6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583707"/>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Grid With Text">
    <p:spTree>
      <p:nvGrpSpPr>
        <p:cNvPr id="1" name=""/>
        <p:cNvGrpSpPr/>
        <p:nvPr/>
      </p:nvGrpSpPr>
      <p:grpSpPr>
        <a:xfrm>
          <a:off x="0" y="0"/>
          <a:ext cx="0" cy="0"/>
          <a:chOff x="0" y="0"/>
          <a:chExt cx="0" cy="0"/>
        </a:xfrm>
      </p:grpSpPr>
      <p:sp>
        <p:nvSpPr>
          <p:cNvPr id="17" name="Text Placeholder 13"/>
          <p:cNvSpPr>
            <a:spLocks noGrp="1"/>
          </p:cNvSpPr>
          <p:nvPr>
            <p:ph type="body" sz="quarter" idx="17" hasCustomPrompt="1"/>
          </p:nvPr>
        </p:nvSpPr>
        <p:spPr>
          <a:xfrm>
            <a:off x="609600" y="1079511"/>
            <a:ext cx="10972800" cy="350865"/>
          </a:xfrm>
        </p:spPr>
        <p:txBody>
          <a:bodyPr/>
          <a:lstStyle>
            <a:lvl1pPr marL="0" indent="0">
              <a:buNone/>
              <a:defRPr sz="1200">
                <a:solidFill>
                  <a:schemeClr val="tx1"/>
                </a:solidFill>
              </a:defRPr>
            </a:lvl1pPr>
            <a:lvl2pPr marL="174591" indent="0">
              <a:buNone/>
              <a:defRPr sz="1200">
                <a:solidFill>
                  <a:schemeClr val="tx1"/>
                </a:solidFill>
              </a:defRPr>
            </a:lvl2pPr>
            <a:lvl3pPr marL="342834" indent="0">
              <a:buNone/>
              <a:defRPr sz="1200">
                <a:solidFill>
                  <a:schemeClr val="tx1"/>
                </a:solidFill>
              </a:defRPr>
            </a:lvl3pPr>
            <a:lvl4pPr marL="517426" indent="0">
              <a:buNone/>
              <a:defRPr sz="1200">
                <a:solidFill>
                  <a:schemeClr val="tx1"/>
                </a:solidFill>
              </a:defRPr>
            </a:lvl4pPr>
            <a:lvl5pPr marL="685668" indent="0">
              <a:buNone/>
              <a:defRPr sz="1200">
                <a:solidFill>
                  <a:schemeClr val="tx1"/>
                </a:solidFill>
              </a:defRPr>
            </a:lvl5pPr>
          </a:lstStyle>
          <a:p>
            <a:pPr lvl="0"/>
            <a:r>
              <a:rPr lang="en-US" dirty="0" smtClean="0"/>
              <a:t>Click to edit text</a:t>
            </a:r>
            <a:endParaRPr lang="en-US" dirty="0"/>
          </a:p>
        </p:txBody>
      </p:sp>
      <p:sp>
        <p:nvSpPr>
          <p:cNvPr id="12" name="Title 11"/>
          <p:cNvSpPr>
            <a:spLocks noGrp="1"/>
          </p:cNvSpPr>
          <p:nvPr>
            <p:ph type="title" hasCustomPrompt="1"/>
          </p:nvPr>
        </p:nvSpPr>
        <p:spPr>
          <a:xfrm>
            <a:off x="609600" y="535940"/>
            <a:ext cx="10972800" cy="517064"/>
          </a:xfrm>
        </p:spPr>
        <p:txBody>
          <a:bodyPr/>
          <a:lstStyle/>
          <a:p>
            <a:r>
              <a:rPr lang="en-US" dirty="0" smtClean="0"/>
              <a:t>Click to edit title</a:t>
            </a:r>
            <a:endParaRPr lang="en-US" dirty="0"/>
          </a:p>
        </p:txBody>
      </p:sp>
      <p:sp>
        <p:nvSpPr>
          <p:cNvPr id="30" name="Picture Placeholder 9"/>
          <p:cNvSpPr>
            <a:spLocks noGrp="1"/>
          </p:cNvSpPr>
          <p:nvPr>
            <p:ph type="pic" sz="quarter" idx="42" hasCustomPrompt="1"/>
          </p:nvPr>
        </p:nvSpPr>
        <p:spPr>
          <a:xfrm>
            <a:off x="609607" y="1625611"/>
            <a:ext cx="1384300" cy="1209037"/>
          </a:xfrm>
          <a:solidFill>
            <a:schemeClr val="accent3"/>
          </a:solidFill>
        </p:spPr>
        <p:txBody>
          <a:bodyPr anchor="ctr" anchorCtr="0">
            <a:normAutofit/>
          </a:bodyPr>
          <a:lstStyle>
            <a:lvl1pPr marL="0" indent="0" algn="ctr">
              <a:lnSpc>
                <a:spcPct val="100000"/>
              </a:lnSpc>
              <a:buNone/>
              <a:defRPr sz="1400"/>
            </a:lvl1pPr>
          </a:lstStyle>
          <a:p>
            <a:r>
              <a:rPr lang="en-US" dirty="0" smtClean="0"/>
              <a:t>Click to place </a:t>
            </a:r>
            <a:br>
              <a:rPr lang="en-US" dirty="0" smtClean="0"/>
            </a:br>
            <a:r>
              <a:rPr lang="en-US" dirty="0" smtClean="0"/>
              <a:t>photo</a:t>
            </a:r>
            <a:endParaRPr lang="en-US" dirty="0"/>
          </a:p>
        </p:txBody>
      </p:sp>
      <p:sp>
        <p:nvSpPr>
          <p:cNvPr id="24" name="Text Placeholder 24"/>
          <p:cNvSpPr>
            <a:spLocks noGrp="1"/>
          </p:cNvSpPr>
          <p:nvPr>
            <p:ph type="body" sz="quarter" idx="25" hasCustomPrompt="1"/>
          </p:nvPr>
        </p:nvSpPr>
        <p:spPr>
          <a:xfrm>
            <a:off x="2199217" y="1563848"/>
            <a:ext cx="2988734" cy="1451808"/>
          </a:xfrm>
        </p:spPr>
        <p:txBody>
          <a:bodyPr/>
          <a:lstStyle>
            <a:lvl1pPr marL="0" indent="0">
              <a:lnSpc>
                <a:spcPct val="105000"/>
              </a:lnSpc>
              <a:buNone/>
              <a:defRPr>
                <a:solidFill>
                  <a:schemeClr val="accent1"/>
                </a:solidFill>
              </a:defRPr>
            </a:lvl1pPr>
            <a:lvl2pPr marL="0" indent="0">
              <a:buNone/>
              <a:defRPr sz="1200"/>
            </a:lvl2pPr>
            <a:lvl3pPr marL="285695" indent="-114278">
              <a:defRPr sz="1200"/>
            </a:lvl3pPr>
            <a:lvl4pPr marL="460286" indent="-114278">
              <a:defRPr sz="1200"/>
            </a:lvl4pPr>
            <a:lvl5pPr marL="628529" indent="-114278">
              <a:defRPr sz="1200"/>
            </a:lvl5pPr>
          </a:lstStyle>
          <a:p>
            <a:pPr lvl="0"/>
            <a:r>
              <a:rPr lang="en-US" dirty="0" smtClean="0"/>
              <a:t>Click to edit text</a:t>
            </a:r>
          </a:p>
        </p:txBody>
      </p:sp>
      <p:sp>
        <p:nvSpPr>
          <p:cNvPr id="25" name="Text Placeholder 21"/>
          <p:cNvSpPr>
            <a:spLocks noGrp="1"/>
          </p:cNvSpPr>
          <p:nvPr>
            <p:ph type="body" sz="quarter" idx="26" hasCustomPrompt="1"/>
          </p:nvPr>
        </p:nvSpPr>
        <p:spPr>
          <a:xfrm>
            <a:off x="2199217" y="1904264"/>
            <a:ext cx="2988734" cy="1163395"/>
          </a:xfrm>
        </p:spPr>
        <p:txBody>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Text Placeholder 14"/>
          <p:cNvSpPr>
            <a:spLocks noGrp="1"/>
          </p:cNvSpPr>
          <p:nvPr>
            <p:ph type="body" sz="quarter" idx="46" hasCustomPrompt="1"/>
          </p:nvPr>
        </p:nvSpPr>
        <p:spPr>
          <a:xfrm>
            <a:off x="5405968" y="1625611"/>
            <a:ext cx="2982384" cy="1451808"/>
          </a:xfrm>
          <a:solidFill>
            <a:schemeClr val="bg2"/>
          </a:solidFill>
        </p:spPr>
        <p:txBody>
          <a:bodyPr lIns="137160" tIns="91440" rIns="137160" bIns="91440"/>
          <a:lstStyle>
            <a:lvl1pPr marL="0" indent="0">
              <a:lnSpc>
                <a:spcPct val="105000"/>
              </a:lnSpc>
              <a:spcBef>
                <a:spcPts val="400"/>
              </a:spcBef>
              <a:buNone/>
              <a:defRPr>
                <a:solidFill>
                  <a:schemeClr val="tx1"/>
                </a:solidFill>
              </a:defRPr>
            </a:lvl1pPr>
            <a:lvl2pPr>
              <a:lnSpc>
                <a:spcPct val="105000"/>
              </a:lnSpc>
              <a:defRPr>
                <a:solidFill>
                  <a:schemeClr val="tx2"/>
                </a:solidFill>
              </a:defRPr>
            </a:lvl2pPr>
            <a:lvl3pPr>
              <a:lnSpc>
                <a:spcPct val="105000"/>
              </a:lnSpc>
              <a:defRPr>
                <a:solidFill>
                  <a:schemeClr val="tx2"/>
                </a:solidFill>
              </a:defRPr>
            </a:lvl3pPr>
            <a:lvl4pPr>
              <a:lnSpc>
                <a:spcPct val="105000"/>
              </a:lnSpc>
              <a:defRPr>
                <a:solidFill>
                  <a:schemeClr val="tx2"/>
                </a:solidFill>
              </a:defRPr>
            </a:lvl4pPr>
            <a:lvl5pPr>
              <a:lnSpc>
                <a:spcPct val="105000"/>
              </a:lnSpc>
              <a:defRPr>
                <a:solidFill>
                  <a:schemeClr val="tx2"/>
                </a:solidFill>
              </a:defRPr>
            </a:lvl5pPr>
          </a:lstStyle>
          <a:p>
            <a:pPr lvl="0"/>
            <a:r>
              <a:rPr lang="en-US" dirty="0" smtClean="0"/>
              <a:t>Click to edit text</a:t>
            </a:r>
          </a:p>
        </p:txBody>
      </p:sp>
      <p:sp>
        <p:nvSpPr>
          <p:cNvPr id="27" name="Text Placeholder 14"/>
          <p:cNvSpPr>
            <a:spLocks noGrp="1"/>
          </p:cNvSpPr>
          <p:nvPr>
            <p:ph type="body" sz="quarter" idx="48" hasCustomPrompt="1"/>
          </p:nvPr>
        </p:nvSpPr>
        <p:spPr>
          <a:xfrm>
            <a:off x="5410201" y="3042334"/>
            <a:ext cx="2982384" cy="1451808"/>
          </a:xfrm>
          <a:solidFill>
            <a:schemeClr val="bg2"/>
          </a:solidFill>
        </p:spPr>
        <p:txBody>
          <a:bodyPr lIns="137160" tIns="91440" rIns="137160" bIns="91440"/>
          <a:lstStyle>
            <a:lvl1pPr marL="0" indent="0">
              <a:lnSpc>
                <a:spcPct val="105000"/>
              </a:lnSpc>
              <a:spcBef>
                <a:spcPts val="400"/>
              </a:spcBef>
              <a:buNone/>
              <a:defRPr>
                <a:solidFill>
                  <a:schemeClr val="tx1"/>
                </a:solidFill>
              </a:defRPr>
            </a:lvl1pPr>
            <a:lvl2pPr>
              <a:lnSpc>
                <a:spcPct val="105000"/>
              </a:lnSpc>
              <a:defRPr>
                <a:solidFill>
                  <a:schemeClr val="tx2"/>
                </a:solidFill>
              </a:defRPr>
            </a:lvl2pPr>
            <a:lvl3pPr>
              <a:lnSpc>
                <a:spcPct val="105000"/>
              </a:lnSpc>
              <a:defRPr>
                <a:solidFill>
                  <a:schemeClr val="tx2"/>
                </a:solidFill>
              </a:defRPr>
            </a:lvl3pPr>
            <a:lvl4pPr>
              <a:lnSpc>
                <a:spcPct val="105000"/>
              </a:lnSpc>
              <a:defRPr>
                <a:solidFill>
                  <a:schemeClr val="tx2"/>
                </a:solidFill>
              </a:defRPr>
            </a:lvl4pPr>
            <a:lvl5pPr>
              <a:lnSpc>
                <a:spcPct val="105000"/>
              </a:lnSpc>
              <a:defRPr>
                <a:solidFill>
                  <a:schemeClr val="tx2"/>
                </a:solidFill>
              </a:defRPr>
            </a:lvl5pPr>
          </a:lstStyle>
          <a:p>
            <a:pPr lvl="0"/>
            <a:r>
              <a:rPr lang="en-US" dirty="0" smtClean="0"/>
              <a:t>Click to edit text</a:t>
            </a:r>
          </a:p>
        </p:txBody>
      </p:sp>
      <p:sp>
        <p:nvSpPr>
          <p:cNvPr id="28" name="Text Placeholder 14"/>
          <p:cNvSpPr>
            <a:spLocks noGrp="1"/>
          </p:cNvSpPr>
          <p:nvPr>
            <p:ph type="body" sz="quarter" idx="50" hasCustomPrompt="1"/>
          </p:nvPr>
        </p:nvSpPr>
        <p:spPr>
          <a:xfrm>
            <a:off x="5410201" y="4475906"/>
            <a:ext cx="2982384" cy="1451808"/>
          </a:xfrm>
          <a:solidFill>
            <a:schemeClr val="bg2"/>
          </a:solidFill>
        </p:spPr>
        <p:txBody>
          <a:bodyPr lIns="137160" tIns="91440" rIns="137160" bIns="91440"/>
          <a:lstStyle>
            <a:lvl1pPr marL="0" indent="0">
              <a:lnSpc>
                <a:spcPct val="105000"/>
              </a:lnSpc>
              <a:spcBef>
                <a:spcPts val="400"/>
              </a:spcBef>
              <a:buNone/>
              <a:defRPr>
                <a:solidFill>
                  <a:schemeClr val="tx1"/>
                </a:solidFill>
              </a:defRPr>
            </a:lvl1pPr>
            <a:lvl2pPr>
              <a:lnSpc>
                <a:spcPct val="105000"/>
              </a:lnSpc>
              <a:defRPr>
                <a:solidFill>
                  <a:schemeClr val="tx2"/>
                </a:solidFill>
              </a:defRPr>
            </a:lvl2pPr>
            <a:lvl3pPr>
              <a:lnSpc>
                <a:spcPct val="105000"/>
              </a:lnSpc>
              <a:defRPr>
                <a:solidFill>
                  <a:schemeClr val="tx2"/>
                </a:solidFill>
              </a:defRPr>
            </a:lvl3pPr>
            <a:lvl4pPr>
              <a:lnSpc>
                <a:spcPct val="105000"/>
              </a:lnSpc>
              <a:defRPr>
                <a:solidFill>
                  <a:schemeClr val="tx2"/>
                </a:solidFill>
              </a:defRPr>
            </a:lvl4pPr>
            <a:lvl5pPr>
              <a:lnSpc>
                <a:spcPct val="105000"/>
              </a:lnSpc>
              <a:defRPr>
                <a:solidFill>
                  <a:schemeClr val="tx2"/>
                </a:solidFill>
              </a:defRPr>
            </a:lvl5pPr>
          </a:lstStyle>
          <a:p>
            <a:pPr lvl="0"/>
            <a:r>
              <a:rPr lang="en-US" dirty="0" smtClean="0"/>
              <a:t>Click to edit text</a:t>
            </a:r>
          </a:p>
        </p:txBody>
      </p:sp>
      <p:sp>
        <p:nvSpPr>
          <p:cNvPr id="29" name="Text Placeholder 2"/>
          <p:cNvSpPr>
            <a:spLocks noGrp="1"/>
          </p:cNvSpPr>
          <p:nvPr>
            <p:ph type="body" sz="quarter" idx="38" hasCustomPrompt="1"/>
          </p:nvPr>
        </p:nvSpPr>
        <p:spPr>
          <a:xfrm>
            <a:off x="8595790" y="1625600"/>
            <a:ext cx="2986615" cy="1048236"/>
          </a:xfrm>
          <a:solidFill>
            <a:schemeClr val="accent1"/>
          </a:solidFill>
        </p:spPr>
        <p:txBody>
          <a:bodyPr lIns="137160" tIns="91440" rIns="137160" bIns="91440"/>
          <a:lstStyle>
            <a:lvl1pPr marL="0" indent="0">
              <a:lnSpc>
                <a:spcPct val="105000"/>
              </a:lnSpc>
              <a:spcBef>
                <a:spcPts val="200"/>
              </a:spcBef>
              <a:spcAft>
                <a:spcPts val="200"/>
              </a:spcAft>
              <a:buNone/>
              <a:defRPr sz="900" b="0">
                <a:solidFill>
                  <a:schemeClr val="bg1"/>
                </a:solidFill>
              </a:defRPr>
            </a:lvl1pPr>
            <a:lvl2pPr marL="114278" indent="-114278">
              <a:lnSpc>
                <a:spcPct val="105000"/>
              </a:lnSpc>
              <a:buFont typeface="Arial" pitchFamily="34" charset="0"/>
              <a:buChar char="•"/>
              <a:defRPr sz="900">
                <a:solidFill>
                  <a:schemeClr val="bg1"/>
                </a:solidFill>
              </a:defRPr>
            </a:lvl2pPr>
            <a:lvl3pPr marL="288870" indent="-114278">
              <a:lnSpc>
                <a:spcPct val="105000"/>
              </a:lnSpc>
              <a:defRPr sz="900">
                <a:solidFill>
                  <a:schemeClr val="bg1"/>
                </a:solidFill>
              </a:defRPr>
            </a:lvl3pPr>
            <a:lvl4pPr marL="457112" indent="-114278">
              <a:lnSpc>
                <a:spcPct val="105000"/>
              </a:lnSpc>
              <a:defRPr sz="900">
                <a:solidFill>
                  <a:schemeClr val="bg1"/>
                </a:solidFill>
              </a:defRPr>
            </a:lvl4pPr>
            <a:lvl5pPr marL="631703" indent="-114278">
              <a:lnSpc>
                <a:spcPct val="105000"/>
              </a:lnSpc>
              <a:defRPr sz="900">
                <a:solidFill>
                  <a:schemeClr val="bg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5"/>
          <p:cNvSpPr>
            <a:spLocks noGrp="1"/>
          </p:cNvSpPr>
          <p:nvPr>
            <p:ph type="sldNum" sz="quarter" idx="4"/>
          </p:nvPr>
        </p:nvSpPr>
        <p:spPr>
          <a:xfrm>
            <a:off x="10651950" y="6491110"/>
            <a:ext cx="945683" cy="365125"/>
          </a:xfrm>
          <a:prstGeom prst="rect">
            <a:avLst/>
          </a:prstGeom>
        </p:spPr>
        <p:txBody>
          <a:bodyPr vert="horz" lIns="91440" tIns="45720" rIns="91440" bIns="45720" rtlCol="0" anchor="t"/>
          <a:lstStyle>
            <a:lvl1pPr algn="r">
              <a:defRPr sz="900">
                <a:solidFill>
                  <a:schemeClr val="tx1">
                    <a:tint val="75000"/>
                  </a:schemeClr>
                </a:solidFill>
                <a:latin typeface="Segoe" panose="020B0502040504020203" pitchFamily="34" charset="0"/>
              </a:defRPr>
            </a:lvl1pPr>
          </a:lstStyle>
          <a:p>
            <a:pPr defTabSz="914367"/>
            <a:fld id="{E2DAAAA8-8FF8-47C4-A3D6-761923DFD6B3}" type="slidenum">
              <a:rPr lang="en-US" smtClean="0">
                <a:solidFill>
                  <a:prstClr val="black">
                    <a:tint val="75000"/>
                  </a:prstClr>
                </a:solidFill>
              </a:rPr>
              <a:pPr defTabSz="914367"/>
              <a:t>‹#›</a:t>
            </a:fld>
            <a:endParaRPr lang="en-US" dirty="0">
              <a:solidFill>
                <a:prstClr val="black">
                  <a:tint val="75000"/>
                </a:prstClr>
              </a:solidFill>
            </a:endParaRPr>
          </a:p>
        </p:txBody>
      </p:sp>
    </p:spTree>
    <p:extLst>
      <p:ext uri="{BB962C8B-B14F-4D97-AF65-F5344CB8AC3E}">
        <p14:creationId xmlns:p14="http://schemas.microsoft.com/office/powerpoint/2010/main" val="149350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Section Title Accent Color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8626" spc="-98" baseline="0">
                <a:solidFill>
                  <a:srgbClr val="000000"/>
                </a:solidFill>
              </a:defRPr>
            </a:lvl1pPr>
          </a:lstStyle>
          <a:p>
            <a:r>
              <a:rPr lang="en-US" dirty="0" smtClean="0"/>
              <a:t>Closing</a:t>
            </a:r>
            <a:endParaRPr lang="en-US" dirty="0"/>
          </a:p>
        </p:txBody>
      </p:sp>
    </p:spTree>
    <p:extLst>
      <p:ext uri="{BB962C8B-B14F-4D97-AF65-F5344CB8AC3E}">
        <p14:creationId xmlns:p14="http://schemas.microsoft.com/office/powerpoint/2010/main" val="115487658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wo Column blue text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4" y="1696167"/>
            <a:ext cx="5378548" cy="1739322"/>
          </a:xfrm>
        </p:spPr>
        <p:txBody>
          <a:bodyPr wrap="square">
            <a:spAutoFit/>
          </a:bodyPr>
          <a:lstStyle>
            <a:lvl1pPr marL="0" indent="0">
              <a:spcBef>
                <a:spcPts val="1008"/>
              </a:spcBef>
              <a:buClr>
                <a:schemeClr val="tx1"/>
              </a:buClr>
              <a:buFont typeface="Wingdings" pitchFamily="2" charset="2"/>
              <a:buNone/>
              <a:defRPr sz="3000">
                <a:solidFill>
                  <a:schemeClr val="accent1"/>
                </a:solidFill>
              </a:defRPr>
            </a:lvl1pPr>
            <a:lvl2pPr marL="0" indent="0">
              <a:buNone/>
              <a:defRPr sz="1600"/>
            </a:lvl2pPr>
            <a:lvl3pPr marL="190830" indent="0">
              <a:buNone/>
              <a:tabLst/>
              <a:defRPr sz="1600"/>
            </a:lvl3pPr>
            <a:lvl4pPr marL="379046" indent="0">
              <a:buNone/>
              <a:defRPr/>
            </a:lvl4pPr>
            <a:lvl5pPr marL="564648"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6" y="1696167"/>
            <a:ext cx="5378548" cy="1739322"/>
          </a:xfrm>
        </p:spPr>
        <p:txBody>
          <a:bodyPr wrap="square">
            <a:spAutoFit/>
          </a:bodyPr>
          <a:lstStyle>
            <a:lvl1pPr marL="0" indent="0">
              <a:spcBef>
                <a:spcPts val="1008"/>
              </a:spcBef>
              <a:buClr>
                <a:schemeClr val="tx1"/>
              </a:buClr>
              <a:buFont typeface="Wingdings" pitchFamily="2" charset="2"/>
              <a:buNone/>
              <a:defRPr sz="3000">
                <a:solidFill>
                  <a:schemeClr val="accent1"/>
                </a:solidFill>
              </a:defRPr>
            </a:lvl1pPr>
            <a:lvl2pPr marL="0" indent="0">
              <a:buNone/>
              <a:defRPr sz="1600"/>
            </a:lvl2pPr>
            <a:lvl3pPr marL="190830" indent="0">
              <a:buNone/>
              <a:tabLst/>
              <a:defRPr sz="1600"/>
            </a:lvl3pPr>
            <a:lvl4pPr marL="379046" indent="0">
              <a:buNone/>
              <a:defRPr/>
            </a:lvl4pPr>
            <a:lvl5pPr marL="564648"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0651950" y="6491110"/>
            <a:ext cx="945683" cy="365125"/>
          </a:xfrm>
          <a:prstGeom prst="rect">
            <a:avLst/>
          </a:prstGeom>
        </p:spPr>
        <p:txBody>
          <a:bodyPr vert="horz" lIns="91440" tIns="45720" rIns="91440" bIns="45720" rtlCol="0" anchor="t"/>
          <a:lstStyle>
            <a:lvl1pPr algn="r">
              <a:defRPr sz="900">
                <a:solidFill>
                  <a:schemeClr val="tx1">
                    <a:tint val="75000"/>
                  </a:schemeClr>
                </a:solidFill>
                <a:latin typeface="Segoe" panose="020B0502040504020203" pitchFamily="34" charset="0"/>
              </a:defRPr>
            </a:lvl1pPr>
          </a:lstStyle>
          <a:p>
            <a:pPr defTabSz="914367"/>
            <a:fld id="{E2DAAAA8-8FF8-47C4-A3D6-761923DFD6B3}" type="slidenum">
              <a:rPr lang="en-US" smtClean="0">
                <a:solidFill>
                  <a:prstClr val="black">
                    <a:tint val="75000"/>
                  </a:prstClr>
                </a:solidFill>
              </a:rPr>
              <a:pPr defTabSz="914367"/>
              <a:t>‹#›</a:t>
            </a:fld>
            <a:endParaRPr lang="en-US" dirty="0">
              <a:solidFill>
                <a:prstClr val="black">
                  <a:tint val="75000"/>
                </a:prstClr>
              </a:solidFill>
            </a:endParaRPr>
          </a:p>
        </p:txBody>
      </p:sp>
    </p:spTree>
    <p:extLst>
      <p:ext uri="{BB962C8B-B14F-4D97-AF65-F5344CB8AC3E}">
        <p14:creationId xmlns:p14="http://schemas.microsoft.com/office/powerpoint/2010/main" val="2491239626"/>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Footer Placeholder 4"/>
          <p:cNvSpPr txBox="1">
            <a:spLocks/>
          </p:cNvSpPr>
          <p:nvPr userDrawn="1"/>
        </p:nvSpPr>
        <p:spPr>
          <a:xfrm>
            <a:off x="4572000" y="18288"/>
            <a:ext cx="5486400" cy="329184"/>
          </a:xfrm>
          <a:prstGeom prst="rect">
            <a:avLst/>
          </a:prstGeom>
        </p:spPr>
        <p:txBody>
          <a:bodyPr vert="horz" lIns="91427" tIns="45713" rIns="91427" bIns="45713"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Scenario Writing Lab</a:t>
            </a:r>
            <a:endParaRPr lang="en-US" dirty="0"/>
          </a:p>
        </p:txBody>
      </p:sp>
      <p:sp>
        <p:nvSpPr>
          <p:cNvPr id="11" name="Slide Number Placeholder 5"/>
          <p:cNvSpPr>
            <a:spLocks noGrp="1"/>
          </p:cNvSpPr>
          <p:nvPr>
            <p:ph type="sldNum" sz="quarter" idx="12"/>
          </p:nvPr>
        </p:nvSpPr>
        <p:spPr>
          <a:xfrm>
            <a:off x="10160000" y="18288"/>
            <a:ext cx="1422400" cy="329184"/>
          </a:xfrm>
          <a:prstGeom prst="rect">
            <a:avLst/>
          </a:prstGeom>
        </p:spPr>
        <p:txBody>
          <a:bodyPr/>
          <a:lstStyle>
            <a:lvl1pPr algn="r">
              <a:defRPr sz="1100" b="0"/>
            </a:lvl1pPr>
          </a:lstStyle>
          <a:p>
            <a:pPr defTabSz="914367"/>
            <a:fld id="{7EB2DCF5-2FDA-4057-9E07-10D5B6EA3008}" type="slidenum">
              <a:rPr lang="en-US" smtClean="0">
                <a:solidFill>
                  <a:srgbClr val="292934">
                    <a:tint val="75000"/>
                  </a:srgbClr>
                </a:solidFill>
              </a:rPr>
              <a:pPr defTabSz="914367"/>
              <a:t>‹#›</a:t>
            </a:fld>
            <a:endParaRPr lang="en-US">
              <a:solidFill>
                <a:srgbClr val="292934">
                  <a:tint val="75000"/>
                </a:srgbClr>
              </a:solidFill>
            </a:endParaRPr>
          </a:p>
        </p:txBody>
      </p:sp>
      <p:sp>
        <p:nvSpPr>
          <p:cNvPr id="5" name="Slide Number Placeholder 5"/>
          <p:cNvSpPr txBox="1">
            <a:spLocks/>
          </p:cNvSpPr>
          <p:nvPr userDrawn="1"/>
        </p:nvSpPr>
        <p:spPr>
          <a:xfrm>
            <a:off x="10651950" y="6491110"/>
            <a:ext cx="945683" cy="365125"/>
          </a:xfrm>
          <a:prstGeom prst="rect">
            <a:avLst/>
          </a:prstGeom>
        </p:spPr>
        <p:txBody>
          <a:bodyPr vert="horz" lIns="91427" tIns="45713" rIns="91427" bIns="45713" rtlCol="0" anchor="t"/>
          <a:lstStyle>
            <a:defPPr>
              <a:defRPr lang="en-US"/>
            </a:defPPr>
            <a:lvl1pPr marL="0" algn="r" defTabSz="914400" rtl="0" eaLnBrk="1" latinLnBrk="0" hangingPunct="1">
              <a:defRPr sz="900" kern="1200">
                <a:solidFill>
                  <a:schemeClr val="tx1">
                    <a:tint val="75000"/>
                  </a:schemeClr>
                </a:solidFill>
                <a:latin typeface="Segoe" panose="020B05020405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DAAAA8-8FF8-47C4-A3D6-761923DFD6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0909294"/>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1"/>
            <a:ext cx="11151917" cy="747897"/>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250" y="1447800"/>
            <a:ext cx="11151916" cy="2000548"/>
          </a:xfrm>
        </p:spPr>
        <p:txBody>
          <a:bodyPr>
            <a:spAutoFit/>
          </a:bodyPr>
          <a:lstStyle>
            <a:lvl1pPr marL="345373" indent="-345373">
              <a:buFont typeface="Arial" pitchFamily="34" charset="0"/>
              <a:buChar char="•"/>
              <a:defRPr/>
            </a:lvl1pPr>
            <a:lvl2pPr marL="641918" indent="-296545">
              <a:buFont typeface="Arial" pitchFamily="34" charset="0"/>
              <a:buChar char="•"/>
              <a:defRPr/>
            </a:lvl2pPr>
            <a:lvl3pPr marL="944418" indent="-302499">
              <a:buFont typeface="Arial" pitchFamily="34" charset="0"/>
              <a:buChar char="•"/>
              <a:defRPr/>
            </a:lvl3pPr>
            <a:lvl4pPr marL="1204043" indent="-259625">
              <a:buFont typeface="Arial" pitchFamily="34" charset="0"/>
              <a:buChar char="•"/>
              <a:defRPr/>
            </a:lvl4pPr>
            <a:lvl5pPr marL="1456523" indent="-25248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167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Grid With Text">
    <p:spTree>
      <p:nvGrpSpPr>
        <p:cNvPr id="1" name=""/>
        <p:cNvGrpSpPr/>
        <p:nvPr/>
      </p:nvGrpSpPr>
      <p:grpSpPr>
        <a:xfrm>
          <a:off x="0" y="0"/>
          <a:ext cx="0" cy="0"/>
          <a:chOff x="0" y="0"/>
          <a:chExt cx="0" cy="0"/>
        </a:xfrm>
      </p:grpSpPr>
      <p:sp>
        <p:nvSpPr>
          <p:cNvPr id="17" name="Text Placeholder 13"/>
          <p:cNvSpPr>
            <a:spLocks noGrp="1"/>
          </p:cNvSpPr>
          <p:nvPr>
            <p:ph type="body" sz="quarter" idx="17" hasCustomPrompt="1"/>
          </p:nvPr>
        </p:nvSpPr>
        <p:spPr>
          <a:xfrm>
            <a:off x="609600" y="1079511"/>
            <a:ext cx="10972800" cy="350865"/>
          </a:xfrm>
        </p:spPr>
        <p:txBody>
          <a:bodyPr/>
          <a:lstStyle>
            <a:lvl1pPr marL="0" indent="0">
              <a:buNone/>
              <a:defRPr sz="1200">
                <a:solidFill>
                  <a:schemeClr val="tx1"/>
                </a:solidFill>
              </a:defRPr>
            </a:lvl1pPr>
            <a:lvl2pPr marL="174591" indent="0">
              <a:buNone/>
              <a:defRPr sz="1200">
                <a:solidFill>
                  <a:schemeClr val="tx1"/>
                </a:solidFill>
              </a:defRPr>
            </a:lvl2pPr>
            <a:lvl3pPr marL="342834" indent="0">
              <a:buNone/>
              <a:defRPr sz="1200">
                <a:solidFill>
                  <a:schemeClr val="tx1"/>
                </a:solidFill>
              </a:defRPr>
            </a:lvl3pPr>
            <a:lvl4pPr marL="517426" indent="0">
              <a:buNone/>
              <a:defRPr sz="1200">
                <a:solidFill>
                  <a:schemeClr val="tx1"/>
                </a:solidFill>
              </a:defRPr>
            </a:lvl4pPr>
            <a:lvl5pPr marL="685668" indent="0">
              <a:buNone/>
              <a:defRPr sz="1200">
                <a:solidFill>
                  <a:schemeClr val="tx1"/>
                </a:solidFill>
              </a:defRPr>
            </a:lvl5pPr>
          </a:lstStyle>
          <a:p>
            <a:pPr lvl="0"/>
            <a:r>
              <a:rPr lang="en-US" dirty="0" smtClean="0"/>
              <a:t>Click to edit text</a:t>
            </a:r>
            <a:endParaRPr lang="en-US" dirty="0"/>
          </a:p>
        </p:txBody>
      </p:sp>
      <p:sp>
        <p:nvSpPr>
          <p:cNvPr id="12" name="Title 11"/>
          <p:cNvSpPr>
            <a:spLocks noGrp="1"/>
          </p:cNvSpPr>
          <p:nvPr>
            <p:ph type="title" hasCustomPrompt="1"/>
          </p:nvPr>
        </p:nvSpPr>
        <p:spPr>
          <a:xfrm>
            <a:off x="609600" y="535940"/>
            <a:ext cx="10972800" cy="517064"/>
          </a:xfrm>
        </p:spPr>
        <p:txBody>
          <a:bodyPr/>
          <a:lstStyle/>
          <a:p>
            <a:r>
              <a:rPr lang="en-US" dirty="0" smtClean="0"/>
              <a:t>Click to edit title</a:t>
            </a:r>
            <a:endParaRPr lang="en-US" dirty="0"/>
          </a:p>
        </p:txBody>
      </p:sp>
      <p:sp>
        <p:nvSpPr>
          <p:cNvPr id="30" name="Picture Placeholder 9"/>
          <p:cNvSpPr>
            <a:spLocks noGrp="1"/>
          </p:cNvSpPr>
          <p:nvPr>
            <p:ph type="pic" sz="quarter" idx="42" hasCustomPrompt="1"/>
          </p:nvPr>
        </p:nvSpPr>
        <p:spPr>
          <a:xfrm>
            <a:off x="609607" y="1625611"/>
            <a:ext cx="1384300" cy="1209037"/>
          </a:xfrm>
          <a:solidFill>
            <a:schemeClr val="accent3"/>
          </a:solidFill>
        </p:spPr>
        <p:txBody>
          <a:bodyPr anchor="ctr" anchorCtr="0">
            <a:normAutofit/>
          </a:bodyPr>
          <a:lstStyle>
            <a:lvl1pPr marL="0" indent="0" algn="ctr">
              <a:lnSpc>
                <a:spcPct val="100000"/>
              </a:lnSpc>
              <a:buNone/>
              <a:defRPr sz="1400"/>
            </a:lvl1pPr>
          </a:lstStyle>
          <a:p>
            <a:r>
              <a:rPr lang="en-US" dirty="0" smtClean="0"/>
              <a:t>Click to place </a:t>
            </a:r>
            <a:br>
              <a:rPr lang="en-US" dirty="0" smtClean="0"/>
            </a:br>
            <a:r>
              <a:rPr lang="en-US" dirty="0" smtClean="0"/>
              <a:t>photo</a:t>
            </a:r>
            <a:endParaRPr lang="en-US" dirty="0"/>
          </a:p>
        </p:txBody>
      </p:sp>
      <p:sp>
        <p:nvSpPr>
          <p:cNvPr id="24" name="Text Placeholder 24"/>
          <p:cNvSpPr>
            <a:spLocks noGrp="1"/>
          </p:cNvSpPr>
          <p:nvPr>
            <p:ph type="body" sz="quarter" idx="25" hasCustomPrompt="1"/>
          </p:nvPr>
        </p:nvSpPr>
        <p:spPr>
          <a:xfrm>
            <a:off x="2199217" y="1563848"/>
            <a:ext cx="2988734" cy="1451808"/>
          </a:xfrm>
        </p:spPr>
        <p:txBody>
          <a:bodyPr/>
          <a:lstStyle>
            <a:lvl1pPr marL="0" indent="0">
              <a:lnSpc>
                <a:spcPct val="105000"/>
              </a:lnSpc>
              <a:buNone/>
              <a:defRPr>
                <a:solidFill>
                  <a:schemeClr val="accent1"/>
                </a:solidFill>
              </a:defRPr>
            </a:lvl1pPr>
            <a:lvl2pPr marL="0" indent="0">
              <a:buNone/>
              <a:defRPr sz="1200"/>
            </a:lvl2pPr>
            <a:lvl3pPr marL="285695" indent="-114278">
              <a:defRPr sz="1200"/>
            </a:lvl3pPr>
            <a:lvl4pPr marL="460286" indent="-114278">
              <a:defRPr sz="1200"/>
            </a:lvl4pPr>
            <a:lvl5pPr marL="628529" indent="-114278">
              <a:defRPr sz="1200"/>
            </a:lvl5pPr>
          </a:lstStyle>
          <a:p>
            <a:pPr lvl="0"/>
            <a:r>
              <a:rPr lang="en-US" dirty="0" smtClean="0"/>
              <a:t>Click to edit text</a:t>
            </a:r>
          </a:p>
        </p:txBody>
      </p:sp>
      <p:sp>
        <p:nvSpPr>
          <p:cNvPr id="25" name="Text Placeholder 21"/>
          <p:cNvSpPr>
            <a:spLocks noGrp="1"/>
          </p:cNvSpPr>
          <p:nvPr>
            <p:ph type="body" sz="quarter" idx="26" hasCustomPrompt="1"/>
          </p:nvPr>
        </p:nvSpPr>
        <p:spPr>
          <a:xfrm>
            <a:off x="2199217" y="1904264"/>
            <a:ext cx="2988734" cy="1163395"/>
          </a:xfrm>
        </p:spPr>
        <p:txBody>
          <a:bodyPr/>
          <a:lstStyle>
            <a:lvl1pPr marL="0" indent="0">
              <a:buNone/>
              <a:defRPr sz="1200">
                <a:solidFill>
                  <a:schemeClr val="tx1"/>
                </a:solidFill>
              </a:defRPr>
            </a:lvl1pPr>
            <a:lvl2pPr>
              <a:defRPr sz="1200"/>
            </a:lvl2pPr>
            <a:lvl3pPr>
              <a:defRPr sz="1200"/>
            </a:lvl3pPr>
            <a:lvl4pPr>
              <a:defRPr sz="1200"/>
            </a:lvl4pPr>
            <a:lvl5pPr>
              <a:defRPr sz="120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Text Placeholder 14"/>
          <p:cNvSpPr>
            <a:spLocks noGrp="1"/>
          </p:cNvSpPr>
          <p:nvPr>
            <p:ph type="body" sz="quarter" idx="46" hasCustomPrompt="1"/>
          </p:nvPr>
        </p:nvSpPr>
        <p:spPr>
          <a:xfrm>
            <a:off x="5405968" y="1625611"/>
            <a:ext cx="2982384" cy="1451808"/>
          </a:xfrm>
          <a:solidFill>
            <a:schemeClr val="bg2"/>
          </a:solidFill>
        </p:spPr>
        <p:txBody>
          <a:bodyPr lIns="137160" tIns="91440" rIns="137160" bIns="91440"/>
          <a:lstStyle>
            <a:lvl1pPr marL="0" indent="0">
              <a:lnSpc>
                <a:spcPct val="105000"/>
              </a:lnSpc>
              <a:spcBef>
                <a:spcPts val="400"/>
              </a:spcBef>
              <a:buNone/>
              <a:defRPr>
                <a:solidFill>
                  <a:schemeClr val="tx1"/>
                </a:solidFill>
              </a:defRPr>
            </a:lvl1pPr>
            <a:lvl2pPr>
              <a:lnSpc>
                <a:spcPct val="105000"/>
              </a:lnSpc>
              <a:defRPr>
                <a:solidFill>
                  <a:schemeClr val="tx2"/>
                </a:solidFill>
              </a:defRPr>
            </a:lvl2pPr>
            <a:lvl3pPr>
              <a:lnSpc>
                <a:spcPct val="105000"/>
              </a:lnSpc>
              <a:defRPr>
                <a:solidFill>
                  <a:schemeClr val="tx2"/>
                </a:solidFill>
              </a:defRPr>
            </a:lvl3pPr>
            <a:lvl4pPr>
              <a:lnSpc>
                <a:spcPct val="105000"/>
              </a:lnSpc>
              <a:defRPr>
                <a:solidFill>
                  <a:schemeClr val="tx2"/>
                </a:solidFill>
              </a:defRPr>
            </a:lvl4pPr>
            <a:lvl5pPr>
              <a:lnSpc>
                <a:spcPct val="105000"/>
              </a:lnSpc>
              <a:defRPr>
                <a:solidFill>
                  <a:schemeClr val="tx2"/>
                </a:solidFill>
              </a:defRPr>
            </a:lvl5pPr>
          </a:lstStyle>
          <a:p>
            <a:pPr lvl="0"/>
            <a:r>
              <a:rPr lang="en-US" dirty="0" smtClean="0"/>
              <a:t>Click to edit text</a:t>
            </a:r>
          </a:p>
        </p:txBody>
      </p:sp>
      <p:sp>
        <p:nvSpPr>
          <p:cNvPr id="27" name="Text Placeholder 14"/>
          <p:cNvSpPr>
            <a:spLocks noGrp="1"/>
          </p:cNvSpPr>
          <p:nvPr>
            <p:ph type="body" sz="quarter" idx="48" hasCustomPrompt="1"/>
          </p:nvPr>
        </p:nvSpPr>
        <p:spPr>
          <a:xfrm>
            <a:off x="5410201" y="3042334"/>
            <a:ext cx="2982384" cy="1451808"/>
          </a:xfrm>
          <a:solidFill>
            <a:schemeClr val="bg2"/>
          </a:solidFill>
        </p:spPr>
        <p:txBody>
          <a:bodyPr lIns="137160" tIns="91440" rIns="137160" bIns="91440"/>
          <a:lstStyle>
            <a:lvl1pPr marL="0" indent="0">
              <a:lnSpc>
                <a:spcPct val="105000"/>
              </a:lnSpc>
              <a:spcBef>
                <a:spcPts val="400"/>
              </a:spcBef>
              <a:buNone/>
              <a:defRPr>
                <a:solidFill>
                  <a:schemeClr val="tx1"/>
                </a:solidFill>
              </a:defRPr>
            </a:lvl1pPr>
            <a:lvl2pPr>
              <a:lnSpc>
                <a:spcPct val="105000"/>
              </a:lnSpc>
              <a:defRPr>
                <a:solidFill>
                  <a:schemeClr val="tx2"/>
                </a:solidFill>
              </a:defRPr>
            </a:lvl2pPr>
            <a:lvl3pPr>
              <a:lnSpc>
                <a:spcPct val="105000"/>
              </a:lnSpc>
              <a:defRPr>
                <a:solidFill>
                  <a:schemeClr val="tx2"/>
                </a:solidFill>
              </a:defRPr>
            </a:lvl3pPr>
            <a:lvl4pPr>
              <a:lnSpc>
                <a:spcPct val="105000"/>
              </a:lnSpc>
              <a:defRPr>
                <a:solidFill>
                  <a:schemeClr val="tx2"/>
                </a:solidFill>
              </a:defRPr>
            </a:lvl4pPr>
            <a:lvl5pPr>
              <a:lnSpc>
                <a:spcPct val="105000"/>
              </a:lnSpc>
              <a:defRPr>
                <a:solidFill>
                  <a:schemeClr val="tx2"/>
                </a:solidFill>
              </a:defRPr>
            </a:lvl5pPr>
          </a:lstStyle>
          <a:p>
            <a:pPr lvl="0"/>
            <a:r>
              <a:rPr lang="en-US" dirty="0" smtClean="0"/>
              <a:t>Click to edit text</a:t>
            </a:r>
          </a:p>
        </p:txBody>
      </p:sp>
      <p:sp>
        <p:nvSpPr>
          <p:cNvPr id="28" name="Text Placeholder 14"/>
          <p:cNvSpPr>
            <a:spLocks noGrp="1"/>
          </p:cNvSpPr>
          <p:nvPr>
            <p:ph type="body" sz="quarter" idx="50" hasCustomPrompt="1"/>
          </p:nvPr>
        </p:nvSpPr>
        <p:spPr>
          <a:xfrm>
            <a:off x="5410201" y="4475906"/>
            <a:ext cx="2982384" cy="1451808"/>
          </a:xfrm>
          <a:solidFill>
            <a:schemeClr val="bg2"/>
          </a:solidFill>
        </p:spPr>
        <p:txBody>
          <a:bodyPr lIns="137160" tIns="91440" rIns="137160" bIns="91440"/>
          <a:lstStyle>
            <a:lvl1pPr marL="0" indent="0">
              <a:lnSpc>
                <a:spcPct val="105000"/>
              </a:lnSpc>
              <a:spcBef>
                <a:spcPts val="400"/>
              </a:spcBef>
              <a:buNone/>
              <a:defRPr>
                <a:solidFill>
                  <a:schemeClr val="tx1"/>
                </a:solidFill>
              </a:defRPr>
            </a:lvl1pPr>
            <a:lvl2pPr>
              <a:lnSpc>
                <a:spcPct val="105000"/>
              </a:lnSpc>
              <a:defRPr>
                <a:solidFill>
                  <a:schemeClr val="tx2"/>
                </a:solidFill>
              </a:defRPr>
            </a:lvl2pPr>
            <a:lvl3pPr>
              <a:lnSpc>
                <a:spcPct val="105000"/>
              </a:lnSpc>
              <a:defRPr>
                <a:solidFill>
                  <a:schemeClr val="tx2"/>
                </a:solidFill>
              </a:defRPr>
            </a:lvl3pPr>
            <a:lvl4pPr>
              <a:lnSpc>
                <a:spcPct val="105000"/>
              </a:lnSpc>
              <a:defRPr>
                <a:solidFill>
                  <a:schemeClr val="tx2"/>
                </a:solidFill>
              </a:defRPr>
            </a:lvl4pPr>
            <a:lvl5pPr>
              <a:lnSpc>
                <a:spcPct val="105000"/>
              </a:lnSpc>
              <a:defRPr>
                <a:solidFill>
                  <a:schemeClr val="tx2"/>
                </a:solidFill>
              </a:defRPr>
            </a:lvl5pPr>
          </a:lstStyle>
          <a:p>
            <a:pPr lvl="0"/>
            <a:r>
              <a:rPr lang="en-US" dirty="0" smtClean="0"/>
              <a:t>Click to edit text</a:t>
            </a:r>
          </a:p>
        </p:txBody>
      </p:sp>
      <p:sp>
        <p:nvSpPr>
          <p:cNvPr id="29" name="Text Placeholder 2"/>
          <p:cNvSpPr>
            <a:spLocks noGrp="1"/>
          </p:cNvSpPr>
          <p:nvPr>
            <p:ph type="body" sz="quarter" idx="38" hasCustomPrompt="1"/>
          </p:nvPr>
        </p:nvSpPr>
        <p:spPr>
          <a:xfrm>
            <a:off x="8595790" y="1625600"/>
            <a:ext cx="2986615" cy="1048236"/>
          </a:xfrm>
          <a:solidFill>
            <a:schemeClr val="accent1"/>
          </a:solidFill>
        </p:spPr>
        <p:txBody>
          <a:bodyPr lIns="137160" tIns="91440" rIns="137160" bIns="91440"/>
          <a:lstStyle>
            <a:lvl1pPr marL="0" indent="0">
              <a:lnSpc>
                <a:spcPct val="105000"/>
              </a:lnSpc>
              <a:spcBef>
                <a:spcPts val="200"/>
              </a:spcBef>
              <a:spcAft>
                <a:spcPts val="200"/>
              </a:spcAft>
              <a:buNone/>
              <a:defRPr sz="900" b="0">
                <a:solidFill>
                  <a:schemeClr val="bg1"/>
                </a:solidFill>
              </a:defRPr>
            </a:lvl1pPr>
            <a:lvl2pPr marL="114278" indent="-114278">
              <a:lnSpc>
                <a:spcPct val="105000"/>
              </a:lnSpc>
              <a:buFont typeface="Arial" pitchFamily="34" charset="0"/>
              <a:buChar char="•"/>
              <a:defRPr sz="900">
                <a:solidFill>
                  <a:schemeClr val="bg1"/>
                </a:solidFill>
              </a:defRPr>
            </a:lvl2pPr>
            <a:lvl3pPr marL="288870" indent="-114278">
              <a:lnSpc>
                <a:spcPct val="105000"/>
              </a:lnSpc>
              <a:defRPr sz="900">
                <a:solidFill>
                  <a:schemeClr val="bg1"/>
                </a:solidFill>
              </a:defRPr>
            </a:lvl3pPr>
            <a:lvl4pPr marL="457112" indent="-114278">
              <a:lnSpc>
                <a:spcPct val="105000"/>
              </a:lnSpc>
              <a:defRPr sz="900">
                <a:solidFill>
                  <a:schemeClr val="bg1"/>
                </a:solidFill>
              </a:defRPr>
            </a:lvl4pPr>
            <a:lvl5pPr marL="631703" indent="-114278">
              <a:lnSpc>
                <a:spcPct val="105000"/>
              </a:lnSpc>
              <a:defRPr sz="900">
                <a:solidFill>
                  <a:schemeClr val="bg1"/>
                </a:solidFill>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5"/>
          <p:cNvSpPr>
            <a:spLocks noGrp="1"/>
          </p:cNvSpPr>
          <p:nvPr>
            <p:ph type="sldNum" sz="quarter" idx="4"/>
          </p:nvPr>
        </p:nvSpPr>
        <p:spPr>
          <a:xfrm>
            <a:off x="10651950" y="6491110"/>
            <a:ext cx="945683" cy="365125"/>
          </a:xfrm>
          <a:prstGeom prst="rect">
            <a:avLst/>
          </a:prstGeom>
        </p:spPr>
        <p:txBody>
          <a:bodyPr vert="horz" lIns="91440" tIns="45720" rIns="91440" bIns="45720" rtlCol="0" anchor="t"/>
          <a:lstStyle>
            <a:lvl1pPr algn="r">
              <a:defRPr sz="900">
                <a:solidFill>
                  <a:schemeClr val="tx1">
                    <a:tint val="75000"/>
                  </a:schemeClr>
                </a:solidFill>
                <a:latin typeface="Segoe" panose="020B0502040504020203" pitchFamily="34" charset="0"/>
              </a:defRPr>
            </a:lvl1pPr>
          </a:lstStyle>
          <a:p>
            <a:pPr defTabSz="914367"/>
            <a:fld id="{E2DAAAA8-8FF8-47C4-A3D6-761923DFD6B3}" type="slidenum">
              <a:rPr lang="en-US" smtClean="0">
                <a:solidFill>
                  <a:prstClr val="black">
                    <a:tint val="75000"/>
                  </a:prstClr>
                </a:solidFill>
              </a:rPr>
              <a:pPr defTabSz="914367"/>
              <a:t>‹#›</a:t>
            </a:fld>
            <a:endParaRPr lang="en-US" dirty="0">
              <a:solidFill>
                <a:prstClr val="black">
                  <a:tint val="75000"/>
                </a:prstClr>
              </a:solidFill>
            </a:endParaRPr>
          </a:p>
        </p:txBody>
      </p:sp>
    </p:spTree>
    <p:extLst>
      <p:ext uri="{BB962C8B-B14F-4D97-AF65-F5344CB8AC3E}">
        <p14:creationId xmlns:p14="http://schemas.microsoft.com/office/powerpoint/2010/main" val="40507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b="0">
                <a:latin typeface="+mj-lt"/>
              </a:defRPr>
            </a:lvl1pPr>
          </a:lstStyle>
          <a:p>
            <a:r>
              <a:rPr lang="en-US" dirty="0"/>
              <a:t>Click to edit Master title style</a:t>
            </a:r>
            <a:endParaRPr lang="da-DK" dirty="0"/>
          </a:p>
        </p:txBody>
      </p:sp>
      <p:sp>
        <p:nvSpPr>
          <p:cNvPr id="4" name="Text Placeholder 2"/>
          <p:cNvSpPr>
            <a:spLocks noGrp="1"/>
          </p:cNvSpPr>
          <p:nvPr>
            <p:ph type="body" idx="1"/>
          </p:nvPr>
        </p:nvSpPr>
        <p:spPr>
          <a:xfrm>
            <a:off x="269241" y="1675817"/>
            <a:ext cx="11653520" cy="2315890"/>
          </a:xfrm>
        </p:spPr>
        <p:txBody>
          <a:bodyPr rtlCol="0"/>
          <a:lstStyle>
            <a:lvl1pPr marL="0" indent="0">
              <a:lnSpc>
                <a:spcPct val="100000"/>
              </a:lnSpc>
              <a:spcBef>
                <a:spcPts val="988"/>
              </a:spcBef>
              <a:buNone/>
              <a:defRPr sz="2600"/>
            </a:lvl1pPr>
            <a:lvl2pPr marL="282323" indent="0">
              <a:lnSpc>
                <a:spcPct val="112000"/>
              </a:lnSpc>
              <a:spcBef>
                <a:spcPts val="988"/>
              </a:spcBef>
              <a:buNone/>
              <a:defRPr/>
            </a:lvl2pPr>
            <a:lvl3pPr marL="470540" indent="0">
              <a:lnSpc>
                <a:spcPct val="112000"/>
              </a:lnSpc>
              <a:spcBef>
                <a:spcPts val="823"/>
              </a:spcBef>
              <a:buNone/>
              <a:defRPr/>
            </a:lvl3pPr>
            <a:lvl4pPr marL="658756" indent="0">
              <a:lnSpc>
                <a:spcPct val="112000"/>
              </a:lnSpc>
              <a:spcBef>
                <a:spcPts val="823"/>
              </a:spcBef>
              <a:buNone/>
              <a:defRPr sz="1600"/>
            </a:lvl4pPr>
            <a:lvl5pPr marL="846971" indent="0">
              <a:lnSpc>
                <a:spcPct val="112000"/>
              </a:lnSpc>
              <a:spcBef>
                <a:spcPts val="823"/>
              </a:spcBef>
              <a:buNone/>
              <a:defRPr sz="1600"/>
            </a:lvl5pPr>
          </a:lstStyle>
          <a:p>
            <a:pPr lvl="0"/>
            <a:r>
              <a:rPr lang="en-US" dirty="0"/>
              <a:t>Click to edit Master text styles</a:t>
            </a:r>
            <a:endParaRPr lang="da-DK" dirty="0"/>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1846406193"/>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Section Title Accent Color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4"/>
            <a:ext cx="11653523" cy="1796217"/>
          </a:xfrm>
          <a:noFill/>
        </p:spPr>
        <p:txBody>
          <a:bodyPr tIns="91440" bIns="91440" anchor="t" anchorCtr="0"/>
          <a:lstStyle>
            <a:lvl1pPr>
              <a:defRPr sz="8626" spc="-98" baseline="0">
                <a:solidFill>
                  <a:srgbClr val="000000"/>
                </a:solidFill>
              </a:defRPr>
            </a:lvl1pPr>
          </a:lstStyle>
          <a:p>
            <a:r>
              <a:rPr lang="en-US" dirty="0" smtClean="0"/>
              <a:t>Closing</a:t>
            </a:r>
            <a:endParaRPr lang="en-US" dirty="0"/>
          </a:p>
        </p:txBody>
      </p:sp>
    </p:spTree>
    <p:extLst>
      <p:ext uri="{BB962C8B-B14F-4D97-AF65-F5344CB8AC3E}">
        <p14:creationId xmlns:p14="http://schemas.microsoft.com/office/powerpoint/2010/main" val="328964849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wo Column blue text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4" y="1696167"/>
            <a:ext cx="5378548" cy="1739322"/>
          </a:xfrm>
        </p:spPr>
        <p:txBody>
          <a:bodyPr wrap="square">
            <a:spAutoFit/>
          </a:bodyPr>
          <a:lstStyle>
            <a:lvl1pPr marL="0" indent="0">
              <a:spcBef>
                <a:spcPts val="1008"/>
              </a:spcBef>
              <a:buClr>
                <a:schemeClr val="tx1"/>
              </a:buClr>
              <a:buFont typeface="Wingdings" pitchFamily="2" charset="2"/>
              <a:buNone/>
              <a:defRPr sz="3000">
                <a:solidFill>
                  <a:schemeClr val="accent1"/>
                </a:solidFill>
              </a:defRPr>
            </a:lvl1pPr>
            <a:lvl2pPr marL="0" indent="0">
              <a:buNone/>
              <a:defRPr sz="1600"/>
            </a:lvl2pPr>
            <a:lvl3pPr marL="190830" indent="0">
              <a:buNone/>
              <a:tabLst/>
              <a:defRPr sz="1600"/>
            </a:lvl3pPr>
            <a:lvl4pPr marL="379046" indent="0">
              <a:buNone/>
              <a:defRPr/>
            </a:lvl4pPr>
            <a:lvl5pPr marL="564648"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6" y="1696167"/>
            <a:ext cx="5378548" cy="1739322"/>
          </a:xfrm>
        </p:spPr>
        <p:txBody>
          <a:bodyPr wrap="square">
            <a:spAutoFit/>
          </a:bodyPr>
          <a:lstStyle>
            <a:lvl1pPr marL="0" indent="0">
              <a:spcBef>
                <a:spcPts val="1008"/>
              </a:spcBef>
              <a:buClr>
                <a:schemeClr val="tx1"/>
              </a:buClr>
              <a:buFont typeface="Wingdings" pitchFamily="2" charset="2"/>
              <a:buNone/>
              <a:defRPr sz="3000">
                <a:solidFill>
                  <a:schemeClr val="accent1"/>
                </a:solidFill>
              </a:defRPr>
            </a:lvl1pPr>
            <a:lvl2pPr marL="0" indent="0">
              <a:buNone/>
              <a:defRPr sz="1600"/>
            </a:lvl2pPr>
            <a:lvl3pPr marL="190830" indent="0">
              <a:buNone/>
              <a:tabLst/>
              <a:defRPr sz="1600"/>
            </a:lvl3pPr>
            <a:lvl4pPr marL="379046" indent="0">
              <a:buNone/>
              <a:defRPr/>
            </a:lvl4pPr>
            <a:lvl5pPr marL="564648"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0651950" y="6491110"/>
            <a:ext cx="945683" cy="365125"/>
          </a:xfrm>
          <a:prstGeom prst="rect">
            <a:avLst/>
          </a:prstGeom>
        </p:spPr>
        <p:txBody>
          <a:bodyPr vert="horz" lIns="91440" tIns="45720" rIns="91440" bIns="45720" rtlCol="0" anchor="t"/>
          <a:lstStyle>
            <a:lvl1pPr algn="r">
              <a:defRPr sz="900">
                <a:solidFill>
                  <a:schemeClr val="tx1">
                    <a:tint val="75000"/>
                  </a:schemeClr>
                </a:solidFill>
                <a:latin typeface="Segoe" panose="020B0502040504020203" pitchFamily="34" charset="0"/>
              </a:defRPr>
            </a:lvl1pPr>
          </a:lstStyle>
          <a:p>
            <a:pPr defTabSz="914367"/>
            <a:fld id="{E2DAAAA8-8FF8-47C4-A3D6-761923DFD6B3}" type="slidenum">
              <a:rPr lang="en-US" smtClean="0">
                <a:solidFill>
                  <a:prstClr val="black">
                    <a:tint val="75000"/>
                  </a:prstClr>
                </a:solidFill>
              </a:rPr>
              <a:pPr defTabSz="914367"/>
              <a:t>‹#›</a:t>
            </a:fld>
            <a:endParaRPr lang="en-US" dirty="0">
              <a:solidFill>
                <a:prstClr val="black">
                  <a:tint val="75000"/>
                </a:prstClr>
              </a:solidFill>
            </a:endParaRPr>
          </a:p>
        </p:txBody>
      </p:sp>
    </p:spTree>
    <p:extLst>
      <p:ext uri="{BB962C8B-B14F-4D97-AF65-F5344CB8AC3E}">
        <p14:creationId xmlns:p14="http://schemas.microsoft.com/office/powerpoint/2010/main" val="2595331870"/>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Slide no color">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0794" y="3877276"/>
            <a:ext cx="8964248" cy="1794661"/>
          </a:xfrm>
          <a:noFill/>
        </p:spPr>
        <p:txBody>
          <a:bodyPr lIns="146304" tIns="109728" rIns="146304" bIns="109728">
            <a:noAutofit/>
          </a:bodyPr>
          <a:lstStyle>
            <a:lvl1pPr marL="0" indent="0">
              <a:spcBef>
                <a:spcPts val="0"/>
              </a:spcBef>
              <a:buNone/>
              <a:defRPr sz="3528" spc="0" baseline="0">
                <a:gradFill>
                  <a:gsLst>
                    <a:gs pos="2917">
                      <a:schemeClr val="tx1"/>
                    </a:gs>
                    <a:gs pos="3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2" y="2075840"/>
            <a:ext cx="8964248" cy="1801436"/>
          </a:xfrm>
          <a:noFill/>
        </p:spPr>
        <p:txBody>
          <a:bodyPr lIns="146304" tIns="91440" rIns="146304" bIns="91440" anchor="t" anchorCtr="0"/>
          <a:lstStyle>
            <a:lvl1pPr>
              <a:defRPr sz="5881" spc="-98" baseline="0">
                <a:gradFill>
                  <a:gsLst>
                    <a:gs pos="5833">
                      <a:schemeClr val="tx1"/>
                    </a:gs>
                    <a:gs pos="18000">
                      <a:schemeClr val="tx1"/>
                    </a:gs>
                  </a:gsLst>
                  <a:lin ang="5400000" scaled="0"/>
                </a:gradFill>
              </a:defRPr>
            </a:lvl1pPr>
          </a:lstStyle>
          <a:p>
            <a:r>
              <a:rPr lang="en-US" dirty="0" smtClean="0"/>
              <a:t>Presentation title</a:t>
            </a:r>
            <a:endParaRPr lang="en-US" dirty="0"/>
          </a:p>
        </p:txBody>
      </p:sp>
      <p:pic>
        <p:nvPicPr>
          <p:cNvPr id="10" name="Picture 9"/>
          <p:cNvPicPr>
            <a:picLocks noChangeAspect="1"/>
          </p:cNvPicPr>
          <p:nvPr userDrawn="1"/>
        </p:nvPicPr>
        <p:blipFill>
          <a:blip>
            <a:extLst>
              <a:ext uri="{28A0092B-C50C-407E-A947-70E740481C1C}">
                <a14:useLocalDpi xmlns:a14="http://schemas.microsoft.com/office/drawing/2010/main" val="0"/>
              </a:ext>
            </a:extLst>
          </a:blip>
          <a:stretch>
            <a:fillRect/>
          </a:stretch>
        </p:blipFill>
        <p:spPr bwMode="invGray">
          <a:xfrm>
            <a:off x="9592018" y="471125"/>
            <a:ext cx="2223955" cy="476471"/>
          </a:xfrm>
          <a:prstGeom prst="rect">
            <a:avLst/>
          </a:prstGeom>
        </p:spPr>
      </p:pic>
      <p:sp>
        <p:nvSpPr>
          <p:cNvPr id="8" name="Rectangle 7"/>
          <p:cNvSpPr/>
          <p:nvPr userDrawn="1"/>
        </p:nvSpPr>
        <p:spPr bwMode="auto">
          <a:xfrm>
            <a:off x="0" y="6208280"/>
            <a:ext cx="12192000" cy="649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userDrawn="1"/>
        </p:nvSpPr>
        <p:spPr>
          <a:xfrm>
            <a:off x="89536" y="6306813"/>
            <a:ext cx="2447796" cy="452654"/>
          </a:xfrm>
          <a:prstGeom prst="rect">
            <a:avLst/>
          </a:prstGeom>
          <a:noFill/>
        </p:spPr>
        <p:txBody>
          <a:bodyPr wrap="square" lIns="179259" tIns="143407" rIns="179259" bIns="143407" rtlCol="0">
            <a:spAutoFit/>
          </a:bodyPr>
          <a:lstStyle/>
          <a:p>
            <a:pPr defTabSz="914192">
              <a:lnSpc>
                <a:spcPct val="90000"/>
              </a:lnSpc>
            </a:pPr>
            <a:r>
              <a:rPr lang="en-US" sz="1175" dirty="0">
                <a:solidFill>
                  <a:prstClr val="white"/>
                </a:solidFill>
              </a:rPr>
              <a:t>Microsoft Confidential</a:t>
            </a:r>
          </a:p>
        </p:txBody>
      </p:sp>
      <p:pic>
        <p:nvPicPr>
          <p:cNvPr id="12" name="Picture 11"/>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8060447" y="6038263"/>
            <a:ext cx="4265638" cy="1066561"/>
          </a:xfrm>
          <a:prstGeom prst="rect">
            <a:avLst/>
          </a:prstGeom>
        </p:spPr>
      </p:pic>
    </p:spTree>
    <p:extLst>
      <p:ext uri="{BB962C8B-B14F-4D97-AF65-F5344CB8AC3E}">
        <p14:creationId xmlns:p14="http://schemas.microsoft.com/office/powerpoint/2010/main" val="225032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 Cyan">
    <p:spTree>
      <p:nvGrpSpPr>
        <p:cNvPr id="1" name=""/>
        <p:cNvGrpSpPr/>
        <p:nvPr/>
      </p:nvGrpSpPr>
      <p:grpSpPr>
        <a:xfrm>
          <a:off x="0" y="0"/>
          <a:ext cx="0" cy="0"/>
          <a:chOff x="0" y="0"/>
          <a:chExt cx="0" cy="0"/>
        </a:xfrm>
      </p:grpSpPr>
      <p:pic>
        <p:nvPicPr>
          <p:cNvPr id="3" name="Marius"/>
          <p:cNvPicPr>
            <a:picLocks noChangeAspect="1"/>
          </p:cNvPicPr>
          <p:nvPr/>
        </p:nvPicPr>
        <p:blipFill rotWithShape="1">
          <a:blip r:embed="rId2" cstate="screen">
            <a:extLst>
              <a:ext uri="{28A0092B-C50C-407E-A947-70E740481C1C}">
                <a14:useLocalDpi xmlns:a14="http://schemas.microsoft.com/office/drawing/2010/main"/>
              </a:ext>
            </a:extLst>
          </a:blip>
          <a:srcRect l="-1" t="10535" r="8577" b="21860"/>
          <a:stretch/>
        </p:blipFill>
        <p:spPr>
          <a:xfrm>
            <a:off x="0" y="-6541"/>
            <a:ext cx="12192000" cy="6861430"/>
          </a:xfrm>
          <a:prstGeom prst="rect">
            <a:avLst/>
          </a:prstGeom>
        </p:spPr>
      </p:pic>
      <p:sp>
        <p:nvSpPr>
          <p:cNvPr id="4" name="Transparency"/>
          <p:cNvSpPr/>
          <p:nvPr/>
        </p:nvSpPr>
        <p:spPr bwMode="auto">
          <a:xfrm>
            <a:off x="0" y="-6542"/>
            <a:ext cx="12192000" cy="6843486"/>
          </a:xfrm>
          <a:prstGeom prst="rect">
            <a:avLst/>
          </a:prstGeom>
          <a:gradFill flip="none" rotWithShape="1">
            <a:gsLst>
              <a:gs pos="0">
                <a:srgbClr val="4D4D4D"/>
              </a:gs>
              <a:gs pos="60000">
                <a:srgbClr val="4D4D4D">
                  <a:alpha val="10000"/>
                </a:srgbClr>
              </a:gs>
              <a:gs pos="30000">
                <a:srgbClr val="4D4D4D">
                  <a:alpha val="5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gray">
          <a:xfrm>
            <a:off x="263609" y="2084172"/>
            <a:ext cx="7171399" cy="3586208"/>
          </a:xfrm>
          <a:prstGeom prst="rect">
            <a:avLst/>
          </a:prstGeom>
          <a:solidFill>
            <a:schemeClr val="tx2">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11"/>
          <p:cNvSpPr>
            <a:spLocks noGrp="1"/>
          </p:cNvSpPr>
          <p:nvPr>
            <p:ph type="body" sz="quarter" idx="10" hasCustomPrompt="1"/>
          </p:nvPr>
        </p:nvSpPr>
        <p:spPr>
          <a:xfrm>
            <a:off x="263609" y="2084173"/>
            <a:ext cx="7027622" cy="914360"/>
          </a:xfrm>
        </p:spPr>
        <p:txBody>
          <a:bodyPr/>
          <a:lstStyle>
            <a:lvl1pPr marL="0" indent="0">
              <a:buNone/>
              <a:defRPr sz="5294" baseline="0">
                <a:solidFill>
                  <a:schemeClr val="bg1"/>
                </a:solidFill>
              </a:defRPr>
            </a:lvl1pPr>
          </a:lstStyle>
          <a:p>
            <a:pPr lvl="0"/>
            <a:r>
              <a:rPr lang="en-US" dirty="0" smtClean="0"/>
              <a:t>Insert course name</a:t>
            </a:r>
          </a:p>
        </p:txBody>
      </p:sp>
      <p:sp>
        <p:nvSpPr>
          <p:cNvPr id="8" name="Text Placeholder 7"/>
          <p:cNvSpPr>
            <a:spLocks noGrp="1"/>
          </p:cNvSpPr>
          <p:nvPr>
            <p:ph type="body" sz="quarter" idx="11" hasCustomPrompt="1"/>
          </p:nvPr>
        </p:nvSpPr>
        <p:spPr>
          <a:xfrm>
            <a:off x="263609" y="3026577"/>
            <a:ext cx="7027623" cy="615609"/>
          </a:xfrm>
        </p:spPr>
        <p:txBody>
          <a:bodyPr/>
          <a:lstStyle>
            <a:lvl1pPr marL="0" indent="0">
              <a:buNone/>
              <a:defRPr sz="3137">
                <a:solidFill>
                  <a:schemeClr val="bg1"/>
                </a:solidFill>
              </a:defRPr>
            </a:lvl1pPr>
          </a:lstStyle>
          <a:p>
            <a:pPr lvl="0"/>
            <a:r>
              <a:rPr lang="en-US" dirty="0" smtClean="0"/>
              <a:t>Insert team/engagement name</a:t>
            </a:r>
            <a:endParaRPr lang="en-US" dirty="0"/>
          </a:p>
        </p:txBody>
      </p:sp>
      <p:sp>
        <p:nvSpPr>
          <p:cNvPr id="13" name="Facilitator name"/>
          <p:cNvSpPr>
            <a:spLocks noGrp="1"/>
          </p:cNvSpPr>
          <p:nvPr>
            <p:ph type="body" sz="quarter" idx="12" hasCustomPrompt="1"/>
          </p:nvPr>
        </p:nvSpPr>
        <p:spPr>
          <a:xfrm>
            <a:off x="263609" y="4882532"/>
            <a:ext cx="7027622"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endParaRPr lang="en-US" dirty="0"/>
          </a:p>
        </p:txBody>
      </p:sp>
      <p:sp>
        <p:nvSpPr>
          <p:cNvPr id="14" name="Title - Facilitator"/>
          <p:cNvSpPr>
            <a:spLocks noGrp="1"/>
          </p:cNvSpPr>
          <p:nvPr>
            <p:ph type="body" sz="quarter" idx="13" hasCustomPrompt="1"/>
          </p:nvPr>
        </p:nvSpPr>
        <p:spPr>
          <a:xfrm>
            <a:off x="263609" y="4456739"/>
            <a:ext cx="7027622"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9239" y="286133"/>
            <a:ext cx="1793006" cy="179326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95997725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565">
          <p15:clr>
            <a:srgbClr val="FBAE40"/>
          </p15:clr>
        </p15:guide>
        <p15:guide id="4" pos="7661">
          <p15:clr>
            <a:srgbClr val="FBAE40"/>
          </p15:clr>
        </p15:guide>
        <p15:guide id="5" orient="horz" pos="18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Introductions - Cyan">
    <p:spTree>
      <p:nvGrpSpPr>
        <p:cNvPr id="1" name=""/>
        <p:cNvGrpSpPr/>
        <p:nvPr/>
      </p:nvGrpSpPr>
      <p:grpSpPr>
        <a:xfrm>
          <a:off x="0" y="0"/>
          <a:ext cx="0" cy="0"/>
          <a:chOff x="0" y="0"/>
          <a:chExt cx="0" cy="0"/>
        </a:xfrm>
      </p:grpSpPr>
      <p:sp>
        <p:nvSpPr>
          <p:cNvPr id="4" name="Hope to gain"/>
          <p:cNvSpPr/>
          <p:nvPr/>
        </p:nvSpPr>
        <p:spPr bwMode="auto">
          <a:xfrm>
            <a:off x="7106960" y="3964148"/>
            <a:ext cx="4598054" cy="2154507"/>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What do you hope </a:t>
            </a:r>
            <a:b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to gain from this workshop?</a:t>
            </a:r>
          </a:p>
        </p:txBody>
      </p:sp>
      <p:sp>
        <p:nvSpPr>
          <p:cNvPr id="5" name="Name"/>
          <p:cNvSpPr/>
          <p:nvPr/>
        </p:nvSpPr>
        <p:spPr bwMode="auto">
          <a:xfrm>
            <a:off x="7106960" y="1632180"/>
            <a:ext cx="2241062" cy="224138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Name</a:t>
            </a:r>
          </a:p>
        </p:txBody>
      </p:sp>
      <p:sp>
        <p:nvSpPr>
          <p:cNvPr id="6" name="Role"/>
          <p:cNvSpPr/>
          <p:nvPr/>
        </p:nvSpPr>
        <p:spPr bwMode="auto">
          <a:xfrm>
            <a:off x="9463952" y="1632180"/>
            <a:ext cx="2241062" cy="224138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7" name="Marius"/>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051" y="1619705"/>
            <a:ext cx="6686979" cy="4498951"/>
          </a:xfrm>
          <a:prstGeom prst="rect">
            <a:avLst/>
          </a:prstGeom>
        </p:spPr>
      </p:pic>
      <p:sp>
        <p:nvSpPr>
          <p:cNvPr id="15" name="TextBox 14"/>
          <p:cNvSpPr txBox="1"/>
          <p:nvPr/>
        </p:nvSpPr>
        <p:spPr>
          <a:xfrm>
            <a:off x="241510" y="291068"/>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Tree>
    <p:extLst>
      <p:ext uri="{BB962C8B-B14F-4D97-AF65-F5344CB8AC3E}">
        <p14:creationId xmlns:p14="http://schemas.microsoft.com/office/powerpoint/2010/main" val="139558869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51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Agenda - Cyan">
    <p:spTree>
      <p:nvGrpSpPr>
        <p:cNvPr id="1" name=""/>
        <p:cNvGrpSpPr/>
        <p:nvPr/>
      </p:nvGrpSpPr>
      <p:grpSpPr>
        <a:xfrm>
          <a:off x="0" y="0"/>
          <a:ext cx="0" cy="0"/>
          <a:chOff x="0" y="0"/>
          <a:chExt cx="0" cy="0"/>
        </a:xfrm>
      </p:grpSpPr>
      <p:sp>
        <p:nvSpPr>
          <p:cNvPr id="11" name="Module 2"/>
          <p:cNvSpPr/>
          <p:nvPr/>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p:nvSpPr>
        <p:spPr>
          <a:xfrm>
            <a:off x="270942" y="2009460"/>
            <a:ext cx="11203607" cy="537931"/>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p:nvSpPr>
        <p:spPr>
          <a:xfrm>
            <a:off x="218821"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36468281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bjectives - Cyan">
    <p:spTree>
      <p:nvGrpSpPr>
        <p:cNvPr id="1" name=""/>
        <p:cNvGrpSpPr/>
        <p:nvPr/>
      </p:nvGrpSpPr>
      <p:grpSpPr>
        <a:xfrm>
          <a:off x="0" y="0"/>
          <a:ext cx="0" cy="0"/>
          <a:chOff x="0" y="0"/>
          <a:chExt cx="0" cy="0"/>
        </a:xfrm>
      </p:grpSpPr>
      <p:sp>
        <p:nvSpPr>
          <p:cNvPr id="4" name="Objective tile"/>
          <p:cNvSpPr/>
          <p:nvPr/>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400">
              <a:spcAft>
                <a:spcPts val="1765"/>
              </a:spcAft>
            </a:pPr>
            <a:r>
              <a:rPr lang="en-US" sz="2353" dirty="0">
                <a:solidFill>
                  <a:srgbClr val="333333"/>
                </a:solidFill>
              </a:rPr>
              <a:t> </a:t>
            </a:r>
          </a:p>
          <a:p>
            <a:pPr defTabSz="914400">
              <a:spcAft>
                <a:spcPts val="800"/>
              </a:spcAft>
            </a:pPr>
            <a:r>
              <a:rPr lang="en-US" sz="2133" dirty="0">
                <a:solidFill>
                  <a:srgbClr val="333333"/>
                </a:solidFill>
              </a:rPr>
              <a:t> </a:t>
            </a:r>
          </a:p>
        </p:txBody>
      </p:sp>
      <p:sp>
        <p:nvSpPr>
          <p:cNvPr id="5" name="At the end of this module tile"/>
          <p:cNvSpPr/>
          <p:nvPr/>
        </p:nvSpPr>
        <p:spPr>
          <a:xfrm>
            <a:off x="284006" y="2108200"/>
            <a:ext cx="1584735" cy="158496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121903" numCol="1" spcCol="0" rtlCol="0" fromWordArt="0" anchor="t" anchorCtr="0" forceAA="0" compatLnSpc="1">
            <a:prstTxWarp prst="textNoShape">
              <a:avLst/>
            </a:prstTxWarp>
            <a:noAutofit/>
          </a:bodyPr>
          <a:lstStyle/>
          <a:p>
            <a:pPr defTabSz="1218594" fontAlgn="base">
              <a:lnSpc>
                <a:spcPct val="90000"/>
              </a:lnSpc>
              <a:spcBef>
                <a:spcPct val="0"/>
              </a:spcBef>
              <a:spcAft>
                <a:spcPct val="0"/>
              </a:spcAft>
            </a:pPr>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p:nvSpPr>
        <p:spPr>
          <a:xfrm>
            <a:off x="276028" y="3748023"/>
            <a:ext cx="1584735" cy="1584960"/>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pic>
        <p:nvPicPr>
          <p:cNvPr id="7" name="Push pin"/>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p:nvSpPr>
        <p:spPr>
          <a:xfrm>
            <a:off x="241510"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210648334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Activity setup - Cyan">
    <p:spTree>
      <p:nvGrpSpPr>
        <p:cNvPr id="1" name=""/>
        <p:cNvGrpSpPr/>
        <p:nvPr/>
      </p:nvGrpSpPr>
      <p:grpSpPr>
        <a:xfrm>
          <a:off x="0" y="0"/>
          <a:ext cx="0" cy="0"/>
          <a:chOff x="0" y="0"/>
          <a:chExt cx="0" cy="0"/>
        </a:xfrm>
      </p:grpSpPr>
      <p:sp>
        <p:nvSpPr>
          <p:cNvPr id="3" name="TextBox 2"/>
          <p:cNvSpPr txBox="1"/>
          <p:nvPr/>
        </p:nvSpPr>
        <p:spPr>
          <a:xfrm>
            <a:off x="241510" y="227551"/>
            <a:ext cx="999543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a:gradFill>
                  <a:gsLst>
                    <a:gs pos="0">
                      <a:srgbClr val="FFFFFF"/>
                    </a:gs>
                    <a:gs pos="100000">
                      <a:srgbClr val="FFFFFF"/>
                    </a:gs>
                  </a:gsLst>
                  <a:lin ang="5400000" scaled="0"/>
                </a:gradFill>
              </a:rPr>
              <a:t>Heading</a:t>
            </a:r>
          </a:p>
        </p:txBody>
      </p:sp>
      <p:grpSp>
        <p:nvGrpSpPr>
          <p:cNvPr id="42" name="Group 41"/>
          <p:cNvGrpSpPr/>
          <p:nvPr/>
        </p:nvGrpSpPr>
        <p:grpSpPr>
          <a:xfrm>
            <a:off x="290328"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1714568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61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Activity debrief - Cyan">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66251" y="279679"/>
            <a:ext cx="9771030" cy="914360"/>
          </a:xfrm>
        </p:spPr>
        <p:txBody>
          <a:bodyPr/>
          <a:lstStyle>
            <a:lvl1pPr marL="0" indent="0">
              <a:buNone/>
              <a:defRPr sz="5294"/>
            </a:lvl1pPr>
          </a:lstStyle>
          <a:p>
            <a:pPr lvl="0"/>
            <a:r>
              <a:rPr lang="en-US" dirty="0" smtClean="0"/>
              <a:t>Debrief: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0" name="Text Placeholder 4"/>
          <p:cNvSpPr txBox="1">
            <a:spLocks/>
          </p:cNvSpPr>
          <p:nvPr/>
        </p:nvSpPr>
        <p:spPr>
          <a:xfrm>
            <a:off x="1605186" y="2334474"/>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a:solidFill>
                  <a:srgbClr val="333333"/>
                </a:solidFill>
                <a:latin typeface="Segoe UI Light"/>
              </a:rPr>
              <a:t>What are we doing well?</a:t>
            </a:r>
          </a:p>
        </p:txBody>
      </p:sp>
      <p:sp>
        <p:nvSpPr>
          <p:cNvPr id="11" name="Text Placeholder 4"/>
          <p:cNvSpPr txBox="1">
            <a:spLocks/>
          </p:cNvSpPr>
          <p:nvPr/>
        </p:nvSpPr>
        <p:spPr>
          <a:xfrm>
            <a:off x="1605186" y="4313461"/>
            <a:ext cx="8964248" cy="1793104"/>
          </a:xfrm>
          <a:prstGeom prst="rect">
            <a:avLst/>
          </a:prstGeom>
          <a:solidFill>
            <a:srgbClr val="282828">
              <a:alpha val="10196"/>
            </a:srgb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21" spc="-69" dirty="0" smtClean="0">
                <a:solidFill>
                  <a:srgbClr val="333333"/>
                </a:solidFill>
                <a:latin typeface="Segoe UI Light"/>
              </a:rPr>
              <a:t>What needs more focus?</a:t>
            </a:r>
          </a:p>
        </p:txBody>
      </p:sp>
      <p:sp>
        <p:nvSpPr>
          <p:cNvPr id="12" name="Text Placeholder 4"/>
          <p:cNvSpPr txBox="1">
            <a:spLocks/>
          </p:cNvSpPr>
          <p:nvPr/>
        </p:nvSpPr>
        <p:spPr>
          <a:xfrm>
            <a:off x="305754" y="2334474"/>
            <a:ext cx="1222981" cy="3772091"/>
          </a:xfrm>
          <a:prstGeom prst="rect">
            <a:avLst/>
          </a:prstGeom>
          <a:solidFill>
            <a:schemeClr val="tx2">
              <a:alpha val="89804"/>
            </a:schemeClr>
          </a:solidFill>
        </p:spPr>
        <p:txBody>
          <a:bodyPr lIns="134464" tIns="0" rIns="179285"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9606" spc="-69" dirty="0" smtClean="0">
                <a:solidFill>
                  <a:srgbClr val="FFFFFF"/>
                </a:solidFill>
                <a:latin typeface="Segoe UI Light"/>
              </a:rPr>
              <a:t>?</a:t>
            </a:r>
          </a:p>
        </p:txBody>
      </p:sp>
    </p:spTree>
    <p:extLst>
      <p:ext uri="{BB962C8B-B14F-4D97-AF65-F5344CB8AC3E}">
        <p14:creationId xmlns:p14="http://schemas.microsoft.com/office/powerpoint/2010/main" val="118359041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Reflections activity - Cyan">
    <p:spTree>
      <p:nvGrpSpPr>
        <p:cNvPr id="1" name=""/>
        <p:cNvGrpSpPr/>
        <p:nvPr/>
      </p:nvGrpSpPr>
      <p:grpSpPr>
        <a:xfrm>
          <a:off x="0" y="0"/>
          <a:ext cx="0" cy="0"/>
          <a:chOff x="0" y="0"/>
          <a:chExt cx="0" cy="0"/>
        </a:xfrm>
      </p:grpSpPr>
      <p:sp>
        <p:nvSpPr>
          <p:cNvPr id="3" name="TextBox 2"/>
          <p:cNvSpPr txBox="1"/>
          <p:nvPr/>
        </p:nvSpPr>
        <p:spPr>
          <a:xfrm>
            <a:off x="222233" y="227551"/>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Activity: Reflections </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chemeClr val="tx2">
                <a:alpha val="8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3" name="Text Placeholder 4"/>
          <p:cNvSpPr txBox="1">
            <a:spLocks/>
          </p:cNvSpPr>
          <p:nvPr/>
        </p:nvSpPr>
        <p:spPr>
          <a:xfrm>
            <a:off x="1662925" y="2860746"/>
            <a:ext cx="8915150" cy="1464795"/>
          </a:xfrm>
          <a:prstGeom prst="rect">
            <a:avLst/>
          </a:prstGeom>
          <a:solidFill>
            <a:schemeClr val="tx1">
              <a:alpha val="5000"/>
            </a:scheme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333" spc="-70" dirty="0">
              <a:gradFill>
                <a:gsLst>
                  <a:gs pos="0">
                    <a:srgbClr val="333333"/>
                  </a:gs>
                  <a:gs pos="100000">
                    <a:srgbClr val="333333"/>
                  </a:gs>
                </a:gsLst>
                <a:lin ang="5400000" scaled="0"/>
              </a:gradFill>
              <a:latin typeface="Segoe UI Light"/>
            </a:endParaRPr>
          </a:p>
        </p:txBody>
      </p:sp>
      <p:sp>
        <p:nvSpPr>
          <p:cNvPr id="14" name="Rectangle 13"/>
          <p:cNvSpPr>
            <a:spLocks noChangeAspect="1"/>
          </p:cNvSpPr>
          <p:nvPr/>
        </p:nvSpPr>
        <p:spPr bwMode="auto">
          <a:xfrm>
            <a:off x="296194" y="2860745"/>
            <a:ext cx="1357767" cy="1464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dirty="0">
              <a:solidFill>
                <a:srgbClr val="FFFFFF"/>
              </a:solidFill>
            </a:endParaRPr>
          </a:p>
        </p:txBody>
      </p:sp>
      <p:sp>
        <p:nvSpPr>
          <p:cNvPr id="15" name="Freeform 15"/>
          <p:cNvSpPr>
            <a:spLocks noEditPoints="1"/>
          </p:cNvSpPr>
          <p:nvPr/>
        </p:nvSpPr>
        <p:spPr bwMode="black">
          <a:xfrm>
            <a:off x="402100" y="3141880"/>
            <a:ext cx="1145953" cy="902524"/>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solidFill>
            <a:srgbClr val="FFFFFF"/>
          </a:solidFill>
          <a:ln>
            <a:noFill/>
          </a:ln>
        </p:spPr>
        <p:txBody>
          <a:bodyPr vert="horz" wrap="square" lIns="80687" tIns="40344" rIns="80687" bIns="40344" numCol="1" anchor="t" anchorCtr="0" compatLnSpc="1">
            <a:prstTxWarp prst="textNoShape">
              <a:avLst/>
            </a:prstTxWarp>
          </a:bodyPr>
          <a:lstStyle/>
          <a:p>
            <a:pPr defTabSz="914400"/>
            <a:endParaRPr lang="en-US" sz="1568" dirty="0">
              <a:solidFill>
                <a:srgbClr val="333333"/>
              </a:solidFill>
            </a:endParaRPr>
          </a:p>
        </p:txBody>
      </p:sp>
      <p:sp>
        <p:nvSpPr>
          <p:cNvPr id="4" name="Text Placeholder 3"/>
          <p:cNvSpPr>
            <a:spLocks noGrp="1"/>
          </p:cNvSpPr>
          <p:nvPr>
            <p:ph type="body" sz="quarter" idx="11" hasCustomPrompt="1"/>
          </p:nvPr>
        </p:nvSpPr>
        <p:spPr>
          <a:xfrm>
            <a:off x="1653959" y="2876872"/>
            <a:ext cx="8625356" cy="1484704"/>
          </a:xfrm>
        </p:spPr>
        <p:txBody>
          <a:bodyPr/>
          <a:lstStyle>
            <a:lvl1pPr marL="0" indent="0">
              <a:buNone/>
              <a:defRPr sz="3137" baseline="0"/>
            </a:lvl1pPr>
          </a:lstStyle>
          <a:p>
            <a:pPr lvl="0"/>
            <a:r>
              <a:rPr lang="en-US" dirty="0" smtClean="0"/>
              <a:t>Sample text: Based on the insights you gained yesterday, in your table groups, review and prioritize the changes you will implement.</a:t>
            </a:r>
          </a:p>
        </p:txBody>
      </p:sp>
      <p:sp>
        <p:nvSpPr>
          <p:cNvPr id="16" name="Picture Placeholder 15"/>
          <p:cNvSpPr>
            <a:spLocks noGrp="1"/>
          </p:cNvSpPr>
          <p:nvPr>
            <p:ph type="pic" sz="quarter" idx="12" hasCustomPrompt="1"/>
          </p:nvPr>
        </p:nvSpPr>
        <p:spPr>
          <a:xfrm>
            <a:off x="10652827" y="5296818"/>
            <a:ext cx="1419339" cy="832882"/>
          </a:xfrm>
        </p:spPr>
        <p:txBody>
          <a:bodyPr/>
          <a:lstStyle>
            <a:lvl1pPr marL="0" indent="0" algn="ctr">
              <a:buNone/>
              <a:defRPr sz="1568" baseline="0">
                <a:solidFill>
                  <a:schemeClr val="bg1"/>
                </a:solidFill>
                <a:latin typeface="+mn-lt"/>
              </a:defRPr>
            </a:lvl1pPr>
          </a:lstStyle>
          <a:p>
            <a:r>
              <a:rPr lang="en-US" dirty="0" smtClean="0"/>
              <a:t>Insert stopwatch image</a:t>
            </a:r>
            <a:endParaRPr lang="en-US" dirty="0"/>
          </a:p>
        </p:txBody>
      </p:sp>
    </p:spTree>
    <p:extLst>
      <p:ext uri="{BB962C8B-B14F-4D97-AF65-F5344CB8AC3E}">
        <p14:creationId xmlns:p14="http://schemas.microsoft.com/office/powerpoint/2010/main" val="201956839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Key takeaways - Cyan">
    <p:spTree>
      <p:nvGrpSpPr>
        <p:cNvPr id="1" name=""/>
        <p:cNvGrpSpPr/>
        <p:nvPr/>
      </p:nvGrpSpPr>
      <p:grpSpPr>
        <a:xfrm>
          <a:off x="0" y="0"/>
          <a:ext cx="0" cy="0"/>
          <a:chOff x="0" y="0"/>
          <a:chExt cx="0" cy="0"/>
        </a:xfrm>
      </p:grpSpPr>
      <p:sp>
        <p:nvSpPr>
          <p:cNvPr id="4" name="Text Placeholder 4"/>
          <p:cNvSpPr txBox="1">
            <a:spLocks/>
          </p:cNvSpPr>
          <p:nvPr/>
        </p:nvSpPr>
        <p:spPr>
          <a:xfrm>
            <a:off x="1234174" y="1643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5" name="Rectangle 4"/>
          <p:cNvSpPr>
            <a:spLocks noChangeAspect="1"/>
          </p:cNvSpPr>
          <p:nvPr/>
        </p:nvSpPr>
        <p:spPr bwMode="auto">
          <a:xfrm>
            <a:off x="283333" y="1643983"/>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6" name="Rectangle 5"/>
          <p:cNvSpPr>
            <a:spLocks noChangeAspect="1"/>
          </p:cNvSpPr>
          <p:nvPr/>
        </p:nvSpPr>
        <p:spPr bwMode="auto">
          <a:xfrm>
            <a:off x="283333" y="2658983"/>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9" name="Text Placeholder 4"/>
          <p:cNvSpPr txBox="1">
            <a:spLocks/>
          </p:cNvSpPr>
          <p:nvPr/>
        </p:nvSpPr>
        <p:spPr>
          <a:xfrm>
            <a:off x="1234174" y="2658983"/>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7" name="Rectangle 6"/>
          <p:cNvSpPr>
            <a:spLocks noChangeAspect="1"/>
          </p:cNvSpPr>
          <p:nvPr/>
        </p:nvSpPr>
        <p:spPr bwMode="auto">
          <a:xfrm>
            <a:off x="283333" y="3665011"/>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0" name="Text Placeholder 4"/>
          <p:cNvSpPr txBox="1">
            <a:spLocks/>
          </p:cNvSpPr>
          <p:nvPr/>
        </p:nvSpPr>
        <p:spPr>
          <a:xfrm>
            <a:off x="1227222" y="366501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smtClean="0">
              <a:gradFill>
                <a:gsLst>
                  <a:gs pos="0">
                    <a:srgbClr val="333333"/>
                  </a:gs>
                  <a:gs pos="100000">
                    <a:srgbClr val="333333"/>
                  </a:gs>
                </a:gsLst>
                <a:lin ang="5400000" scaled="0"/>
              </a:gradFill>
              <a:latin typeface="Segoe UI Light"/>
            </a:endParaRPr>
          </a:p>
        </p:txBody>
      </p:sp>
      <p:sp>
        <p:nvSpPr>
          <p:cNvPr id="8" name="Rectangle 7"/>
          <p:cNvSpPr>
            <a:spLocks noChangeAspect="1"/>
          </p:cNvSpPr>
          <p:nvPr/>
        </p:nvSpPr>
        <p:spPr bwMode="auto">
          <a:xfrm>
            <a:off x="283333" y="4671041"/>
            <a:ext cx="950841" cy="950976"/>
          </a:xfrm>
          <a:prstGeom prst="rect">
            <a:avLst/>
          </a:prstGeom>
          <a:solidFill>
            <a:schemeClr val="tx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400"/>
            <a:endParaRPr lang="en-US" sz="1800">
              <a:solidFill>
                <a:srgbClr val="FFFFFF"/>
              </a:solidFill>
            </a:endParaRPr>
          </a:p>
        </p:txBody>
      </p:sp>
      <p:sp>
        <p:nvSpPr>
          <p:cNvPr id="11" name="Text Placeholder 4"/>
          <p:cNvSpPr txBox="1">
            <a:spLocks/>
          </p:cNvSpPr>
          <p:nvPr/>
        </p:nvSpPr>
        <p:spPr>
          <a:xfrm>
            <a:off x="1234174" y="4671041"/>
            <a:ext cx="10240374" cy="950976"/>
          </a:xfrm>
          <a:prstGeom prst="rect">
            <a:avLst/>
          </a:prstGeom>
          <a:solidFill>
            <a:srgbClr val="282828">
              <a:alpha val="10196"/>
            </a:srgbClr>
          </a:solidFill>
        </p:spPr>
        <p:txBody>
          <a:bodyPr lIns="137141" tIns="0" rIns="182854"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spc="-70" dirty="0">
              <a:gradFill>
                <a:gsLst>
                  <a:gs pos="0">
                    <a:srgbClr val="333333"/>
                  </a:gs>
                  <a:gs pos="100000">
                    <a:srgbClr val="333333"/>
                  </a:gs>
                </a:gsLst>
                <a:lin ang="5400000" scaled="0"/>
              </a:gradFill>
              <a:latin typeface="Segoe UI Light"/>
            </a:endParaRPr>
          </a:p>
        </p:txBody>
      </p:sp>
      <p:sp>
        <p:nvSpPr>
          <p:cNvPr id="12" name="Rectangle 11"/>
          <p:cNvSpPr/>
          <p:nvPr/>
        </p:nvSpPr>
        <p:spPr>
          <a:xfrm>
            <a:off x="479515" y="1656017"/>
            <a:ext cx="503191" cy="1068263"/>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1</a:t>
            </a:r>
          </a:p>
        </p:txBody>
      </p:sp>
      <p:sp>
        <p:nvSpPr>
          <p:cNvPr id="13" name="Rectangle 12"/>
          <p:cNvSpPr/>
          <p:nvPr/>
        </p:nvSpPr>
        <p:spPr>
          <a:xfrm>
            <a:off x="405541" y="2617691"/>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2</a:t>
            </a:r>
          </a:p>
        </p:txBody>
      </p:sp>
      <p:sp>
        <p:nvSpPr>
          <p:cNvPr id="14" name="Rectangle 13"/>
          <p:cNvSpPr/>
          <p:nvPr/>
        </p:nvSpPr>
        <p:spPr>
          <a:xfrm>
            <a:off x="405541" y="3640662"/>
            <a:ext cx="651140" cy="1069845"/>
          </a:xfrm>
          <a:prstGeom prst="rect">
            <a:avLst/>
          </a:prstGeom>
        </p:spPr>
        <p:txBody>
          <a:bodyPr wrap="none">
            <a:spAutoFit/>
          </a:bodyPr>
          <a:lstStyle/>
          <a:p>
            <a:pPr algn="ctr" defTabSz="914400">
              <a:lnSpc>
                <a:spcPct val="90000"/>
              </a:lnSpc>
              <a:spcAft>
                <a:spcPts val="588"/>
              </a:spcAft>
            </a:pPr>
            <a:r>
              <a:rPr lang="en-US" sz="7058" dirty="0">
                <a:solidFill>
                  <a:srgbClr val="FFFFFF"/>
                </a:solidFill>
                <a:latin typeface="Segoe UI Light"/>
              </a:rPr>
              <a:t>3</a:t>
            </a:r>
          </a:p>
        </p:txBody>
      </p:sp>
      <p:grpSp>
        <p:nvGrpSpPr>
          <p:cNvPr id="15" name="Group 14"/>
          <p:cNvGrpSpPr>
            <a:grpSpLocks noChangeAspect="1"/>
          </p:cNvGrpSpPr>
          <p:nvPr/>
        </p:nvGrpSpPr>
        <p:grpSpPr>
          <a:xfrm>
            <a:off x="443824" y="4923746"/>
            <a:ext cx="657629" cy="376877"/>
            <a:chOff x="6426816" y="3975851"/>
            <a:chExt cx="709615" cy="406613"/>
          </a:xfrm>
          <a:solidFill>
            <a:schemeClr val="bg1"/>
          </a:solidFill>
        </p:grpSpPr>
        <p:sp>
          <p:nvSpPr>
            <p:cNvPr id="16" name="Rectangle 15"/>
            <p:cNvSpPr/>
            <p:nvPr/>
          </p:nvSpPr>
          <p:spPr>
            <a:xfrm>
              <a:off x="6606151" y="4036726"/>
              <a:ext cx="46515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7" name="Rectangle 16"/>
            <p:cNvSpPr/>
            <p:nvPr/>
          </p:nvSpPr>
          <p:spPr>
            <a:xfrm>
              <a:off x="6606151" y="4171827"/>
              <a:ext cx="530280"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p:nvSpPr>
          <p:spPr>
            <a:xfrm>
              <a:off x="6606151" y="4306928"/>
              <a:ext cx="404687" cy="697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9" name="Rectangle 90"/>
            <p:cNvSpPr/>
            <p:nvPr/>
          </p:nvSpPr>
          <p:spPr bwMode="auto">
            <a:xfrm rot="2340000">
              <a:off x="6426816" y="3975851"/>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0" name="Rectangle 90"/>
            <p:cNvSpPr/>
            <p:nvPr/>
          </p:nvSpPr>
          <p:spPr bwMode="auto">
            <a:xfrm rot="2340000">
              <a:off x="6428821" y="4110952"/>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sp>
          <p:nvSpPr>
            <p:cNvPr id="21" name="Rectangle 90"/>
            <p:cNvSpPr/>
            <p:nvPr/>
          </p:nvSpPr>
          <p:spPr bwMode="auto">
            <a:xfrm rot="2340000">
              <a:off x="6430823" y="4246053"/>
              <a:ext cx="81387" cy="136411"/>
            </a:xfrm>
            <a:custGeom>
              <a:avLst/>
              <a:gdLst/>
              <a:ahLst/>
              <a:cxnLst/>
              <a:rect l="l" t="t" r="r" b="b"/>
              <a:pathLst>
                <a:path w="110760" h="185642">
                  <a:moveTo>
                    <a:pt x="58384" y="3188"/>
                  </a:moveTo>
                  <a:lnTo>
                    <a:pt x="94821" y="0"/>
                  </a:lnTo>
                  <a:lnTo>
                    <a:pt x="110760" y="182184"/>
                  </a:lnTo>
                  <a:lnTo>
                    <a:pt x="100584" y="183074"/>
                  </a:lnTo>
                  <a:lnTo>
                    <a:pt x="100584" y="185642"/>
                  </a:lnTo>
                  <a:lnTo>
                    <a:pt x="0" y="185642"/>
                  </a:lnTo>
                  <a:lnTo>
                    <a:pt x="0" y="149066"/>
                  </a:lnTo>
                  <a:lnTo>
                    <a:pt x="71147" y="149066"/>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896091" fontAlgn="base">
                <a:spcBef>
                  <a:spcPct val="0"/>
                </a:spcBef>
                <a:spcAft>
                  <a:spcPct val="0"/>
                </a:spcAft>
              </a:pPr>
              <a:endParaRPr lang="en-US" sz="2157" dirty="0">
                <a:gradFill>
                  <a:gsLst>
                    <a:gs pos="0">
                      <a:srgbClr val="FFFFFF"/>
                    </a:gs>
                    <a:gs pos="100000">
                      <a:srgbClr val="FFFFFF"/>
                    </a:gs>
                  </a:gsLst>
                  <a:lin ang="5400000" scaled="0"/>
                </a:gradFill>
              </a:endParaRPr>
            </a:p>
          </p:txBody>
        </p:sp>
      </p:grpSp>
      <p:sp>
        <p:nvSpPr>
          <p:cNvPr id="22" name="TextBox 21"/>
          <p:cNvSpPr txBox="1"/>
          <p:nvPr/>
        </p:nvSpPr>
        <p:spPr>
          <a:xfrm>
            <a:off x="227543" y="224640"/>
            <a:ext cx="981369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Key takeaways</a:t>
            </a:r>
          </a:p>
        </p:txBody>
      </p:sp>
      <p:sp>
        <p:nvSpPr>
          <p:cNvPr id="28" name="Text Placeholder 27"/>
          <p:cNvSpPr>
            <a:spLocks noGrp="1"/>
          </p:cNvSpPr>
          <p:nvPr>
            <p:ph type="body" sz="quarter" idx="10" hasCustomPrompt="1"/>
          </p:nvPr>
        </p:nvSpPr>
        <p:spPr>
          <a:xfrm>
            <a:off x="1234174" y="1811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29" name="Text Placeholder 27"/>
          <p:cNvSpPr>
            <a:spLocks noGrp="1"/>
          </p:cNvSpPr>
          <p:nvPr>
            <p:ph type="body" sz="quarter" idx="11" hasCustomPrompt="1"/>
          </p:nvPr>
        </p:nvSpPr>
        <p:spPr>
          <a:xfrm>
            <a:off x="1234174" y="2826665"/>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0" name="Text Placeholder 27"/>
          <p:cNvSpPr>
            <a:spLocks noGrp="1"/>
          </p:cNvSpPr>
          <p:nvPr>
            <p:ph type="body" sz="quarter" idx="12" hasCustomPrompt="1"/>
          </p:nvPr>
        </p:nvSpPr>
        <p:spPr>
          <a:xfrm>
            <a:off x="1227222" y="3832694"/>
            <a:ext cx="10009357" cy="615609"/>
          </a:xfrm>
        </p:spPr>
        <p:txBody>
          <a:bodyPr/>
          <a:lstStyle>
            <a:lvl1pPr marL="0" indent="0">
              <a:buNone/>
              <a:defRPr sz="3137">
                <a:solidFill>
                  <a:schemeClr val="tx1"/>
                </a:solidFill>
              </a:defRPr>
            </a:lvl1pPr>
          </a:lstStyle>
          <a:p>
            <a:pPr lvl="0"/>
            <a:r>
              <a:rPr lang="en-US" dirty="0" smtClean="0"/>
              <a:t>Insert text</a:t>
            </a:r>
          </a:p>
        </p:txBody>
      </p:sp>
      <p:sp>
        <p:nvSpPr>
          <p:cNvPr id="32" name="Text Placeholder 27"/>
          <p:cNvSpPr>
            <a:spLocks noGrp="1"/>
          </p:cNvSpPr>
          <p:nvPr>
            <p:ph type="body" sz="quarter" idx="13" hasCustomPrompt="1"/>
          </p:nvPr>
        </p:nvSpPr>
        <p:spPr>
          <a:xfrm>
            <a:off x="1227222" y="4838723"/>
            <a:ext cx="10009357" cy="615609"/>
          </a:xfrm>
        </p:spPr>
        <p:txBody>
          <a:bodyPr/>
          <a:lstStyle>
            <a:lvl1pPr marL="0" indent="0">
              <a:buNone/>
              <a:defRPr sz="3137">
                <a:solidFill>
                  <a:schemeClr val="tx1"/>
                </a:solidFill>
              </a:defRPr>
            </a:lvl1pPr>
          </a:lstStyle>
          <a:p>
            <a:pPr lvl="0"/>
            <a:r>
              <a:rPr lang="en-US" dirty="0" smtClean="0"/>
              <a:t>Insert text</a:t>
            </a:r>
          </a:p>
        </p:txBody>
      </p:sp>
    </p:spTree>
    <p:extLst>
      <p:ext uri="{BB962C8B-B14F-4D97-AF65-F5344CB8AC3E}">
        <p14:creationId xmlns:p14="http://schemas.microsoft.com/office/powerpoint/2010/main" val="404363846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ection - Cyan">
    <p:bg>
      <p:bgPr>
        <a:solidFill>
          <a:srgbClr val="0072C6">
            <a:alpha val="89804"/>
          </a:srgb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0" hasCustomPrompt="1"/>
          </p:nvPr>
        </p:nvSpPr>
        <p:spPr>
          <a:xfrm>
            <a:off x="214756" y="2411530"/>
            <a:ext cx="11322337" cy="1267431"/>
          </a:xfrm>
        </p:spPr>
        <p:txBody>
          <a:bodyPr/>
          <a:lstStyle>
            <a:lvl1pPr marL="0" indent="0">
              <a:buNone/>
              <a:defRPr sz="7842" baseline="0">
                <a:solidFill>
                  <a:schemeClr val="tx1"/>
                </a:solidFill>
              </a:defRPr>
            </a:lvl1pPr>
          </a:lstStyle>
          <a:p>
            <a:pPr lvl="0"/>
            <a:r>
              <a:rPr lang="en-US" dirty="0" smtClean="0"/>
              <a:t>Section/module title</a:t>
            </a:r>
            <a:endParaRPr lang="en-US" dirty="0"/>
          </a:p>
        </p:txBody>
      </p:sp>
      <p:sp>
        <p:nvSpPr>
          <p:cNvPr id="3" name="Text Placeholder 5"/>
          <p:cNvSpPr>
            <a:spLocks noGrp="1"/>
          </p:cNvSpPr>
          <p:nvPr>
            <p:ph type="body" sz="quarter" idx="11" hasCustomPrompt="1"/>
          </p:nvPr>
        </p:nvSpPr>
        <p:spPr>
          <a:xfrm>
            <a:off x="10730309" y="4649292"/>
            <a:ext cx="1345001" cy="2218003"/>
          </a:xfrm>
        </p:spPr>
        <p:txBody>
          <a:bodyPr/>
          <a:lstStyle>
            <a:lvl1pPr marL="0" indent="0" algn="ctr">
              <a:buNone/>
              <a:defRPr sz="14704">
                <a:solidFill>
                  <a:schemeClr val="tx1"/>
                </a:solidFill>
              </a:defRPr>
            </a:lvl1pPr>
          </a:lstStyle>
          <a:p>
            <a:pPr lvl="0"/>
            <a:r>
              <a:rPr lang="en-US" dirty="0" smtClean="0"/>
              <a:t>#</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49220" y="167702"/>
            <a:ext cx="3585699" cy="395521"/>
          </a:xfrm>
          <a:prstGeom prst="rect">
            <a:avLst/>
          </a:prstGeom>
        </p:spPr>
      </p:pic>
    </p:spTree>
    <p:extLst>
      <p:ext uri="{BB962C8B-B14F-4D97-AF65-F5344CB8AC3E}">
        <p14:creationId xmlns:p14="http://schemas.microsoft.com/office/powerpoint/2010/main" val="1033968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guide id="4" orient="horz" pos="18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Microsoft Confidential - Cyan">
    <p:bg>
      <p:bgPr>
        <a:solidFill>
          <a:srgbClr val="0072C6">
            <a:alpha val="89804"/>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5"/>
          </a:xfrm>
          <a:prstGeom prst="rect">
            <a:avLst/>
          </a:prstGeom>
        </p:spPr>
      </p:pic>
      <p:sp>
        <p:nvSpPr>
          <p:cNvPr id="7" name="Text Box 3"/>
          <p:cNvSpPr txBox="1">
            <a:spLocks noChangeArrowheads="1"/>
          </p:cNvSpPr>
          <p:nvPr/>
        </p:nvSpPr>
        <p:spPr bwMode="blackWhite">
          <a:xfrm>
            <a:off x="243100" y="6220031"/>
            <a:ext cx="11820651" cy="621645"/>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2157" dirty="0">
                <a:gradFill>
                  <a:gsLst>
                    <a:gs pos="0">
                      <a:srgbClr val="FFFFFF"/>
                    </a:gs>
                    <a:gs pos="100000">
                      <a:srgbClr val="FFFFFF"/>
                    </a:gs>
                  </a:gsLst>
                  <a:lin ang="5400000" scaled="0"/>
                </a:gradFill>
                <a:cs typeface="Segoe UI" pitchFamily="34" charset="0"/>
              </a:rPr>
              <a:t>Internal use only.  Microsoft Confidential.  © 2013 Microsoft Corporation. All rights reserved. </a:t>
            </a:r>
          </a:p>
        </p:txBody>
      </p:sp>
    </p:spTree>
    <p:extLst>
      <p:ext uri="{BB962C8B-B14F-4D97-AF65-F5344CB8AC3E}">
        <p14:creationId xmlns:p14="http://schemas.microsoft.com/office/powerpoint/2010/main" val="3953744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 Gray">
    <p:spTree>
      <p:nvGrpSpPr>
        <p:cNvPr id="1" name=""/>
        <p:cNvGrpSpPr/>
        <p:nvPr/>
      </p:nvGrpSpPr>
      <p:grpSpPr>
        <a:xfrm>
          <a:off x="0" y="0"/>
          <a:ext cx="0" cy="0"/>
          <a:chOff x="0" y="0"/>
          <a:chExt cx="0" cy="0"/>
        </a:xfrm>
      </p:grpSpPr>
      <p:pic>
        <p:nvPicPr>
          <p:cNvPr id="9" name="Asami"/>
          <p:cNvPicPr>
            <a:picLocks noChangeAspect="1"/>
          </p:cNvPicPr>
          <p:nvPr/>
        </p:nvPicPr>
        <p:blipFill rotWithShape="1">
          <a:blip r:embed="rId2" cstate="screen">
            <a:extLst>
              <a:ext uri="{28A0092B-C50C-407E-A947-70E740481C1C}">
                <a14:useLocalDpi xmlns:a14="http://schemas.microsoft.com/office/drawing/2010/main"/>
              </a:ext>
            </a:extLst>
          </a:blip>
          <a:srcRect l="6252" r="201"/>
          <a:stretch/>
        </p:blipFill>
        <p:spPr>
          <a:xfrm>
            <a:off x="0" y="0"/>
            <a:ext cx="12292760" cy="6858000"/>
          </a:xfrm>
          <a:prstGeom prst="rect">
            <a:avLst/>
          </a:prstGeom>
        </p:spPr>
      </p:pic>
      <p:sp>
        <p:nvSpPr>
          <p:cNvPr id="4" name="Transparency"/>
          <p:cNvSpPr/>
          <p:nvPr/>
        </p:nvSpPr>
        <p:spPr bwMode="auto">
          <a:xfrm>
            <a:off x="-19610" y="3602"/>
            <a:ext cx="12312369" cy="6843486"/>
          </a:xfrm>
          <a:prstGeom prst="rect">
            <a:avLst/>
          </a:prstGeom>
          <a:gradFill flip="none" rotWithShape="1">
            <a:gsLst>
              <a:gs pos="0">
                <a:srgbClr val="C0C0C0"/>
              </a:gs>
              <a:gs pos="65000">
                <a:srgbClr val="C0C0C0">
                  <a:alpha val="5000"/>
                </a:srgbClr>
              </a:gs>
              <a:gs pos="35000">
                <a:srgbClr val="C0C0C0">
                  <a:alpha val="49804"/>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gray">
          <a:xfrm>
            <a:off x="283908" y="2084172"/>
            <a:ext cx="6699559" cy="3586208"/>
          </a:xfrm>
          <a:prstGeom prst="rect">
            <a:avLst/>
          </a:prstGeom>
          <a:solidFill>
            <a:schemeClr val="tx1">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3" name="Course name"/>
          <p:cNvSpPr>
            <a:spLocks noGrp="1"/>
          </p:cNvSpPr>
          <p:nvPr>
            <p:ph type="body" sz="quarter" idx="10" hasCustomPrompt="1"/>
          </p:nvPr>
        </p:nvSpPr>
        <p:spPr>
          <a:xfrm>
            <a:off x="263609" y="2095688"/>
            <a:ext cx="6703922" cy="914360"/>
          </a:xfrm>
        </p:spPr>
        <p:txBody>
          <a:bodyPr/>
          <a:lstStyle>
            <a:lvl1pPr marL="0" indent="0">
              <a:buNone/>
              <a:defRPr sz="5294" spc="-98" baseline="0">
                <a:solidFill>
                  <a:schemeClr val="bg1"/>
                </a:solidFill>
              </a:defRPr>
            </a:lvl1pPr>
          </a:lstStyle>
          <a:p>
            <a:pPr lvl="0"/>
            <a:r>
              <a:rPr lang="en-US" dirty="0" smtClean="0"/>
              <a:t>Insert course name</a:t>
            </a:r>
          </a:p>
        </p:txBody>
      </p:sp>
      <p:sp>
        <p:nvSpPr>
          <p:cNvPr id="15" name="Team name"/>
          <p:cNvSpPr>
            <a:spLocks noGrp="1"/>
          </p:cNvSpPr>
          <p:nvPr>
            <p:ph type="body" sz="quarter" idx="11" hasCustomPrompt="1"/>
          </p:nvPr>
        </p:nvSpPr>
        <p:spPr>
          <a:xfrm>
            <a:off x="263609" y="3061066"/>
            <a:ext cx="6703922" cy="615609"/>
          </a:xfrm>
        </p:spPr>
        <p:txBody>
          <a:bodyPr/>
          <a:lstStyle>
            <a:lvl1pPr marL="0" indent="0">
              <a:buNone/>
              <a:defRPr sz="3137">
                <a:solidFill>
                  <a:schemeClr val="bg1"/>
                </a:solidFill>
              </a:defRPr>
            </a:lvl1pPr>
          </a:lstStyle>
          <a:p>
            <a:pPr lvl="0"/>
            <a:r>
              <a:rPr lang="en-US" dirty="0" smtClean="0"/>
              <a:t>Insert team/engagement name</a:t>
            </a:r>
          </a:p>
        </p:txBody>
      </p:sp>
      <p:sp>
        <p:nvSpPr>
          <p:cNvPr id="17" name="Facilitator name"/>
          <p:cNvSpPr>
            <a:spLocks noGrp="1"/>
          </p:cNvSpPr>
          <p:nvPr>
            <p:ph type="body" sz="quarter" idx="12" hasCustomPrompt="1"/>
          </p:nvPr>
        </p:nvSpPr>
        <p:spPr>
          <a:xfrm>
            <a:off x="263609" y="4897794"/>
            <a:ext cx="6703922" cy="425495"/>
          </a:xfrm>
        </p:spPr>
        <p:txBody>
          <a:bodyPr/>
          <a:lstStyle>
            <a:lvl1pPr marL="0" indent="0">
              <a:buNone/>
              <a:defRPr lang="en-US" sz="1765" kern="1200" spc="49" baseline="0" dirty="0" smtClean="0">
                <a:solidFill>
                  <a:schemeClr val="bg1"/>
                </a:solidFill>
                <a:latin typeface="+mn-lt"/>
                <a:ea typeface="+mn-ea"/>
                <a:cs typeface="+mn-cs"/>
              </a:defRPr>
            </a:lvl1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pPr>
            <a:r>
              <a:rPr lang="en-US" dirty="0" smtClean="0"/>
              <a:t>Insert facilitator name(s)</a:t>
            </a:r>
          </a:p>
        </p:txBody>
      </p:sp>
      <p:sp>
        <p:nvSpPr>
          <p:cNvPr id="11" name="Title - Facilitator"/>
          <p:cNvSpPr>
            <a:spLocks noGrp="1"/>
          </p:cNvSpPr>
          <p:nvPr>
            <p:ph type="body" sz="quarter" idx="13" hasCustomPrompt="1"/>
          </p:nvPr>
        </p:nvSpPr>
        <p:spPr>
          <a:xfrm>
            <a:off x="263610" y="4456739"/>
            <a:ext cx="6719858" cy="506972"/>
          </a:xfrm>
        </p:spPr>
        <p:txBody>
          <a:bodyPr/>
          <a:lstStyle>
            <a:lvl1pPr marL="0" indent="0">
              <a:buNone/>
              <a:defRPr sz="2353" cap="all" baseline="0">
                <a:solidFill>
                  <a:schemeClr val="bg1"/>
                </a:solidFill>
                <a:latin typeface="+mj-lt"/>
              </a:defRPr>
            </a:lvl1pPr>
          </a:lstStyle>
          <a:p>
            <a:pPr lvl="0"/>
            <a:r>
              <a:rPr lang="en-US" dirty="0" smtClean="0"/>
              <a:t>INSERT TITLE (E.G., FACILITATOR OR PRESENTER)</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315" y="303309"/>
            <a:ext cx="1793006" cy="1793260"/>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65768" y="123711"/>
            <a:ext cx="1786879" cy="657385"/>
          </a:xfrm>
          <a:prstGeom prst="rect">
            <a:avLst/>
          </a:prstGeom>
        </p:spPr>
      </p:pic>
    </p:spTree>
    <p:extLst>
      <p:ext uri="{BB962C8B-B14F-4D97-AF65-F5344CB8AC3E}">
        <p14:creationId xmlns:p14="http://schemas.microsoft.com/office/powerpoint/2010/main" val="71441320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187">
          <p15:clr>
            <a:srgbClr val="FBAE40"/>
          </p15:clr>
        </p15:guide>
        <p15:guide id="2" pos="269">
          <p15:clr>
            <a:srgbClr val="FBAE40"/>
          </p15:clr>
        </p15:guide>
        <p15:guide id="3" orient="horz" pos="230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ntroductions - Gray">
    <p:spTree>
      <p:nvGrpSpPr>
        <p:cNvPr id="1" name=""/>
        <p:cNvGrpSpPr/>
        <p:nvPr/>
      </p:nvGrpSpPr>
      <p:grpSpPr>
        <a:xfrm>
          <a:off x="0" y="0"/>
          <a:ext cx="0" cy="0"/>
          <a:chOff x="0" y="0"/>
          <a:chExt cx="0" cy="0"/>
        </a:xfrm>
      </p:grpSpPr>
      <p:sp>
        <p:nvSpPr>
          <p:cNvPr id="4" name="Hope to gain"/>
          <p:cNvSpPr/>
          <p:nvPr/>
        </p:nvSpPr>
        <p:spPr bwMode="auto">
          <a:xfrm>
            <a:off x="7305848" y="3921270"/>
            <a:ext cx="4616914" cy="209195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45713" bIns="91427" numCol="1" spcCol="0" rtlCol="0" fromWordArt="0" anchor="t" anchorCtr="0" forceAA="0" compatLnSpc="1">
            <a:prstTxWarp prst="textNoShape">
              <a:avLst/>
            </a:prstTxWarp>
            <a:noAutofit/>
          </a:bodyPr>
          <a:lstStyle/>
          <a:p>
            <a:pPr defTabSz="913924" fontAlgn="base">
              <a:spcBef>
                <a:spcPct val="0"/>
              </a:spcBef>
              <a:spcAft>
                <a:spcPct val="0"/>
              </a:spcAft>
            </a:pP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What do you hope </a:t>
            </a:r>
            <a:b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br>
            <a:r>
              <a:rPr lang="en-US" sz="3137" spc="-50" dirty="0">
                <a:gradFill>
                  <a:gsLst>
                    <a:gs pos="0">
                      <a:srgbClr val="FFFFFF"/>
                    </a:gs>
                    <a:gs pos="100000">
                      <a:srgbClr val="FFFFFF"/>
                    </a:gs>
                  </a:gsLst>
                  <a:lin ang="5400000" scaled="0"/>
                </a:gradFill>
                <a:latin typeface="Segoe UI Light"/>
                <a:ea typeface="Segoe UI" pitchFamily="34" charset="0"/>
                <a:cs typeface="Segoe UI" pitchFamily="34" charset="0"/>
              </a:rPr>
              <a:t>to gain from this workshop?</a:t>
            </a:r>
          </a:p>
        </p:txBody>
      </p:sp>
      <p:sp>
        <p:nvSpPr>
          <p:cNvPr id="5" name="Name"/>
          <p:cNvSpPr/>
          <p:nvPr/>
        </p:nvSpPr>
        <p:spPr bwMode="auto">
          <a:xfrm>
            <a:off x="7308166" y="1530465"/>
            <a:ext cx="2241062" cy="224138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Name</a:t>
            </a:r>
          </a:p>
        </p:txBody>
      </p:sp>
      <p:sp>
        <p:nvSpPr>
          <p:cNvPr id="6" name="Role"/>
          <p:cNvSpPr/>
          <p:nvPr/>
        </p:nvSpPr>
        <p:spPr bwMode="auto">
          <a:xfrm>
            <a:off x="9699580" y="1530465"/>
            <a:ext cx="2225500" cy="224138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89642"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Role</a:t>
            </a:r>
          </a:p>
          <a:p>
            <a:pP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7" name="Asami"/>
          <p:cNvPicPr>
            <a:picLocks noChangeAspect="1"/>
          </p:cNvPicPr>
          <p:nvPr/>
        </p:nvPicPr>
        <p:blipFill rotWithShape="1">
          <a:blip r:embed="rId2" cstate="screen">
            <a:extLst>
              <a:ext uri="{28A0092B-C50C-407E-A947-70E740481C1C}">
                <a14:useLocalDpi xmlns:a14="http://schemas.microsoft.com/office/drawing/2010/main"/>
              </a:ext>
            </a:extLst>
          </a:blip>
          <a:srcRect t="1307"/>
          <a:stretch/>
        </p:blipFill>
        <p:spPr>
          <a:xfrm>
            <a:off x="283711" y="1530465"/>
            <a:ext cx="6874103" cy="4482760"/>
          </a:xfrm>
          <a:prstGeom prst="rect">
            <a:avLst/>
          </a:prstGeom>
        </p:spPr>
      </p:pic>
      <p:sp>
        <p:nvSpPr>
          <p:cNvPr id="8" name="TextBox 7"/>
          <p:cNvSpPr txBox="1"/>
          <p:nvPr/>
        </p:nvSpPr>
        <p:spPr>
          <a:xfrm>
            <a:off x="220662" y="291068"/>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Introductions</a:t>
            </a:r>
          </a:p>
        </p:txBody>
      </p:sp>
    </p:spTree>
    <p:extLst>
      <p:ext uri="{BB962C8B-B14F-4D97-AF65-F5344CB8AC3E}">
        <p14:creationId xmlns:p14="http://schemas.microsoft.com/office/powerpoint/2010/main" val="274889298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66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Agenda - Gray">
    <p:spTree>
      <p:nvGrpSpPr>
        <p:cNvPr id="1" name=""/>
        <p:cNvGrpSpPr/>
        <p:nvPr/>
      </p:nvGrpSpPr>
      <p:grpSpPr>
        <a:xfrm>
          <a:off x="0" y="0"/>
          <a:ext cx="0" cy="0"/>
          <a:chOff x="0" y="0"/>
          <a:chExt cx="0" cy="0"/>
        </a:xfrm>
      </p:grpSpPr>
      <p:sp>
        <p:nvSpPr>
          <p:cNvPr id="11" name="Module 2"/>
          <p:cNvSpPr/>
          <p:nvPr/>
        </p:nvSpPr>
        <p:spPr>
          <a:xfrm>
            <a:off x="270942" y="3258656"/>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2" name="Module 1"/>
          <p:cNvSpPr/>
          <p:nvPr/>
        </p:nvSpPr>
        <p:spPr>
          <a:xfrm>
            <a:off x="270942" y="2634058"/>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cs typeface="Segoe UI Semibold" panose="020B0702040204020203" pitchFamily="34" charset="0"/>
            </a:endParaRPr>
          </a:p>
        </p:txBody>
      </p:sp>
      <p:sp>
        <p:nvSpPr>
          <p:cNvPr id="13" name="Color bar"/>
          <p:cNvSpPr/>
          <p:nvPr/>
        </p:nvSpPr>
        <p:spPr>
          <a:xfrm>
            <a:off x="270942" y="2009460"/>
            <a:ext cx="11203607" cy="537931"/>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3137" dirty="0">
              <a:solidFill>
                <a:srgbClr val="FFFFFF"/>
              </a:solidFill>
              <a:latin typeface="Segoe UI Light"/>
            </a:endParaRPr>
          </a:p>
        </p:txBody>
      </p:sp>
      <p:sp>
        <p:nvSpPr>
          <p:cNvPr id="14" name="Module 3"/>
          <p:cNvSpPr/>
          <p:nvPr/>
        </p:nvSpPr>
        <p:spPr>
          <a:xfrm>
            <a:off x="270942" y="3883254"/>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5" name="Module 4"/>
          <p:cNvSpPr/>
          <p:nvPr/>
        </p:nvSpPr>
        <p:spPr>
          <a:xfrm>
            <a:off x="270942" y="4507851"/>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6" name="Module 5"/>
          <p:cNvSpPr/>
          <p:nvPr/>
        </p:nvSpPr>
        <p:spPr>
          <a:xfrm>
            <a:off x="268264" y="5132449"/>
            <a:ext cx="11203607" cy="537931"/>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rtlCol="0" anchor="ctr"/>
          <a:lstStyle/>
          <a:p>
            <a:pPr defTabSz="914400">
              <a:lnSpc>
                <a:spcPct val="90000"/>
              </a:lnSpc>
              <a:spcBef>
                <a:spcPts val="1200"/>
              </a:spcBef>
              <a:buClr>
                <a:srgbClr val="333333">
                  <a:lumMod val="75000"/>
                  <a:lumOff val="25000"/>
                </a:srgbClr>
              </a:buClr>
            </a:pPr>
            <a:endParaRPr lang="en-US" sz="2353" dirty="0">
              <a:solidFill>
                <a:srgbClr val="333333"/>
              </a:solidFill>
            </a:endParaRPr>
          </a:p>
        </p:txBody>
      </p:sp>
      <p:sp>
        <p:nvSpPr>
          <p:cNvPr id="18" name="Module 1 title"/>
          <p:cNvSpPr>
            <a:spLocks noGrp="1"/>
          </p:cNvSpPr>
          <p:nvPr>
            <p:ph type="body" sz="quarter" idx="10" hasCustomPrompt="1"/>
          </p:nvPr>
        </p:nvSpPr>
        <p:spPr>
          <a:xfrm>
            <a:off x="1897090" y="264448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19" name="Module 2 title"/>
          <p:cNvSpPr>
            <a:spLocks noGrp="1"/>
          </p:cNvSpPr>
          <p:nvPr>
            <p:ph type="body" sz="quarter" idx="11" hasCustomPrompt="1"/>
          </p:nvPr>
        </p:nvSpPr>
        <p:spPr>
          <a:xfrm>
            <a:off x="1897090" y="3262168"/>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0" name="Module 4 title"/>
          <p:cNvSpPr>
            <a:spLocks noGrp="1"/>
          </p:cNvSpPr>
          <p:nvPr>
            <p:ph type="body" sz="quarter" idx="12" hasCustomPrompt="1"/>
          </p:nvPr>
        </p:nvSpPr>
        <p:spPr>
          <a:xfrm>
            <a:off x="1897090" y="4518385"/>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1" name="Module 5 title"/>
          <p:cNvSpPr>
            <a:spLocks noGrp="1"/>
          </p:cNvSpPr>
          <p:nvPr>
            <p:ph type="body" sz="quarter" idx="13" hasCustomPrompt="1"/>
          </p:nvPr>
        </p:nvSpPr>
        <p:spPr>
          <a:xfrm>
            <a:off x="1897090" y="5146494"/>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2" name="Module 3 title"/>
          <p:cNvSpPr>
            <a:spLocks noGrp="1"/>
          </p:cNvSpPr>
          <p:nvPr>
            <p:ph type="body" sz="quarter" idx="14" hasCustomPrompt="1"/>
          </p:nvPr>
        </p:nvSpPr>
        <p:spPr>
          <a:xfrm>
            <a:off x="1897090" y="3890276"/>
            <a:ext cx="9577458" cy="506972"/>
          </a:xfrm>
        </p:spPr>
        <p:txBody>
          <a:bodyPr/>
          <a:lstStyle>
            <a:lvl1pPr marL="0" indent="0">
              <a:buNone/>
              <a:defRPr sz="2353">
                <a:solidFill>
                  <a:srgbClr val="333333"/>
                </a:solidFill>
                <a:latin typeface="+mn-lt"/>
              </a:defRPr>
            </a:lvl1pPr>
          </a:lstStyle>
          <a:p>
            <a:pPr lvl="0"/>
            <a:r>
              <a:rPr lang="en-US" dirty="0" smtClean="0"/>
              <a:t>Insert module title</a:t>
            </a:r>
          </a:p>
        </p:txBody>
      </p:sp>
      <p:sp>
        <p:nvSpPr>
          <p:cNvPr id="25" name="TextBox 24"/>
          <p:cNvSpPr txBox="1"/>
          <p:nvPr/>
        </p:nvSpPr>
        <p:spPr>
          <a:xfrm>
            <a:off x="218821"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Agenda</a:t>
            </a:r>
          </a:p>
        </p:txBody>
      </p:sp>
      <p:sp>
        <p:nvSpPr>
          <p:cNvPr id="5" name="Text Placeholder 4"/>
          <p:cNvSpPr>
            <a:spLocks noGrp="1"/>
          </p:cNvSpPr>
          <p:nvPr>
            <p:ph type="body" sz="quarter" idx="15" hasCustomPrompt="1"/>
          </p:nvPr>
        </p:nvSpPr>
        <p:spPr>
          <a:xfrm>
            <a:off x="268264" y="4524913"/>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3" name="Text Placeholder 4"/>
          <p:cNvSpPr>
            <a:spLocks noGrp="1"/>
          </p:cNvSpPr>
          <p:nvPr>
            <p:ph type="body" sz="quarter" idx="16" hasCustomPrompt="1"/>
          </p:nvPr>
        </p:nvSpPr>
        <p:spPr>
          <a:xfrm>
            <a:off x="269239" y="5151088"/>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4" name="Text Placeholder 4"/>
          <p:cNvSpPr>
            <a:spLocks noGrp="1"/>
          </p:cNvSpPr>
          <p:nvPr>
            <p:ph type="body" sz="quarter" idx="17" hasCustomPrompt="1"/>
          </p:nvPr>
        </p:nvSpPr>
        <p:spPr>
          <a:xfrm>
            <a:off x="268264" y="39064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6" name="Text Placeholder 4"/>
          <p:cNvSpPr>
            <a:spLocks noGrp="1"/>
          </p:cNvSpPr>
          <p:nvPr>
            <p:ph type="body" sz="quarter" idx="18" hasCustomPrompt="1"/>
          </p:nvPr>
        </p:nvSpPr>
        <p:spPr>
          <a:xfrm>
            <a:off x="268264" y="3269191"/>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
        <p:nvSpPr>
          <p:cNvPr id="27" name="Text Placeholder 4"/>
          <p:cNvSpPr>
            <a:spLocks noGrp="1"/>
          </p:cNvSpPr>
          <p:nvPr>
            <p:ph type="body" sz="quarter" idx="19" hasCustomPrompt="1"/>
          </p:nvPr>
        </p:nvSpPr>
        <p:spPr>
          <a:xfrm>
            <a:off x="268264" y="2656052"/>
            <a:ext cx="3660401" cy="506972"/>
          </a:xfrm>
        </p:spPr>
        <p:txBody>
          <a:bodyPr/>
          <a:lstStyle>
            <a:lvl1pPr marL="0" indent="0">
              <a:buNone/>
              <a:defRPr sz="2353" cap="all" baseline="0">
                <a:latin typeface="Segoe UI Semilight" panose="020B0402040204020203" pitchFamily="34" charset="0"/>
                <a:cs typeface="Segoe UI Semilight" panose="020B0402040204020203" pitchFamily="34" charset="0"/>
              </a:defRPr>
            </a:lvl1pPr>
          </a:lstStyle>
          <a:p>
            <a:pPr lvl="0"/>
            <a:r>
              <a:rPr lang="en-US" dirty="0" smtClean="0"/>
              <a:t>MODULE #: </a:t>
            </a:r>
            <a:endParaRPr lang="en-US" dirty="0"/>
          </a:p>
        </p:txBody>
      </p:sp>
    </p:spTree>
    <p:extLst>
      <p:ext uri="{BB962C8B-B14F-4D97-AF65-F5344CB8AC3E}">
        <p14:creationId xmlns:p14="http://schemas.microsoft.com/office/powerpoint/2010/main" val="351926867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Objectives - Gray">
    <p:spTree>
      <p:nvGrpSpPr>
        <p:cNvPr id="1" name=""/>
        <p:cNvGrpSpPr/>
        <p:nvPr/>
      </p:nvGrpSpPr>
      <p:grpSpPr>
        <a:xfrm>
          <a:off x="0" y="0"/>
          <a:ext cx="0" cy="0"/>
          <a:chOff x="0" y="0"/>
          <a:chExt cx="0" cy="0"/>
        </a:xfrm>
      </p:grpSpPr>
      <p:sp>
        <p:nvSpPr>
          <p:cNvPr id="4" name="Objective tile"/>
          <p:cNvSpPr/>
          <p:nvPr/>
        </p:nvSpPr>
        <p:spPr>
          <a:xfrm>
            <a:off x="1946373" y="2108200"/>
            <a:ext cx="9528176" cy="3224784"/>
          </a:xfrm>
          <a:prstGeom prst="rect">
            <a:avLst/>
          </a:prstGeom>
          <a:solidFill>
            <a:srgbClr val="282828">
              <a:alpha val="1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79285" rIns="60952" bIns="0" numCol="1" spcCol="0" rtlCol="0" fromWordArt="0" anchor="t" anchorCtr="0" forceAA="0" compatLnSpc="1">
            <a:prstTxWarp prst="textNoShape">
              <a:avLst/>
            </a:prstTxWarp>
            <a:noAutofit/>
          </a:bodyPr>
          <a:lstStyle/>
          <a:p>
            <a:pPr defTabSz="914400">
              <a:spcAft>
                <a:spcPts val="1765"/>
              </a:spcAft>
            </a:pPr>
            <a:r>
              <a:rPr lang="en-US" sz="2353" dirty="0">
                <a:solidFill>
                  <a:srgbClr val="333333"/>
                </a:solidFill>
              </a:rPr>
              <a:t> </a:t>
            </a:r>
          </a:p>
          <a:p>
            <a:pPr defTabSz="914400">
              <a:spcAft>
                <a:spcPts val="800"/>
              </a:spcAft>
            </a:pPr>
            <a:r>
              <a:rPr lang="en-US" sz="2133" dirty="0">
                <a:solidFill>
                  <a:srgbClr val="333333"/>
                </a:solidFill>
              </a:rPr>
              <a:t> </a:t>
            </a:r>
          </a:p>
        </p:txBody>
      </p:sp>
      <p:sp>
        <p:nvSpPr>
          <p:cNvPr id="5" name="At the end of this module tile"/>
          <p:cNvSpPr/>
          <p:nvPr/>
        </p:nvSpPr>
        <p:spPr>
          <a:xfrm>
            <a:off x="284006" y="2108200"/>
            <a:ext cx="1584735" cy="1584960"/>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1961" spc="-93" dirty="0">
                <a:solidFill>
                  <a:srgbClr val="FFFFFF"/>
                </a:solidFill>
                <a:ea typeface="Segoe UI" pitchFamily="34" charset="0"/>
                <a:cs typeface="Segoe UI" pitchFamily="34" charset="0"/>
              </a:rPr>
              <a:t>At the end of this module, you will be able to:</a:t>
            </a:r>
          </a:p>
        </p:txBody>
      </p:sp>
      <p:sp>
        <p:nvSpPr>
          <p:cNvPr id="6" name="Push pin tile"/>
          <p:cNvSpPr/>
          <p:nvPr/>
        </p:nvSpPr>
        <p:spPr>
          <a:xfrm>
            <a:off x="276028" y="3748023"/>
            <a:ext cx="1584735" cy="1584960"/>
          </a:xfrm>
          <a:prstGeom prst="rect">
            <a:avLst/>
          </a:prstGeom>
          <a:solidFill>
            <a:srgbClr val="333333">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961" spc="-93" dirty="0">
              <a:solidFill>
                <a:srgbClr val="FFFFFF"/>
              </a:solidFill>
              <a:ea typeface="Segoe UI" pitchFamily="34" charset="0"/>
              <a:cs typeface="Segoe UI" pitchFamily="34" charset="0"/>
            </a:endParaRPr>
          </a:p>
        </p:txBody>
      </p:sp>
      <p:pic>
        <p:nvPicPr>
          <p:cNvPr id="7" name="Push pin"/>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84879" y="4117882"/>
            <a:ext cx="853249" cy="845242"/>
          </a:xfrm>
          <a:prstGeom prst="rect">
            <a:avLst/>
          </a:prstGeom>
        </p:spPr>
      </p:pic>
      <p:sp>
        <p:nvSpPr>
          <p:cNvPr id="9" name="Learning objective"/>
          <p:cNvSpPr>
            <a:spLocks noGrp="1"/>
          </p:cNvSpPr>
          <p:nvPr>
            <p:ph type="body" sz="quarter" idx="10" hasCustomPrompt="1"/>
          </p:nvPr>
        </p:nvSpPr>
        <p:spPr>
          <a:xfrm>
            <a:off x="1937650" y="2108199"/>
            <a:ext cx="9561865" cy="1394174"/>
          </a:xfrm>
        </p:spPr>
        <p:txBody>
          <a:bodyPr tIns="182880"/>
          <a:lstStyle>
            <a:lvl1pPr marL="0" indent="0">
              <a:buNone/>
              <a:defRPr sz="2353" baseline="0">
                <a:solidFill>
                  <a:srgbClr val="333333"/>
                </a:solidFill>
                <a:latin typeface="+mn-lt"/>
              </a:defRPr>
            </a:lvl1pPr>
          </a:lstStyle>
          <a:p>
            <a:pPr lvl="0"/>
            <a:r>
              <a:rPr lang="en-US" dirty="0" smtClean="0"/>
              <a:t>Insert learning objective</a:t>
            </a:r>
          </a:p>
          <a:p>
            <a:pPr lvl="0"/>
            <a:r>
              <a:rPr lang="en-US" dirty="0" smtClean="0"/>
              <a:t>Insert learning objective</a:t>
            </a:r>
          </a:p>
          <a:p>
            <a:pPr lvl="0"/>
            <a:r>
              <a:rPr lang="en-US" dirty="0" smtClean="0"/>
              <a:t>Insert learning objective</a:t>
            </a:r>
          </a:p>
        </p:txBody>
      </p:sp>
      <p:sp>
        <p:nvSpPr>
          <p:cNvPr id="10" name="TextBox 9"/>
          <p:cNvSpPr txBox="1"/>
          <p:nvPr/>
        </p:nvSpPr>
        <p:spPr>
          <a:xfrm>
            <a:off x="241510" y="218090"/>
            <a:ext cx="11377225"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Learning objectives</a:t>
            </a:r>
          </a:p>
        </p:txBody>
      </p:sp>
    </p:spTree>
    <p:extLst>
      <p:ext uri="{BB962C8B-B14F-4D97-AF65-F5344CB8AC3E}">
        <p14:creationId xmlns:p14="http://schemas.microsoft.com/office/powerpoint/2010/main" val="81776226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guide id="2" pos="269">
          <p15:clr>
            <a:srgbClr val="FBAE40"/>
          </p15:clr>
        </p15:guide>
        <p15:guide id="3" pos="7373">
          <p15:clr>
            <a:srgbClr val="FBAE40"/>
          </p15:clr>
        </p15:guide>
        <p15:guide id="4" orient="horz" pos="619">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ctivity setup - Gray">
    <p:spTree>
      <p:nvGrpSpPr>
        <p:cNvPr id="1" name=""/>
        <p:cNvGrpSpPr/>
        <p:nvPr/>
      </p:nvGrpSpPr>
      <p:grpSpPr>
        <a:xfrm>
          <a:off x="0" y="0"/>
          <a:ext cx="0" cy="0"/>
          <a:chOff x="0" y="0"/>
          <a:chExt cx="0" cy="0"/>
        </a:xfrm>
      </p:grpSpPr>
      <p:sp>
        <p:nvSpPr>
          <p:cNvPr id="3" name="TextBox 2"/>
          <p:cNvSpPr txBox="1"/>
          <p:nvPr/>
        </p:nvSpPr>
        <p:spPr>
          <a:xfrm>
            <a:off x="241510" y="227551"/>
            <a:ext cx="9995439" cy="1022998"/>
          </a:xfrm>
          <a:prstGeom prst="rect">
            <a:avLst/>
          </a:prstGeom>
          <a:noFill/>
        </p:spPr>
        <p:txBody>
          <a:bodyPr wrap="square" lIns="179285" tIns="143428" rIns="179285" bIns="143428" rtlCol="0">
            <a:spAutoFit/>
          </a:bodyPr>
          <a:lstStyle/>
          <a:p>
            <a:pPr defTabSz="914400">
              <a:lnSpc>
                <a:spcPct val="90000"/>
              </a:lnSpc>
              <a:spcAft>
                <a:spcPts val="588"/>
              </a:spcAft>
            </a:pPr>
            <a:r>
              <a:rPr lang="en-US" sz="5294" spc="-98" dirty="0">
                <a:solidFill>
                  <a:srgbClr val="333333"/>
                </a:solidFill>
                <a:latin typeface="Segoe UI Light" panose="020B0502040204020203" pitchFamily="34" charset="0"/>
                <a:cs typeface="Segoe UI Light" panose="020B0502040204020203" pitchFamily="34" charset="0"/>
              </a:rPr>
              <a:t> </a:t>
            </a:r>
          </a:p>
        </p:txBody>
      </p:sp>
      <p:sp>
        <p:nvSpPr>
          <p:cNvPr id="5" name="Text Placeholder 4"/>
          <p:cNvSpPr>
            <a:spLocks noGrp="1"/>
          </p:cNvSpPr>
          <p:nvPr>
            <p:ph type="body" sz="quarter" idx="10" hasCustomPrompt="1"/>
          </p:nvPr>
        </p:nvSpPr>
        <p:spPr>
          <a:xfrm>
            <a:off x="287894" y="262727"/>
            <a:ext cx="9949055" cy="917880"/>
          </a:xfrm>
        </p:spPr>
        <p:txBody>
          <a:bodyPr/>
          <a:lstStyle>
            <a:lvl1pPr marL="0" indent="0">
              <a:buNone/>
              <a:defRPr sz="5294"/>
            </a:lvl1pPr>
          </a:lstStyle>
          <a:p>
            <a:pPr lvl="0"/>
            <a:r>
              <a:rPr lang="en-US" dirty="0" smtClean="0"/>
              <a:t>Activity: Insert activity name</a:t>
            </a:r>
          </a:p>
        </p:txBody>
      </p:sp>
      <p:grpSp>
        <p:nvGrpSpPr>
          <p:cNvPr id="9" name="Group 8"/>
          <p:cNvGrpSpPr/>
          <p:nvPr/>
        </p:nvGrpSpPr>
        <p:grpSpPr>
          <a:xfrm>
            <a:off x="10578075" y="651"/>
            <a:ext cx="1613925" cy="6858000"/>
            <a:chOff x="10790187" y="663"/>
            <a:chExt cx="1646288" cy="6994525"/>
          </a:xfrm>
          <a:solidFill>
            <a:srgbClr val="008272">
              <a:alpha val="89804"/>
            </a:srgbClr>
          </a:solidFill>
        </p:grpSpPr>
        <p:sp>
          <p:nvSpPr>
            <p:cNvPr id="6" name="Rectangle 5"/>
            <p:cNvSpPr/>
            <p:nvPr userDrawn="1"/>
          </p:nvSpPr>
          <p:spPr bwMode="auto">
            <a:xfrm>
              <a:off x="10790187" y="663"/>
              <a:ext cx="1646288" cy="6994525"/>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0187" y="664"/>
              <a:ext cx="1646288" cy="1058200"/>
            </a:xfrm>
            <a:prstGeom prst="rect">
              <a:avLst/>
            </a:prstGeom>
            <a:grpFill/>
          </p:spPr>
        </p:pic>
      </p:grpSp>
      <p:sp>
        <p:nvSpPr>
          <p:cNvPr id="15" name="Picture Placeholder 14"/>
          <p:cNvSpPr>
            <a:spLocks noGrp="1"/>
          </p:cNvSpPr>
          <p:nvPr>
            <p:ph type="pic" sz="quarter" idx="11" hasCustomPrompt="1"/>
          </p:nvPr>
        </p:nvSpPr>
        <p:spPr>
          <a:xfrm>
            <a:off x="10640376" y="5763620"/>
            <a:ext cx="1489323" cy="832882"/>
          </a:xfrm>
        </p:spPr>
        <p:txBody>
          <a:bodyPr/>
          <a:lstStyle>
            <a:lvl1pPr marL="0" indent="0" algn="ctr">
              <a:buNone/>
              <a:defRPr sz="1568">
                <a:solidFill>
                  <a:schemeClr val="bg1"/>
                </a:solidFill>
                <a:latin typeface="+mn-lt"/>
              </a:defRPr>
            </a:lvl1pPr>
          </a:lstStyle>
          <a:p>
            <a:r>
              <a:rPr lang="en-US" dirty="0" smtClean="0"/>
              <a:t>Insert stopwatch image</a:t>
            </a:r>
            <a:endParaRPr lang="en-US" dirty="0"/>
          </a:p>
        </p:txBody>
      </p:sp>
      <p:sp>
        <p:nvSpPr>
          <p:cNvPr id="16" name="Text Placeholder 4"/>
          <p:cNvSpPr txBox="1">
            <a:spLocks/>
          </p:cNvSpPr>
          <p:nvPr/>
        </p:nvSpPr>
        <p:spPr>
          <a:xfrm>
            <a:off x="5837673" y="1744349"/>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a:gradFill>
                  <a:gsLst>
                    <a:gs pos="0">
                      <a:srgbClr val="FFFFFF"/>
                    </a:gs>
                    <a:gs pos="100000">
                      <a:srgbClr val="FFFFFF"/>
                    </a:gs>
                  </a:gsLst>
                  <a:lin ang="5400000" scaled="0"/>
                </a:gradFill>
              </a:rPr>
              <a:t>Heading</a:t>
            </a:r>
          </a:p>
        </p:txBody>
      </p:sp>
      <p:grpSp>
        <p:nvGrpSpPr>
          <p:cNvPr id="42" name="Group 41"/>
          <p:cNvGrpSpPr/>
          <p:nvPr/>
        </p:nvGrpSpPr>
        <p:grpSpPr>
          <a:xfrm>
            <a:off x="290328" y="1653512"/>
            <a:ext cx="3137487" cy="4942990"/>
            <a:chOff x="296150" y="1698654"/>
            <a:chExt cx="3200400" cy="5041392"/>
          </a:xfrm>
        </p:grpSpPr>
        <p:sp>
          <p:nvSpPr>
            <p:cNvPr id="17" name="Rectangle 16"/>
            <p:cNvSpPr/>
            <p:nvPr userDrawn="1"/>
          </p:nvSpPr>
          <p:spPr bwMode="auto">
            <a:xfrm>
              <a:off x="296150" y="1710846"/>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18" name="Rectangle 17"/>
            <p:cNvSpPr/>
            <p:nvPr userDrawn="1"/>
          </p:nvSpPr>
          <p:spPr bwMode="auto">
            <a:xfrm>
              <a:off x="296150" y="1698654"/>
              <a:ext cx="3200400" cy="54864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24" name="Text Placeholder 4"/>
          <p:cNvSpPr txBox="1">
            <a:spLocks/>
          </p:cNvSpPr>
          <p:nvPr/>
        </p:nvSpPr>
        <p:spPr>
          <a:xfrm>
            <a:off x="5031310" y="1788257"/>
            <a:ext cx="2644453" cy="380229"/>
          </a:xfrm>
          <a:prstGeom prst="rect">
            <a:avLst/>
          </a:prstGeom>
        </p:spPr>
        <p:txBody>
          <a:bodyPr wrap="square" lIns="134464" tIns="0" rIns="134464" bIns="0" anchor="ctr" anchorCtr="0">
            <a:spAutoFit/>
          </a:bodyPr>
          <a:lstStyle>
            <a:defPPr>
              <a:defRPr lang="en-US"/>
            </a:defPPr>
            <a:lvl1pPr indent="0">
              <a:lnSpc>
                <a:spcPct val="90000"/>
              </a:lnSpc>
              <a:spcBef>
                <a:spcPct val="20000"/>
              </a:spcBef>
              <a:buSzPct val="90000"/>
              <a:buFont typeface="Wingdings" pitchFamily="2" charset="2"/>
              <a:buNone/>
              <a:defRPr sz="2800" baseline="0">
                <a:gradFill>
                  <a:gsLst>
                    <a:gs pos="0">
                      <a:schemeClr val="bg1"/>
                    </a:gs>
                    <a:gs pos="100000">
                      <a:schemeClr val="bg1"/>
                    </a:gs>
                  </a:gsLst>
                  <a:lin ang="5400000" scaled="0"/>
                </a:gradFill>
                <a:latin typeface="+mj-lt"/>
              </a:defRPr>
            </a:lvl1pPr>
            <a:lvl2pPr marL="855663" indent="-395288">
              <a:lnSpc>
                <a:spcPct val="90000"/>
              </a:lnSpc>
              <a:spcBef>
                <a:spcPct val="20000"/>
              </a:spcBef>
              <a:buSzPct val="90000"/>
              <a:buFont typeface="Wingdings" pitchFamily="2" charset="2"/>
              <a:buChar char="§"/>
              <a:defRPr sz="2400">
                <a:gradFill>
                  <a:gsLst>
                    <a:gs pos="0">
                      <a:schemeClr val="tx1"/>
                    </a:gs>
                    <a:gs pos="86000">
                      <a:schemeClr val="tx1"/>
                    </a:gs>
                  </a:gsLst>
                  <a:lin ang="5400000" scaled="0"/>
                </a:gradFill>
                <a:latin typeface="Segoe UI Light" pitchFamily="34" charset="0"/>
              </a:defRPr>
            </a:lvl2pPr>
            <a:lvl3pPr marL="1204913" indent="-349250">
              <a:lnSpc>
                <a:spcPct val="90000"/>
              </a:lnSpc>
              <a:spcBef>
                <a:spcPct val="20000"/>
              </a:spcBef>
              <a:buSzPct val="90000"/>
              <a:buFont typeface="Wingdings" pitchFamily="2" charset="2"/>
              <a:buChar char="§"/>
              <a:defRPr sz="2000">
                <a:gradFill>
                  <a:gsLst>
                    <a:gs pos="0">
                      <a:schemeClr val="tx1"/>
                    </a:gs>
                    <a:gs pos="86000">
                      <a:schemeClr val="tx1"/>
                    </a:gs>
                  </a:gsLst>
                  <a:lin ang="5400000" scaled="0"/>
                </a:gradFill>
                <a:latin typeface="Segoe UI Light" pitchFamily="34" charset="0"/>
              </a:defRPr>
            </a:lvl3pPr>
            <a:lvl4pPr marL="1538288" indent="-279400">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4pPr>
            <a:lvl5pPr marL="1887538" indent="-282575">
              <a:lnSpc>
                <a:spcPct val="90000"/>
              </a:lnSpc>
              <a:spcBef>
                <a:spcPct val="20000"/>
              </a:spcBef>
              <a:buSzPct val="90000"/>
              <a:buFont typeface="Wingdings" pitchFamily="2" charset="2"/>
              <a:buChar char="§"/>
              <a:defRPr>
                <a:gradFill>
                  <a:gsLst>
                    <a:gs pos="0">
                      <a:schemeClr val="tx1"/>
                    </a:gs>
                    <a:gs pos="86000">
                      <a:schemeClr val="tx1"/>
                    </a:gs>
                  </a:gsLst>
                  <a:lin ang="5400000" scaled="0"/>
                </a:gradFill>
                <a:latin typeface="Segoe UI Light" pitchFamily="34" charset="0"/>
              </a:defRPr>
            </a:lvl5pPr>
            <a:lvl6pPr marL="2514499" indent="-228591">
              <a:spcBef>
                <a:spcPct val="20000"/>
              </a:spcBef>
              <a:buFont typeface="Arial" pitchFamily="34" charset="0"/>
              <a:buChar char="•"/>
              <a:defRPr sz="2000"/>
            </a:lvl6pPr>
            <a:lvl7pPr marL="2971681" indent="-228591">
              <a:spcBef>
                <a:spcPct val="20000"/>
              </a:spcBef>
              <a:buFont typeface="Arial" pitchFamily="34" charset="0"/>
              <a:buChar char="•"/>
              <a:defRPr sz="2000"/>
            </a:lvl7pPr>
            <a:lvl8pPr marL="3428863" indent="-228591">
              <a:spcBef>
                <a:spcPct val="20000"/>
              </a:spcBef>
              <a:buFont typeface="Arial" pitchFamily="34" charset="0"/>
              <a:buChar char="•"/>
              <a:defRPr sz="2000"/>
            </a:lvl8pPr>
            <a:lvl9pPr marL="3886045" indent="-228591">
              <a:spcBef>
                <a:spcPct val="20000"/>
              </a:spcBef>
              <a:buFont typeface="Arial" pitchFamily="34" charset="0"/>
              <a:buChar char="•"/>
              <a:defRPr sz="2000"/>
            </a:lvl9pPr>
          </a:lstStyle>
          <a:p>
            <a:pPr defTabSz="914400"/>
            <a:r>
              <a:rPr lang="en-US" sz="2745" dirty="0" smtClean="0">
                <a:gradFill>
                  <a:gsLst>
                    <a:gs pos="0">
                      <a:srgbClr val="FFFFFF"/>
                    </a:gs>
                    <a:gs pos="100000">
                      <a:srgbClr val="FFFFFF"/>
                    </a:gs>
                  </a:gsLst>
                  <a:lin ang="5400000" scaled="0"/>
                </a:gradFill>
              </a:rPr>
              <a:t>STEP 2</a:t>
            </a:r>
            <a:endParaRPr lang="en-US" sz="2745" dirty="0">
              <a:gradFill>
                <a:gsLst>
                  <a:gs pos="0">
                    <a:srgbClr val="FFFFFF"/>
                  </a:gs>
                  <a:gs pos="100000">
                    <a:srgbClr val="FFFFFF"/>
                  </a:gs>
                </a:gsLst>
                <a:lin ang="5400000" scaled="0"/>
              </a:gradFill>
            </a:endParaRPr>
          </a:p>
        </p:txBody>
      </p:sp>
      <p:grpSp>
        <p:nvGrpSpPr>
          <p:cNvPr id="41" name="Group 40"/>
          <p:cNvGrpSpPr/>
          <p:nvPr/>
        </p:nvGrpSpPr>
        <p:grpSpPr>
          <a:xfrm>
            <a:off x="3705319" y="1653512"/>
            <a:ext cx="3137487" cy="4942990"/>
            <a:chOff x="3627693" y="1702193"/>
            <a:chExt cx="3200400" cy="5041392"/>
          </a:xfrm>
        </p:grpSpPr>
        <p:sp>
          <p:nvSpPr>
            <p:cNvPr id="31" name="Rectangle 30"/>
            <p:cNvSpPr/>
            <p:nvPr userDrawn="1"/>
          </p:nvSpPr>
          <p:spPr bwMode="auto">
            <a:xfrm>
              <a:off x="3627693" y="1714385"/>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2" name="Rectangle 31"/>
            <p:cNvSpPr/>
            <p:nvPr userDrawn="1"/>
          </p:nvSpPr>
          <p:spPr bwMode="auto">
            <a:xfrm>
              <a:off x="3627693" y="1702193"/>
              <a:ext cx="3200400" cy="54864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grpSp>
        <p:nvGrpSpPr>
          <p:cNvPr id="39" name="Group 38"/>
          <p:cNvGrpSpPr/>
          <p:nvPr/>
        </p:nvGrpSpPr>
        <p:grpSpPr>
          <a:xfrm>
            <a:off x="7120310" y="1653512"/>
            <a:ext cx="3137487" cy="4942990"/>
            <a:chOff x="6945065" y="1691565"/>
            <a:chExt cx="3200400" cy="5041392"/>
          </a:xfrm>
        </p:grpSpPr>
        <p:sp>
          <p:nvSpPr>
            <p:cNvPr id="35" name="Rectangle 34"/>
            <p:cNvSpPr/>
            <p:nvPr userDrawn="1"/>
          </p:nvSpPr>
          <p:spPr bwMode="auto">
            <a:xfrm>
              <a:off x="6945065" y="1703757"/>
              <a:ext cx="3200400" cy="5029200"/>
            </a:xfrm>
            <a:prstGeom prst="rect">
              <a:avLst/>
            </a:prstGeom>
            <a:solidFill>
              <a:srgbClr val="28282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765" dirty="0">
                <a:solidFill>
                  <a:srgbClr val="FFFFFF"/>
                </a:solidFill>
              </a:endParaRPr>
            </a:p>
          </p:txBody>
        </p:sp>
        <p:sp>
          <p:nvSpPr>
            <p:cNvPr id="36" name="Rectangle 35"/>
            <p:cNvSpPr/>
            <p:nvPr userDrawn="1"/>
          </p:nvSpPr>
          <p:spPr bwMode="auto">
            <a:xfrm>
              <a:off x="6945065" y="1691565"/>
              <a:ext cx="3200400" cy="548640"/>
            </a:xfrm>
            <a:prstGeom prst="rect">
              <a:avLst/>
            </a:prstGeom>
            <a:solidFill>
              <a:srgbClr val="333333">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896091" fontAlgn="base">
                <a:spcBef>
                  <a:spcPct val="0"/>
                </a:spcBef>
                <a:spcAft>
                  <a:spcPct val="0"/>
                </a:spcAft>
              </a:pPr>
              <a:endParaRPr lang="en-US" sz="1176" spc="-49" dirty="0">
                <a:gradFill>
                  <a:gsLst>
                    <a:gs pos="0">
                      <a:srgbClr val="000000"/>
                    </a:gs>
                    <a:gs pos="100000">
                      <a:srgbClr val="000000"/>
                    </a:gs>
                  </a:gsLst>
                  <a:lin ang="5400000" scaled="0"/>
                </a:gradFill>
                <a:ea typeface="Segoe UI" pitchFamily="34" charset="0"/>
                <a:cs typeface="Segoe UI" pitchFamily="34" charset="0"/>
              </a:endParaRPr>
            </a:p>
          </p:txBody>
        </p:sp>
      </p:grpSp>
      <p:sp>
        <p:nvSpPr>
          <p:cNvPr id="44" name="Text Placeholder 43"/>
          <p:cNvSpPr>
            <a:spLocks noGrp="1"/>
          </p:cNvSpPr>
          <p:nvPr>
            <p:ph type="body" sz="quarter" idx="15" hasCustomPrompt="1"/>
          </p:nvPr>
        </p:nvSpPr>
        <p:spPr>
          <a:xfrm>
            <a:off x="287894" y="2203397"/>
            <a:ext cx="3104041"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5" name="Text Placeholder 43"/>
          <p:cNvSpPr>
            <a:spLocks noGrp="1"/>
          </p:cNvSpPr>
          <p:nvPr>
            <p:ph type="body" sz="quarter" idx="16" hasCustomPrompt="1"/>
          </p:nvPr>
        </p:nvSpPr>
        <p:spPr>
          <a:xfrm>
            <a:off x="3712212" y="2203397"/>
            <a:ext cx="3130593"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7" name="Text Placeholder 43"/>
          <p:cNvSpPr>
            <a:spLocks noGrp="1"/>
          </p:cNvSpPr>
          <p:nvPr>
            <p:ph type="body" sz="quarter" idx="17" hasCustomPrompt="1"/>
          </p:nvPr>
        </p:nvSpPr>
        <p:spPr>
          <a:xfrm>
            <a:off x="7139384" y="2178656"/>
            <a:ext cx="3097565" cy="782137"/>
          </a:xfrm>
        </p:spPr>
        <p:txBody>
          <a:bodyPr/>
          <a:lstStyle>
            <a:lvl1pPr marL="336145" indent="-336145">
              <a:buFont typeface="Wingdings" panose="05000000000000000000" pitchFamily="2" charset="2"/>
              <a:buChar char="à"/>
              <a:defRPr sz="2157">
                <a:latin typeface="+mn-lt"/>
              </a:defRPr>
            </a:lvl1pPr>
            <a:lvl2pPr>
              <a:defRPr sz="2353">
                <a:latin typeface="+mn-lt"/>
              </a:defRPr>
            </a:lvl2pPr>
            <a:lvl3pPr>
              <a:defRPr sz="2353">
                <a:latin typeface="+mn-lt"/>
              </a:defRPr>
            </a:lvl3pPr>
            <a:lvl4pPr>
              <a:defRPr sz="2353">
                <a:latin typeface="+mn-lt"/>
              </a:defRPr>
            </a:lvl4pPr>
            <a:lvl5pPr>
              <a:defRPr sz="2353">
                <a:latin typeface="+mn-lt"/>
              </a:defRPr>
            </a:lvl5pPr>
          </a:lstStyle>
          <a:p>
            <a:pPr lvl="0"/>
            <a:r>
              <a:rPr lang="en-US" dirty="0" smtClean="0"/>
              <a:t>Insert step-by-step instructions</a:t>
            </a:r>
          </a:p>
        </p:txBody>
      </p:sp>
      <p:sp>
        <p:nvSpPr>
          <p:cNvPr id="4" name="Text Placeholder 3"/>
          <p:cNvSpPr>
            <a:spLocks noGrp="1"/>
          </p:cNvSpPr>
          <p:nvPr>
            <p:ph type="body" sz="quarter" idx="18" hasCustomPrompt="1"/>
          </p:nvPr>
        </p:nvSpPr>
        <p:spPr>
          <a:xfrm>
            <a:off x="305096"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1</a:t>
            </a:r>
            <a:endParaRPr lang="en-US" dirty="0"/>
          </a:p>
        </p:txBody>
      </p:sp>
      <p:sp>
        <p:nvSpPr>
          <p:cNvPr id="28" name="Text Placeholder 3"/>
          <p:cNvSpPr>
            <a:spLocks noGrp="1"/>
          </p:cNvSpPr>
          <p:nvPr>
            <p:ph type="body" sz="quarter" idx="19" hasCustomPrompt="1"/>
          </p:nvPr>
        </p:nvSpPr>
        <p:spPr>
          <a:xfrm>
            <a:off x="3699558"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2</a:t>
            </a:r>
            <a:endParaRPr lang="en-US" dirty="0"/>
          </a:p>
        </p:txBody>
      </p:sp>
      <p:sp>
        <p:nvSpPr>
          <p:cNvPr id="29" name="Text Placeholder 3"/>
          <p:cNvSpPr>
            <a:spLocks noGrp="1"/>
          </p:cNvSpPr>
          <p:nvPr>
            <p:ph type="body" sz="quarter" idx="20" hasCustomPrompt="1"/>
          </p:nvPr>
        </p:nvSpPr>
        <p:spPr>
          <a:xfrm>
            <a:off x="7132865" y="1671759"/>
            <a:ext cx="2465168" cy="561290"/>
          </a:xfrm>
        </p:spPr>
        <p:txBody>
          <a:bodyPr/>
          <a:lstStyle>
            <a:lvl1pPr marL="0" indent="0">
              <a:buNone/>
              <a:defRPr sz="2745" cap="all" baseline="0">
                <a:solidFill>
                  <a:schemeClr val="bg1"/>
                </a:solidFill>
                <a:latin typeface="Segoe UI Semilight" panose="020B0402040204020203" pitchFamily="34" charset="0"/>
                <a:cs typeface="Segoe UI Semilight" panose="020B0402040204020203" pitchFamily="34" charset="0"/>
              </a:defRPr>
            </a:lvl1pPr>
          </a:lstStyle>
          <a:p>
            <a:pPr lvl="0"/>
            <a:r>
              <a:rPr lang="en-US" dirty="0" smtClean="0"/>
              <a:t>STEP 3</a:t>
            </a:r>
            <a:endParaRPr lang="en-US" dirty="0"/>
          </a:p>
        </p:txBody>
      </p:sp>
    </p:spTree>
    <p:extLst>
      <p:ext uri="{BB962C8B-B14F-4D97-AF65-F5344CB8AC3E}">
        <p14:creationId xmlns:p14="http://schemas.microsoft.com/office/powerpoint/2010/main" val="413153097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619">
          <p15:clr>
            <a:srgbClr val="FBAE40"/>
          </p15:clr>
        </p15:guide>
        <p15:guide id="2" pos="173">
          <p15:clr>
            <a:srgbClr val="FBAE40"/>
          </p15:clr>
        </p15:guide>
        <p15:guide id="3" pos="26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63" Type="http://schemas.openxmlformats.org/officeDocument/2006/relationships/slideLayout" Target="../slideLayouts/slideLayout8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62" Type="http://schemas.openxmlformats.org/officeDocument/2006/relationships/slideLayout" Target="../slideLayouts/slideLayout8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8" Type="http://schemas.openxmlformats.org/officeDocument/2006/relationships/slideLayout" Target="../slideLayouts/slideLayout79.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slideLayout" Target="../slideLayouts/slideLayout78.xml"/><Relationship Id="rId61" Type="http://schemas.openxmlformats.org/officeDocument/2006/relationships/slideLayout" Target="../slideLayouts/slideLayout8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60" Type="http://schemas.openxmlformats.org/officeDocument/2006/relationships/slideLayout" Target="../slideLayouts/slideLayout8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slideLayout" Target="../slideLayouts/slideLayout77.xml"/><Relationship Id="rId64" Type="http://schemas.openxmlformats.org/officeDocument/2006/relationships/theme" Target="../theme/theme3.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5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theme" Target="../theme/theme4.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image" Target="../media/image26.png"/><Relationship Id="rId3" Type="http://schemas.openxmlformats.org/officeDocument/2006/relationships/slideLayout" Target="../slideLayouts/slideLayout169.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theme" Target="../theme/theme8.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572000"/>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538542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6" r:id="rId5"/>
    <p:sldLayoutId id="2147483717" r:id="rId6"/>
    <p:sldLayoutId id="2147483718" r:id="rId7"/>
    <p:sldLayoutId id="2147483719" r:id="rId8"/>
    <p:sldLayoutId id="2147483741" r:id="rId9"/>
    <p:sldLayoutId id="2147483935" r:id="rId10"/>
    <p:sldLayoutId id="2147483936" r:id="rId11"/>
    <p:sldLayoutId id="2147483937" r:id="rId12"/>
  </p:sldLayoutIdLst>
  <p:timing>
    <p:tnLst>
      <p:par>
        <p:cTn id="1" dur="indefinite" restart="never" nodeType="tmRoot"/>
      </p:par>
    </p:tnLst>
  </p:timing>
  <p:txStyles>
    <p:titleStyle>
      <a:lvl1pPr algn="l" defTabSz="1219170" rtl="0" eaLnBrk="1" latinLnBrk="0" hangingPunct="1">
        <a:spcBef>
          <a:spcPct val="0"/>
        </a:spcBef>
        <a:buNone/>
        <a:defRPr sz="5867" kern="1200">
          <a:solidFill>
            <a:srgbClr val="523394"/>
          </a:solidFill>
          <a:latin typeface="Segoe UI" panose="020B0502040204020203" pitchFamily="34" charset="0"/>
          <a:ea typeface="Tahoma" pitchFamily="34" charset="0"/>
          <a:cs typeface="Segoe UI" panose="020B0502040204020203" pitchFamily="34" charset="0"/>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8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5720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2ED7FD-B62D-45E0-9FE6-5369AB61B87C}" type="slidenum">
              <a:rPr lang="en-US" smtClean="0"/>
              <a:t>‹#›</a:t>
            </a:fld>
            <a:endParaRPr lang="en-US"/>
          </a:p>
        </p:txBody>
      </p:sp>
      <p:pic>
        <p:nvPicPr>
          <p:cNvPr id="10" name="Picture 9"/>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2400" y="6277437"/>
            <a:ext cx="1600200" cy="589030"/>
          </a:xfrm>
          <a:prstGeom prst="rect">
            <a:avLst/>
          </a:prstGeom>
        </p:spPr>
      </p:pic>
    </p:spTree>
    <p:extLst>
      <p:ext uri="{BB962C8B-B14F-4D97-AF65-F5344CB8AC3E}">
        <p14:creationId xmlns:p14="http://schemas.microsoft.com/office/powerpoint/2010/main" val="3578326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80" r:id="rId4"/>
    <p:sldLayoutId id="2147483737" r:id="rId5"/>
    <p:sldLayoutId id="2147483872" r:id="rId6"/>
    <p:sldLayoutId id="2147483939" r:id="rId7"/>
    <p:sldLayoutId id="2147483940" r:id="rId8"/>
    <p:sldLayoutId id="2147483941" r:id="rId9"/>
  </p:sldLayoutIdLst>
  <p:timing>
    <p:tnLst>
      <p:par>
        <p:cTn id="1" dur="indefinite" restart="never" nodeType="tmRoot"/>
      </p:par>
    </p:tnLst>
  </p:timing>
  <p:txStyles>
    <p:titleStyle>
      <a:lvl1pPr algn="l" defTabSz="1219170" rtl="0" eaLnBrk="1" latinLnBrk="0" hangingPunct="1">
        <a:spcBef>
          <a:spcPct val="0"/>
        </a:spcBef>
        <a:buNone/>
        <a:defRPr sz="5867" kern="1200">
          <a:solidFill>
            <a:srgbClr val="523394"/>
          </a:solidFill>
          <a:latin typeface="Segoe UI" panose="020B0502040204020203" pitchFamily="34" charset="0"/>
          <a:ea typeface="Tahoma" pitchFamily="34" charset="0"/>
          <a:cs typeface="Segoe UI" panose="020B0502040204020203" pitchFamily="34" charset="0"/>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2955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 id="2147483805" r:id="rId63"/>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609492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 id="2147483852" r:id="rId46"/>
    <p:sldLayoutId id="2147483853" r:id="rId47"/>
    <p:sldLayoutId id="2147483854" r:id="rId48"/>
    <p:sldLayoutId id="2147483855" r:id="rId49"/>
    <p:sldLayoutId id="2147483856" r:id="rId50"/>
    <p:sldLayoutId id="2147483857" r:id="rId51"/>
    <p:sldLayoutId id="2147483858" r:id="rId52"/>
    <p:sldLayoutId id="2147483859" r:id="rId53"/>
    <p:sldLayoutId id="2147483860" r:id="rId54"/>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056523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Lst>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7" cy="7478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862465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Lst>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txStyles>
    <p:titleStyle>
      <a:lvl1pPr algn="l" defTabSz="914363" rtl="0" eaLnBrk="1" latinLnBrk="0" hangingPunct="1">
        <a:lnSpc>
          <a:spcPct val="90000"/>
        </a:lnSpc>
        <a:spcBef>
          <a:spcPct val="0"/>
        </a:spcBef>
        <a:buNone/>
        <a:defRPr lang="en-US" sz="54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7"/>
            <a:ext cx="11653521" cy="1753279"/>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193495633"/>
      </p:ext>
    </p:extLst>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1"/>
              </a:gs>
              <a:gs pos="100000">
                <a:schemeClr val="tx1"/>
              </a:gs>
            </a:gsLst>
            <a:lin ang="5400000" scaled="0"/>
          </a:gradFill>
          <a:latin typeface="+mj-lt"/>
          <a:ea typeface="+mn-ea"/>
          <a:cs typeface="+mn-cs"/>
        </a:defRPr>
      </a:lvl1pPr>
      <a:lvl2pPr marL="268916" marR="0" indent="-17927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537832" marR="0" indent="-17927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806748" marR="0" indent="-17927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pos="749">
          <p15:clr>
            <a:srgbClr val="5ACBF0"/>
          </p15:clr>
        </p15:guide>
        <p15:guide id="5" pos="1325">
          <p15:clr>
            <a:srgbClr val="5ACBF0"/>
          </p15:clr>
        </p15:guide>
        <p15:guide id="6" pos="1901">
          <p15:clr>
            <a:srgbClr val="5ACBF0"/>
          </p15:clr>
        </p15:guide>
        <p15:guide id="7" pos="2477">
          <p15:clr>
            <a:srgbClr val="5ACBF0"/>
          </p15:clr>
        </p15:guide>
        <p15:guide id="8" pos="3053">
          <p15:clr>
            <a:srgbClr val="5ACBF0"/>
          </p15:clr>
        </p15:guide>
        <p15:guide id="9" pos="3629">
          <p15:clr>
            <a:srgbClr val="5ACBF0"/>
          </p15:clr>
        </p15:guide>
        <p15:guide id="10" pos="4205">
          <p15:clr>
            <a:srgbClr val="5ACBF0"/>
          </p15:clr>
        </p15:guide>
        <p15:guide id="11" pos="4781">
          <p15:clr>
            <a:srgbClr val="5ACBF0"/>
          </p15:clr>
        </p15:guide>
        <p15:guide id="12" pos="5357">
          <p15:clr>
            <a:srgbClr val="5ACBF0"/>
          </p15:clr>
        </p15:guide>
        <p15:guide id="13" pos="5933">
          <p15:clr>
            <a:srgbClr val="5ACBF0"/>
          </p15:clr>
        </p15:guide>
        <p15:guide id="14" pos="6509">
          <p15:clr>
            <a:srgbClr val="5ACBF0"/>
          </p15:clr>
        </p15:guide>
        <p15:guide id="15" pos="7085">
          <p15:clr>
            <a:srgbClr val="5ACBF0"/>
          </p15:clr>
        </p15:guide>
        <p15:guide id="16" orient="horz">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orient="horz" pos="4219">
          <p15:clr>
            <a:srgbClr val="5ACBF0"/>
          </p15:clr>
        </p15:guide>
        <p15:guide id="24" pos="288">
          <p15:clr>
            <a:srgbClr val="C35EA4"/>
          </p15:clr>
        </p15:guide>
        <p15:guide id="25" pos="7546">
          <p15:clr>
            <a:srgbClr val="C35EA4"/>
          </p15:clr>
        </p15:guide>
        <p15:guide id="26" orient="horz" pos="302">
          <p15:clr>
            <a:srgbClr val="C35EA4"/>
          </p15:clr>
        </p15:guide>
        <p15:guide id="27"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
        <p:nvSpPr>
          <p:cNvPr id="3" name="Slide Number Placeholder 2"/>
          <p:cNvSpPr>
            <a:spLocks noGrp="1"/>
          </p:cNvSpPr>
          <p:nvPr>
            <p:ph type="sldNum" sz="quarter" idx="4"/>
          </p:nvPr>
        </p:nvSpPr>
        <p:spPr>
          <a:xfrm>
            <a:off x="11026337" y="6028972"/>
            <a:ext cx="896425" cy="536322"/>
          </a:xfrm>
          <a:prstGeom prst="rect">
            <a:avLst/>
          </a:prstGeom>
        </p:spPr>
        <p:txBody>
          <a:bodyPr vert="horz" lIns="182880" tIns="182880" rIns="182880" bIns="182880" rtlCol="0" anchor="t" anchorCtr="0"/>
          <a:lstStyle>
            <a:lvl1pPr algn="r">
              <a:defRPr sz="1176">
                <a:solidFill>
                  <a:schemeClr val="tx1">
                    <a:tint val="75000"/>
                  </a:schemeClr>
                </a:solidFill>
              </a:defRPr>
            </a:lvl1pPr>
          </a:lstStyle>
          <a:p>
            <a:pPr defTabSz="914314"/>
            <a:fld id="{6974C60E-8F8C-41D8-9BFF-6DF338C2FC78}" type="slidenum">
              <a:rPr lang="en-US" smtClean="0">
                <a:solidFill>
                  <a:srgbClr val="505050">
                    <a:tint val="75000"/>
                  </a:srgbClr>
                </a:solidFill>
              </a:rPr>
              <a:pPr defTabSz="914314"/>
              <a:t>‹#›</a:t>
            </a:fld>
            <a:endParaRPr lang="en-US" dirty="0">
              <a:solidFill>
                <a:srgbClr val="505050">
                  <a:tint val="75000"/>
                </a:srgbClr>
              </a:solidFill>
            </a:endParaRPr>
          </a:p>
        </p:txBody>
      </p:sp>
    </p:spTree>
    <p:extLst>
      <p:ext uri="{BB962C8B-B14F-4D97-AF65-F5344CB8AC3E}">
        <p14:creationId xmlns:p14="http://schemas.microsoft.com/office/powerpoint/2010/main" val="373082984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 id="2147483919" r:id="rId23"/>
    <p:sldLayoutId id="2147483920" r:id="rId24"/>
    <p:sldLayoutId id="2147483921" r:id="rId25"/>
    <p:sldLayoutId id="2147483922" r:id="rId26"/>
    <p:sldLayoutId id="2147483923" r:id="rId27"/>
    <p:sldLayoutId id="2147483924" r:id="rId28"/>
    <p:sldLayoutId id="2147483925" r:id="rId29"/>
    <p:sldLayoutId id="2147483926" r:id="rId30"/>
    <p:sldLayoutId id="2147483927" r:id="rId31"/>
    <p:sldLayoutId id="2147483928" r:id="rId32"/>
    <p:sldLayoutId id="2147483929" r:id="rId33"/>
    <p:sldLayoutId id="2147483930" r:id="rId34"/>
    <p:sldLayoutId id="2147483931" r:id="rId35"/>
    <p:sldLayoutId id="2147483932" r:id="rId36"/>
    <p:sldLayoutId id="2147483933" r:id="rId37"/>
  </p:sldLayoutIdLst>
  <p:transition>
    <p:fade/>
  </p:transition>
  <p:timing>
    <p:tnLst>
      <p:par>
        <p:cTn id="1" dur="indefinite" restart="never" nodeType="tmRoot"/>
      </p:par>
    </p:tnLst>
  </p:timing>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29.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58.jpeg"/><Relationship Id="rId18" Type="http://schemas.openxmlformats.org/officeDocument/2006/relationships/image" Target="../media/image62.png"/><Relationship Id="rId3" Type="http://schemas.openxmlformats.org/officeDocument/2006/relationships/tags" Target="../tags/tag32.xml"/><Relationship Id="rId21" Type="http://schemas.openxmlformats.org/officeDocument/2006/relationships/image" Target="../media/image65.png"/><Relationship Id="rId7" Type="http://schemas.openxmlformats.org/officeDocument/2006/relationships/slideLayout" Target="../slideLayouts/slideLayout17.xml"/><Relationship Id="rId12" Type="http://schemas.openxmlformats.org/officeDocument/2006/relationships/image" Target="../media/image57.png"/><Relationship Id="rId17" Type="http://schemas.openxmlformats.org/officeDocument/2006/relationships/image" Target="../media/image52.png"/><Relationship Id="rId2" Type="http://schemas.openxmlformats.org/officeDocument/2006/relationships/tags" Target="../tags/tag31.xml"/><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56.wmf"/><Relationship Id="rId5" Type="http://schemas.openxmlformats.org/officeDocument/2006/relationships/tags" Target="../tags/tag34.xml"/><Relationship Id="rId15" Type="http://schemas.openxmlformats.org/officeDocument/2006/relationships/image" Target="../media/image60.jpg"/><Relationship Id="rId23" Type="http://schemas.microsoft.com/office/2007/relationships/hdphoto" Target="../media/hdphoto2.wdp"/><Relationship Id="rId10" Type="http://schemas.openxmlformats.org/officeDocument/2006/relationships/image" Target="../media/image55.png"/><Relationship Id="rId19" Type="http://schemas.openxmlformats.org/officeDocument/2006/relationships/image" Target="../media/image63.png"/><Relationship Id="rId4" Type="http://schemas.openxmlformats.org/officeDocument/2006/relationships/tags" Target="../tags/tag33.xml"/><Relationship Id="rId9" Type="http://schemas.openxmlformats.org/officeDocument/2006/relationships/image" Target="../media/image54.png"/><Relationship Id="rId14" Type="http://schemas.openxmlformats.org/officeDocument/2006/relationships/image" Target="../media/image59.jpeg"/><Relationship Id="rId22"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7.xml"/><Relationship Id="rId1" Type="http://schemas.openxmlformats.org/officeDocument/2006/relationships/tags" Target="../tags/tag36.xml"/><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69.emf"/><Relationship Id="rId5" Type="http://schemas.openxmlformats.org/officeDocument/2006/relationships/chart" Target="../charts/chart1.xm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7.xml"/><Relationship Id="rId1" Type="http://schemas.openxmlformats.org/officeDocument/2006/relationships/tags" Target="../tags/tag39.xml"/><Relationship Id="rId5" Type="http://schemas.openxmlformats.org/officeDocument/2006/relationships/image" Target="../media/image70.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8.xml"/><Relationship Id="rId7" Type="http://schemas.openxmlformats.org/officeDocument/2006/relationships/image" Target="../media/image73.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52.png"/><Relationship Id="rId5" Type="http://schemas.openxmlformats.org/officeDocument/2006/relationships/image" Target="../media/image75.jpe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9.xml"/><Relationship Id="rId1" Type="http://schemas.openxmlformats.org/officeDocument/2006/relationships/tags" Target="../tags/tag43.xml"/><Relationship Id="rId5" Type="http://schemas.openxmlformats.org/officeDocument/2006/relationships/image" Target="../media/image76.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36.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35.wmf"/><Relationship Id="rId17" Type="http://schemas.openxmlformats.org/officeDocument/2006/relationships/image" Target="../media/image32.png"/><Relationship Id="rId2" Type="http://schemas.openxmlformats.org/officeDocument/2006/relationships/tags" Target="../tags/tag12.xml"/><Relationship Id="rId16" Type="http://schemas.openxmlformats.org/officeDocument/2006/relationships/image" Target="../media/image39.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1.xml"/><Relationship Id="rId5" Type="http://schemas.openxmlformats.org/officeDocument/2006/relationships/tags" Target="../tags/tag15.xml"/><Relationship Id="rId15" Type="http://schemas.openxmlformats.org/officeDocument/2006/relationships/image" Target="../media/image38.png"/><Relationship Id="rId10" Type="http://schemas.openxmlformats.org/officeDocument/2006/relationships/slideLayout" Target="../slideLayouts/slideLayout2.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7.jpeg"/></Relationships>
</file>

<file path=ppt/slides/_rels/slide2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tags" Target="../tags/tag46.xml"/><Relationship Id="rId7" Type="http://schemas.openxmlformats.org/officeDocument/2006/relationships/image" Target="../media/image77.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15.xml"/><Relationship Id="rId11" Type="http://schemas.openxmlformats.org/officeDocument/2006/relationships/image" Target="../media/image52.png"/><Relationship Id="rId5" Type="http://schemas.openxmlformats.org/officeDocument/2006/relationships/slideLayout" Target="../slideLayouts/slideLayout15.xml"/><Relationship Id="rId10" Type="http://schemas.openxmlformats.org/officeDocument/2006/relationships/image" Target="../media/image80.png"/><Relationship Id="rId4" Type="http://schemas.openxmlformats.org/officeDocument/2006/relationships/tags" Target="../tags/tag47.xml"/><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8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image" Target="../media/image50.png"/><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49.png"/><Relationship Id="rId17" Type="http://schemas.openxmlformats.org/officeDocument/2006/relationships/image" Target="../media/image86.jpeg"/><Relationship Id="rId2" Type="http://schemas.openxmlformats.org/officeDocument/2006/relationships/tags" Target="../tags/tag51.xml"/><Relationship Id="rId16" Type="http://schemas.openxmlformats.org/officeDocument/2006/relationships/image" Target="../media/image85.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47.jpeg"/><Relationship Id="rId5" Type="http://schemas.openxmlformats.org/officeDocument/2006/relationships/tags" Target="../tags/tag54.xml"/><Relationship Id="rId15" Type="http://schemas.openxmlformats.org/officeDocument/2006/relationships/image" Target="../media/image84.png"/><Relationship Id="rId10" Type="http://schemas.openxmlformats.org/officeDocument/2006/relationships/slideLayout" Target="../slideLayouts/slideLayout17.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48.jpe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89.png"/><Relationship Id="rId5" Type="http://schemas.openxmlformats.org/officeDocument/2006/relationships/image" Target="../media/image53.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63.xml"/><Relationship Id="rId5" Type="http://schemas.openxmlformats.org/officeDocument/2006/relationships/image" Target="../media/image89.png"/><Relationship Id="rId4" Type="http://schemas.openxmlformats.org/officeDocument/2006/relationships/image" Target="../media/image91.emf"/></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8.xml"/><Relationship Id="rId7" Type="http://schemas.openxmlformats.org/officeDocument/2006/relationships/image" Target="../media/image89.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93.jpe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notesSlide" Target="../notesSlides/notesSlide24.xml"/><Relationship Id="rId9"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66.xml"/><Relationship Id="rId6" Type="http://schemas.openxmlformats.org/officeDocument/2006/relationships/image" Target="../media/image97.png"/><Relationship Id="rId5" Type="http://schemas.openxmlformats.org/officeDocument/2006/relationships/image" Target="../media/image89.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7.xml"/><Relationship Id="rId5" Type="http://schemas.openxmlformats.org/officeDocument/2006/relationships/image" Target="../media/image99.emf"/><Relationship Id="rId4" Type="http://schemas.openxmlformats.org/officeDocument/2006/relationships/image" Target="../media/image98.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9.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2.xml"/><Relationship Id="rId7" Type="http://schemas.openxmlformats.org/officeDocument/2006/relationships/image" Target="../media/image103.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29.xml"/><Relationship Id="rId11" Type="http://schemas.openxmlformats.org/officeDocument/2006/relationships/image" Target="../media/image89.png"/><Relationship Id="rId5" Type="http://schemas.openxmlformats.org/officeDocument/2006/relationships/slideLayout" Target="../slideLayouts/slideLayout3.xml"/><Relationship Id="rId10" Type="http://schemas.microsoft.com/office/2007/relationships/hdphoto" Target="../media/hdphoto2.wdp"/><Relationship Id="rId4" Type="http://schemas.openxmlformats.org/officeDocument/2006/relationships/tags" Target="../tags/tag73.xml"/><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74.xml"/><Relationship Id="rId6" Type="http://schemas.openxmlformats.org/officeDocument/2006/relationships/image" Target="../media/image104.png"/><Relationship Id="rId5" Type="http://schemas.openxmlformats.org/officeDocument/2006/relationships/image" Target="../media/image89.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89.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78.xml"/><Relationship Id="rId7" Type="http://schemas.openxmlformats.org/officeDocument/2006/relationships/slideLayout" Target="../slideLayouts/slideLayout9.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89.png"/><Relationship Id="rId5" Type="http://schemas.openxmlformats.org/officeDocument/2006/relationships/tags" Target="../tags/tag80.xml"/><Relationship Id="rId10" Type="http://schemas.openxmlformats.org/officeDocument/2006/relationships/image" Target="../media/image109.png"/><Relationship Id="rId4" Type="http://schemas.openxmlformats.org/officeDocument/2006/relationships/tags" Target="../tags/tag79.xml"/><Relationship Id="rId9"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89.png"/><Relationship Id="rId5" Type="http://schemas.openxmlformats.org/officeDocument/2006/relationships/tags" Target="../tags/tag86.xml"/><Relationship Id="rId10" Type="http://schemas.openxmlformats.org/officeDocument/2006/relationships/image" Target="../media/image109.png"/><Relationship Id="rId4" Type="http://schemas.openxmlformats.org/officeDocument/2006/relationships/tags" Target="../tags/tag85.xml"/><Relationship Id="rId9"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89.png"/><Relationship Id="rId5" Type="http://schemas.openxmlformats.org/officeDocument/2006/relationships/image" Target="../media/image113.emf"/><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15.png"/><Relationship Id="rId2" Type="http://schemas.openxmlformats.org/officeDocument/2006/relationships/slideLayout" Target="../slideLayouts/slideLayout9.xml"/><Relationship Id="rId1" Type="http://schemas.openxmlformats.org/officeDocument/2006/relationships/tags" Target="../tags/tag88.xml"/><Relationship Id="rId6" Type="http://schemas.openxmlformats.org/officeDocument/2006/relationships/image" Target="../media/image114.png"/><Relationship Id="rId5" Type="http://schemas.openxmlformats.org/officeDocument/2006/relationships/image" Target="../media/image89.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tags" Target="../tags/tag101.xml"/><Relationship Id="rId18" Type="http://schemas.openxmlformats.org/officeDocument/2006/relationships/image" Target="../media/image89.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tags" Target="../tags/tag100.xml"/><Relationship Id="rId17" Type="http://schemas.openxmlformats.org/officeDocument/2006/relationships/image" Target="../media/image116.png"/><Relationship Id="rId2" Type="http://schemas.openxmlformats.org/officeDocument/2006/relationships/tags" Target="../tags/tag90.xml"/><Relationship Id="rId16" Type="http://schemas.openxmlformats.org/officeDocument/2006/relationships/image" Target="../media/image56.wmf"/><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tags" Target="../tags/tag99.xml"/><Relationship Id="rId5" Type="http://schemas.openxmlformats.org/officeDocument/2006/relationships/tags" Target="../tags/tag93.xml"/><Relationship Id="rId15" Type="http://schemas.openxmlformats.org/officeDocument/2006/relationships/notesSlide" Target="../notesSlides/notesSlide35.xml"/><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89.png"/><Relationship Id="rId5" Type="http://schemas.openxmlformats.org/officeDocument/2006/relationships/image" Target="../media/image119.pn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8.xml"/><Relationship Id="rId1" Type="http://schemas.openxmlformats.org/officeDocument/2006/relationships/slideLayout" Target="../slideLayouts/slideLayout143.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114.pn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image" Target="../media/image48.jpeg"/><Relationship Id="rId17" Type="http://schemas.openxmlformats.org/officeDocument/2006/relationships/image" Target="../media/image97.png"/><Relationship Id="rId2" Type="http://schemas.openxmlformats.org/officeDocument/2006/relationships/tags" Target="../tags/tag105.xml"/><Relationship Id="rId16" Type="http://schemas.openxmlformats.org/officeDocument/2006/relationships/image" Target="../media/image50.png"/><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85.png"/><Relationship Id="rId5" Type="http://schemas.openxmlformats.org/officeDocument/2006/relationships/tags" Target="../tags/tag108.xml"/><Relationship Id="rId15" Type="http://schemas.openxmlformats.org/officeDocument/2006/relationships/image" Target="../media/image104.png"/><Relationship Id="rId10" Type="http://schemas.openxmlformats.org/officeDocument/2006/relationships/slideLayout" Target="../slideLayouts/slideLayout17.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4.xml"/><Relationship Id="rId1" Type="http://schemas.openxmlformats.org/officeDocument/2006/relationships/tags" Target="../tags/tag113.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115.xml"/><Relationship Id="rId6" Type="http://schemas.openxmlformats.org/officeDocument/2006/relationships/image" Target="../media/image124.png"/><Relationship Id="rId5" Type="http://schemas.openxmlformats.org/officeDocument/2006/relationships/image" Target="../media/image53.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126.png"/><Relationship Id="rId5" Type="http://schemas.openxmlformats.org/officeDocument/2006/relationships/image" Target="../media/image124.png"/><Relationship Id="rId4" Type="http://schemas.openxmlformats.org/officeDocument/2006/relationships/image" Target="../media/image90.emf"/></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128.png"/><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116.xml"/><Relationship Id="rId5" Type="http://schemas.openxmlformats.org/officeDocument/2006/relationships/image" Target="../media/image12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124.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124.png"/><Relationship Id="rId5" Type="http://schemas.openxmlformats.org/officeDocument/2006/relationships/image" Target="../media/image133.pn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ags" Target="../tags/tag117.xml"/><Relationship Id="rId5" Type="http://schemas.openxmlformats.org/officeDocument/2006/relationships/image" Target="../media/image12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62.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136.pn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tags" Target="../tags/tag120.xml"/><Relationship Id="rId7" Type="http://schemas.openxmlformats.org/officeDocument/2006/relationships/image" Target="../media/image137.jpg"/><Relationship Id="rId12" Type="http://schemas.openxmlformats.org/officeDocument/2006/relationships/image" Target="../media/image141.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notesSlide" Target="../notesSlides/notesSlide49.xml"/><Relationship Id="rId11" Type="http://schemas.openxmlformats.org/officeDocument/2006/relationships/image" Target="../media/image50.png"/><Relationship Id="rId5" Type="http://schemas.openxmlformats.org/officeDocument/2006/relationships/slideLayout" Target="../slideLayouts/slideLayout18.xml"/><Relationship Id="rId10" Type="http://schemas.openxmlformats.org/officeDocument/2006/relationships/image" Target="../media/image140.png"/><Relationship Id="rId4" Type="http://schemas.openxmlformats.org/officeDocument/2006/relationships/tags" Target="../tags/tag121.xml"/><Relationship Id="rId9"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46.png"/><Relationship Id="rId3" Type="http://schemas.openxmlformats.org/officeDocument/2006/relationships/tags" Target="../tags/tag124.xml"/><Relationship Id="rId7" Type="http://schemas.openxmlformats.org/officeDocument/2006/relationships/tags" Target="../tags/tag128.xml"/><Relationship Id="rId12" Type="http://schemas.openxmlformats.org/officeDocument/2006/relationships/image" Target="../media/image45.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42.png"/><Relationship Id="rId5" Type="http://schemas.openxmlformats.org/officeDocument/2006/relationships/tags" Target="../tags/tag126.xml"/><Relationship Id="rId15" Type="http://schemas.openxmlformats.org/officeDocument/2006/relationships/image" Target="../media/image50.png"/><Relationship Id="rId10" Type="http://schemas.openxmlformats.org/officeDocument/2006/relationships/image" Target="../media/image85.png"/><Relationship Id="rId4" Type="http://schemas.openxmlformats.org/officeDocument/2006/relationships/tags" Target="../tags/tag125.xml"/><Relationship Id="rId9" Type="http://schemas.openxmlformats.org/officeDocument/2006/relationships/slideLayout" Target="../slideLayouts/slideLayout17.xml"/><Relationship Id="rId14" Type="http://schemas.microsoft.com/office/2007/relationships/hdphoto" Target="../media/hdphoto1.wdp"/></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7.jpeg"/><Relationship Id="rId3" Type="http://schemas.openxmlformats.org/officeDocument/2006/relationships/tags" Target="../tags/tag132.xml"/><Relationship Id="rId7" Type="http://schemas.openxmlformats.org/officeDocument/2006/relationships/tags" Target="../tags/tag136.xml"/><Relationship Id="rId12" Type="http://schemas.openxmlformats.org/officeDocument/2006/relationships/image" Target="../media/image143.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11" Type="http://schemas.microsoft.com/office/2007/relationships/hdphoto" Target="../media/hdphoto1.wdp"/><Relationship Id="rId5" Type="http://schemas.openxmlformats.org/officeDocument/2006/relationships/tags" Target="../tags/tag134.xml"/><Relationship Id="rId15" Type="http://schemas.openxmlformats.org/officeDocument/2006/relationships/image" Target="../media/image48.jpeg"/><Relationship Id="rId10" Type="http://schemas.openxmlformats.org/officeDocument/2006/relationships/image" Target="../media/image46.png"/><Relationship Id="rId4" Type="http://schemas.openxmlformats.org/officeDocument/2006/relationships/tags" Target="../tags/tag133.xml"/><Relationship Id="rId9" Type="http://schemas.openxmlformats.org/officeDocument/2006/relationships/notesSlide" Target="../notesSlides/notesSlide50.xml"/><Relationship Id="rId14" Type="http://schemas.openxmlformats.org/officeDocument/2006/relationships/image" Target="../media/image49.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37.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48.jpeg"/><Relationship Id="rId3" Type="http://schemas.openxmlformats.org/officeDocument/2006/relationships/tags" Target="../tags/tag22.xml"/><Relationship Id="rId7" Type="http://schemas.openxmlformats.org/officeDocument/2006/relationships/slideLayout" Target="../slideLayouts/slideLayout18.xml"/><Relationship Id="rId12" Type="http://schemas.openxmlformats.org/officeDocument/2006/relationships/image" Target="../media/image47.jpeg"/><Relationship Id="rId17" Type="http://schemas.openxmlformats.org/officeDocument/2006/relationships/image" Target="../media/image49.emf"/><Relationship Id="rId2" Type="http://schemas.openxmlformats.org/officeDocument/2006/relationships/tags" Target="../tags/tag21.xml"/><Relationship Id="rId16" Type="http://schemas.openxmlformats.org/officeDocument/2006/relationships/customXml" Target="../ink/ink1.xml"/><Relationship Id="rId1" Type="http://schemas.openxmlformats.org/officeDocument/2006/relationships/tags" Target="../tags/tag20.xml"/><Relationship Id="rId6" Type="http://schemas.openxmlformats.org/officeDocument/2006/relationships/tags" Target="../tags/tag25.xml"/><Relationship Id="rId11" Type="http://schemas.microsoft.com/office/2007/relationships/hdphoto" Target="../media/hdphoto1.wdp"/><Relationship Id="rId5" Type="http://schemas.openxmlformats.org/officeDocument/2006/relationships/tags" Target="../tags/tag24.xml"/><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tags" Target="../tags/tag23.xml"/><Relationship Id="rId9" Type="http://schemas.openxmlformats.org/officeDocument/2006/relationships/image" Target="../media/image45.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49.png"/><Relationship Id="rId5" Type="http://schemas.openxmlformats.org/officeDocument/2006/relationships/image" Target="../media/image47.jpeg"/><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98714" y="-152400"/>
            <a:ext cx="10363200" cy="1786792"/>
          </a:xfrm>
        </p:spPr>
        <p:txBody>
          <a:bodyPr/>
          <a:lstStyle/>
          <a:p>
            <a:r>
              <a:rPr lang="en-US" dirty="0" smtClean="0">
                <a:latin typeface="Segoe UI Light" panose="020B0502040204020203" pitchFamily="34" charset="0"/>
                <a:cs typeface="Segoe UI Light" panose="020B0502040204020203" pitchFamily="34" charset="0"/>
              </a:rPr>
              <a:t>Indistinguishable from magic</a:t>
            </a:r>
            <a:endParaRPr lang="en-US" dirty="0">
              <a:latin typeface="Segoe UI Light" panose="020B0502040204020203" pitchFamily="34" charset="0"/>
              <a:cs typeface="Segoe UI Light" panose="020B0502040204020203" pitchFamily="34" charset="0"/>
            </a:endParaRPr>
          </a:p>
        </p:txBody>
      </p:sp>
      <p:sp>
        <p:nvSpPr>
          <p:cNvPr id="7" name="Subtitle 6"/>
          <p:cNvSpPr>
            <a:spLocks noGrp="1"/>
          </p:cNvSpPr>
          <p:nvPr>
            <p:ph type="subTitle" idx="1"/>
          </p:nvPr>
        </p:nvSpPr>
        <p:spPr>
          <a:xfrm>
            <a:off x="609600" y="3481706"/>
            <a:ext cx="10363200" cy="2342352"/>
          </a:xfrm>
        </p:spPr>
        <p:txBody>
          <a:bodyPr/>
          <a:lstStyle/>
          <a:p>
            <a:r>
              <a:rPr lang="en-US" sz="4400" dirty="0" smtClean="0">
                <a:latin typeface="Segoe UI Light" panose="020B0502040204020203" pitchFamily="34" charset="0"/>
                <a:cs typeface="Segoe UI Light" panose="020B0502040204020203" pitchFamily="34" charset="0"/>
              </a:rPr>
              <a:t>Seth Eliot</a:t>
            </a:r>
          </a:p>
          <a:p>
            <a:r>
              <a:rPr lang="en-US" sz="3200" dirty="0">
                <a:latin typeface="Segoe UI Light" panose="020B0502040204020203" pitchFamily="34" charset="0"/>
                <a:cs typeface="Segoe UI Light" panose="020B0502040204020203" pitchFamily="34" charset="0"/>
              </a:rPr>
              <a:t>Principal Knowledge Engineer, </a:t>
            </a:r>
            <a:r>
              <a:rPr lang="en-US" sz="3200" dirty="0" smtClean="0">
                <a:latin typeface="Segoe UI Light" panose="020B0502040204020203" pitchFamily="34" charset="0"/>
                <a:cs typeface="Segoe UI Light" panose="020B0502040204020203" pitchFamily="34" charset="0"/>
              </a:rPr>
              <a:t>Engineering Excellence</a:t>
            </a:r>
          </a:p>
          <a:p>
            <a:r>
              <a:rPr lang="en-US" sz="3200" dirty="0" smtClean="0">
                <a:latin typeface="Segoe UI Light" panose="020B0502040204020203" pitchFamily="34" charset="0"/>
                <a:cs typeface="Segoe UI Light" panose="020B0502040204020203" pitchFamily="34" charset="0"/>
              </a:rPr>
              <a:t>September 11, 2014</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96400" y="5715000"/>
            <a:ext cx="2241938" cy="825253"/>
          </a:xfrm>
          <a:prstGeom prst="rect">
            <a:avLst/>
          </a:prstGeom>
        </p:spPr>
      </p:pic>
      <p:sp>
        <p:nvSpPr>
          <p:cNvPr id="2" name="Rectangle 1"/>
          <p:cNvSpPr/>
          <p:nvPr/>
        </p:nvSpPr>
        <p:spPr>
          <a:xfrm>
            <a:off x="3048000" y="1444924"/>
            <a:ext cx="9448800" cy="2062103"/>
          </a:xfrm>
          <a:prstGeom prst="rect">
            <a:avLst/>
          </a:prstGeom>
        </p:spPr>
        <p:txBody>
          <a:bodyPr wrap="square">
            <a:spAutoFit/>
          </a:bodyPr>
          <a:lstStyle/>
          <a:p>
            <a:r>
              <a:rPr lang="en-US" sz="3200" b="1" dirty="0" smtClean="0">
                <a:latin typeface="Segoe UI Light" panose="020B0502040204020203" pitchFamily="34" charset="0"/>
                <a:cs typeface="Segoe UI Light" panose="020B0502040204020203" pitchFamily="34" charset="0"/>
              </a:rPr>
              <a:t>How cloud services, </a:t>
            </a:r>
          </a:p>
          <a:p>
            <a:pPr lvl="3"/>
            <a:r>
              <a:rPr lang="en-US" sz="3200" b="1" dirty="0" smtClean="0">
                <a:latin typeface="Segoe UI Light" panose="020B0502040204020203" pitchFamily="34" charset="0"/>
                <a:cs typeface="Segoe UI Light" panose="020B0502040204020203" pitchFamily="34" charset="0"/>
              </a:rPr>
              <a:t>big data, </a:t>
            </a:r>
          </a:p>
          <a:p>
            <a:pPr lvl="4"/>
            <a:r>
              <a:rPr lang="en-US" sz="3200" b="1" dirty="0" smtClean="0">
                <a:latin typeface="Segoe UI Light" panose="020B0502040204020203" pitchFamily="34" charset="0"/>
                <a:cs typeface="Segoe UI Light" panose="020B0502040204020203" pitchFamily="34" charset="0"/>
              </a:rPr>
              <a:t>and mobile </a:t>
            </a:r>
          </a:p>
          <a:p>
            <a:r>
              <a:rPr lang="en-US" sz="3200" b="1" dirty="0" smtClean="0">
                <a:latin typeface="Segoe UI Light" panose="020B0502040204020203" pitchFamily="34" charset="0"/>
                <a:cs typeface="Segoe UI Light" panose="020B0502040204020203" pitchFamily="34" charset="0"/>
              </a:rPr>
              <a:t>…enable software success and customer delight</a:t>
            </a:r>
            <a:endParaRPr lang="en-US" sz="3200" dirty="0">
              <a:latin typeface="Segoe UI Light" panose="020B0502040204020203" pitchFamily="34" charset="0"/>
              <a:cs typeface="Segoe UI Light" panose="020B0502040204020203" pitchFamily="34" charset="0"/>
            </a:endParaRPr>
          </a:p>
        </p:txBody>
      </p:sp>
      <p:grpSp>
        <p:nvGrpSpPr>
          <p:cNvPr id="5" name="Group 4"/>
          <p:cNvGrpSpPr/>
          <p:nvPr/>
        </p:nvGrpSpPr>
        <p:grpSpPr>
          <a:xfrm>
            <a:off x="598714" y="1673524"/>
            <a:ext cx="2339343" cy="1567992"/>
            <a:chOff x="598714" y="2363288"/>
            <a:chExt cx="2339343" cy="1567992"/>
          </a:xfrm>
        </p:grpSpPr>
        <p:sp>
          <p:nvSpPr>
            <p:cNvPr id="4" name="Rectangle 3"/>
            <p:cNvSpPr/>
            <p:nvPr/>
          </p:nvSpPr>
          <p:spPr>
            <a:xfrm>
              <a:off x="1219200" y="2847203"/>
              <a:ext cx="1295400" cy="78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8714" y="2363288"/>
              <a:ext cx="2339343" cy="1567992"/>
            </a:xfrm>
            <a:prstGeom prst="rect">
              <a:avLst/>
            </a:prstGeom>
          </p:spPr>
        </p:pic>
      </p:grpSp>
      <p:grpSp>
        <p:nvGrpSpPr>
          <p:cNvPr id="12" name="Group 11"/>
          <p:cNvGrpSpPr/>
          <p:nvPr/>
        </p:nvGrpSpPr>
        <p:grpSpPr>
          <a:xfrm>
            <a:off x="762000" y="5741981"/>
            <a:ext cx="4419600" cy="735019"/>
            <a:chOff x="609600" y="5363857"/>
            <a:chExt cx="4419600" cy="735019"/>
          </a:xfrm>
        </p:grpSpPr>
        <p:sp>
          <p:nvSpPr>
            <p:cNvPr id="11" name="Rectangle 10"/>
            <p:cNvSpPr/>
            <p:nvPr/>
          </p:nvSpPr>
          <p:spPr>
            <a:xfrm>
              <a:off x="609600" y="5363857"/>
              <a:ext cx="4419600" cy="735019"/>
            </a:xfrm>
            <a:prstGeom prst="rect">
              <a:avLst/>
            </a:prstGeom>
            <a:solidFill>
              <a:srgbClr val="002776"/>
            </a:solidFill>
            <a:ln>
              <a:solidFill>
                <a:srgbClr val="002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9600" y="5445934"/>
              <a:ext cx="2425600" cy="523220"/>
            </a:xfrm>
            <a:prstGeom prst="rect">
              <a:avLst/>
            </a:prstGeom>
            <a:solidFill>
              <a:srgbClr val="002776"/>
            </a:solidFill>
          </p:spPr>
          <p:txBody>
            <a:bodyPr wrap="none">
              <a:spAutoFit/>
            </a:bodyPr>
            <a:lstStyle/>
            <a:p>
              <a:r>
                <a:rPr lang="en-US" sz="2800" dirty="0">
                  <a:solidFill>
                    <a:schemeClr val="bg1"/>
                  </a:solidFill>
                </a:rPr>
                <a:t>Presentation </a:t>
              </a:r>
              <a:r>
                <a:rPr lang="en-US" sz="2800" dirty="0" smtClean="0">
                  <a:solidFill>
                    <a:schemeClr val="bg1"/>
                  </a:solidFill>
                </a:rPr>
                <a:t>to</a:t>
              </a:r>
              <a:endParaRPr lang="en-US" sz="2800" dirty="0">
                <a:solidFill>
                  <a:schemeClr val="bg1"/>
                </a:solidFill>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03938" y="5363857"/>
              <a:ext cx="2025262" cy="706269"/>
            </a:xfrm>
            <a:prstGeom prst="rect">
              <a:avLst/>
            </a:prstGeom>
          </p:spPr>
        </p:pic>
      </p:grpSp>
    </p:spTree>
    <p:extLst>
      <p:ext uri="{BB962C8B-B14F-4D97-AF65-F5344CB8AC3E}">
        <p14:creationId xmlns:p14="http://schemas.microsoft.com/office/powerpoint/2010/main" val="175839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2133600"/>
            <a:ext cx="2011680" cy="2011680"/>
            <a:chOff x="0" y="4105275"/>
            <a:chExt cx="2011680" cy="2011680"/>
          </a:xfrm>
        </p:grpSpPr>
        <p:sp>
          <p:nvSpPr>
            <p:cNvPr id="5" name="Rectangle 4"/>
            <p:cNvSpPr>
              <a:spLocks noChangeAspect="1"/>
            </p:cNvSpPr>
            <p:nvPr>
              <p:custDataLst>
                <p:tags r:id="rId1"/>
              </p:custDataLst>
            </p:nvPr>
          </p:nvSpPr>
          <p:spPr>
            <a:xfrm>
              <a:off x="0" y="4105275"/>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a:solidFill>
                    <a:srgbClr val="FFFFFF"/>
                  </a:solidFill>
                </a:rPr>
                <a:t>Omnipresence</a:t>
              </a:r>
            </a:p>
          </p:txBody>
        </p:sp>
        <p:pic>
          <p:nvPicPr>
            <p:cNvPr id="6" name="Picture 2" descr="\\MAGNUM\Projects\Microsoft\Cloud Power FY12\Design\Icons\PNGs\Cloud_on_your_terms.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tretch>
              <a:fillRect/>
            </a:stretch>
          </p:blipFill>
          <p:spPr bwMode="auto">
            <a:xfrm>
              <a:off x="304800" y="4391978"/>
              <a:ext cx="1371957" cy="1371600"/>
            </a:xfrm>
            <a:prstGeom prst="rect">
              <a:avLst/>
            </a:prstGeom>
            <a:noFill/>
            <a:ln>
              <a:noFill/>
            </a:ln>
          </p:spPr>
        </p:pic>
      </p:grpSp>
      <p:pic>
        <p:nvPicPr>
          <p:cNvPr id="7" name="Picture 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8" y="4272975"/>
            <a:ext cx="5942411"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It is everywhere</a:t>
            </a:r>
          </a:p>
          <a:p>
            <a:r>
              <a:rPr lang="en-US" dirty="0" smtClean="0"/>
              <a:t>…and growing</a:t>
            </a:r>
            <a:endParaRPr lang="en-US" dirty="0"/>
          </a:p>
        </p:txBody>
      </p:sp>
      <p:pic>
        <p:nvPicPr>
          <p:cNvPr id="44"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Tree>
    <p:extLst>
      <p:ext uri="{BB962C8B-B14F-4D97-AF65-F5344CB8AC3E}">
        <p14:creationId xmlns:p14="http://schemas.microsoft.com/office/powerpoint/2010/main" val="2248689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6376979" y="4053134"/>
            <a:ext cx="1645920" cy="1645920"/>
            <a:chOff x="362923" y="4649361"/>
            <a:chExt cx="1879579" cy="1879580"/>
          </a:xfrm>
        </p:grpSpPr>
        <p:sp>
          <p:nvSpPr>
            <p:cNvPr id="10" name="Rectangle 9"/>
            <p:cNvSpPr/>
            <p:nvPr/>
          </p:nvSpPr>
          <p:spPr bwMode="auto">
            <a:xfrm>
              <a:off x="362923" y="4649361"/>
              <a:ext cx="1879579" cy="1879580"/>
            </a:xfrm>
            <a:prstGeom prst="rect">
              <a:avLst/>
            </a:prstGeom>
            <a:solidFill>
              <a:srgbClr val="EE342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400">
                <a:spcBef>
                  <a:spcPts val="300"/>
                </a:spcBef>
                <a:buClr>
                  <a:srgbClr val="5F8CB3"/>
                </a:buClr>
              </a:pPr>
              <a:endParaRPr lang="en-US" sz="2800" dirty="0">
                <a:solidFill>
                  <a:srgbClr val="FFFFFF"/>
                </a:solidFill>
              </a:endParaRPr>
            </a:p>
          </p:txBody>
        </p:sp>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2475" y="5191910"/>
              <a:ext cx="1792671" cy="833592"/>
            </a:xfrm>
            <a:prstGeom prst="rect">
              <a:avLst/>
            </a:prstGeom>
          </p:spPr>
        </p:pic>
      </p:grpSp>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6463" y="4053134"/>
            <a:ext cx="1645920" cy="1645920"/>
          </a:xfrm>
          <a:prstGeom prst="rect">
            <a:avLst/>
          </a:prstGeom>
        </p:spPr>
      </p:pic>
      <p:grpSp>
        <p:nvGrpSpPr>
          <p:cNvPr id="14" name="Group 13"/>
          <p:cNvGrpSpPr>
            <a:grpSpLocks noChangeAspect="1"/>
          </p:cNvGrpSpPr>
          <p:nvPr/>
        </p:nvGrpSpPr>
        <p:grpSpPr>
          <a:xfrm>
            <a:off x="4629787" y="533400"/>
            <a:ext cx="1645920" cy="1645920"/>
            <a:chOff x="2067521" y="4849869"/>
            <a:chExt cx="1879579" cy="1879580"/>
          </a:xfrm>
          <a:solidFill>
            <a:srgbClr val="6FDBFF"/>
          </a:solidFill>
        </p:grpSpPr>
        <p:sp>
          <p:nvSpPr>
            <p:cNvPr id="15" name="Rectangle 14"/>
            <p:cNvSpPr/>
            <p:nvPr/>
          </p:nvSpPr>
          <p:spPr bwMode="auto">
            <a:xfrm>
              <a:off x="2067521" y="4849869"/>
              <a:ext cx="1879579" cy="187958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a:gradFill>
                    <a:gsLst>
                      <a:gs pos="0">
                        <a:srgbClr val="FFFFFF"/>
                      </a:gs>
                      <a:gs pos="100000">
                        <a:srgbClr val="FFFFFF"/>
                      </a:gs>
                    </a:gsLst>
                    <a:lin ang="5400000" scaled="0"/>
                  </a:gradFill>
                  <a:ea typeface="Segoe UI" pitchFamily="34" charset="0"/>
                  <a:cs typeface="Segoe UI" pitchFamily="34" charset="0"/>
                </a:rPr>
                <a:t>Twitter</a:t>
              </a:r>
            </a:p>
          </p:txBody>
        </p:sp>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36138" y="5438084"/>
              <a:ext cx="742343" cy="625343"/>
            </a:xfrm>
            <a:prstGeom prst="rect">
              <a:avLst/>
            </a:prstGeom>
            <a:grpFill/>
          </p:spPr>
        </p:pic>
      </p:grpSp>
      <p:grpSp>
        <p:nvGrpSpPr>
          <p:cNvPr id="23" name="Group 22"/>
          <p:cNvGrpSpPr>
            <a:grpSpLocks noChangeAspect="1"/>
          </p:cNvGrpSpPr>
          <p:nvPr/>
        </p:nvGrpSpPr>
        <p:grpSpPr>
          <a:xfrm>
            <a:off x="6370078" y="533400"/>
            <a:ext cx="1645920" cy="1645920"/>
            <a:chOff x="685800" y="1447800"/>
            <a:chExt cx="1920240" cy="1920240"/>
          </a:xfrm>
        </p:grpSpPr>
        <p:sp>
          <p:nvSpPr>
            <p:cNvPr id="21" name="Rectangle 20"/>
            <p:cNvSpPr/>
            <p:nvPr/>
          </p:nvSpPr>
          <p:spPr bwMode="auto">
            <a:xfrm>
              <a:off x="685800" y="1447800"/>
              <a:ext cx="1920240" cy="1920240"/>
            </a:xfrm>
            <a:prstGeom prst="rect">
              <a:avLst/>
            </a:prstGeom>
            <a:solidFill>
              <a:srgbClr val="1E714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00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Xbox Live</a:t>
              </a:r>
              <a:endParaRPr lang="en-US" sz="200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2" name="Picture 21" descr="C:\Users\sakuu\Documents\Ballmer WPC\PNGS\xboxpearl.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black">
            <a:xfrm>
              <a:off x="1212015" y="1843671"/>
              <a:ext cx="871290" cy="873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a:grpSpLocks noChangeAspect="1"/>
          </p:cNvGrpSpPr>
          <p:nvPr/>
        </p:nvGrpSpPr>
        <p:grpSpPr>
          <a:xfrm>
            <a:off x="4616463" y="2293902"/>
            <a:ext cx="1645920" cy="1645920"/>
            <a:chOff x="821338" y="2337469"/>
            <a:chExt cx="1879579" cy="1879580"/>
          </a:xfrm>
        </p:grpSpPr>
        <p:sp>
          <p:nvSpPr>
            <p:cNvPr id="26" name="Rectangle 25"/>
            <p:cNvSpPr/>
            <p:nvPr/>
          </p:nvSpPr>
          <p:spPr bwMode="auto">
            <a:xfrm>
              <a:off x="821338" y="2337469"/>
              <a:ext cx="1879579" cy="1879580"/>
            </a:xfrm>
            <a:prstGeom prst="rect">
              <a:avLst/>
            </a:prstGeom>
            <a:solidFill>
              <a:srgbClr val="3B599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7" name="Picture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6553" y="2892110"/>
              <a:ext cx="1836931" cy="691036"/>
            </a:xfrm>
            <a:prstGeom prst="rect">
              <a:avLst/>
            </a:prstGeom>
          </p:spPr>
        </p:pic>
      </p:grpSp>
      <p:grpSp>
        <p:nvGrpSpPr>
          <p:cNvPr id="55" name="Group 54"/>
          <p:cNvGrpSpPr/>
          <p:nvPr/>
        </p:nvGrpSpPr>
        <p:grpSpPr>
          <a:xfrm>
            <a:off x="2855948" y="4053134"/>
            <a:ext cx="1645920" cy="1645920"/>
            <a:chOff x="2855948" y="4053134"/>
            <a:chExt cx="1645920" cy="1645920"/>
          </a:xfrm>
        </p:grpSpPr>
        <p:sp>
          <p:nvSpPr>
            <p:cNvPr id="35" name="Rectangle 34"/>
            <p:cNvSpPr/>
            <p:nvPr/>
          </p:nvSpPr>
          <p:spPr bwMode="auto">
            <a:xfrm>
              <a:off x="2855948" y="4053134"/>
              <a:ext cx="1645920" cy="1645920"/>
            </a:xfrm>
            <a:prstGeom prst="rect">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2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36" name="Picture 35"/>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58189" y="4591730"/>
              <a:ext cx="1441437" cy="568728"/>
            </a:xfrm>
            <a:prstGeom prst="rect">
              <a:avLst/>
            </a:prstGeom>
            <a:ln w="38100">
              <a:noFill/>
            </a:ln>
          </p:spPr>
        </p:pic>
      </p:grpSp>
      <p:pic>
        <p:nvPicPr>
          <p:cNvPr id="37" name="Picture 3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095433" y="2293902"/>
            <a:ext cx="1645920" cy="1645920"/>
          </a:xfrm>
          <a:prstGeom prst="rect">
            <a:avLst/>
          </a:prstGeom>
        </p:spPr>
      </p:pic>
      <p:grpSp>
        <p:nvGrpSpPr>
          <p:cNvPr id="41" name="Group 40"/>
          <p:cNvGrpSpPr>
            <a:grpSpLocks noChangeAspect="1"/>
          </p:cNvGrpSpPr>
          <p:nvPr/>
        </p:nvGrpSpPr>
        <p:grpSpPr>
          <a:xfrm>
            <a:off x="1095433" y="4053134"/>
            <a:ext cx="1645920" cy="1645920"/>
            <a:chOff x="763279" y="1537740"/>
            <a:chExt cx="1645920" cy="1645920"/>
          </a:xfrm>
        </p:grpSpPr>
        <p:sp>
          <p:nvSpPr>
            <p:cNvPr id="39" name="Rectangle 38"/>
            <p:cNvSpPr/>
            <p:nvPr>
              <p:custDataLst>
                <p:tags r:id="rId6"/>
              </p:custDataLst>
            </p:nvPr>
          </p:nvSpPr>
          <p:spPr>
            <a:xfrm>
              <a:off x="763279" y="1537740"/>
              <a:ext cx="1645920" cy="1645920"/>
            </a:xfrm>
            <a:prstGeom prst="rect">
              <a:avLst/>
            </a:prstGeom>
            <a:solidFill>
              <a:srgbClr val="04458A"/>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40" name="Picture 3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4631" y="1681035"/>
              <a:ext cx="1433779" cy="1463040"/>
            </a:xfrm>
            <a:prstGeom prst="rect">
              <a:avLst/>
            </a:prstGeom>
          </p:spPr>
        </p:pic>
      </p:grpSp>
      <p:sp>
        <p:nvSpPr>
          <p:cNvPr id="42" name="Rectangle 41"/>
          <p:cNvSpPr/>
          <p:nvPr>
            <p:custDataLst>
              <p:tags r:id="rId1"/>
            </p:custDataLst>
          </p:nvPr>
        </p:nvSpPr>
        <p:spPr>
          <a:xfrm>
            <a:off x="1095433" y="533400"/>
            <a:ext cx="3405539" cy="1639810"/>
          </a:xfrm>
          <a:prstGeom prst="rect">
            <a:avLst/>
          </a:prstGeom>
          <a:solidFill>
            <a:srgbClr val="0072C6"/>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sz="3000" dirty="0" smtClean="0">
                <a:solidFill>
                  <a:srgbClr val="FFFFFF"/>
                </a:solidFill>
              </a:rPr>
              <a:t>Many, many consumer services</a:t>
            </a:r>
            <a:endParaRPr lang="en-US" sz="3000" dirty="0">
              <a:solidFill>
                <a:srgbClr val="FFFFFF"/>
              </a:solidFill>
            </a:endParaRPr>
          </a:p>
        </p:txBody>
      </p:sp>
      <p:pic>
        <p:nvPicPr>
          <p:cNvPr id="38" name="Picture 3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grpSp>
        <p:nvGrpSpPr>
          <p:cNvPr id="5" name="Group 4"/>
          <p:cNvGrpSpPr/>
          <p:nvPr/>
        </p:nvGrpSpPr>
        <p:grpSpPr>
          <a:xfrm>
            <a:off x="2853114" y="2295405"/>
            <a:ext cx="1645920" cy="1665933"/>
            <a:chOff x="4629535" y="2433271"/>
            <a:chExt cx="1645920" cy="1665933"/>
          </a:xfrm>
        </p:grpSpPr>
        <p:pic>
          <p:nvPicPr>
            <p:cNvPr id="3" name="Picture 2"/>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629535" y="2433271"/>
              <a:ext cx="1645920" cy="1654582"/>
            </a:xfrm>
            <a:prstGeom prst="rect">
              <a:avLst/>
            </a:prstGeom>
          </p:spPr>
        </p:pic>
        <p:sp>
          <p:nvSpPr>
            <p:cNvPr id="4" name="TextBox 3"/>
            <p:cNvSpPr txBox="1"/>
            <p:nvPr/>
          </p:nvSpPr>
          <p:spPr>
            <a:xfrm>
              <a:off x="4659651" y="3668317"/>
              <a:ext cx="718466" cy="430887"/>
            </a:xfrm>
            <a:prstGeom prst="rect">
              <a:avLst/>
            </a:prstGeom>
            <a:noFill/>
          </p:spPr>
          <p:txBody>
            <a:bodyPr wrap="none" rtlCol="0">
              <a:spAutoFit/>
            </a:bodyPr>
            <a:lstStyle/>
            <a:p>
              <a:r>
                <a:rPr lang="en-US" sz="2200" dirty="0" smtClean="0">
                  <a:solidFill>
                    <a:schemeClr val="bg1"/>
                  </a:solidFill>
                  <a:latin typeface="Segoe"/>
                </a:rPr>
                <a:t>bing</a:t>
              </a:r>
              <a:endParaRPr lang="en-US" sz="2200" dirty="0">
                <a:solidFill>
                  <a:schemeClr val="bg1"/>
                </a:solidFill>
                <a:latin typeface="Segoe"/>
              </a:endParaRPr>
            </a:p>
          </p:txBody>
        </p:sp>
      </p:grpSp>
      <p:grpSp>
        <p:nvGrpSpPr>
          <p:cNvPr id="20" name="Group 19"/>
          <p:cNvGrpSpPr/>
          <p:nvPr/>
        </p:nvGrpSpPr>
        <p:grpSpPr>
          <a:xfrm>
            <a:off x="8107680" y="2293901"/>
            <a:ext cx="1645920" cy="1645920"/>
            <a:chOff x="9884101" y="2431767"/>
            <a:chExt cx="1645920" cy="1645920"/>
          </a:xfrm>
        </p:grpSpPr>
        <p:sp>
          <p:nvSpPr>
            <p:cNvPr id="8" name="Rectangle 7"/>
            <p:cNvSpPr>
              <a:spLocks noChangeAspect="1"/>
            </p:cNvSpPr>
            <p:nvPr>
              <p:custDataLst>
                <p:tags r:id="rId5"/>
              </p:custDataLst>
            </p:nvPr>
          </p:nvSpPr>
          <p:spPr>
            <a:xfrm>
              <a:off x="9884101" y="2431767"/>
              <a:ext cx="1645920" cy="1645920"/>
            </a:xfrm>
            <a:prstGeom prst="rect">
              <a:avLst/>
            </a:prstGeom>
            <a:solidFill>
              <a:srgbClr val="094AB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dirty="0" smtClean="0">
                  <a:solidFill>
                    <a:srgbClr val="FFFFFF"/>
                  </a:solidFill>
                </a:rPr>
                <a:t>OneDrive</a:t>
              </a:r>
              <a:endParaRPr lang="en-US" dirty="0">
                <a:solidFill>
                  <a:srgbClr val="FFFFFF"/>
                </a:solidFill>
              </a:endParaRPr>
            </a:p>
          </p:txBody>
        </p:sp>
        <p:pic>
          <p:nvPicPr>
            <p:cNvPr id="13" name="Picture 1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122676" y="2796227"/>
              <a:ext cx="1276350" cy="790575"/>
            </a:xfrm>
            <a:prstGeom prst="rect">
              <a:avLst/>
            </a:prstGeom>
          </p:spPr>
        </p:pic>
      </p:grpSp>
      <p:grpSp>
        <p:nvGrpSpPr>
          <p:cNvPr id="28" name="Group 27"/>
          <p:cNvGrpSpPr>
            <a:grpSpLocks noChangeAspect="1"/>
          </p:cNvGrpSpPr>
          <p:nvPr/>
        </p:nvGrpSpPr>
        <p:grpSpPr>
          <a:xfrm>
            <a:off x="8129579" y="4053134"/>
            <a:ext cx="1645920" cy="1645920"/>
            <a:chOff x="9448800" y="1600200"/>
            <a:chExt cx="2514600" cy="2514600"/>
          </a:xfrm>
        </p:grpSpPr>
        <p:sp>
          <p:nvSpPr>
            <p:cNvPr id="45" name="Rectangle 44"/>
            <p:cNvSpPr>
              <a:spLocks noChangeAspect="1"/>
            </p:cNvSpPr>
            <p:nvPr>
              <p:custDataLst>
                <p:tags r:id="rId4"/>
              </p:custDataLst>
            </p:nvPr>
          </p:nvSpPr>
          <p:spPr>
            <a:xfrm>
              <a:off x="9448800" y="1600200"/>
              <a:ext cx="2514600" cy="2514600"/>
            </a:xfrm>
            <a:prstGeom prst="rect">
              <a:avLst/>
            </a:prstGeom>
            <a:solidFill>
              <a:srgbClr val="1E70B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sz="2000" dirty="0" smtClean="0">
                  <a:solidFill>
                    <a:srgbClr val="FFFFFF"/>
                  </a:solidFill>
                </a:rPr>
                <a:t>Outlook.com</a:t>
              </a:r>
              <a:endParaRPr lang="en-US" sz="2800" dirty="0">
                <a:solidFill>
                  <a:srgbClr val="FFFFFF"/>
                </a:solidFill>
              </a:endParaRPr>
            </a:p>
          </p:txBody>
        </p:sp>
        <p:pic>
          <p:nvPicPr>
            <p:cNvPr id="46" name="Picture 45"/>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829800" y="1792391"/>
              <a:ext cx="1752847" cy="1752847"/>
            </a:xfrm>
            <a:prstGeom prst="rect">
              <a:avLst/>
            </a:prstGeom>
          </p:spPr>
        </p:pic>
      </p:grpSp>
      <p:grpSp>
        <p:nvGrpSpPr>
          <p:cNvPr id="29" name="Group 28"/>
          <p:cNvGrpSpPr/>
          <p:nvPr/>
        </p:nvGrpSpPr>
        <p:grpSpPr>
          <a:xfrm>
            <a:off x="8129579" y="530345"/>
            <a:ext cx="1645920" cy="1645920"/>
            <a:chOff x="9649882" y="1350250"/>
            <a:chExt cx="1645920" cy="1645920"/>
          </a:xfrm>
        </p:grpSpPr>
        <p:sp>
          <p:nvSpPr>
            <p:cNvPr id="48" name="Rectangle 47"/>
            <p:cNvSpPr>
              <a:spLocks noChangeAspect="1"/>
            </p:cNvSpPr>
            <p:nvPr>
              <p:custDataLst>
                <p:tags r:id="rId3"/>
              </p:custDataLst>
            </p:nvPr>
          </p:nvSpPr>
          <p:spPr>
            <a:xfrm>
              <a:off x="9649882" y="1350250"/>
              <a:ext cx="1645920" cy="1645920"/>
            </a:xfrm>
            <a:prstGeom prst="rect">
              <a:avLst/>
            </a:prstGeom>
            <a:solidFill>
              <a:srgbClr val="00AFF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dirty="0" smtClean="0">
                  <a:solidFill>
                    <a:srgbClr val="FFFFFF"/>
                  </a:solidFill>
                </a:rPr>
                <a:t>Skype</a:t>
              </a:r>
              <a:endParaRPr lang="en-US" dirty="0">
                <a:solidFill>
                  <a:srgbClr val="FFFFFF"/>
                </a:solidFill>
              </a:endParaRPr>
            </a:p>
          </p:txBody>
        </p:sp>
        <p:pic>
          <p:nvPicPr>
            <p:cNvPr id="6" name="Picture 5"/>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9813709" y="1414798"/>
              <a:ext cx="1219200" cy="1219200"/>
            </a:xfrm>
            <a:prstGeom prst="rect">
              <a:avLst/>
            </a:prstGeom>
          </p:spPr>
        </p:pic>
      </p:grpSp>
      <p:grpSp>
        <p:nvGrpSpPr>
          <p:cNvPr id="50" name="Group 49"/>
          <p:cNvGrpSpPr/>
          <p:nvPr/>
        </p:nvGrpSpPr>
        <p:grpSpPr>
          <a:xfrm>
            <a:off x="6373245" y="2293902"/>
            <a:ext cx="1758127" cy="1645920"/>
            <a:chOff x="6373245" y="2293902"/>
            <a:chExt cx="1758127" cy="1645920"/>
          </a:xfrm>
        </p:grpSpPr>
        <p:grpSp>
          <p:nvGrpSpPr>
            <p:cNvPr id="19" name="Group 18"/>
            <p:cNvGrpSpPr>
              <a:grpSpLocks noChangeAspect="1"/>
            </p:cNvGrpSpPr>
            <p:nvPr/>
          </p:nvGrpSpPr>
          <p:grpSpPr>
            <a:xfrm>
              <a:off x="6394099" y="2293902"/>
              <a:ext cx="1737273" cy="1645920"/>
              <a:chOff x="365760" y="109728"/>
              <a:chExt cx="1615440" cy="1524000"/>
            </a:xfrm>
          </p:grpSpPr>
          <p:sp>
            <p:nvSpPr>
              <p:cNvPr id="17" name="Rectangle 16"/>
              <p:cNvSpPr/>
              <p:nvPr>
                <p:custDataLst>
                  <p:tags r:id="rId2"/>
                </p:custDataLst>
              </p:nvPr>
            </p:nvSpPr>
            <p:spPr bwMode="auto">
              <a:xfrm>
                <a:off x="365760" y="109728"/>
                <a:ext cx="1524000" cy="15240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14099" fontAlgn="base">
                  <a:spcBef>
                    <a:spcPct val="0"/>
                  </a:spcBef>
                  <a:spcAft>
                    <a:spcPct val="0"/>
                  </a:spcAft>
                </a:pPr>
                <a:endParaRPr lang="en-US" sz="1500" spc="-50" dirty="0" smtClean="0">
                  <a:gradFill flip="none" rotWithShape="1">
                    <a:gsLst>
                      <a:gs pos="0">
                        <a:srgbClr val="000000"/>
                      </a:gs>
                      <a:gs pos="100000">
                        <a:srgbClr val="000000"/>
                      </a:gs>
                    </a:gsLst>
                    <a:lin ang="5400000" scaled="0"/>
                    <a:tileRect/>
                  </a:gradFill>
                  <a:latin typeface="Segoe UI" pitchFamily="34" charset="0"/>
                  <a:ea typeface="Segoe UI" pitchFamily="34" charset="0"/>
                  <a:cs typeface="Segoe UI" pitchFamily="34" charset="0"/>
                </a:endParaRPr>
              </a:p>
            </p:txBody>
          </p:sp>
          <p:pic>
            <p:nvPicPr>
              <p:cNvPr id="18" name="Picture 17"/>
              <p:cNvPicPr>
                <a:picLocks noChangeAspect="1"/>
              </p:cNvPicPr>
              <p:nvPr/>
            </p:nvPicPr>
            <p:blipFill>
              <a:blip r:embed="rId22">
                <a:extLst>
                  <a:ext uri="{BEBA8EAE-BF5A-486C-A8C5-ECC9F3942E4B}">
                    <a14:imgProps xmlns:a14="http://schemas.microsoft.com/office/drawing/2010/main">
                      <a14:imgLayer r:embed="rId23">
                        <a14:imgEffect>
                          <a14:backgroundRemoval t="2062" b="100000" l="9653" r="96139">
                            <a14:foregroundMark x1="68340" y1="27320" x2="59846" y2="35052"/>
                            <a14:foregroundMark x1="75290" y1="48969" x2="67181" y2="50000"/>
                            <a14:foregroundMark x1="68726" y1="70619" x2="59459" y2="62887"/>
                          </a14:backgroundRemoval>
                        </a14:imgEffect>
                      </a14:imgLayer>
                    </a14:imgProps>
                  </a:ext>
                  <a:ext uri="{28A0092B-C50C-407E-A947-70E740481C1C}">
                    <a14:useLocalDpi xmlns:a14="http://schemas.microsoft.com/office/drawing/2010/main"/>
                  </a:ext>
                </a:extLst>
              </a:blip>
              <a:stretch>
                <a:fillRect/>
              </a:stretch>
            </p:blipFill>
            <p:spPr>
              <a:xfrm>
                <a:off x="406757" y="282071"/>
                <a:ext cx="1574443" cy="1179313"/>
              </a:xfrm>
              <a:prstGeom prst="rect">
                <a:avLst/>
              </a:prstGeom>
            </p:spPr>
          </p:pic>
        </p:grpSp>
        <p:sp>
          <p:nvSpPr>
            <p:cNvPr id="30" name="Rectangle 29"/>
            <p:cNvSpPr/>
            <p:nvPr/>
          </p:nvSpPr>
          <p:spPr>
            <a:xfrm>
              <a:off x="6373245" y="3476221"/>
              <a:ext cx="1214500" cy="461665"/>
            </a:xfrm>
            <a:prstGeom prst="rect">
              <a:avLst/>
            </a:prstGeom>
          </p:spPr>
          <p:txBody>
            <a:bodyPr wrap="none">
              <a:spAutoFit/>
            </a:bodyPr>
            <a:lstStyle/>
            <a:p>
              <a:r>
                <a:rPr lang="en-US" dirty="0" smtClean="0">
                  <a:solidFill>
                    <a:srgbClr val="0690BD"/>
                  </a:solidFill>
                </a:rPr>
                <a:t>Yammer</a:t>
              </a:r>
              <a:endParaRPr lang="en-US" dirty="0">
                <a:solidFill>
                  <a:srgbClr val="0690BD"/>
                </a:solidFill>
              </a:endParaRPr>
            </a:p>
          </p:txBody>
        </p:sp>
      </p:grpSp>
    </p:spTree>
    <p:extLst>
      <p:ext uri="{BB962C8B-B14F-4D97-AF65-F5344CB8AC3E}">
        <p14:creationId xmlns:p14="http://schemas.microsoft.com/office/powerpoint/2010/main" val="228051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extLst>
              <a:ext uri="{28A0092B-C50C-407E-A947-70E740481C1C}">
                <a14:useLocalDpi xmlns:a14="http://schemas.microsoft.com/office/drawing/2010/main"/>
              </a:ext>
            </a:extLst>
          </a:blip>
          <a:stretch>
            <a:fillRect/>
          </a:stretch>
        </p:blipFill>
        <p:spPr>
          <a:xfrm>
            <a:off x="0" y="-14438"/>
            <a:ext cx="12192000" cy="6872438"/>
          </a:xfrm>
          <a:prstGeom prst="rect">
            <a:avLst/>
          </a:prstGeom>
        </p:spPr>
      </p:pic>
      <p:sp>
        <p:nvSpPr>
          <p:cNvPr id="6" name="Title 5"/>
          <p:cNvSpPr>
            <a:spLocks noGrp="1"/>
          </p:cNvSpPr>
          <p:nvPr>
            <p:ph type="title"/>
          </p:nvPr>
        </p:nvSpPr>
        <p:spPr>
          <a:xfrm>
            <a:off x="304800" y="152400"/>
            <a:ext cx="10972800" cy="1127125"/>
          </a:xfrm>
        </p:spPr>
        <p:txBody>
          <a:bodyPr/>
          <a:lstStyle/>
          <a:p>
            <a:r>
              <a:rPr lang="en-US" dirty="0" smtClean="0">
                <a:solidFill>
                  <a:schemeClr val="bg1"/>
                </a:solidFill>
              </a:rPr>
              <a:t>SaaS use and growth</a:t>
            </a:r>
            <a:endParaRPr lang="en-US" dirty="0">
              <a:solidFill>
                <a:schemeClr val="bg1"/>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Tree>
    <p:extLst>
      <p:ext uri="{BB962C8B-B14F-4D97-AF65-F5344CB8AC3E}">
        <p14:creationId xmlns:p14="http://schemas.microsoft.com/office/powerpoint/2010/main" val="436639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
        <p:nvSpPr>
          <p:cNvPr id="8" name="Text Placeholder 35"/>
          <p:cNvSpPr txBox="1">
            <a:spLocks/>
          </p:cNvSpPr>
          <p:nvPr/>
        </p:nvSpPr>
        <p:spPr>
          <a:xfrm>
            <a:off x="3734988" y="4272975"/>
            <a:ext cx="75426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Like a utility</a:t>
            </a:r>
          </a:p>
          <a:p>
            <a:pPr lvl="1"/>
            <a:r>
              <a:rPr lang="en-US" sz="3200" dirty="0" smtClean="0"/>
              <a:t>Self-service</a:t>
            </a:r>
          </a:p>
          <a:p>
            <a:pPr lvl="1"/>
            <a:r>
              <a:rPr lang="en-US" sz="3200" dirty="0" smtClean="0"/>
              <a:t>Reliable</a:t>
            </a:r>
          </a:p>
          <a:p>
            <a:pPr lvl="1"/>
            <a:r>
              <a:rPr lang="en-US" sz="3200" dirty="0" smtClean="0"/>
              <a:t>Low cost</a:t>
            </a:r>
          </a:p>
          <a:p>
            <a:endParaRPr lang="en-US" dirty="0"/>
          </a:p>
        </p:txBody>
      </p:sp>
      <p:grpSp>
        <p:nvGrpSpPr>
          <p:cNvPr id="5" name="Group 4"/>
          <p:cNvGrpSpPr/>
          <p:nvPr/>
        </p:nvGrpSpPr>
        <p:grpSpPr>
          <a:xfrm>
            <a:off x="5943600" y="2133600"/>
            <a:ext cx="2011680" cy="2011680"/>
            <a:chOff x="5943600" y="2133600"/>
            <a:chExt cx="2011680" cy="2011680"/>
          </a:xfrm>
        </p:grpSpPr>
        <p:sp>
          <p:nvSpPr>
            <p:cNvPr id="4" name="Rectangle 3"/>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“On tap”</a:t>
              </a:r>
              <a:endParaRPr lang="en-US" dirty="0">
                <a:solidFill>
                  <a:srgbClr val="FFFFFF"/>
                </a:solidFill>
              </a:endParaRPr>
            </a:p>
          </p:txBody>
        </p:sp>
        <p:grpSp>
          <p:nvGrpSpPr>
            <p:cNvPr id="11" name="Group 10"/>
            <p:cNvGrpSpPr/>
            <p:nvPr/>
          </p:nvGrpSpPr>
          <p:grpSpPr bwMode="black">
            <a:xfrm>
              <a:off x="6507479" y="2602191"/>
              <a:ext cx="883922" cy="1074498"/>
              <a:chOff x="2499075" y="5550068"/>
              <a:chExt cx="440138" cy="535176"/>
            </a:xfrm>
          </p:grpSpPr>
          <p:sp>
            <p:nvSpPr>
              <p:cNvPr id="12" name="Freeform 72"/>
              <p:cNvSpPr>
                <a:spLocks/>
              </p:cNvSpPr>
              <p:nvPr/>
            </p:nvSpPr>
            <p:spPr bwMode="black">
              <a:xfrm>
                <a:off x="2499075" y="5550068"/>
                <a:ext cx="440138" cy="351331"/>
              </a:xfrm>
              <a:custGeom>
                <a:avLst/>
                <a:gdLst>
                  <a:gd name="T0" fmla="*/ 208 w 239"/>
                  <a:gd name="T1" fmla="*/ 0 h 191"/>
                  <a:gd name="T2" fmla="*/ 184 w 239"/>
                  <a:gd name="T3" fmla="*/ 6 h 191"/>
                  <a:gd name="T4" fmla="*/ 133 w 239"/>
                  <a:gd name="T5" fmla="*/ 6 h 191"/>
                  <a:gd name="T6" fmla="*/ 109 w 239"/>
                  <a:gd name="T7" fmla="*/ 0 h 191"/>
                  <a:gd name="T8" fmla="*/ 78 w 239"/>
                  <a:gd name="T9" fmla="*/ 17 h 191"/>
                  <a:gd name="T10" fmla="*/ 109 w 239"/>
                  <a:gd name="T11" fmla="*/ 35 h 191"/>
                  <a:gd name="T12" fmla="*/ 134 w 239"/>
                  <a:gd name="T13" fmla="*/ 27 h 191"/>
                  <a:gd name="T14" fmla="*/ 145 w 239"/>
                  <a:gd name="T15" fmla="*/ 27 h 191"/>
                  <a:gd name="T16" fmla="*/ 145 w 239"/>
                  <a:gd name="T17" fmla="*/ 52 h 191"/>
                  <a:gd name="T18" fmla="*/ 116 w 239"/>
                  <a:gd name="T19" fmla="*/ 90 h 191"/>
                  <a:gd name="T20" fmla="*/ 116 w 239"/>
                  <a:gd name="T21" fmla="*/ 96 h 191"/>
                  <a:gd name="T22" fmla="*/ 40 w 239"/>
                  <a:gd name="T23" fmla="*/ 96 h 191"/>
                  <a:gd name="T24" fmla="*/ 0 w 239"/>
                  <a:gd name="T25" fmla="*/ 131 h 191"/>
                  <a:gd name="T26" fmla="*/ 0 w 239"/>
                  <a:gd name="T27" fmla="*/ 191 h 191"/>
                  <a:gd name="T28" fmla="*/ 50 w 239"/>
                  <a:gd name="T29" fmla="*/ 191 h 191"/>
                  <a:gd name="T30" fmla="*/ 50 w 239"/>
                  <a:gd name="T31" fmla="*/ 161 h 191"/>
                  <a:gd name="T32" fmla="*/ 66 w 239"/>
                  <a:gd name="T33" fmla="*/ 146 h 191"/>
                  <a:gd name="T34" fmla="*/ 202 w 239"/>
                  <a:gd name="T35" fmla="*/ 146 h 191"/>
                  <a:gd name="T36" fmla="*/ 200 w 239"/>
                  <a:gd name="T37" fmla="*/ 96 h 191"/>
                  <a:gd name="T38" fmla="*/ 193 w 239"/>
                  <a:gd name="T39" fmla="*/ 96 h 191"/>
                  <a:gd name="T40" fmla="*/ 194 w 239"/>
                  <a:gd name="T41" fmla="*/ 90 h 191"/>
                  <a:gd name="T42" fmla="*/ 167 w 239"/>
                  <a:gd name="T43" fmla="*/ 53 h 191"/>
                  <a:gd name="T44" fmla="*/ 167 w 239"/>
                  <a:gd name="T45" fmla="*/ 27 h 191"/>
                  <a:gd name="T46" fmla="*/ 182 w 239"/>
                  <a:gd name="T47" fmla="*/ 27 h 191"/>
                  <a:gd name="T48" fmla="*/ 208 w 239"/>
                  <a:gd name="T49" fmla="*/ 35 h 191"/>
                  <a:gd name="T50" fmla="*/ 239 w 239"/>
                  <a:gd name="T51" fmla="*/ 17 h 191"/>
                  <a:gd name="T52" fmla="*/ 208 w 239"/>
                  <a:gd name="T5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9" h="191">
                    <a:moveTo>
                      <a:pt x="208" y="0"/>
                    </a:moveTo>
                    <a:cubicBezTo>
                      <a:pt x="198" y="0"/>
                      <a:pt x="189" y="2"/>
                      <a:pt x="184" y="6"/>
                    </a:cubicBezTo>
                    <a:cubicBezTo>
                      <a:pt x="133" y="6"/>
                      <a:pt x="133" y="6"/>
                      <a:pt x="133" y="6"/>
                    </a:cubicBezTo>
                    <a:cubicBezTo>
                      <a:pt x="127" y="2"/>
                      <a:pt x="118" y="0"/>
                      <a:pt x="109" y="0"/>
                    </a:cubicBezTo>
                    <a:cubicBezTo>
                      <a:pt x="92" y="0"/>
                      <a:pt x="78" y="8"/>
                      <a:pt x="78" y="17"/>
                    </a:cubicBezTo>
                    <a:cubicBezTo>
                      <a:pt x="78" y="27"/>
                      <a:pt x="92" y="35"/>
                      <a:pt x="109" y="35"/>
                    </a:cubicBezTo>
                    <a:cubicBezTo>
                      <a:pt x="119" y="35"/>
                      <a:pt x="129" y="32"/>
                      <a:pt x="134" y="27"/>
                    </a:cubicBezTo>
                    <a:cubicBezTo>
                      <a:pt x="145" y="27"/>
                      <a:pt x="145" y="27"/>
                      <a:pt x="145" y="27"/>
                    </a:cubicBezTo>
                    <a:cubicBezTo>
                      <a:pt x="145" y="52"/>
                      <a:pt x="145" y="52"/>
                      <a:pt x="145" y="52"/>
                    </a:cubicBezTo>
                    <a:cubicBezTo>
                      <a:pt x="128" y="56"/>
                      <a:pt x="116" y="71"/>
                      <a:pt x="116" y="90"/>
                    </a:cubicBezTo>
                    <a:cubicBezTo>
                      <a:pt x="116" y="92"/>
                      <a:pt x="116" y="94"/>
                      <a:pt x="116" y="96"/>
                    </a:cubicBezTo>
                    <a:cubicBezTo>
                      <a:pt x="83" y="96"/>
                      <a:pt x="49" y="96"/>
                      <a:pt x="40" y="96"/>
                    </a:cubicBezTo>
                    <a:cubicBezTo>
                      <a:pt x="20" y="96"/>
                      <a:pt x="0" y="108"/>
                      <a:pt x="0" y="131"/>
                    </a:cubicBezTo>
                    <a:cubicBezTo>
                      <a:pt x="0" y="154"/>
                      <a:pt x="0" y="191"/>
                      <a:pt x="0" y="191"/>
                    </a:cubicBezTo>
                    <a:cubicBezTo>
                      <a:pt x="50" y="191"/>
                      <a:pt x="50" y="191"/>
                      <a:pt x="50" y="191"/>
                    </a:cubicBezTo>
                    <a:cubicBezTo>
                      <a:pt x="50" y="191"/>
                      <a:pt x="50" y="169"/>
                      <a:pt x="50" y="161"/>
                    </a:cubicBezTo>
                    <a:cubicBezTo>
                      <a:pt x="50" y="154"/>
                      <a:pt x="53" y="146"/>
                      <a:pt x="66" y="146"/>
                    </a:cubicBezTo>
                    <a:cubicBezTo>
                      <a:pt x="78" y="146"/>
                      <a:pt x="202" y="146"/>
                      <a:pt x="202" y="146"/>
                    </a:cubicBezTo>
                    <a:cubicBezTo>
                      <a:pt x="200" y="96"/>
                      <a:pt x="200" y="96"/>
                      <a:pt x="200" y="96"/>
                    </a:cubicBezTo>
                    <a:cubicBezTo>
                      <a:pt x="200" y="96"/>
                      <a:pt x="198" y="96"/>
                      <a:pt x="193" y="96"/>
                    </a:cubicBezTo>
                    <a:cubicBezTo>
                      <a:pt x="193" y="94"/>
                      <a:pt x="194" y="92"/>
                      <a:pt x="194" y="90"/>
                    </a:cubicBezTo>
                    <a:cubicBezTo>
                      <a:pt x="194" y="72"/>
                      <a:pt x="182" y="58"/>
                      <a:pt x="167" y="53"/>
                    </a:cubicBezTo>
                    <a:cubicBezTo>
                      <a:pt x="167" y="27"/>
                      <a:pt x="167" y="27"/>
                      <a:pt x="167" y="27"/>
                    </a:cubicBezTo>
                    <a:cubicBezTo>
                      <a:pt x="182" y="27"/>
                      <a:pt x="182" y="27"/>
                      <a:pt x="182" y="27"/>
                    </a:cubicBezTo>
                    <a:cubicBezTo>
                      <a:pt x="187" y="32"/>
                      <a:pt x="197" y="35"/>
                      <a:pt x="208" y="35"/>
                    </a:cubicBezTo>
                    <a:cubicBezTo>
                      <a:pt x="225" y="35"/>
                      <a:pt x="239" y="27"/>
                      <a:pt x="239" y="17"/>
                    </a:cubicBezTo>
                    <a:cubicBezTo>
                      <a:pt x="239" y="8"/>
                      <a:pt x="225" y="0"/>
                      <a:pt x="208"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13" name="Freeform 73"/>
              <p:cNvSpPr>
                <a:spLocks/>
              </p:cNvSpPr>
              <p:nvPr/>
            </p:nvSpPr>
            <p:spPr bwMode="black">
              <a:xfrm>
                <a:off x="2499075" y="5925548"/>
                <a:ext cx="103608" cy="159696"/>
              </a:xfrm>
              <a:custGeom>
                <a:avLst/>
                <a:gdLst>
                  <a:gd name="T0" fmla="*/ 0 w 56"/>
                  <a:gd name="T1" fmla="*/ 54 h 87"/>
                  <a:gd name="T2" fmla="*/ 28 w 56"/>
                  <a:gd name="T3" fmla="*/ 87 h 87"/>
                  <a:gd name="T4" fmla="*/ 56 w 56"/>
                  <a:gd name="T5" fmla="*/ 54 h 87"/>
                  <a:gd name="T6" fmla="*/ 28 w 56"/>
                  <a:gd name="T7" fmla="*/ 1 h 87"/>
                  <a:gd name="T8" fmla="*/ 0 w 56"/>
                  <a:gd name="T9" fmla="*/ 54 h 87"/>
                </a:gdLst>
                <a:ahLst/>
                <a:cxnLst>
                  <a:cxn ang="0">
                    <a:pos x="T0" y="T1"/>
                  </a:cxn>
                  <a:cxn ang="0">
                    <a:pos x="T2" y="T3"/>
                  </a:cxn>
                  <a:cxn ang="0">
                    <a:pos x="T4" y="T5"/>
                  </a:cxn>
                  <a:cxn ang="0">
                    <a:pos x="T6" y="T7"/>
                  </a:cxn>
                  <a:cxn ang="0">
                    <a:pos x="T8" y="T9"/>
                  </a:cxn>
                </a:cxnLst>
                <a:rect l="0" t="0" r="r" b="b"/>
                <a:pathLst>
                  <a:path w="56" h="87">
                    <a:moveTo>
                      <a:pt x="0" y="54"/>
                    </a:moveTo>
                    <a:cubicBezTo>
                      <a:pt x="0" y="79"/>
                      <a:pt x="10" y="87"/>
                      <a:pt x="28" y="87"/>
                    </a:cubicBezTo>
                    <a:cubicBezTo>
                      <a:pt x="46" y="87"/>
                      <a:pt x="56" y="74"/>
                      <a:pt x="56" y="54"/>
                    </a:cubicBezTo>
                    <a:cubicBezTo>
                      <a:pt x="56" y="37"/>
                      <a:pt x="28" y="1"/>
                      <a:pt x="28" y="1"/>
                    </a:cubicBezTo>
                    <a:cubicBezTo>
                      <a:pt x="28" y="0"/>
                      <a:pt x="0" y="36"/>
                      <a:pt x="0" y="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900"/>
              </a:p>
            </p:txBody>
          </p:sp>
        </p:grpSp>
      </p:grpSp>
    </p:spTree>
    <p:extLst>
      <p:ext uri="{BB962C8B-B14F-4D97-AF65-F5344CB8AC3E}">
        <p14:creationId xmlns:p14="http://schemas.microsoft.com/office/powerpoint/2010/main" val="68600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1ABC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06722"/>
            <a:ext cx="12192000" cy="4151278"/>
          </a:xfrm>
          <a:prstGeom prst="rect">
            <a:avLst/>
          </a:prstGeom>
        </p:spPr>
      </p:pic>
      <p:sp>
        <p:nvSpPr>
          <p:cNvPr id="2" name="Title 1"/>
          <p:cNvSpPr>
            <a:spLocks noGrp="1"/>
          </p:cNvSpPr>
          <p:nvPr>
            <p:ph type="title"/>
          </p:nvPr>
        </p:nvSpPr>
        <p:spPr/>
        <p:txBody>
          <a:bodyPr/>
          <a:lstStyle/>
          <a:p>
            <a:r>
              <a:rPr lang="en-US" dirty="0" smtClean="0">
                <a:solidFill>
                  <a:schemeClr val="bg1"/>
                </a:solidFill>
              </a:rPr>
              <a:t>We run the datacenter for you</a:t>
            </a:r>
            <a:endParaRPr lang="en-US" dirty="0">
              <a:solidFill>
                <a:schemeClr val="bg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245168914"/>
              </p:ext>
            </p:extLst>
          </p:nvPr>
        </p:nvGraphicFramePr>
        <p:xfrm>
          <a:off x="685800" y="1066800"/>
          <a:ext cx="8128000" cy="2164080"/>
        </p:xfrm>
        <a:graphic>
          <a:graphicData uri="http://schemas.openxmlformats.org/drawingml/2006/table">
            <a:tbl>
              <a:tblPr firstRow="1" bandRow="1">
                <a:tableStyleId>{5C22544A-7EE6-4342-B048-85BDC9FD1C3A}</a:tableStyleId>
              </a:tblPr>
              <a:tblGrid>
                <a:gridCol w="4064000"/>
                <a:gridCol w="4064000"/>
              </a:tblGrid>
              <a:tr h="370840">
                <a:tc>
                  <a:txBody>
                    <a:body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prstClr val="white"/>
                          </a:solidFill>
                          <a:effectLst/>
                          <a:uLnTx/>
                          <a:uFillTx/>
                          <a:latin typeface="Segoe UI" panose="020B0502040204020203" pitchFamily="34" charset="0"/>
                          <a:ea typeface="+mn-ea"/>
                          <a:cs typeface="Segoe UI" panose="020B0502040204020203" pitchFamily="34" charset="0"/>
                        </a:rPr>
                        <a:t>Hardware</a:t>
                      </a:r>
                    </a:p>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prstClr val="white"/>
                          </a:solidFill>
                          <a:effectLst/>
                          <a:uLnTx/>
                          <a:uFillTx/>
                          <a:latin typeface="Segoe UI" panose="020B0502040204020203" pitchFamily="34" charset="0"/>
                          <a:ea typeface="+mn-ea"/>
                          <a:cs typeface="Segoe UI" panose="020B0502040204020203" pitchFamily="34" charset="0"/>
                        </a:rPr>
                        <a:t>Power</a:t>
                      </a:r>
                    </a:p>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prstClr val="white"/>
                          </a:solidFill>
                          <a:effectLst/>
                          <a:uLnTx/>
                          <a:uFillTx/>
                          <a:latin typeface="Segoe UI" panose="020B0502040204020203" pitchFamily="34" charset="0"/>
                          <a:ea typeface="+mn-ea"/>
                          <a:cs typeface="Segoe UI" panose="020B0502040204020203" pitchFamily="34" charset="0"/>
                        </a:rPr>
                        <a:t>Security</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prstClr val="white"/>
                          </a:solidFill>
                          <a:effectLst/>
                          <a:uLnTx/>
                          <a:uFillTx/>
                          <a:latin typeface="Segoe UI" panose="020B0502040204020203" pitchFamily="34" charset="0"/>
                          <a:ea typeface="+mn-ea"/>
                          <a:cs typeface="Segoe UI" panose="020B0502040204020203" pitchFamily="34" charset="0"/>
                        </a:rPr>
                        <a:t>Supply Chain</a:t>
                      </a:r>
                    </a:p>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prstClr val="white"/>
                          </a:solidFill>
                          <a:effectLst/>
                          <a:uLnTx/>
                          <a:uFillTx/>
                          <a:latin typeface="Segoe UI" panose="020B0502040204020203" pitchFamily="34" charset="0"/>
                          <a:ea typeface="+mn-ea"/>
                          <a:cs typeface="Segoe UI" panose="020B0502040204020203" pitchFamily="34" charset="0"/>
                        </a:rPr>
                        <a:t>Personnel </a:t>
                      </a:r>
                      <a:endParaRPr kumimoji="0" lang="en-US" sz="4000" b="0" i="0" u="none" strike="noStrike" kern="1200" cap="none" spc="0" normalizeH="0" baseline="0" dirty="0">
                        <a:ln>
                          <a:noFill/>
                        </a:ln>
                        <a:solidFill>
                          <a:prstClr val="white"/>
                        </a:solidFill>
                        <a:effectLst/>
                        <a:uLnTx/>
                        <a:uFillTx/>
                        <a:latin typeface="Segoe UI" panose="020B0502040204020203" pitchFamily="34" charset="0"/>
                        <a:ea typeface="+mn-ea"/>
                        <a:cs typeface="Segoe UI" panose="020B050204020402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09448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custDataLst>
              <p:tags r:id="rId1"/>
            </p:custDataLst>
          </p:nvPr>
        </p:nvSpPr>
        <p:spPr>
          <a:xfrm>
            <a:off x="4568364" y="1518537"/>
            <a:ext cx="4350454" cy="4480560"/>
          </a:xfrm>
          <a:prstGeom prst="rect">
            <a:avLst/>
          </a:prstGeom>
          <a:solidFill>
            <a:srgbClr val="00BC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rgbClr val="000000"/>
              </a:solidFill>
            </a:endParaRPr>
          </a:p>
        </p:txBody>
      </p:sp>
      <p:sp>
        <p:nvSpPr>
          <p:cNvPr id="2" name="Rectangle 1"/>
          <p:cNvSpPr/>
          <p:nvPr>
            <p:custDataLst>
              <p:tags r:id="rId2"/>
            </p:custDataLst>
          </p:nvPr>
        </p:nvSpPr>
        <p:spPr>
          <a:xfrm>
            <a:off x="457200" y="1518537"/>
            <a:ext cx="4026252" cy="448056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chemeClr val="bg1"/>
              </a:solidFill>
            </a:endParaRPr>
          </a:p>
        </p:txBody>
      </p:sp>
      <p:sp>
        <p:nvSpPr>
          <p:cNvPr id="3" name="Title 2"/>
          <p:cNvSpPr>
            <a:spLocks noGrp="1"/>
          </p:cNvSpPr>
          <p:nvPr>
            <p:ph type="title"/>
          </p:nvPr>
        </p:nvSpPr>
        <p:spPr>
          <a:xfrm>
            <a:off x="468856" y="246888"/>
            <a:ext cx="8229600" cy="438912"/>
          </a:xfrm>
        </p:spPr>
        <p:txBody>
          <a:bodyPr>
            <a:noAutofit/>
          </a:bodyPr>
          <a:lstStyle/>
          <a:p>
            <a:r>
              <a:rPr lang="en-US" sz="6000" dirty="0" smtClean="0"/>
              <a:t>Economies of Scale</a:t>
            </a:r>
            <a:endParaRPr lang="en-US" sz="6000" dirty="0"/>
          </a:p>
        </p:txBody>
      </p:sp>
      <p:sp>
        <p:nvSpPr>
          <p:cNvPr id="4" name="Text Placeholder 3"/>
          <p:cNvSpPr>
            <a:spLocks noGrp="1"/>
          </p:cNvSpPr>
          <p:nvPr>
            <p:ph type="body" sz="quarter" idx="10"/>
          </p:nvPr>
        </p:nvSpPr>
        <p:spPr>
          <a:xfrm>
            <a:off x="460618" y="853123"/>
            <a:ext cx="8229600" cy="682752"/>
          </a:xfrm>
        </p:spPr>
        <p:txBody>
          <a:bodyPr vert="horz" lIns="0" tIns="45720" rIns="0" bIns="45720" rtlCol="0">
            <a:noAutofit/>
          </a:bodyPr>
          <a:lstStyle/>
          <a:p>
            <a:endParaRPr lang="en-US" b="1" dirty="0">
              <a:solidFill>
                <a:schemeClr val="accent1"/>
              </a:solidFill>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25" name="Text Placeholder 3"/>
          <p:cNvSpPr txBox="1">
            <a:spLocks/>
          </p:cNvSpPr>
          <p:nvPr/>
        </p:nvSpPr>
        <p:spPr>
          <a:xfrm>
            <a:off x="460618" y="838200"/>
            <a:ext cx="9144000" cy="682752"/>
          </a:xfrm>
          <a:prstGeom prst="rect">
            <a:avLst/>
          </a:prstGeom>
        </p:spPr>
        <p:txBody>
          <a:bodyPr vert="horz" lIns="0" tIns="45720" rIns="0" bIns="45720" rtlCol="0">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kumimoji="0" lang="en-US" sz="1800" b="1" i="0" u="none" strike="noStrike" kern="1200" cap="none" spc="0" normalizeH="0" baseline="0" noProof="0" smtClean="0">
                <a:ln>
                  <a:noFill/>
                </a:ln>
                <a:solidFill>
                  <a:schemeClr val="bg1">
                    <a:lumMod val="65000"/>
                  </a:schemeClr>
                </a:solidFill>
                <a:effectLst/>
                <a:uLnTx/>
                <a:uFillTx/>
                <a:latin typeface="+mn-lt"/>
                <a:ea typeface="+mn-ea"/>
                <a:cs typeface="+mn-cs"/>
              </a:defRPr>
            </a:lvl1pPr>
            <a:lvl2pPr marL="519113" indent="-231775" algn="l" defTabSz="914400" rtl="0" eaLnBrk="1" latinLnBrk="0" hangingPunct="1">
              <a:spcBef>
                <a:spcPct val="20000"/>
              </a:spcBef>
              <a:buFont typeface="Courier New" pitchFamily="49" charset="0"/>
              <a:buChar char="o"/>
              <a:defRPr sz="1200" kern="1200">
                <a:solidFill>
                  <a:schemeClr val="tx1"/>
                </a:solidFill>
                <a:latin typeface="+mn-lt"/>
                <a:ea typeface="+mn-ea"/>
                <a:cs typeface="+mn-cs"/>
              </a:defRPr>
            </a:lvl2pPr>
            <a:lvl3pPr marL="682625" indent="-163513"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914400" indent="-1778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4pPr>
            <a:lvl5pPr marL="1146175" indent="-177800" algn="l" defTabSz="914400" rtl="0" eaLnBrk="1" latinLnBrk="0" hangingPunct="1">
              <a:spcBef>
                <a:spcPct val="20000"/>
              </a:spcBef>
              <a:buFont typeface="Arial" pitchFamily="34"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dirty="0">
                <a:solidFill>
                  <a:srgbClr val="3B5480"/>
                </a:solidFill>
                <a:latin typeface="Segoe UI" panose="020B0502040204020203" pitchFamily="34" charset="0"/>
                <a:cs typeface="Segoe UI" panose="020B0502040204020203" pitchFamily="34" charset="0"/>
              </a:rPr>
              <a:t>Larger datacenters have almost </a:t>
            </a:r>
            <a:r>
              <a:rPr lang="en-US" dirty="0">
                <a:solidFill>
                  <a:srgbClr val="3B5480"/>
                </a:solidFill>
                <a:latin typeface="Segoe UI" panose="020B0502040204020203" pitchFamily="34" charset="0"/>
                <a:cs typeface="Segoe UI" panose="020B0502040204020203" pitchFamily="34" charset="0"/>
              </a:rPr>
              <a:t>50% lower </a:t>
            </a:r>
            <a:r>
              <a:rPr lang="en-US" dirty="0" smtClean="0">
                <a:solidFill>
                  <a:srgbClr val="3B5480"/>
                </a:solidFill>
                <a:latin typeface="Segoe UI" panose="020B0502040204020203" pitchFamily="34" charset="0"/>
                <a:cs typeface="Segoe UI" panose="020B0502040204020203" pitchFamily="34" charset="0"/>
              </a:rPr>
              <a:t>Total Cost of Ownership (TCO) </a:t>
            </a:r>
            <a:r>
              <a:rPr lang="en-US" dirty="0">
                <a:solidFill>
                  <a:srgbClr val="3B5480"/>
                </a:solidFill>
                <a:latin typeface="Segoe UI" panose="020B0502040204020203" pitchFamily="34" charset="0"/>
                <a:cs typeface="Segoe UI" panose="020B0502040204020203" pitchFamily="34" charset="0"/>
              </a:rPr>
              <a:t>per server</a:t>
            </a:r>
            <a:endParaRPr dirty="0">
              <a:solidFill>
                <a:srgbClr val="3B5480"/>
              </a:solidFill>
              <a:latin typeface="Segoe UI" panose="020B0502040204020203" pitchFamily="34" charset="0"/>
              <a:cs typeface="Segoe UI" panose="020B0502040204020203" pitchFamily="34" charset="0"/>
            </a:endParaRPr>
          </a:p>
          <a:p>
            <a:endParaRPr dirty="0">
              <a:solidFill>
                <a:prstClr val="white">
                  <a:lumMod val="65000"/>
                </a:prstClr>
              </a:solidFill>
              <a:latin typeface="Segoe UI" panose="020B0502040204020203" pitchFamily="34" charset="0"/>
              <a:cs typeface="Segoe UI" panose="020B0502040204020203" pitchFamily="34" charset="0"/>
            </a:endParaRPr>
          </a:p>
        </p:txBody>
      </p:sp>
      <p:sp>
        <p:nvSpPr>
          <p:cNvPr id="10" name="Content Placeholder 1"/>
          <p:cNvSpPr>
            <a:spLocks noGrp="1"/>
          </p:cNvSpPr>
          <p:nvPr>
            <p:ph idx="1"/>
          </p:nvPr>
        </p:nvSpPr>
        <p:spPr>
          <a:xfrm>
            <a:off x="460618" y="2584661"/>
            <a:ext cx="3423744" cy="3505200"/>
          </a:xfrm>
        </p:spPr>
        <p:txBody>
          <a:bodyPr>
            <a:noAutofit/>
          </a:bodyPr>
          <a:lstStyle/>
          <a:p>
            <a:r>
              <a:rPr lang="en-US" sz="1800" b="1" dirty="0">
                <a:solidFill>
                  <a:schemeClr val="bg1"/>
                </a:solidFill>
              </a:rPr>
              <a:t>Server hardware costs </a:t>
            </a:r>
            <a:r>
              <a:rPr lang="en-US" sz="1800" dirty="0">
                <a:solidFill>
                  <a:schemeClr val="bg1"/>
                </a:solidFill>
              </a:rPr>
              <a:t> (~45%  of total costs)</a:t>
            </a:r>
          </a:p>
          <a:p>
            <a:endParaRPr lang="en-US" sz="1800" dirty="0">
              <a:solidFill>
                <a:schemeClr val="bg1"/>
              </a:solidFill>
            </a:endParaRPr>
          </a:p>
          <a:p>
            <a:r>
              <a:rPr lang="en-US" sz="1800" b="1" dirty="0">
                <a:solidFill>
                  <a:schemeClr val="bg1"/>
                </a:solidFill>
              </a:rPr>
              <a:t>Facility &amp; operations</a:t>
            </a:r>
            <a:r>
              <a:rPr lang="en-US" sz="1800" dirty="0">
                <a:solidFill>
                  <a:schemeClr val="bg1"/>
                </a:solidFill>
              </a:rPr>
              <a:t>  (~25%)</a:t>
            </a:r>
          </a:p>
          <a:p>
            <a:endParaRPr lang="en-US" sz="1800" b="1" dirty="0">
              <a:solidFill>
                <a:schemeClr val="bg1"/>
              </a:solidFill>
            </a:endParaRPr>
          </a:p>
          <a:p>
            <a:r>
              <a:rPr lang="en-US" sz="1800" b="1" dirty="0">
                <a:solidFill>
                  <a:schemeClr val="bg1"/>
                </a:solidFill>
              </a:rPr>
              <a:t>Hardware labor costs</a:t>
            </a:r>
            <a:r>
              <a:rPr lang="en-US" sz="1800" dirty="0">
                <a:solidFill>
                  <a:schemeClr val="bg1"/>
                </a:solidFill>
              </a:rPr>
              <a:t> (~15%)</a:t>
            </a:r>
          </a:p>
          <a:p>
            <a:endParaRPr lang="en-US" sz="1800" b="1" dirty="0">
              <a:solidFill>
                <a:schemeClr val="bg1"/>
              </a:solidFill>
            </a:endParaRPr>
          </a:p>
          <a:p>
            <a:r>
              <a:rPr lang="en-US" sz="1800" b="1" dirty="0">
                <a:solidFill>
                  <a:schemeClr val="bg1"/>
                </a:solidFill>
              </a:rPr>
              <a:t>Power costs</a:t>
            </a:r>
            <a:r>
              <a:rPr lang="en-US" sz="1800" dirty="0">
                <a:solidFill>
                  <a:schemeClr val="bg1"/>
                </a:solidFill>
              </a:rPr>
              <a:t> (~15%)</a:t>
            </a:r>
          </a:p>
        </p:txBody>
      </p:sp>
      <p:sp>
        <p:nvSpPr>
          <p:cNvPr id="13" name="Text Placeholder 12"/>
          <p:cNvSpPr txBox="1">
            <a:spLocks/>
          </p:cNvSpPr>
          <p:nvPr/>
        </p:nvSpPr>
        <p:spPr>
          <a:xfrm>
            <a:off x="4849135" y="1771110"/>
            <a:ext cx="3925996" cy="323081"/>
          </a:xfrm>
          <a:prstGeom prst="rect">
            <a:avLst/>
          </a:prstGeom>
          <a:noFill/>
        </p:spPr>
        <p:txBody>
          <a:bodyPr anchor="b">
            <a:noAutofit/>
          </a:bodyPr>
          <a:lstStyle>
            <a:lvl1pPr>
              <a:buNone/>
              <a:defRPr lang="en-US" sz="1800" b="1" kern="1200" dirty="0" smtClean="0">
                <a:solidFill>
                  <a:schemeClr val="tx1"/>
                </a:solidFill>
                <a:latin typeface="+mn-lt"/>
                <a:ea typeface="+mn-ea"/>
                <a:cs typeface="+mn-cs"/>
              </a:defRPr>
            </a:lvl1pPr>
          </a:lstStyle>
          <a:p>
            <a:pPr>
              <a:spcBef>
                <a:spcPct val="20000"/>
              </a:spcBef>
              <a:defRPr/>
            </a:pPr>
            <a:r>
              <a:rPr sz="1400" dirty="0">
                <a:solidFill>
                  <a:prstClr val="black"/>
                </a:solidFill>
                <a:latin typeface="Segoe UI" panose="020B0502040204020203" pitchFamily="34" charset="0"/>
                <a:cs typeface="Segoe UI" panose="020B0502040204020203" pitchFamily="34" charset="0"/>
              </a:rPr>
              <a:t>ANNUAL TCO/SERVER DECLINES W/SCALE</a:t>
            </a:r>
          </a:p>
        </p:txBody>
      </p:sp>
      <p:grpSp>
        <p:nvGrpSpPr>
          <p:cNvPr id="14" name="Group 102"/>
          <p:cNvGrpSpPr/>
          <p:nvPr/>
        </p:nvGrpSpPr>
        <p:grpSpPr>
          <a:xfrm>
            <a:off x="4849136" y="1788015"/>
            <a:ext cx="3841083" cy="289271"/>
            <a:chOff x="145699" y="1371600"/>
            <a:chExt cx="3048001" cy="813593"/>
          </a:xfrm>
          <a:noFill/>
        </p:grpSpPr>
        <p:cxnSp>
          <p:nvCxnSpPr>
            <p:cNvPr id="15" name="Straight Connector 14"/>
            <p:cNvCxnSpPr/>
            <p:nvPr/>
          </p:nvCxnSpPr>
          <p:spPr>
            <a:xfrm rot="16200000" flipH="1">
              <a:off x="-250825" y="1774825"/>
              <a:ext cx="806450" cy="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145699" y="2185193"/>
              <a:ext cx="3048001" cy="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7" name="Text Placeholder 12"/>
          <p:cNvSpPr txBox="1">
            <a:spLocks/>
          </p:cNvSpPr>
          <p:nvPr/>
        </p:nvSpPr>
        <p:spPr>
          <a:xfrm>
            <a:off x="460618" y="1777505"/>
            <a:ext cx="3925996" cy="323081"/>
          </a:xfrm>
          <a:prstGeom prst="rect">
            <a:avLst/>
          </a:prstGeom>
          <a:noFill/>
        </p:spPr>
        <p:txBody>
          <a:bodyPr anchor="b">
            <a:noAutofit/>
          </a:bodyPr>
          <a:lstStyle>
            <a:lvl1pPr>
              <a:buNone/>
              <a:defRPr lang="en-US" sz="1800" b="1" kern="1200" dirty="0" smtClean="0">
                <a:solidFill>
                  <a:schemeClr val="tx1"/>
                </a:solidFill>
                <a:latin typeface="+mn-lt"/>
                <a:ea typeface="+mn-ea"/>
                <a:cs typeface="+mn-cs"/>
              </a:defRPr>
            </a:lvl1pPr>
          </a:lstStyle>
          <a:p>
            <a:pPr>
              <a:spcBef>
                <a:spcPct val="20000"/>
              </a:spcBef>
              <a:defRPr/>
            </a:pPr>
            <a:r>
              <a:rPr sz="1400" dirty="0">
                <a:solidFill>
                  <a:schemeClr val="bg1"/>
                </a:solidFill>
                <a:latin typeface="Segoe UI" panose="020B0502040204020203" pitchFamily="34" charset="0"/>
                <a:cs typeface="Segoe UI" panose="020B0502040204020203" pitchFamily="34" charset="0"/>
              </a:rPr>
              <a:t>MAIN DATA CENTER COST BUCKETS</a:t>
            </a:r>
          </a:p>
        </p:txBody>
      </p:sp>
      <p:grpSp>
        <p:nvGrpSpPr>
          <p:cNvPr id="18" name="Group 102"/>
          <p:cNvGrpSpPr/>
          <p:nvPr/>
        </p:nvGrpSpPr>
        <p:grpSpPr>
          <a:xfrm>
            <a:off x="460618" y="1794410"/>
            <a:ext cx="3746938" cy="289271"/>
            <a:chOff x="145699" y="1371600"/>
            <a:chExt cx="3048001" cy="813593"/>
          </a:xfrm>
          <a:noFill/>
        </p:grpSpPr>
        <p:cxnSp>
          <p:nvCxnSpPr>
            <p:cNvPr id="19" name="Straight Connector 18"/>
            <p:cNvCxnSpPr/>
            <p:nvPr/>
          </p:nvCxnSpPr>
          <p:spPr>
            <a:xfrm rot="16200000" flipH="1">
              <a:off x="-250825" y="1774825"/>
              <a:ext cx="806450" cy="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145699" y="2185193"/>
              <a:ext cx="3048001" cy="0"/>
            </a:xfrm>
            <a:prstGeom prst="line">
              <a:avLst/>
            </a:prstGeom>
            <a:grpFill/>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5" name="Chart 34"/>
          <p:cNvGraphicFramePr>
            <a:graphicFrameLocks/>
          </p:cNvGraphicFramePr>
          <p:nvPr>
            <p:extLst>
              <p:ext uri="{D42A27DB-BD31-4B8C-83A1-F6EECF244321}">
                <p14:modId xmlns:p14="http://schemas.microsoft.com/office/powerpoint/2010/main" val="3217071190"/>
              </p:ext>
            </p:extLst>
          </p:nvPr>
        </p:nvGraphicFramePr>
        <p:xfrm>
          <a:off x="4344643" y="2480585"/>
          <a:ext cx="4684023" cy="3319530"/>
        </p:xfrm>
        <a:graphic>
          <a:graphicData uri="http://schemas.openxmlformats.org/drawingml/2006/chart">
            <c:chart xmlns:c="http://schemas.openxmlformats.org/drawingml/2006/chart" xmlns:r="http://schemas.openxmlformats.org/officeDocument/2006/relationships" r:id="rId5"/>
          </a:graphicData>
        </a:graphic>
      </p:graphicFrame>
      <p:cxnSp>
        <p:nvCxnSpPr>
          <p:cNvPr id="31" name="Straight Arrow Connector 30"/>
          <p:cNvCxnSpPr/>
          <p:nvPr/>
        </p:nvCxnSpPr>
        <p:spPr>
          <a:xfrm rot="21037446">
            <a:off x="6777574" y="2944807"/>
            <a:ext cx="624315" cy="929115"/>
          </a:xfrm>
          <a:prstGeom prst="straightConnector1">
            <a:avLst/>
          </a:prstGeom>
          <a:ln w="19050">
            <a:noFill/>
            <a:tailEnd type="triangle" w="lg" len="me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rot="1853260">
            <a:off x="6632720" y="3099410"/>
            <a:ext cx="1127018" cy="466382"/>
            <a:chOff x="5472734" y="4089333"/>
            <a:chExt cx="1171065" cy="353006"/>
          </a:xfrm>
        </p:grpSpPr>
        <p:sp>
          <p:nvSpPr>
            <p:cNvPr id="33" name="Right Arrow 32"/>
            <p:cNvSpPr/>
            <p:nvPr/>
          </p:nvSpPr>
          <p:spPr>
            <a:xfrm rot="720000">
              <a:off x="5472734" y="4089333"/>
              <a:ext cx="1171065" cy="353006"/>
            </a:xfrm>
            <a:prstGeom prst="rightArrow">
              <a:avLst>
                <a:gd name="adj1" fmla="val 59518"/>
                <a:gd name="adj2" fmla="val 69840"/>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rgbClr val="000000"/>
                </a:solidFill>
                <a:latin typeface="Segoe UI" panose="020B0502040204020203" pitchFamily="34" charset="0"/>
                <a:cs typeface="Segoe UI" panose="020B0502040204020203" pitchFamily="34" charset="0"/>
              </a:endParaRPr>
            </a:p>
          </p:txBody>
        </p:sp>
        <p:sp>
          <p:nvSpPr>
            <p:cNvPr id="34" name="TextBox 33"/>
            <p:cNvSpPr txBox="1"/>
            <p:nvPr/>
          </p:nvSpPr>
          <p:spPr>
            <a:xfrm rot="720672">
              <a:off x="5480639" y="4167758"/>
              <a:ext cx="1090920" cy="186358"/>
            </a:xfrm>
            <a:prstGeom prst="rect">
              <a:avLst/>
            </a:prstGeom>
            <a:noFill/>
          </p:spPr>
          <p:txBody>
            <a:bodyPr wrap="square" lIns="91429" tIns="45715" rIns="91429" bIns="45715" rtlCol="0" anchor="ctr">
              <a:spAutoFit/>
            </a:bodyPr>
            <a:lstStyle/>
            <a:p>
              <a:pPr>
                <a:spcBef>
                  <a:spcPct val="20000"/>
                </a:spcBef>
              </a:pPr>
              <a:r>
                <a:rPr lang="en-US" sz="1000" b="1" dirty="0">
                  <a:gradFill>
                    <a:gsLst>
                      <a:gs pos="0">
                        <a:srgbClr val="FFFFFF"/>
                      </a:gs>
                      <a:gs pos="80000">
                        <a:srgbClr val="FFFFFF"/>
                      </a:gs>
                    </a:gsLst>
                    <a:lin ang="5400000" scaled="0"/>
                  </a:gradFill>
                  <a:latin typeface="Segoe UI" panose="020B0502040204020203" pitchFamily="34" charset="0"/>
                  <a:cs typeface="Segoe UI" panose="020B0502040204020203" pitchFamily="34" charset="0"/>
                </a:rPr>
                <a:t>47% Savings</a:t>
              </a:r>
            </a:p>
          </p:txBody>
        </p:sp>
      </p:grpSp>
      <p:pic>
        <p:nvPicPr>
          <p:cNvPr id="26" name="Picture 2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0900" y="2870200"/>
            <a:ext cx="4114145" cy="4114145"/>
          </a:xfrm>
          <a:prstGeom prst="rect">
            <a:avLst/>
          </a:prstGeom>
        </p:spPr>
      </p:pic>
    </p:spTree>
    <p:extLst>
      <p:ext uri="{BB962C8B-B14F-4D97-AF65-F5344CB8AC3E}">
        <p14:creationId xmlns:p14="http://schemas.microsoft.com/office/powerpoint/2010/main" val="158768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
        <p:nvSpPr>
          <p:cNvPr id="8" name="Text Placeholder 35"/>
          <p:cNvSpPr txBox="1">
            <a:spLocks/>
          </p:cNvSpPr>
          <p:nvPr/>
        </p:nvSpPr>
        <p:spPr>
          <a:xfrm>
            <a:off x="3734988" y="4272975"/>
            <a:ext cx="75426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Use as much</a:t>
            </a:r>
          </a:p>
          <a:p>
            <a:r>
              <a:rPr lang="en-US" dirty="0" smtClean="0"/>
              <a:t>…or as little</a:t>
            </a:r>
          </a:p>
          <a:p>
            <a:r>
              <a:rPr lang="en-US" dirty="0" smtClean="0"/>
              <a:t>…as you need</a:t>
            </a:r>
            <a:endParaRPr lang="en-US" dirty="0"/>
          </a:p>
        </p:txBody>
      </p:sp>
      <p:grpSp>
        <p:nvGrpSpPr>
          <p:cNvPr id="10" name="Group 9"/>
          <p:cNvGrpSpPr/>
          <p:nvPr/>
        </p:nvGrpSpPr>
        <p:grpSpPr>
          <a:xfrm>
            <a:off x="5943600" y="2133600"/>
            <a:ext cx="2011680" cy="2011680"/>
            <a:chOff x="5943600" y="2133600"/>
            <a:chExt cx="2011680" cy="2011680"/>
          </a:xfrm>
        </p:grpSpPr>
        <p:sp>
          <p:nvSpPr>
            <p:cNvPr id="4" name="Rectangle 3"/>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Elasticity</a:t>
              </a:r>
              <a:endParaRPr lang="en-US" dirty="0">
                <a:solidFill>
                  <a:srgbClr val="FFFFFF"/>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0280" y="2377113"/>
              <a:ext cx="1798320" cy="1282186"/>
            </a:xfrm>
            <a:prstGeom prst="rect">
              <a:avLst/>
            </a:prstGeom>
          </p:spPr>
        </p:pic>
      </p:grpSp>
    </p:spTree>
    <p:extLst>
      <p:ext uri="{BB962C8B-B14F-4D97-AF65-F5344CB8AC3E}">
        <p14:creationId xmlns:p14="http://schemas.microsoft.com/office/powerpoint/2010/main" val="191147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1"/>
            <a:ext cx="11366365" cy="666387"/>
          </a:xfrm>
        </p:spPr>
        <p:txBody>
          <a:bodyPr/>
          <a:lstStyle/>
          <a:p>
            <a:r>
              <a:rPr lang="en-US" dirty="0" smtClean="0"/>
              <a:t>Scalable services…</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15352" y="1114697"/>
            <a:ext cx="2400300" cy="4467225"/>
          </a:xfrm>
          <a:prstGeom prst="rect">
            <a:avLst/>
          </a:prstGeom>
        </p:spPr>
      </p:pic>
      <p:grpSp>
        <p:nvGrpSpPr>
          <p:cNvPr id="3" name="Group 2"/>
          <p:cNvGrpSpPr/>
          <p:nvPr/>
        </p:nvGrpSpPr>
        <p:grpSpPr>
          <a:xfrm>
            <a:off x="3595552" y="1114697"/>
            <a:ext cx="5901417" cy="3702231"/>
            <a:chOff x="4724401" y="1136469"/>
            <a:chExt cx="5901417" cy="3702231"/>
          </a:xfrm>
        </p:grpSpPr>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24401" y="1143000"/>
              <a:ext cx="3657600" cy="369570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29600" y="1136469"/>
              <a:ext cx="2396218" cy="3695700"/>
            </a:xfrm>
            <a:prstGeom prst="rect">
              <a:avLst/>
            </a:prstGeom>
          </p:spPr>
        </p:pic>
      </p:grpSp>
      <p:sp>
        <p:nvSpPr>
          <p:cNvPr id="8" name="Rectangle 7"/>
          <p:cNvSpPr/>
          <p:nvPr>
            <p:custDataLst>
              <p:tags r:id="rId1"/>
            </p:custDataLst>
          </p:nvPr>
        </p:nvSpPr>
        <p:spPr>
          <a:xfrm>
            <a:off x="304800" y="1121227"/>
            <a:ext cx="3139440" cy="3689169"/>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sz="3200" dirty="0"/>
              <a:t>Pay for what you </a:t>
            </a:r>
            <a:r>
              <a:rPr lang="en-US" sz="3200" dirty="0" smtClean="0"/>
              <a:t>need</a:t>
            </a:r>
            <a:endParaRPr lang="en-US" sz="3200" dirty="0"/>
          </a:p>
        </p:txBody>
      </p:sp>
      <p:sp>
        <p:nvSpPr>
          <p:cNvPr id="9" name="Rectangle 8"/>
          <p:cNvSpPr/>
          <p:nvPr>
            <p:custDataLst>
              <p:tags r:id="rId2"/>
            </p:custDataLst>
          </p:nvPr>
        </p:nvSpPr>
        <p:spPr>
          <a:xfrm>
            <a:off x="304800" y="4880337"/>
            <a:ext cx="9192169" cy="701585"/>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sz="3200" dirty="0"/>
              <a:t>Often a “freemium” model</a:t>
            </a: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Tree>
    <p:extLst>
      <p:ext uri="{BB962C8B-B14F-4D97-AF65-F5344CB8AC3E}">
        <p14:creationId xmlns:p14="http://schemas.microsoft.com/office/powerpoint/2010/main" val="3185743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preferRelativeResize="0">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76199"/>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6377286"/>
            <a:ext cx="2390526" cy="461665"/>
          </a:xfrm>
          <a:prstGeom prst="rect">
            <a:avLst/>
          </a:prstGeom>
          <a:noFill/>
        </p:spPr>
        <p:txBody>
          <a:bodyPr wrap="none" rtlCol="0">
            <a:spAutoFit/>
          </a:bodyPr>
          <a:lstStyle/>
          <a:p>
            <a:r>
              <a:rPr lang="en-US" dirty="0" smtClean="0">
                <a:solidFill>
                  <a:schemeClr val="bg1"/>
                </a:solidFill>
              </a:rPr>
              <a:t>M  Tu  W  </a:t>
            </a:r>
            <a:r>
              <a:rPr lang="en-US" dirty="0" err="1" smtClean="0">
                <a:solidFill>
                  <a:schemeClr val="bg1"/>
                </a:solidFill>
              </a:rPr>
              <a:t>Th</a:t>
            </a:r>
            <a:r>
              <a:rPr lang="en-US" dirty="0" smtClean="0">
                <a:solidFill>
                  <a:schemeClr val="bg1"/>
                </a:solidFill>
              </a:rPr>
              <a:t>  F </a:t>
            </a:r>
            <a:r>
              <a:rPr lang="en-US" dirty="0" smtClean="0">
                <a:solidFill>
                  <a:schemeClr val="bg1"/>
                </a:solidFill>
                <a:sym typeface="Wingdings" panose="05000000000000000000" pitchFamily="2" charset="2"/>
              </a:rPr>
              <a:t></a:t>
            </a:r>
            <a:endParaRPr lang="en-US" dirty="0">
              <a:solidFill>
                <a:schemeClr val="bg1"/>
              </a:solidFill>
            </a:endParaRPr>
          </a:p>
        </p:txBody>
      </p:sp>
      <p:sp>
        <p:nvSpPr>
          <p:cNvPr id="3" name="TextBox 2"/>
          <p:cNvSpPr txBox="1"/>
          <p:nvPr/>
        </p:nvSpPr>
        <p:spPr>
          <a:xfrm rot="16200000">
            <a:off x="-1052993" y="3438341"/>
            <a:ext cx="2872453" cy="461665"/>
          </a:xfrm>
          <a:prstGeom prst="rect">
            <a:avLst/>
          </a:prstGeom>
          <a:noFill/>
        </p:spPr>
        <p:txBody>
          <a:bodyPr wrap="none" rtlCol="0">
            <a:spAutoFit/>
          </a:bodyPr>
          <a:lstStyle/>
          <a:p>
            <a:r>
              <a:rPr lang="en-US" dirty="0" smtClean="0">
                <a:latin typeface="Segoe"/>
              </a:rPr>
              <a:t>Total Services Load</a:t>
            </a:r>
            <a:endParaRPr lang="en-US" dirty="0">
              <a:latin typeface="Segoe"/>
            </a:endParaRPr>
          </a:p>
        </p:txBody>
      </p:sp>
      <p:grpSp>
        <p:nvGrpSpPr>
          <p:cNvPr id="11" name="Group 10"/>
          <p:cNvGrpSpPr/>
          <p:nvPr/>
        </p:nvGrpSpPr>
        <p:grpSpPr>
          <a:xfrm>
            <a:off x="914400" y="3055680"/>
            <a:ext cx="1879579" cy="1879580"/>
            <a:chOff x="9224585" y="4308533"/>
            <a:chExt cx="1879579" cy="1879580"/>
          </a:xfrm>
        </p:grpSpPr>
        <p:sp>
          <p:nvSpPr>
            <p:cNvPr id="12" name="Rectangle 11"/>
            <p:cNvSpPr/>
            <p:nvPr>
              <p:custDataLst>
                <p:tags r:id="rId1"/>
              </p:custDataLst>
            </p:nvPr>
          </p:nvSpPr>
          <p:spPr bwMode="auto">
            <a:xfrm>
              <a:off x="9224585" y="4308533"/>
              <a:ext cx="1879579" cy="1879580"/>
            </a:xfrm>
            <a:prstGeom prst="rect">
              <a:avLst/>
            </a:prstGeom>
            <a:solidFill>
              <a:srgbClr val="0101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2000" spc="-50" dirty="0">
                <a:gradFill flip="none" rotWithShape="1">
                  <a:gsLst>
                    <a:gs pos="0">
                      <a:srgbClr val="FFFFFF"/>
                    </a:gs>
                    <a:gs pos="100000">
                      <a:srgbClr val="FFFFFF"/>
                    </a:gs>
                  </a:gsLst>
                  <a:lin ang="5400000" scaled="0"/>
                  <a:tileRect/>
                </a:gradFill>
                <a:latin typeface="Segoe UI" pitchFamily="34" charset="0"/>
                <a:ea typeface="Segoe UI" pitchFamily="34" charset="0"/>
                <a:cs typeface="Segoe UI" pitchFamily="34" charset="0"/>
              </a:endParaRPr>
            </a:p>
          </p:txBody>
        </p:sp>
        <p:grpSp>
          <p:nvGrpSpPr>
            <p:cNvPr id="13" name="Group 12"/>
            <p:cNvGrpSpPr/>
            <p:nvPr/>
          </p:nvGrpSpPr>
          <p:grpSpPr>
            <a:xfrm>
              <a:off x="9343964" y="4701383"/>
              <a:ext cx="1640820" cy="1093880"/>
              <a:chOff x="2168546" y="3128282"/>
              <a:chExt cx="5715000" cy="3810000"/>
            </a:xfrm>
          </p:grpSpPr>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68546" y="3128282"/>
                <a:ext cx="5715000" cy="3810000"/>
              </a:xfrm>
              <a:prstGeom prst="rect">
                <a:avLst/>
              </a:prstGeom>
            </p:spPr>
          </p:pic>
          <p:sp>
            <p:nvSpPr>
              <p:cNvPr id="15" name="Rectangle 14"/>
              <p:cNvSpPr/>
              <p:nvPr/>
            </p:nvSpPr>
            <p:spPr bwMode="auto">
              <a:xfrm>
                <a:off x="4784651" y="5343896"/>
                <a:ext cx="3098895" cy="498764"/>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grpSp>
      <p:sp>
        <p:nvSpPr>
          <p:cNvPr id="4" name="Title 3"/>
          <p:cNvSpPr>
            <a:spLocks noGrp="1"/>
          </p:cNvSpPr>
          <p:nvPr>
            <p:ph type="title"/>
          </p:nvPr>
        </p:nvSpPr>
        <p:spPr>
          <a:xfrm>
            <a:off x="152400" y="473075"/>
            <a:ext cx="11351568" cy="1127125"/>
          </a:xfrm>
        </p:spPr>
        <p:txBody>
          <a:bodyPr/>
          <a:lstStyle/>
          <a:p>
            <a:r>
              <a:rPr lang="en-US" sz="5400" dirty="0" smtClean="0">
                <a:solidFill>
                  <a:srgbClr val="237DE9"/>
                </a:solidFill>
              </a:rPr>
              <a:t>…provided in a scalable manner</a:t>
            </a:r>
            <a:endParaRPr lang="en-US" sz="5400" dirty="0">
              <a:solidFill>
                <a:srgbClr val="237DE9"/>
              </a:solidFill>
            </a:endParaRPr>
          </a:p>
        </p:txBody>
      </p:sp>
      <p:sp>
        <p:nvSpPr>
          <p:cNvPr id="6" name="Left-Right Arrow 5"/>
          <p:cNvSpPr/>
          <p:nvPr/>
        </p:nvSpPr>
        <p:spPr>
          <a:xfrm>
            <a:off x="3314700" y="19050"/>
            <a:ext cx="5562600" cy="685800"/>
          </a:xfrm>
          <a:prstGeom prst="leftRigh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Provisioned Servers (includes buffer</a:t>
            </a:r>
            <a:r>
              <a:rPr lang="en-US" dirty="0" smtClean="0">
                <a:solidFill>
                  <a:srgbClr val="FF0000"/>
                </a:solidFill>
              </a:rPr>
              <a:t>)</a:t>
            </a:r>
            <a:endParaRPr lang="en-US" dirty="0">
              <a:solidFill>
                <a:srgbClr val="FF0000"/>
              </a:solidFill>
            </a:endParaRP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Tree>
    <p:extLst>
      <p:ext uri="{BB962C8B-B14F-4D97-AF65-F5344CB8AC3E}">
        <p14:creationId xmlns:p14="http://schemas.microsoft.com/office/powerpoint/2010/main" val="825873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
        <p:nvSpPr>
          <p:cNvPr id="8" name="Text Placeholder 35"/>
          <p:cNvSpPr txBox="1">
            <a:spLocks/>
          </p:cNvSpPr>
          <p:nvPr/>
        </p:nvSpPr>
        <p:spPr>
          <a:xfrm>
            <a:off x="3734988" y="4272975"/>
            <a:ext cx="5942411"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Unlock data</a:t>
            </a:r>
          </a:p>
          <a:p>
            <a:r>
              <a:rPr lang="en-US" dirty="0" smtClean="0"/>
              <a:t>Deliver improvements</a:t>
            </a:r>
            <a:endParaRPr lang="en-US" dirty="0"/>
          </a:p>
        </p:txBody>
      </p:sp>
      <p:grpSp>
        <p:nvGrpSpPr>
          <p:cNvPr id="12" name="Group 11"/>
          <p:cNvGrpSpPr/>
          <p:nvPr/>
        </p:nvGrpSpPr>
        <p:grpSpPr>
          <a:xfrm>
            <a:off x="5943600" y="2133600"/>
            <a:ext cx="2011680" cy="2024380"/>
            <a:chOff x="5943600" y="2133600"/>
            <a:chExt cx="2011680" cy="2011680"/>
          </a:xfrm>
        </p:grpSpPr>
        <p:sp>
          <p:nvSpPr>
            <p:cNvPr id="4" name="Rectangle 3"/>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Continuous improvement</a:t>
              </a:r>
              <a:endParaRPr lang="en-US" dirty="0">
                <a:solidFill>
                  <a:srgbClr val="FFFFFF"/>
                </a:solidFill>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1279" y="2306796"/>
              <a:ext cx="1036322" cy="1046004"/>
            </a:xfrm>
            <a:prstGeom prst="rect">
              <a:avLst/>
            </a:prstGeom>
          </p:spPr>
        </p:pic>
      </p:grpSp>
    </p:spTree>
    <p:extLst>
      <p:ext uri="{BB962C8B-B14F-4D97-AF65-F5344CB8AC3E}">
        <p14:creationId xmlns:p14="http://schemas.microsoft.com/office/powerpoint/2010/main" val="2696515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custDataLst>
              <p:tags r:id="rId1"/>
            </p:custDataLst>
          </p:nvPr>
        </p:nvSpPr>
        <p:spPr bwMode="auto">
          <a:xfrm>
            <a:off x="7113270" y="3657600"/>
            <a:ext cx="3859530" cy="187837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r>
              <a:rPr lang="en-US" sz="2800" kern="0" spc="-100" dirty="0" smtClean="0">
                <a:solidFill>
                  <a:srgbClr val="FFFFFF"/>
                </a:solidFill>
                <a:latin typeface="+mj-lt"/>
                <a:ea typeface="Segoe UI" pitchFamily="34" charset="0"/>
                <a:cs typeface="Segoe UI" pitchFamily="34" charset="0"/>
              </a:rPr>
              <a:t>Quality</a:t>
            </a:r>
          </a:p>
          <a:p>
            <a:pPr marL="45720" defTabSz="914099" fontAlgn="base">
              <a:spcBef>
                <a:spcPct val="0"/>
              </a:spcBef>
              <a:spcAft>
                <a:spcPct val="0"/>
              </a:spcAft>
            </a:pPr>
            <a:r>
              <a:rPr lang="en-US" sz="2800" kern="0" spc="-100" dirty="0" smtClean="0">
                <a:solidFill>
                  <a:srgbClr val="FFFFFF"/>
                </a:solidFill>
                <a:latin typeface="+mj-lt"/>
                <a:ea typeface="Segoe UI" pitchFamily="34" charset="0"/>
                <a:cs typeface="Segoe UI" pitchFamily="34" charset="0"/>
              </a:rPr>
              <a:t>Cloud Services</a:t>
            </a:r>
          </a:p>
          <a:p>
            <a:pPr marL="45720" defTabSz="914099" fontAlgn="base">
              <a:spcBef>
                <a:spcPct val="0"/>
              </a:spcBef>
              <a:spcAft>
                <a:spcPct val="0"/>
              </a:spcAft>
            </a:pPr>
            <a:r>
              <a:rPr lang="en-US" sz="2800" kern="0" spc="-100" dirty="0" smtClean="0">
                <a:solidFill>
                  <a:srgbClr val="FFFFFF"/>
                </a:solidFill>
                <a:latin typeface="+mj-lt"/>
                <a:ea typeface="Segoe UI" pitchFamily="34" charset="0"/>
                <a:cs typeface="Segoe UI" pitchFamily="34" charset="0"/>
              </a:rPr>
              <a:t>Data-Driven Engineering</a:t>
            </a:r>
            <a:endParaRPr lang="en-US" sz="2800" dirty="0">
              <a:solidFill>
                <a:srgbClr val="FFFFFF"/>
              </a:solidFill>
              <a:latin typeface="+mj-lt"/>
              <a:ea typeface="Segoe UI" pitchFamily="34" charset="0"/>
              <a:cs typeface="Segoe UI" pitchFamily="34" charset="0"/>
            </a:endParaRPr>
          </a:p>
          <a:p>
            <a:pPr marL="45720" defTabSz="914099" fontAlgn="base">
              <a:spcBef>
                <a:spcPct val="0"/>
              </a:spcBef>
              <a:spcAft>
                <a:spcPct val="0"/>
              </a:spcAft>
            </a:pPr>
            <a:endParaRPr lang="en-US" sz="2800" spc="-100" dirty="0" err="1">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7" name="Rectangle 16"/>
          <p:cNvSpPr/>
          <p:nvPr>
            <p:custDataLst>
              <p:tags r:id="rId2"/>
            </p:custDataLst>
          </p:nvPr>
        </p:nvSpPr>
        <p:spPr bwMode="auto">
          <a:xfrm>
            <a:off x="3146912" y="3657600"/>
            <a:ext cx="1878374" cy="187837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r>
              <a:rPr lang="en-US" sz="2800" kern="0" spc="-100" dirty="0" smtClean="0">
                <a:solidFill>
                  <a:srgbClr val="FFFFFF"/>
                </a:solidFill>
                <a:latin typeface="+mj-lt"/>
                <a:ea typeface="Segoe UI" pitchFamily="34" charset="0"/>
                <a:cs typeface="Segoe UI" pitchFamily="34" charset="0"/>
              </a:rPr>
              <a:t>A/B testing of services</a:t>
            </a:r>
            <a:endParaRPr lang="en-US" sz="2800" spc="-100" dirty="0">
              <a:solidFill>
                <a:srgbClr val="FFFFFF"/>
              </a:solidFill>
              <a:latin typeface="+mj-lt"/>
              <a:ea typeface="Segoe UI" pitchFamily="34" charset="0"/>
              <a:cs typeface="Segoe UI" pitchFamily="34" charset="0"/>
            </a:endParaRPr>
          </a:p>
        </p:txBody>
      </p:sp>
      <p:sp>
        <p:nvSpPr>
          <p:cNvPr id="18" name="Rectangle 17"/>
          <p:cNvSpPr/>
          <p:nvPr>
            <p:custDataLst>
              <p:tags r:id="rId3"/>
            </p:custDataLst>
          </p:nvPr>
        </p:nvSpPr>
        <p:spPr bwMode="auto">
          <a:xfrm>
            <a:off x="1165756" y="3657600"/>
            <a:ext cx="1878374" cy="187837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r>
              <a:rPr lang="en-US" sz="2800" spc="-100" dirty="0" smtClean="0">
                <a:gradFill>
                  <a:gsLst>
                    <a:gs pos="0">
                      <a:srgbClr val="FFFFFF"/>
                    </a:gs>
                    <a:gs pos="100000">
                      <a:srgbClr val="FFFFFF"/>
                    </a:gs>
                  </a:gsLst>
                  <a:lin ang="5400000" scaled="0"/>
                </a:gradFill>
                <a:latin typeface="+mj-lt"/>
                <a:ea typeface="Segoe UI" pitchFamily="34" charset="0"/>
                <a:cs typeface="Segoe UI" pitchFamily="34" charset="0"/>
              </a:rPr>
              <a:t>Digital media </a:t>
            </a:r>
            <a:r>
              <a:rPr lang="en-US" sz="2800" spc="-100" dirty="0">
                <a:gradFill>
                  <a:gsLst>
                    <a:gs pos="0">
                      <a:srgbClr val="FFFFFF"/>
                    </a:gs>
                    <a:gs pos="100000">
                      <a:srgbClr val="FFFFFF"/>
                    </a:gs>
                  </a:gsLst>
                  <a:lin ang="5400000" scaled="0"/>
                </a:gradFill>
                <a:latin typeface="+mj-lt"/>
                <a:ea typeface="Segoe UI" pitchFamily="34" charset="0"/>
                <a:cs typeface="Segoe UI" pitchFamily="34" charset="0"/>
              </a:rPr>
              <a:t>s</a:t>
            </a:r>
            <a:r>
              <a:rPr lang="en-US" sz="2800" spc="-100" dirty="0" smtClean="0">
                <a:gradFill>
                  <a:gsLst>
                    <a:gs pos="0">
                      <a:srgbClr val="FFFFFF"/>
                    </a:gs>
                    <a:gs pos="100000">
                      <a:srgbClr val="FFFFFF"/>
                    </a:gs>
                  </a:gsLst>
                  <a:lin ang="5400000" scaled="0"/>
                </a:gradFill>
                <a:latin typeface="+mj-lt"/>
                <a:ea typeface="Segoe UI" pitchFamily="34" charset="0"/>
                <a:cs typeface="Segoe UI" pitchFamily="34" charset="0"/>
              </a:rPr>
              <a:t>ervices</a:t>
            </a:r>
            <a:endParaRPr lang="en-US" sz="2800" spc="-1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9" name="Rectangle 18"/>
          <p:cNvSpPr/>
          <p:nvPr>
            <p:custDataLst>
              <p:tags r:id="rId4"/>
            </p:custDataLst>
          </p:nvPr>
        </p:nvSpPr>
        <p:spPr bwMode="auto">
          <a:xfrm>
            <a:off x="5132114" y="3657600"/>
            <a:ext cx="1878374" cy="187837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r>
              <a:rPr lang="en-US" sz="2800" kern="0" spc="-100" dirty="0" smtClean="0">
                <a:solidFill>
                  <a:srgbClr val="FFFFFF"/>
                </a:solidFill>
                <a:latin typeface="+mj-lt"/>
                <a:ea typeface="Segoe UI" pitchFamily="34" charset="0"/>
                <a:cs typeface="Segoe UI" pitchFamily="34" charset="0"/>
              </a:rPr>
              <a:t>Big-Data processing platform</a:t>
            </a:r>
            <a:endParaRPr lang="en-US" sz="2800" spc="-100" dirty="0">
              <a:solidFill>
                <a:srgbClr val="FFFFFF"/>
              </a:solidFill>
              <a:latin typeface="+mj-lt"/>
              <a:ea typeface="Segoe UI" pitchFamily="34" charset="0"/>
              <a:cs typeface="Segoe UI" pitchFamily="34" charset="0"/>
            </a:endParaRPr>
          </a:p>
        </p:txBody>
      </p:sp>
      <p:grpSp>
        <p:nvGrpSpPr>
          <p:cNvPr id="20" name="Group 19"/>
          <p:cNvGrpSpPr/>
          <p:nvPr/>
        </p:nvGrpSpPr>
        <p:grpSpPr>
          <a:xfrm>
            <a:off x="5132114" y="1671008"/>
            <a:ext cx="1878374" cy="1878374"/>
            <a:chOff x="7605623" y="902008"/>
            <a:chExt cx="1878374" cy="1878374"/>
          </a:xfrm>
        </p:grpSpPr>
        <p:sp>
          <p:nvSpPr>
            <p:cNvPr id="21" name="Rectangle 20"/>
            <p:cNvSpPr/>
            <p:nvPr>
              <p:custDataLst>
                <p:tags r:id="rId9"/>
              </p:custDataLst>
            </p:nvPr>
          </p:nvSpPr>
          <p:spPr bwMode="auto">
            <a:xfrm>
              <a:off x="7605623" y="902008"/>
              <a:ext cx="1878374" cy="1878374"/>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endParaRPr lang="en-US" sz="2400" spc="-100" dirty="0" err="1">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78149" y="1547134"/>
              <a:ext cx="1533321" cy="588123"/>
            </a:xfrm>
            <a:prstGeom prst="rect">
              <a:avLst/>
            </a:prstGeom>
          </p:spPr>
        </p:pic>
      </p:grpSp>
      <p:grpSp>
        <p:nvGrpSpPr>
          <p:cNvPr id="23" name="Group 22"/>
          <p:cNvGrpSpPr/>
          <p:nvPr/>
        </p:nvGrpSpPr>
        <p:grpSpPr>
          <a:xfrm>
            <a:off x="3146912" y="1671008"/>
            <a:ext cx="1878374" cy="1878374"/>
            <a:chOff x="5509068" y="365125"/>
            <a:chExt cx="1878374" cy="1878374"/>
          </a:xfrm>
        </p:grpSpPr>
        <p:sp>
          <p:nvSpPr>
            <p:cNvPr id="24" name="Rectangle 23"/>
            <p:cNvSpPr/>
            <p:nvPr>
              <p:custDataLst>
                <p:tags r:id="rId8"/>
              </p:custDataLst>
            </p:nvPr>
          </p:nvSpPr>
          <p:spPr bwMode="auto">
            <a:xfrm>
              <a:off x="5509068" y="365125"/>
              <a:ext cx="1878374" cy="1878374"/>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endParaRPr lang="en-US" sz="2400" spc="-100" dirty="0" err="1">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5" name="Picture 5" descr="C:\Users\seliot\Documents\ExP\Logos\ExP_logo_noreflect_trans_PNG.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29359" y="676946"/>
              <a:ext cx="1433215" cy="9214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p:nvPr/>
        </p:nvGrpSpPr>
        <p:grpSpPr>
          <a:xfrm>
            <a:off x="7113270" y="1671008"/>
            <a:ext cx="1878374" cy="1878374"/>
            <a:chOff x="9586779" y="902008"/>
            <a:chExt cx="1878374" cy="1878374"/>
          </a:xfrm>
        </p:grpSpPr>
        <p:sp>
          <p:nvSpPr>
            <p:cNvPr id="27" name="Rectangle 26"/>
            <p:cNvSpPr/>
            <p:nvPr>
              <p:custDataLst>
                <p:tags r:id="rId7"/>
              </p:custDataLst>
            </p:nvPr>
          </p:nvSpPr>
          <p:spPr bwMode="auto">
            <a:xfrm>
              <a:off x="9586779" y="902008"/>
              <a:ext cx="1878374" cy="1878374"/>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endParaRPr lang="en-US" sz="2400" spc="-100" dirty="0">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28" name="Picture 2" descr="C:\Temp\EE_Logo.jpg"/>
            <p:cNvPicPr>
              <a:picLocks noChangeAspect="1" noChangeArrowheads="1"/>
            </p:cNvPicPr>
            <p:nvPr/>
          </p:nvPicPr>
          <p:blipFill>
            <a:blip r:embed="rId14"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9716700" y="1171530"/>
              <a:ext cx="1618531" cy="1339329"/>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181117" y="1680625"/>
            <a:ext cx="1874520" cy="186875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9094426" y="1671007"/>
            <a:ext cx="1878374" cy="1878374"/>
            <a:chOff x="9094426" y="1671007"/>
            <a:chExt cx="1878374" cy="1878374"/>
          </a:xfrm>
        </p:grpSpPr>
        <p:sp>
          <p:nvSpPr>
            <p:cNvPr id="33" name="Rectangle 32"/>
            <p:cNvSpPr/>
            <p:nvPr>
              <p:custDataLst>
                <p:tags r:id="rId6"/>
              </p:custDataLst>
            </p:nvPr>
          </p:nvSpPr>
          <p:spPr bwMode="auto">
            <a:xfrm>
              <a:off x="9094426" y="1671007"/>
              <a:ext cx="1878374" cy="1878374"/>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t" anchorCtr="0" forceAA="0" compatLnSpc="1">
              <a:prstTxWarp prst="textNoShape">
                <a:avLst/>
              </a:prstTxWarp>
              <a:noAutofit/>
            </a:bodyPr>
            <a:lstStyle/>
            <a:p>
              <a:pPr marL="45720" defTabSz="914099" fontAlgn="base">
                <a:spcBef>
                  <a:spcPct val="0"/>
                </a:spcBef>
                <a:spcAft>
                  <a:spcPct val="0"/>
                </a:spcAft>
              </a:pPr>
              <a:endParaRPr lang="en-US" sz="2400" spc="-100" dirty="0" err="1">
                <a:gradFill>
                  <a:gsLst>
                    <a:gs pos="0">
                      <a:srgbClr val="FFFFFF"/>
                    </a:gs>
                    <a:gs pos="100000">
                      <a:srgbClr val="FFFFFF"/>
                    </a:gs>
                  </a:gsLst>
                  <a:lin ang="5400000" scaled="0"/>
                </a:gradFill>
                <a:latin typeface="+mj-lt"/>
                <a:ea typeface="Segoe UI" pitchFamily="34" charset="0"/>
                <a:cs typeface="Segoe UI" pitchFamily="34" charset="0"/>
              </a:endParaRPr>
            </a:p>
          </p:txBody>
        </p:sp>
        <p:pic>
          <p:nvPicPr>
            <p:cNvPr id="34" name="Picture 6" descr="\\MAGNUM\Projects\Microsoft\Cloud Power FY12\Design\ICONS_PNG\Cloud.png"/>
            <p:cNvPicPr>
              <a:picLocks noChangeAspect="1" noChangeArrowheads="1"/>
            </p:cNvPicPr>
            <p:nvPr/>
          </p:nvPicPr>
          <p:blipFill>
            <a:blip r:embed="rId16" cstate="screen">
              <a:lum bright="100000"/>
              <a:extLst>
                <a:ext uri="{28A0092B-C50C-407E-A947-70E740481C1C}">
                  <a14:useLocalDpi xmlns:a14="http://schemas.microsoft.com/office/drawing/2010/main"/>
                </a:ext>
              </a:extLst>
            </a:blip>
            <a:srcRect/>
            <a:stretch>
              <a:fillRect/>
            </a:stretch>
          </p:blipFill>
          <p:spPr bwMode="auto">
            <a:xfrm>
              <a:off x="9347634" y="1908259"/>
              <a:ext cx="1371957" cy="1371600"/>
            </a:xfrm>
            <a:prstGeom prst="rect">
              <a:avLst/>
            </a:prstGeom>
            <a:noFill/>
          </p:spPr>
        </p:pic>
      </p:grpSp>
      <p:sp>
        <p:nvSpPr>
          <p:cNvPr id="3" name="Title 2"/>
          <p:cNvSpPr>
            <a:spLocks noGrp="1"/>
          </p:cNvSpPr>
          <p:nvPr>
            <p:ph type="title"/>
          </p:nvPr>
        </p:nvSpPr>
        <p:spPr>
          <a:xfrm>
            <a:off x="1165756" y="304800"/>
            <a:ext cx="10416644" cy="1143000"/>
          </a:xfrm>
        </p:spPr>
        <p:txBody>
          <a:bodyPr/>
          <a:lstStyle/>
          <a:p>
            <a:r>
              <a:rPr lang="en-US" dirty="0" smtClean="0"/>
              <a:t>About Seth</a:t>
            </a:r>
            <a:endParaRPr lang="en-US" dirty="0"/>
          </a:p>
        </p:txBody>
      </p:sp>
      <p:sp>
        <p:nvSpPr>
          <p:cNvPr id="30" name="Rectangle 29"/>
          <p:cNvSpPr/>
          <p:nvPr>
            <p:custDataLst>
              <p:tags r:id="rId5"/>
            </p:custDataLst>
          </p:nvPr>
        </p:nvSpPr>
        <p:spPr bwMode="auto">
          <a:xfrm>
            <a:off x="3146092" y="5654500"/>
            <a:ext cx="7823850" cy="823447"/>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14099" fontAlgn="base">
              <a:spcBef>
                <a:spcPct val="0"/>
              </a:spcBef>
              <a:spcAft>
                <a:spcPct val="0"/>
              </a:spcAft>
            </a:pPr>
            <a:endParaRPr lang="en-US" sz="1500" spc="-50" dirty="0" smtClean="0">
              <a:gradFill flip="none" rotWithShape="1">
                <a:gsLst>
                  <a:gs pos="0">
                    <a:srgbClr val="000000"/>
                  </a:gs>
                  <a:gs pos="100000">
                    <a:srgbClr val="000000"/>
                  </a:gs>
                </a:gsLst>
                <a:lin ang="5400000" scaled="0"/>
                <a:tileRect/>
              </a:gradFill>
              <a:latin typeface="Segoe UI" pitchFamily="34" charset="0"/>
              <a:ea typeface="Segoe UI" pitchFamily="34" charset="0"/>
              <a:cs typeface="Segoe UI" pitchFamily="34" charset="0"/>
            </a:endParaRPr>
          </a:p>
        </p:txBody>
      </p:sp>
      <p:pic>
        <p:nvPicPr>
          <p:cNvPr id="31" name="Picture 30"/>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146092" y="5554961"/>
            <a:ext cx="2813437" cy="1035621"/>
          </a:xfrm>
          <a:prstGeom prst="rect">
            <a:avLst/>
          </a:prstGeom>
        </p:spPr>
      </p:pic>
    </p:spTree>
    <p:extLst>
      <p:ext uri="{BB962C8B-B14F-4D97-AF65-F5344CB8AC3E}">
        <p14:creationId xmlns:p14="http://schemas.microsoft.com/office/powerpoint/2010/main" val="634913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61" y="381000"/>
            <a:ext cx="4177063" cy="1912303"/>
          </a:xfrm>
        </p:spPr>
        <p:txBody>
          <a:bodyPr/>
          <a:lstStyle/>
          <a:p>
            <a:r>
              <a:rPr lang="en-US" sz="5400" dirty="0" smtClean="0"/>
              <a:t>How services are different </a:t>
            </a:r>
            <a:endParaRPr lang="en-US" sz="5400" dirty="0"/>
          </a:p>
        </p:txBody>
      </p:sp>
      <p:grpSp>
        <p:nvGrpSpPr>
          <p:cNvPr id="4" name="Group 3"/>
          <p:cNvGrpSpPr/>
          <p:nvPr/>
        </p:nvGrpSpPr>
        <p:grpSpPr>
          <a:xfrm>
            <a:off x="8570785" y="1392669"/>
            <a:ext cx="3429000" cy="2743200"/>
            <a:chOff x="7848600" y="1287780"/>
            <a:chExt cx="3200400" cy="2743200"/>
          </a:xfrm>
        </p:grpSpPr>
        <p:sp>
          <p:nvSpPr>
            <p:cNvPr id="7" name="Rectangle 6"/>
            <p:cNvSpPr/>
            <p:nvPr>
              <p:custDataLst>
                <p:tags r:id="rId4"/>
              </p:custDataLst>
            </p:nvPr>
          </p:nvSpPr>
          <p:spPr>
            <a:xfrm>
              <a:off x="7848600" y="1287780"/>
              <a:ext cx="3200400" cy="27432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sz="3200" dirty="0" smtClean="0">
                  <a:solidFill>
                    <a:srgbClr val="FFFFFF"/>
                  </a:solidFill>
                </a:rPr>
                <a:t>Power utility</a:t>
              </a:r>
            </a:p>
          </p:txBody>
        </p:sp>
        <p:pic>
          <p:nvPicPr>
            <p:cNvPr id="6" name="Picture 7" descr="\\MAGNUM\Projects\Microsoft\Cloud Power FY12\Design\ICONS_PNG\New_Business_Requirements.png"/>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8412772" y="1577340"/>
              <a:ext cx="1828800" cy="1828800"/>
            </a:xfrm>
            <a:prstGeom prst="rect">
              <a:avLst/>
            </a:prstGeom>
            <a:noFill/>
          </p:spPr>
        </p:pic>
      </p:grpSp>
      <p:grpSp>
        <p:nvGrpSpPr>
          <p:cNvPr id="3" name="Group 2"/>
          <p:cNvGrpSpPr/>
          <p:nvPr/>
        </p:nvGrpSpPr>
        <p:grpSpPr>
          <a:xfrm>
            <a:off x="4379785" y="1392669"/>
            <a:ext cx="4114800" cy="2743200"/>
            <a:chOff x="3886200" y="1287780"/>
            <a:chExt cx="3886200" cy="2743200"/>
          </a:xfrm>
        </p:grpSpPr>
        <p:sp>
          <p:nvSpPr>
            <p:cNvPr id="8" name="Rectangle 7"/>
            <p:cNvSpPr/>
            <p:nvPr>
              <p:custDataLst>
                <p:tags r:id="rId3"/>
              </p:custDataLst>
            </p:nvPr>
          </p:nvSpPr>
          <p:spPr>
            <a:xfrm>
              <a:off x="3886200" y="1287780"/>
              <a:ext cx="3886200" cy="27432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sz="3200" dirty="0" smtClean="0">
                  <a:solidFill>
                    <a:srgbClr val="FFFFFF"/>
                  </a:solidFill>
                </a:rPr>
                <a:t>Power generator</a:t>
              </a:r>
              <a:endParaRPr lang="en-US" sz="3200" dirty="0">
                <a:solidFill>
                  <a:srgbClr val="FFFFFF"/>
                </a:solidFill>
              </a:endParaRPr>
            </a:p>
          </p:txBody>
        </p:sp>
        <p:pic>
          <p:nvPicPr>
            <p:cNvPr id="9" name="Picture 8"/>
            <p:cNvPicPr>
              <a:picLocks noChangeAspect="1"/>
            </p:cNvPicPr>
            <p:nvPr/>
          </p:nvPicPr>
          <p:blipFill>
            <a:blip r:embed="rId8"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4912267" y="1668780"/>
              <a:ext cx="1819409" cy="1645920"/>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1995678659"/>
              </p:ext>
            </p:extLst>
          </p:nvPr>
        </p:nvGraphicFramePr>
        <p:xfrm>
          <a:off x="1536636" y="4219689"/>
          <a:ext cx="10502964" cy="1371600"/>
        </p:xfrm>
        <a:graphic>
          <a:graphicData uri="http://schemas.openxmlformats.org/drawingml/2006/table">
            <a:tbl>
              <a:tblPr firstCol="1" bandRow="1">
                <a:tableStyleId>{5C22544A-7EE6-4342-B048-85BDC9FD1C3A}</a:tableStyleId>
              </a:tblPr>
              <a:tblGrid>
                <a:gridCol w="2865120"/>
                <a:gridCol w="4171379"/>
                <a:gridCol w="3466465"/>
              </a:tblGrid>
              <a:tr h="370840">
                <a:tc>
                  <a:txBody>
                    <a:bodyPr/>
                    <a:lstStyle/>
                    <a:p>
                      <a:r>
                        <a:rPr lang="en-US" b="0" dirty="0" smtClean="0">
                          <a:latin typeface="Segoe UI" panose="020B0502040204020203" pitchFamily="34" charset="0"/>
                          <a:cs typeface="Segoe UI" panose="020B0502040204020203" pitchFamily="34" charset="0"/>
                        </a:rPr>
                        <a:t>Who runs it?</a:t>
                      </a:r>
                      <a:endParaRPr lang="en-US" b="0" dirty="0">
                        <a:latin typeface="Segoe UI" panose="020B0502040204020203" pitchFamily="34" charset="0"/>
                        <a:cs typeface="Segoe UI" panose="020B0502040204020203" pitchFamily="34" charset="0"/>
                      </a:endParaRPr>
                    </a:p>
                  </a:txBody>
                  <a:tcPr>
                    <a:solidFill>
                      <a:srgbClr val="00188F"/>
                    </a:solidFill>
                  </a:tcPr>
                </a:tc>
                <a:tc>
                  <a:txBody>
                    <a:bodyPr/>
                    <a:lstStyle/>
                    <a:p>
                      <a:r>
                        <a:rPr lang="en-US" b="0" dirty="0" smtClean="0">
                          <a:latin typeface="Segoe UI" panose="020B0502040204020203" pitchFamily="34" charset="0"/>
                          <a:cs typeface="Segoe UI" panose="020B0502040204020203" pitchFamily="34" charset="0"/>
                        </a:rPr>
                        <a:t>Customer</a:t>
                      </a:r>
                      <a:endParaRPr lang="en-US" b="0" dirty="0">
                        <a:latin typeface="Segoe UI" panose="020B0502040204020203" pitchFamily="34" charset="0"/>
                        <a:cs typeface="Segoe UI" panose="020B0502040204020203" pitchFamily="34" charset="0"/>
                      </a:endParaRPr>
                    </a:p>
                  </a:txBody>
                  <a:tcPr/>
                </a:tc>
                <a:tc>
                  <a:txBody>
                    <a:bodyPr/>
                    <a:lstStyle/>
                    <a:p>
                      <a:r>
                        <a:rPr lang="en-US" b="0" dirty="0" smtClean="0">
                          <a:latin typeface="Segoe UI" panose="020B0502040204020203" pitchFamily="34" charset="0"/>
                          <a:cs typeface="Segoe UI" panose="020B0502040204020203" pitchFamily="34" charset="0"/>
                        </a:rPr>
                        <a:t>Company</a:t>
                      </a:r>
                    </a:p>
                  </a:txBody>
                  <a:tcPr/>
                </a:tc>
              </a:tr>
              <a:tr h="370840">
                <a:tc>
                  <a:txBody>
                    <a:bodyPr/>
                    <a:lstStyle/>
                    <a:p>
                      <a:r>
                        <a:rPr lang="en-US" b="0" dirty="0" smtClean="0">
                          <a:latin typeface="Segoe UI" panose="020B0502040204020203" pitchFamily="34" charset="0"/>
                          <a:cs typeface="Segoe UI" panose="020B0502040204020203" pitchFamily="34" charset="0"/>
                        </a:rPr>
                        <a:t>How</a:t>
                      </a:r>
                      <a:r>
                        <a:rPr lang="en-US" b="0" baseline="0" dirty="0" smtClean="0">
                          <a:latin typeface="Segoe UI" panose="020B0502040204020203" pitchFamily="34" charset="0"/>
                          <a:cs typeface="Segoe UI" panose="020B0502040204020203" pitchFamily="34" charset="0"/>
                        </a:rPr>
                        <a:t> monitored?</a:t>
                      </a:r>
                      <a:endParaRPr lang="en-US" b="0" dirty="0">
                        <a:latin typeface="Segoe UI" panose="020B0502040204020203" pitchFamily="34" charset="0"/>
                        <a:cs typeface="Segoe UI" panose="020B0502040204020203" pitchFamily="34" charset="0"/>
                      </a:endParaRPr>
                    </a:p>
                  </a:txBody>
                  <a:tcPr>
                    <a:solidFill>
                      <a:srgbClr val="00188F"/>
                    </a:solidFill>
                  </a:tcPr>
                </a:tc>
                <a:tc>
                  <a:txBody>
                    <a:bodyPr/>
                    <a:lstStyle/>
                    <a:p>
                      <a:r>
                        <a:rPr lang="en-US" baseline="0" dirty="0" smtClean="0">
                          <a:latin typeface="Segoe UI" panose="020B0502040204020203" pitchFamily="34" charset="0"/>
                          <a:cs typeface="Segoe UI" panose="020B0502040204020203" pitchFamily="34" charset="0"/>
                        </a:rPr>
                        <a:t>Sporadic customer contact </a:t>
                      </a:r>
                      <a:endParaRPr lang="en-US" b="0" dirty="0">
                        <a:latin typeface="Segoe UI" panose="020B0502040204020203" pitchFamily="34" charset="0"/>
                        <a:cs typeface="Segoe UI" panose="020B0502040204020203" pitchFamily="34" charset="0"/>
                      </a:endParaRPr>
                    </a:p>
                  </a:txBody>
                  <a:tcPr/>
                </a:tc>
                <a:tc>
                  <a:txBody>
                    <a:bodyPr/>
                    <a:lstStyle/>
                    <a:p>
                      <a:r>
                        <a:rPr lang="en-US" b="0" dirty="0" smtClean="0">
                          <a:latin typeface="Segoe UI" panose="020B0502040204020203" pitchFamily="34" charset="0"/>
                          <a:cs typeface="Segoe UI" panose="020B0502040204020203" pitchFamily="34" charset="0"/>
                        </a:rPr>
                        <a:t>Continuous data</a:t>
                      </a:r>
                    </a:p>
                  </a:txBody>
                  <a:tcPr/>
                </a:tc>
              </a:tr>
              <a:tr h="370840">
                <a:tc>
                  <a:txBody>
                    <a:bodyPr/>
                    <a:lstStyle/>
                    <a:p>
                      <a:r>
                        <a:rPr lang="en-US" b="0" dirty="0" smtClean="0">
                          <a:latin typeface="Segoe UI" panose="020B0502040204020203" pitchFamily="34" charset="0"/>
                          <a:cs typeface="Segoe UI" panose="020B0502040204020203" pitchFamily="34" charset="0"/>
                        </a:rPr>
                        <a:t>When updated?</a:t>
                      </a:r>
                      <a:endParaRPr lang="en-US" b="0" dirty="0">
                        <a:latin typeface="Segoe UI" panose="020B0502040204020203" pitchFamily="34" charset="0"/>
                        <a:cs typeface="Segoe UI" panose="020B0502040204020203" pitchFamily="34" charset="0"/>
                      </a:endParaRPr>
                    </a:p>
                  </a:txBody>
                  <a:tcPr>
                    <a:solidFill>
                      <a:srgbClr val="00188F"/>
                    </a:solidFill>
                  </a:tcPr>
                </a:tc>
                <a:tc>
                  <a:txBody>
                    <a:bodyPr/>
                    <a:lstStyle/>
                    <a:p>
                      <a:r>
                        <a:rPr lang="en-US" b="0" dirty="0" smtClean="0">
                          <a:latin typeface="Segoe UI" panose="020B0502040204020203" pitchFamily="34" charset="0"/>
                          <a:cs typeface="Segoe UI" panose="020B0502040204020203" pitchFamily="34" charset="0"/>
                        </a:rPr>
                        <a:t>Infrequent</a:t>
                      </a:r>
                      <a:endParaRPr lang="en-US" b="0" dirty="0">
                        <a:latin typeface="Segoe UI" panose="020B0502040204020203" pitchFamily="34" charset="0"/>
                        <a:cs typeface="Segoe UI" panose="020B0502040204020203" pitchFamily="34" charset="0"/>
                      </a:endParaRPr>
                    </a:p>
                  </a:txBody>
                  <a:tcPr/>
                </a:tc>
                <a:tc>
                  <a:txBody>
                    <a:bodyPr/>
                    <a:lstStyle/>
                    <a:p>
                      <a:r>
                        <a:rPr lang="en-US" b="0" dirty="0" smtClean="0">
                          <a:latin typeface="Segoe UI" panose="020B0502040204020203" pitchFamily="34" charset="0"/>
                          <a:cs typeface="Segoe UI" panose="020B0502040204020203" pitchFamily="34" charset="0"/>
                        </a:rPr>
                        <a:t>Continuous</a:t>
                      </a:r>
                    </a:p>
                  </a:txBody>
                  <a:tcPr/>
                </a:tc>
              </a:tr>
            </a:tbl>
          </a:graphicData>
        </a:graphic>
      </p:graphicFrame>
      <p:sp>
        <p:nvSpPr>
          <p:cNvPr id="11" name="Rectangle 10"/>
          <p:cNvSpPr/>
          <p:nvPr>
            <p:custDataLst>
              <p:tags r:id="rId1"/>
            </p:custDataLst>
          </p:nvPr>
        </p:nvSpPr>
        <p:spPr>
          <a:xfrm>
            <a:off x="4379785" y="498952"/>
            <a:ext cx="4114800" cy="8382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pPr algn="r"/>
            <a:r>
              <a:rPr lang="en-US" dirty="0" smtClean="0">
                <a:solidFill>
                  <a:srgbClr val="FFFFFF"/>
                </a:solidFill>
              </a:rPr>
              <a:t>“Box product” is like a…</a:t>
            </a:r>
            <a:endParaRPr lang="en-US" dirty="0">
              <a:solidFill>
                <a:srgbClr val="FFFFFF"/>
              </a:solidFill>
            </a:endParaRPr>
          </a:p>
        </p:txBody>
      </p:sp>
      <p:sp>
        <p:nvSpPr>
          <p:cNvPr id="12" name="Rectangle 11"/>
          <p:cNvSpPr/>
          <p:nvPr>
            <p:custDataLst>
              <p:tags r:id="rId2"/>
            </p:custDataLst>
          </p:nvPr>
        </p:nvSpPr>
        <p:spPr>
          <a:xfrm>
            <a:off x="8570785" y="498952"/>
            <a:ext cx="3429000" cy="8382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pPr algn="r"/>
            <a:r>
              <a:rPr lang="en-US" dirty="0" smtClean="0">
                <a:solidFill>
                  <a:srgbClr val="FFFFFF"/>
                </a:solidFill>
              </a:rPr>
              <a:t>Service is like a…</a:t>
            </a:r>
          </a:p>
        </p:txBody>
      </p:sp>
      <p:pic>
        <p:nvPicPr>
          <p:cNvPr id="13" name="Picture 6" descr="\\MAGNUM\Projects\Microsoft\Cloud Power FY12\Design\ICONS_PNG\Cloud.png"/>
          <p:cNvPicPr>
            <a:picLocks noChangeAspect="1" noChangeArrowheads="1"/>
          </p:cNvPicPr>
          <p:nvPr/>
        </p:nvPicPr>
        <p:blipFill>
          <a:blip r:embed="rId9" cstate="screen">
            <a:lum bright="100000"/>
            <a:extLst>
              <a:ext uri="{28A0092B-C50C-407E-A947-70E740481C1C}">
                <a14:useLocalDpi xmlns:a14="http://schemas.microsoft.com/office/drawing/2010/main"/>
              </a:ext>
            </a:extLst>
          </a:blip>
          <a:srcRect/>
          <a:stretch>
            <a:fillRect/>
          </a:stretch>
        </p:blipFill>
        <p:spPr bwMode="auto">
          <a:xfrm>
            <a:off x="8763000" y="499858"/>
            <a:ext cx="837511" cy="837293"/>
          </a:xfrm>
          <a:prstGeom prst="rect">
            <a:avLst/>
          </a:prstGeom>
          <a:noFill/>
        </p:spPr>
      </p:pic>
      <p:pic>
        <p:nvPicPr>
          <p:cNvPr id="5" name="Picture 4"/>
          <p:cNvPicPr>
            <a:picLocks noChangeAspect="1"/>
          </p:cNvPicPr>
          <p:nvPr/>
        </p:nvPicPr>
        <p:blipFill rotWithShape="1">
          <a:blip r:embed="rId10" cstate="screen">
            <a:lum bright="70000" contrast="-70000"/>
            <a:extLst>
              <a:ext uri="{28A0092B-C50C-407E-A947-70E740481C1C}">
                <a14:useLocalDpi xmlns:a14="http://schemas.microsoft.com/office/drawing/2010/main"/>
              </a:ext>
            </a:extLst>
          </a:blip>
          <a:srcRect/>
          <a:stretch/>
        </p:blipFill>
        <p:spPr>
          <a:xfrm>
            <a:off x="4572000" y="574698"/>
            <a:ext cx="685800" cy="685800"/>
          </a:xfrm>
          <a:prstGeom prst="rect">
            <a:avLst/>
          </a:prstGeom>
          <a:noFill/>
          <a:ln>
            <a:noFill/>
          </a:ln>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Tree>
    <p:extLst>
      <p:ext uri="{BB962C8B-B14F-4D97-AF65-F5344CB8AC3E}">
        <p14:creationId xmlns:p14="http://schemas.microsoft.com/office/powerpoint/2010/main" val="117576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Services enable continuous improvement using data</a:t>
            </a:r>
            <a:endParaRPr lang="en-US" dirty="0"/>
          </a:p>
        </p:txBody>
      </p:sp>
      <p:sp>
        <p:nvSpPr>
          <p:cNvPr id="3" name="Content Placeholder 2"/>
          <p:cNvSpPr>
            <a:spLocks noGrp="1"/>
          </p:cNvSpPr>
          <p:nvPr>
            <p:ph idx="1"/>
          </p:nvPr>
        </p:nvSpPr>
        <p:spPr>
          <a:xfrm>
            <a:off x="5948979" y="1905000"/>
            <a:ext cx="6324600" cy="4572000"/>
          </a:xfrm>
        </p:spPr>
        <p:txBody>
          <a:bodyPr/>
          <a:lstStyle/>
          <a:p>
            <a:r>
              <a:rPr lang="en-US" dirty="0" smtClean="0"/>
              <a:t>This is an iterative cycle.</a:t>
            </a:r>
          </a:p>
          <a:p>
            <a:endParaRPr lang="en-US" dirty="0"/>
          </a:p>
          <a:p>
            <a:r>
              <a:rPr lang="en-US" dirty="0" smtClean="0"/>
              <a:t>Services can do this.</a:t>
            </a:r>
          </a:p>
          <a:p>
            <a:endParaRPr lang="en-US" dirty="0" smtClean="0"/>
          </a:p>
          <a:p>
            <a:r>
              <a:rPr lang="en-US" dirty="0" smtClean="0"/>
              <a:t>Other software can also</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012802561"/>
              </p:ext>
            </p:extLst>
          </p:nvPr>
        </p:nvGraphicFramePr>
        <p:xfrm>
          <a:off x="579120" y="1806633"/>
          <a:ext cx="5029200" cy="4151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grpSp>
        <p:nvGrpSpPr>
          <p:cNvPr id="9" name="Group 8"/>
          <p:cNvGrpSpPr/>
          <p:nvPr/>
        </p:nvGrpSpPr>
        <p:grpSpPr>
          <a:xfrm>
            <a:off x="3200400" y="4419600"/>
            <a:ext cx="2497512" cy="1219200"/>
            <a:chOff x="4439876" y="5501727"/>
            <a:chExt cx="2497512" cy="1219200"/>
          </a:xfrm>
        </p:grpSpPr>
        <p:sp>
          <p:nvSpPr>
            <p:cNvPr id="4" name="Rectangle 3"/>
            <p:cNvSpPr/>
            <p:nvPr/>
          </p:nvSpPr>
          <p:spPr>
            <a:xfrm>
              <a:off x="4439876" y="5501727"/>
              <a:ext cx="2497512" cy="1219200"/>
            </a:xfrm>
            <a:prstGeom prst="rect">
              <a:avLst/>
            </a:prstGeom>
            <a:solidFill>
              <a:srgbClr val="EAE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39876" y="5501727"/>
              <a:ext cx="2497512" cy="1219200"/>
            </a:xfrm>
            <a:prstGeom prst="rect">
              <a:avLst/>
            </a:prstGeom>
          </p:spPr>
        </p:pic>
      </p:grpSp>
    </p:spTree>
    <p:extLst>
      <p:ext uri="{BB962C8B-B14F-4D97-AF65-F5344CB8AC3E}">
        <p14:creationId xmlns:p14="http://schemas.microsoft.com/office/powerpoint/2010/main" val="271397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 fill="hold"/>
                                        <p:tgtEl>
                                          <p:spTgt spid="9"/>
                                        </p:tgtEl>
                                      </p:cBhvr>
                                      <p:by x="100000" y="100000"/>
                                      <p:from x="100000" y="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40953" y="-67637"/>
            <a:ext cx="10549460" cy="70018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custDataLst>
              <p:tags r:id="rId1"/>
            </p:custDataLst>
          </p:nvPr>
        </p:nvGrpSpPr>
        <p:grpSpPr>
          <a:xfrm>
            <a:off x="380074" y="4445020"/>
            <a:ext cx="1879579" cy="1879580"/>
            <a:chOff x="378485" y="2414893"/>
            <a:chExt cx="1879579" cy="1879580"/>
          </a:xfrm>
        </p:grpSpPr>
        <p:sp>
          <p:nvSpPr>
            <p:cNvPr id="6" name="Rectangle 5"/>
            <p:cNvSpPr/>
            <p:nvPr/>
          </p:nvSpPr>
          <p:spPr bwMode="auto">
            <a:xfrm>
              <a:off x="378485" y="2414893"/>
              <a:ext cx="1879579" cy="1879580"/>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a:gradFill flip="none" rotWithShape="1">
                    <a:gsLst>
                      <a:gs pos="0">
                        <a:srgbClr val="FFFFFF"/>
                      </a:gs>
                      <a:gs pos="100000">
                        <a:srgbClr val="FFFFFF"/>
                      </a:gs>
                    </a:gsLst>
                    <a:lin ang="5400000" scaled="0"/>
                    <a:tileRect/>
                  </a:gradFill>
                  <a:ea typeface="Segoe UI" pitchFamily="34" charset="0"/>
                  <a:cs typeface="Segoe UI" pitchFamily="34" charset="0"/>
                </a:rPr>
                <a:t>“Walking Directions”</a:t>
              </a:r>
            </a:p>
          </p:txBody>
        </p:sp>
        <p:sp>
          <p:nvSpPr>
            <p:cNvPr id="11" name="Freeform 144"/>
            <p:cNvSpPr>
              <a:spLocks noEditPoints="1"/>
            </p:cNvSpPr>
            <p:nvPr/>
          </p:nvSpPr>
          <p:spPr bwMode="black">
            <a:xfrm>
              <a:off x="1129496" y="2724527"/>
              <a:ext cx="357137" cy="630507"/>
            </a:xfrm>
            <a:custGeom>
              <a:avLst/>
              <a:gdLst>
                <a:gd name="T0" fmla="*/ 35 w 46"/>
                <a:gd name="T1" fmla="*/ 7 h 84"/>
                <a:gd name="T2" fmla="*/ 29 w 46"/>
                <a:gd name="T3" fmla="*/ 14 h 84"/>
                <a:gd name="T4" fmla="*/ 22 w 46"/>
                <a:gd name="T5" fmla="*/ 7 h 84"/>
                <a:gd name="T6" fmla="*/ 29 w 46"/>
                <a:gd name="T7" fmla="*/ 0 h 84"/>
                <a:gd name="T8" fmla="*/ 35 w 46"/>
                <a:gd name="T9" fmla="*/ 7 h 84"/>
                <a:gd name="T10" fmla="*/ 20 w 46"/>
                <a:gd name="T11" fmla="*/ 12 h 84"/>
                <a:gd name="T12" fmla="*/ 2 w 46"/>
                <a:gd name="T13" fmla="*/ 22 h 84"/>
                <a:gd name="T14" fmla="*/ 0 w 46"/>
                <a:gd name="T15" fmla="*/ 41 h 84"/>
                <a:gd name="T16" fmla="*/ 6 w 46"/>
                <a:gd name="T17" fmla="*/ 41 h 84"/>
                <a:gd name="T18" fmla="*/ 7 w 46"/>
                <a:gd name="T19" fmla="*/ 26 h 84"/>
                <a:gd name="T20" fmla="*/ 15 w 46"/>
                <a:gd name="T21" fmla="*/ 22 h 84"/>
                <a:gd name="T22" fmla="*/ 10 w 46"/>
                <a:gd name="T23" fmla="*/ 37 h 84"/>
                <a:gd name="T24" fmla="*/ 12 w 46"/>
                <a:gd name="T25" fmla="*/ 45 h 84"/>
                <a:gd name="T26" fmla="*/ 0 w 46"/>
                <a:gd name="T27" fmla="*/ 82 h 84"/>
                <a:gd name="T28" fmla="*/ 8 w 46"/>
                <a:gd name="T29" fmla="*/ 84 h 84"/>
                <a:gd name="T30" fmla="*/ 18 w 46"/>
                <a:gd name="T31" fmla="*/ 57 h 84"/>
                <a:gd name="T32" fmla="*/ 21 w 46"/>
                <a:gd name="T33" fmla="*/ 62 h 84"/>
                <a:gd name="T34" fmla="*/ 27 w 46"/>
                <a:gd name="T35" fmla="*/ 84 h 84"/>
                <a:gd name="T36" fmla="*/ 36 w 46"/>
                <a:gd name="T37" fmla="*/ 81 h 84"/>
                <a:gd name="T38" fmla="*/ 29 w 46"/>
                <a:gd name="T39" fmla="*/ 56 h 84"/>
                <a:gd name="T40" fmla="*/ 22 w 46"/>
                <a:gd name="T41" fmla="*/ 45 h 84"/>
                <a:gd name="T42" fmla="*/ 27 w 46"/>
                <a:gd name="T43" fmla="*/ 29 h 84"/>
                <a:gd name="T44" fmla="*/ 29 w 46"/>
                <a:gd name="T45" fmla="*/ 35 h 84"/>
                <a:gd name="T46" fmla="*/ 44 w 46"/>
                <a:gd name="T47" fmla="*/ 41 h 84"/>
                <a:gd name="T48" fmla="*/ 46 w 46"/>
                <a:gd name="T49" fmla="*/ 35 h 84"/>
                <a:gd name="T50" fmla="*/ 35 w 46"/>
                <a:gd name="T51" fmla="*/ 30 h 84"/>
                <a:gd name="T52" fmla="*/ 31 w 46"/>
                <a:gd name="T53" fmla="*/ 17 h 84"/>
                <a:gd name="T54" fmla="*/ 20 w 46"/>
                <a:gd name="T55"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84">
                  <a:moveTo>
                    <a:pt x="35" y="7"/>
                  </a:moveTo>
                  <a:cubicBezTo>
                    <a:pt x="35" y="11"/>
                    <a:pt x="33" y="14"/>
                    <a:pt x="29" y="14"/>
                  </a:cubicBezTo>
                  <a:cubicBezTo>
                    <a:pt x="25" y="14"/>
                    <a:pt x="22" y="11"/>
                    <a:pt x="22" y="7"/>
                  </a:cubicBezTo>
                  <a:cubicBezTo>
                    <a:pt x="22" y="3"/>
                    <a:pt x="25" y="0"/>
                    <a:pt x="29" y="0"/>
                  </a:cubicBezTo>
                  <a:cubicBezTo>
                    <a:pt x="33" y="0"/>
                    <a:pt x="35" y="3"/>
                    <a:pt x="35" y="7"/>
                  </a:cubicBezTo>
                  <a:moveTo>
                    <a:pt x="20" y="12"/>
                  </a:moveTo>
                  <a:cubicBezTo>
                    <a:pt x="2" y="22"/>
                    <a:pt x="2" y="22"/>
                    <a:pt x="2" y="22"/>
                  </a:cubicBezTo>
                  <a:cubicBezTo>
                    <a:pt x="0" y="41"/>
                    <a:pt x="0" y="41"/>
                    <a:pt x="0" y="41"/>
                  </a:cubicBezTo>
                  <a:cubicBezTo>
                    <a:pt x="6" y="41"/>
                    <a:pt x="6" y="41"/>
                    <a:pt x="6" y="41"/>
                  </a:cubicBezTo>
                  <a:cubicBezTo>
                    <a:pt x="7" y="26"/>
                    <a:pt x="7" y="26"/>
                    <a:pt x="7" y="26"/>
                  </a:cubicBezTo>
                  <a:cubicBezTo>
                    <a:pt x="15" y="22"/>
                    <a:pt x="15" y="22"/>
                    <a:pt x="15" y="22"/>
                  </a:cubicBezTo>
                  <a:cubicBezTo>
                    <a:pt x="15" y="22"/>
                    <a:pt x="11" y="34"/>
                    <a:pt x="10" y="37"/>
                  </a:cubicBezTo>
                  <a:cubicBezTo>
                    <a:pt x="9" y="39"/>
                    <a:pt x="11" y="43"/>
                    <a:pt x="12" y="45"/>
                  </a:cubicBezTo>
                  <a:cubicBezTo>
                    <a:pt x="0" y="82"/>
                    <a:pt x="0" y="82"/>
                    <a:pt x="0" y="82"/>
                  </a:cubicBezTo>
                  <a:cubicBezTo>
                    <a:pt x="8" y="84"/>
                    <a:pt x="8" y="84"/>
                    <a:pt x="8" y="84"/>
                  </a:cubicBezTo>
                  <a:cubicBezTo>
                    <a:pt x="18" y="57"/>
                    <a:pt x="18" y="57"/>
                    <a:pt x="18" y="57"/>
                  </a:cubicBezTo>
                  <a:cubicBezTo>
                    <a:pt x="21" y="62"/>
                    <a:pt x="21" y="62"/>
                    <a:pt x="21" y="62"/>
                  </a:cubicBezTo>
                  <a:cubicBezTo>
                    <a:pt x="27" y="84"/>
                    <a:pt x="27" y="84"/>
                    <a:pt x="27" y="84"/>
                  </a:cubicBezTo>
                  <a:cubicBezTo>
                    <a:pt x="36" y="81"/>
                    <a:pt x="36" y="81"/>
                    <a:pt x="36" y="81"/>
                  </a:cubicBezTo>
                  <a:cubicBezTo>
                    <a:pt x="29" y="56"/>
                    <a:pt x="29" y="56"/>
                    <a:pt x="29" y="56"/>
                  </a:cubicBezTo>
                  <a:cubicBezTo>
                    <a:pt x="22" y="45"/>
                    <a:pt x="22" y="45"/>
                    <a:pt x="22" y="45"/>
                  </a:cubicBezTo>
                  <a:cubicBezTo>
                    <a:pt x="27" y="29"/>
                    <a:pt x="27" y="29"/>
                    <a:pt x="27" y="29"/>
                  </a:cubicBezTo>
                  <a:cubicBezTo>
                    <a:pt x="29" y="35"/>
                    <a:pt x="29" y="35"/>
                    <a:pt x="29" y="35"/>
                  </a:cubicBezTo>
                  <a:cubicBezTo>
                    <a:pt x="44" y="41"/>
                    <a:pt x="44" y="41"/>
                    <a:pt x="44" y="41"/>
                  </a:cubicBezTo>
                  <a:cubicBezTo>
                    <a:pt x="46" y="35"/>
                    <a:pt x="46" y="35"/>
                    <a:pt x="46" y="35"/>
                  </a:cubicBezTo>
                  <a:cubicBezTo>
                    <a:pt x="35" y="30"/>
                    <a:pt x="35" y="30"/>
                    <a:pt x="35" y="30"/>
                  </a:cubicBezTo>
                  <a:cubicBezTo>
                    <a:pt x="31" y="17"/>
                    <a:pt x="31" y="17"/>
                    <a:pt x="31" y="17"/>
                  </a:cubicBezTo>
                  <a:lnTo>
                    <a:pt x="20" y="12"/>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sz="1800">
                <a:solidFill>
                  <a:srgbClr val="000000"/>
                </a:solidFill>
              </a:endParaRPr>
            </a:p>
          </p:txBody>
        </p:sp>
      </p:grpSp>
      <p:grpSp>
        <p:nvGrpSpPr>
          <p:cNvPr id="5" name="Group 4"/>
          <p:cNvGrpSpPr/>
          <p:nvPr/>
        </p:nvGrpSpPr>
        <p:grpSpPr>
          <a:xfrm>
            <a:off x="2412644" y="4445020"/>
            <a:ext cx="1879579" cy="1879580"/>
            <a:chOff x="2411055" y="4403464"/>
            <a:chExt cx="1879579" cy="1879580"/>
          </a:xfrm>
        </p:grpSpPr>
        <p:sp>
          <p:nvSpPr>
            <p:cNvPr id="9" name="Rectangle 8"/>
            <p:cNvSpPr/>
            <p:nvPr>
              <p:custDataLst>
                <p:tags r:id="rId2"/>
              </p:custDataLst>
            </p:nvPr>
          </p:nvSpPr>
          <p:spPr bwMode="auto">
            <a:xfrm>
              <a:off x="2411055" y="4403464"/>
              <a:ext cx="1879579" cy="1879580"/>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a:gradFill flip="none" rotWithShape="1">
                    <a:gsLst>
                      <a:gs pos="0">
                        <a:srgbClr val="FFFFFF"/>
                      </a:gs>
                      <a:gs pos="100000">
                        <a:srgbClr val="FFFFFF"/>
                      </a:gs>
                    </a:gsLst>
                    <a:lin ang="5400000" scaled="0"/>
                    <a:tileRect/>
                  </a:gradFill>
                  <a:ea typeface="Segoe UI" pitchFamily="34" charset="0"/>
                  <a:cs typeface="Segoe UI" pitchFamily="34" charset="0"/>
                </a:rPr>
                <a:t>This route may be missing sidewalks</a:t>
              </a:r>
            </a:p>
          </p:txBody>
        </p:sp>
        <p:sp>
          <p:nvSpPr>
            <p:cNvPr id="12" name="Freeform 102"/>
            <p:cNvSpPr>
              <a:spLocks/>
            </p:cNvSpPr>
            <p:nvPr/>
          </p:nvSpPr>
          <p:spPr bwMode="black">
            <a:xfrm>
              <a:off x="3192354" y="4498655"/>
              <a:ext cx="158490" cy="216273"/>
            </a:xfrm>
            <a:custGeom>
              <a:avLst/>
              <a:gdLst>
                <a:gd name="T0" fmla="*/ 37 w 96"/>
                <a:gd name="T1" fmla="*/ 45 h 131"/>
                <a:gd name="T2" fmla="*/ 0 w 96"/>
                <a:gd name="T3" fmla="*/ 83 h 131"/>
                <a:gd name="T4" fmla="*/ 0 w 96"/>
                <a:gd name="T5" fmla="*/ 52 h 131"/>
                <a:gd name="T6" fmla="*/ 48 w 96"/>
                <a:gd name="T7" fmla="*/ 0 h 131"/>
                <a:gd name="T8" fmla="*/ 96 w 96"/>
                <a:gd name="T9" fmla="*/ 52 h 131"/>
                <a:gd name="T10" fmla="*/ 96 w 96"/>
                <a:gd name="T11" fmla="*/ 83 h 131"/>
                <a:gd name="T12" fmla="*/ 60 w 96"/>
                <a:gd name="T13" fmla="*/ 45 h 131"/>
                <a:gd name="T14" fmla="*/ 60 w 96"/>
                <a:gd name="T15" fmla="*/ 131 h 131"/>
                <a:gd name="T16" fmla="*/ 37 w 96"/>
                <a:gd name="T17" fmla="*/ 131 h 131"/>
                <a:gd name="T18" fmla="*/ 37 w 96"/>
                <a:gd name="T19" fmla="*/ 4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31">
                  <a:moveTo>
                    <a:pt x="37" y="45"/>
                  </a:moveTo>
                  <a:lnTo>
                    <a:pt x="0" y="83"/>
                  </a:lnTo>
                  <a:lnTo>
                    <a:pt x="0" y="52"/>
                  </a:lnTo>
                  <a:lnTo>
                    <a:pt x="48" y="0"/>
                  </a:lnTo>
                  <a:lnTo>
                    <a:pt x="96" y="52"/>
                  </a:lnTo>
                  <a:lnTo>
                    <a:pt x="96" y="83"/>
                  </a:lnTo>
                  <a:lnTo>
                    <a:pt x="60" y="45"/>
                  </a:lnTo>
                  <a:lnTo>
                    <a:pt x="60" y="131"/>
                  </a:lnTo>
                  <a:lnTo>
                    <a:pt x="37" y="131"/>
                  </a:lnTo>
                  <a:lnTo>
                    <a:pt x="37" y="45"/>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endParaRPr lang="en-US" sz="1800">
                <a:solidFill>
                  <a:srgbClr val="000000"/>
                </a:solidFill>
              </a:endParaRPr>
            </a:p>
          </p:txBody>
        </p:sp>
      </p:grpSp>
    </p:spTree>
    <p:extLst>
      <p:ext uri="{BB962C8B-B14F-4D97-AF65-F5344CB8AC3E}">
        <p14:creationId xmlns:p14="http://schemas.microsoft.com/office/powerpoint/2010/main" val="1964445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444" r="-884"/>
          <a:stretch/>
        </p:blipFill>
        <p:spPr>
          <a:xfrm>
            <a:off x="228601" y="0"/>
            <a:ext cx="11658599" cy="6858000"/>
          </a:xfrm>
          <a:prstGeom prst="rect">
            <a:avLst/>
          </a:prstGeom>
        </p:spPr>
      </p:pic>
      <p:sp>
        <p:nvSpPr>
          <p:cNvPr id="8" name="Rectangle 7"/>
          <p:cNvSpPr/>
          <p:nvPr/>
        </p:nvSpPr>
        <p:spPr bwMode="auto">
          <a:xfrm rot="10800000">
            <a:off x="-43015" y="-2"/>
            <a:ext cx="12201830" cy="2743201"/>
          </a:xfrm>
          <a:prstGeom prst="rect">
            <a:avLst/>
          </a:prstGeom>
          <a:gradFill rotWithShape="1">
            <a:gsLst>
              <a:gs pos="0">
                <a:srgbClr val="FFFFFF">
                  <a:alpha val="0"/>
                </a:srgbClr>
              </a:gs>
              <a:gs pos="71000">
                <a:srgbClr val="FFFFFF"/>
              </a:gs>
              <a:gs pos="100000">
                <a:srgbClr val="FFFFFF"/>
              </a:gs>
            </a:gsLst>
            <a:lin ang="54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effectLst/>
              <a:uLnTx/>
              <a:uFillTx/>
              <a:latin typeface="Segoe UI"/>
              <a:ea typeface="+mn-ea"/>
              <a:cs typeface="+mn-cs"/>
            </a:endParaRPr>
          </a:p>
        </p:txBody>
      </p:sp>
      <p:sp>
        <p:nvSpPr>
          <p:cNvPr id="7" name="Rectangle 6"/>
          <p:cNvSpPr/>
          <p:nvPr/>
        </p:nvSpPr>
        <p:spPr>
          <a:xfrm>
            <a:off x="228600" y="58110"/>
            <a:ext cx="11887199" cy="869469"/>
          </a:xfrm>
          <a:prstGeom prst="rect">
            <a:avLst/>
          </a:prstGeom>
        </p:spPr>
        <p:txBody>
          <a:bodyPr wrap="square">
            <a:spAutoFit/>
          </a:bodyPr>
          <a:lstStyle/>
          <a:p>
            <a:pPr defTabSz="914400">
              <a:spcBef>
                <a:spcPts val="300"/>
              </a:spcBef>
            </a:pPr>
            <a:r>
              <a:rPr lang="en-US" i="1" dirty="0" smtClean="0">
                <a:solidFill>
                  <a:srgbClr val="000000"/>
                </a:solidFill>
                <a:latin typeface="Segoe Light"/>
              </a:rPr>
              <a:t>“…a </a:t>
            </a:r>
            <a:r>
              <a:rPr lang="en-US" i="1" dirty="0">
                <a:solidFill>
                  <a:srgbClr val="000000"/>
                </a:solidFill>
                <a:latin typeface="Segoe Light"/>
              </a:rPr>
              <a:t>lot of times the teams are not really aware of the cost </a:t>
            </a:r>
            <a:r>
              <a:rPr lang="en-US" i="1" dirty="0" smtClean="0">
                <a:solidFill>
                  <a:srgbClr val="000000"/>
                </a:solidFill>
                <a:latin typeface="Segoe Light"/>
              </a:rPr>
              <a:t>run-ups“</a:t>
            </a:r>
            <a:endParaRPr lang="en-US" i="1" dirty="0">
              <a:solidFill>
                <a:srgbClr val="000000"/>
              </a:solidFill>
              <a:latin typeface="Segoe Light"/>
            </a:endParaRPr>
          </a:p>
          <a:p>
            <a:pPr defTabSz="914400">
              <a:spcBef>
                <a:spcPts val="300"/>
              </a:spcBef>
            </a:pPr>
            <a:r>
              <a:rPr lang="en-US" b="1" dirty="0">
                <a:solidFill>
                  <a:srgbClr val="5F8CB3"/>
                </a:solidFill>
                <a:latin typeface="Segoe Light"/>
              </a:rPr>
              <a:t>Coburn Watson, Cloud Performance Engineering, Netflix</a:t>
            </a:r>
            <a:endParaRPr lang="en-US" b="1" i="1" dirty="0">
              <a:solidFill>
                <a:srgbClr val="5F8CB3"/>
              </a:solidFill>
              <a:latin typeface="Segoe Light"/>
            </a:endParaRPr>
          </a:p>
        </p:txBody>
      </p:sp>
      <p:sp>
        <p:nvSpPr>
          <p:cNvPr id="5" name="Rectangle 4"/>
          <p:cNvSpPr/>
          <p:nvPr/>
        </p:nvSpPr>
        <p:spPr bwMode="auto">
          <a:xfrm>
            <a:off x="9172935" y="3597277"/>
            <a:ext cx="2695215" cy="1879580"/>
          </a:xfrm>
          <a:prstGeom prst="rect">
            <a:avLst/>
          </a:prstGeom>
          <a:solidFill>
            <a:srgbClr val="EE342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400">
              <a:spcBef>
                <a:spcPts val="300"/>
              </a:spcBef>
              <a:buClr>
                <a:srgbClr val="5F8CB3"/>
              </a:buClr>
            </a:pPr>
            <a:r>
              <a:rPr lang="en-US" sz="2800" dirty="0" smtClean="0">
                <a:solidFill>
                  <a:srgbClr val="FFFFFF"/>
                </a:solidFill>
              </a:rPr>
              <a:t>Netflix uses innovative means to surface cloud costs</a:t>
            </a:r>
            <a:endParaRPr lang="en-US" sz="2800" dirty="0">
              <a:solidFill>
                <a:srgbClr val="FFFFFF"/>
              </a:solidFill>
            </a:endParaRPr>
          </a:p>
        </p:txBody>
      </p:sp>
      <p:grpSp>
        <p:nvGrpSpPr>
          <p:cNvPr id="9" name="Group 8"/>
          <p:cNvGrpSpPr/>
          <p:nvPr/>
        </p:nvGrpSpPr>
        <p:grpSpPr>
          <a:xfrm>
            <a:off x="9153383" y="1647193"/>
            <a:ext cx="2714767" cy="1879580"/>
            <a:chOff x="28433" y="269433"/>
            <a:chExt cx="2714767" cy="1879580"/>
          </a:xfrm>
        </p:grpSpPr>
        <p:sp>
          <p:nvSpPr>
            <p:cNvPr id="10" name="Rectangle 9"/>
            <p:cNvSpPr/>
            <p:nvPr/>
          </p:nvSpPr>
          <p:spPr bwMode="auto">
            <a:xfrm>
              <a:off x="28433" y="269433"/>
              <a:ext cx="2714767" cy="1879580"/>
            </a:xfrm>
            <a:prstGeom prst="rect">
              <a:avLst/>
            </a:prstGeom>
            <a:solidFill>
              <a:srgbClr val="EE342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400">
                <a:spcBef>
                  <a:spcPts val="300"/>
                </a:spcBef>
                <a:buClr>
                  <a:srgbClr val="5F8CB3"/>
                </a:buClr>
              </a:pPr>
              <a:endParaRPr lang="en-US" sz="2800" dirty="0">
                <a:solidFill>
                  <a:srgbClr val="FFFFFF"/>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5339" y="797511"/>
              <a:ext cx="2080505" cy="833592"/>
            </a:xfrm>
            <a:prstGeom prst="rect">
              <a:avLst/>
            </a:prstGeom>
          </p:spPr>
        </p:pic>
      </p:grpSp>
    </p:spTree>
    <p:extLst>
      <p:ext uri="{BB962C8B-B14F-4D97-AF65-F5344CB8AC3E}">
        <p14:creationId xmlns:p14="http://schemas.microsoft.com/office/powerpoint/2010/main" val="3725760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25076" y="307504"/>
            <a:ext cx="2011680" cy="2011680"/>
            <a:chOff x="7569200" y="2475865"/>
            <a:chExt cx="2011680" cy="2011680"/>
          </a:xfrm>
        </p:grpSpPr>
        <p:sp>
          <p:nvSpPr>
            <p:cNvPr id="10" name="Rectangle 9"/>
            <p:cNvSpPr>
              <a:spLocks noChangeAspect="1"/>
            </p:cNvSpPr>
            <p:nvPr>
              <p:custDataLst>
                <p:tags r:id="rId9"/>
              </p:custDataLst>
            </p:nvPr>
          </p:nvSpPr>
          <p:spPr>
            <a:xfrm>
              <a:off x="7569200" y="24758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1" name="Picture 12"/>
            <p:cNvPicPr>
              <a:picLocks noChangeAspect="1"/>
            </p:cNvPicPr>
            <p:nvPr/>
          </p:nvPicPr>
          <p:blipFill rotWithShape="1">
            <a:blip r:embed="rId11" cstate="screen">
              <a:clrChange>
                <a:clrFrom>
                  <a:srgbClr val="FAFAFA"/>
                </a:clrFrom>
                <a:clrTo>
                  <a:srgbClr val="FAFAFA">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37780" y="2738684"/>
              <a:ext cx="1874520" cy="1369202"/>
            </a:xfrm>
            <a:prstGeom prst="rect">
              <a:avLst/>
            </a:prstGeom>
            <a:noFill/>
            <a:ln>
              <a:noFill/>
            </a:ln>
          </p:spPr>
        </p:pic>
      </p:grpSp>
      <p:grpSp>
        <p:nvGrpSpPr>
          <p:cNvPr id="12" name="Group 11"/>
          <p:cNvGrpSpPr/>
          <p:nvPr/>
        </p:nvGrpSpPr>
        <p:grpSpPr>
          <a:xfrm>
            <a:off x="5333276" y="307504"/>
            <a:ext cx="2011680" cy="2011680"/>
            <a:chOff x="9677400" y="380365"/>
            <a:chExt cx="2011680" cy="2011680"/>
          </a:xfrm>
        </p:grpSpPr>
        <p:sp>
          <p:nvSpPr>
            <p:cNvPr id="13" name="Rectangle 12"/>
            <p:cNvSpPr>
              <a:spLocks noChangeAspect="1"/>
            </p:cNvSpPr>
            <p:nvPr>
              <p:custDataLst>
                <p:tags r:id="rId8"/>
              </p:custDataLst>
            </p:nvPr>
          </p:nvSpPr>
          <p:spPr>
            <a:xfrm>
              <a:off x="9677400" y="3803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Cloud services</a:t>
              </a:r>
              <a:endParaRPr lang="en-US" dirty="0">
                <a:solidFill>
                  <a:srgbClr val="FFFFFF"/>
                </a:solidFill>
              </a:endParaRPr>
            </a:p>
          </p:txBody>
        </p:sp>
        <p:pic>
          <p:nvPicPr>
            <p:cNvPr id="14" name="Picture 6" descr="\\MAGNUM\Projects\Microsoft\Cloud Power FY12\Design\ICONS_PNG\Cloud.png"/>
            <p:cNvPicPr>
              <a:picLocks noChangeAspect="1" noChangeArrowheads="1"/>
            </p:cNvPicPr>
            <p:nvPr/>
          </p:nvPicPr>
          <p:blipFill>
            <a:blip r:embed="rId12" cstate="screen">
              <a:lum bright="100000"/>
              <a:extLst>
                <a:ext uri="{28A0092B-C50C-407E-A947-70E740481C1C}">
                  <a14:useLocalDpi xmlns:a14="http://schemas.microsoft.com/office/drawing/2010/main"/>
                </a:ext>
              </a:extLst>
            </a:blip>
            <a:srcRect/>
            <a:stretch>
              <a:fillRect/>
            </a:stretch>
          </p:blipFill>
          <p:spPr bwMode="auto">
            <a:xfrm>
              <a:off x="10023257" y="726394"/>
              <a:ext cx="1319965" cy="1319622"/>
            </a:xfrm>
            <a:prstGeom prst="rect">
              <a:avLst/>
            </a:prstGeom>
            <a:noFill/>
          </p:spPr>
        </p:pic>
      </p:grpSp>
      <p:grpSp>
        <p:nvGrpSpPr>
          <p:cNvPr id="15" name="Group 14"/>
          <p:cNvGrpSpPr/>
          <p:nvPr/>
        </p:nvGrpSpPr>
        <p:grpSpPr>
          <a:xfrm>
            <a:off x="7446657" y="2408084"/>
            <a:ext cx="2011680" cy="2011680"/>
            <a:chOff x="0" y="4105275"/>
            <a:chExt cx="2011680" cy="2011680"/>
          </a:xfrm>
        </p:grpSpPr>
        <p:sp>
          <p:nvSpPr>
            <p:cNvPr id="16" name="Rectangle 15"/>
            <p:cNvSpPr>
              <a:spLocks noChangeAspect="1"/>
            </p:cNvSpPr>
            <p:nvPr>
              <p:custDataLst>
                <p:tags r:id="rId7"/>
              </p:custDataLst>
            </p:nvPr>
          </p:nvSpPr>
          <p:spPr>
            <a:xfrm>
              <a:off x="0" y="4105275"/>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a:solidFill>
                    <a:srgbClr val="FFFFFF"/>
                  </a:solidFill>
                </a:rPr>
                <a:t>Omnipresence</a:t>
              </a:r>
            </a:p>
          </p:txBody>
        </p:sp>
        <p:pic>
          <p:nvPicPr>
            <p:cNvPr id="17" name="Picture 2" descr="\\MAGNUM\Projects\Microsoft\Cloud Power FY12\Design\Icons\PNGs\Cloud_on_your_terms.png"/>
            <p:cNvPicPr>
              <a:picLocks noChangeAspect="1" noChangeArrowheads="1"/>
            </p:cNvPicPr>
            <p:nvPr/>
          </p:nvPicPr>
          <p:blipFill>
            <a:blip r:embed="rId13" cstate="screen">
              <a:lum bright="100000"/>
              <a:extLst>
                <a:ext uri="{28A0092B-C50C-407E-A947-70E740481C1C}">
                  <a14:useLocalDpi xmlns:a14="http://schemas.microsoft.com/office/drawing/2010/main"/>
                </a:ext>
              </a:extLst>
            </a:blip>
            <a:stretch>
              <a:fillRect/>
            </a:stretch>
          </p:blipFill>
          <p:spPr bwMode="auto">
            <a:xfrm>
              <a:off x="304800" y="4391978"/>
              <a:ext cx="1371957" cy="1371600"/>
            </a:xfrm>
            <a:prstGeom prst="rect">
              <a:avLst/>
            </a:prstGeom>
            <a:noFill/>
            <a:ln>
              <a:noFill/>
            </a:ln>
          </p:spPr>
        </p:pic>
      </p:grpSp>
      <p:grpSp>
        <p:nvGrpSpPr>
          <p:cNvPr id="22" name="Group 21"/>
          <p:cNvGrpSpPr/>
          <p:nvPr/>
        </p:nvGrpSpPr>
        <p:grpSpPr>
          <a:xfrm>
            <a:off x="7446657" y="4541520"/>
            <a:ext cx="2011680" cy="2011680"/>
            <a:chOff x="5943600" y="2133600"/>
            <a:chExt cx="2011680" cy="2011680"/>
          </a:xfrm>
        </p:grpSpPr>
        <p:sp>
          <p:nvSpPr>
            <p:cNvPr id="23" name="Rectangle 22"/>
            <p:cNvSpPr>
              <a:spLocks noChangeAspect="1"/>
            </p:cNvSpPr>
            <p:nvPr>
              <p:custDataLst>
                <p:tags r:id="rId6"/>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Elasticity</a:t>
              </a:r>
              <a:endParaRPr lang="en-US" dirty="0">
                <a:solidFill>
                  <a:srgbClr val="FFFFFF"/>
                </a:solidFill>
              </a:endParaRPr>
            </a:p>
          </p:txBody>
        </p:sp>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050280" y="2377113"/>
              <a:ext cx="1798320" cy="1282186"/>
            </a:xfrm>
            <a:prstGeom prst="rect">
              <a:avLst/>
            </a:prstGeom>
          </p:spPr>
        </p:pic>
      </p:grpSp>
      <p:grpSp>
        <p:nvGrpSpPr>
          <p:cNvPr id="25" name="Group 24"/>
          <p:cNvGrpSpPr/>
          <p:nvPr/>
        </p:nvGrpSpPr>
        <p:grpSpPr>
          <a:xfrm>
            <a:off x="9570719" y="2425640"/>
            <a:ext cx="2011680" cy="2011680"/>
            <a:chOff x="5943600" y="2133600"/>
            <a:chExt cx="2011680" cy="2011680"/>
          </a:xfrm>
        </p:grpSpPr>
        <p:sp>
          <p:nvSpPr>
            <p:cNvPr id="26" name="Rectangle 25"/>
            <p:cNvSpPr>
              <a:spLocks noChangeAspect="1"/>
            </p:cNvSpPr>
            <p:nvPr>
              <p:custDataLst>
                <p:tags r:id="rId5"/>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“On tap”</a:t>
              </a:r>
              <a:endParaRPr lang="en-US" dirty="0">
                <a:solidFill>
                  <a:srgbClr val="FFFFFF"/>
                </a:solidFill>
              </a:endParaRPr>
            </a:p>
          </p:txBody>
        </p:sp>
        <p:grpSp>
          <p:nvGrpSpPr>
            <p:cNvPr id="27" name="Group 26"/>
            <p:cNvGrpSpPr/>
            <p:nvPr/>
          </p:nvGrpSpPr>
          <p:grpSpPr bwMode="black">
            <a:xfrm>
              <a:off x="6507479" y="2602191"/>
              <a:ext cx="883922" cy="1074498"/>
              <a:chOff x="2499075" y="5550068"/>
              <a:chExt cx="440138" cy="535176"/>
            </a:xfrm>
          </p:grpSpPr>
          <p:sp>
            <p:nvSpPr>
              <p:cNvPr id="28" name="Freeform 72"/>
              <p:cNvSpPr>
                <a:spLocks/>
              </p:cNvSpPr>
              <p:nvPr/>
            </p:nvSpPr>
            <p:spPr bwMode="black">
              <a:xfrm>
                <a:off x="2499075" y="5550068"/>
                <a:ext cx="440138" cy="351331"/>
              </a:xfrm>
              <a:custGeom>
                <a:avLst/>
                <a:gdLst>
                  <a:gd name="T0" fmla="*/ 208 w 239"/>
                  <a:gd name="T1" fmla="*/ 0 h 191"/>
                  <a:gd name="T2" fmla="*/ 184 w 239"/>
                  <a:gd name="T3" fmla="*/ 6 h 191"/>
                  <a:gd name="T4" fmla="*/ 133 w 239"/>
                  <a:gd name="T5" fmla="*/ 6 h 191"/>
                  <a:gd name="T6" fmla="*/ 109 w 239"/>
                  <a:gd name="T7" fmla="*/ 0 h 191"/>
                  <a:gd name="T8" fmla="*/ 78 w 239"/>
                  <a:gd name="T9" fmla="*/ 17 h 191"/>
                  <a:gd name="T10" fmla="*/ 109 w 239"/>
                  <a:gd name="T11" fmla="*/ 35 h 191"/>
                  <a:gd name="T12" fmla="*/ 134 w 239"/>
                  <a:gd name="T13" fmla="*/ 27 h 191"/>
                  <a:gd name="T14" fmla="*/ 145 w 239"/>
                  <a:gd name="T15" fmla="*/ 27 h 191"/>
                  <a:gd name="T16" fmla="*/ 145 w 239"/>
                  <a:gd name="T17" fmla="*/ 52 h 191"/>
                  <a:gd name="T18" fmla="*/ 116 w 239"/>
                  <a:gd name="T19" fmla="*/ 90 h 191"/>
                  <a:gd name="T20" fmla="*/ 116 w 239"/>
                  <a:gd name="T21" fmla="*/ 96 h 191"/>
                  <a:gd name="T22" fmla="*/ 40 w 239"/>
                  <a:gd name="T23" fmla="*/ 96 h 191"/>
                  <a:gd name="T24" fmla="*/ 0 w 239"/>
                  <a:gd name="T25" fmla="*/ 131 h 191"/>
                  <a:gd name="T26" fmla="*/ 0 w 239"/>
                  <a:gd name="T27" fmla="*/ 191 h 191"/>
                  <a:gd name="T28" fmla="*/ 50 w 239"/>
                  <a:gd name="T29" fmla="*/ 191 h 191"/>
                  <a:gd name="T30" fmla="*/ 50 w 239"/>
                  <a:gd name="T31" fmla="*/ 161 h 191"/>
                  <a:gd name="T32" fmla="*/ 66 w 239"/>
                  <a:gd name="T33" fmla="*/ 146 h 191"/>
                  <a:gd name="T34" fmla="*/ 202 w 239"/>
                  <a:gd name="T35" fmla="*/ 146 h 191"/>
                  <a:gd name="T36" fmla="*/ 200 w 239"/>
                  <a:gd name="T37" fmla="*/ 96 h 191"/>
                  <a:gd name="T38" fmla="*/ 193 w 239"/>
                  <a:gd name="T39" fmla="*/ 96 h 191"/>
                  <a:gd name="T40" fmla="*/ 194 w 239"/>
                  <a:gd name="T41" fmla="*/ 90 h 191"/>
                  <a:gd name="T42" fmla="*/ 167 w 239"/>
                  <a:gd name="T43" fmla="*/ 53 h 191"/>
                  <a:gd name="T44" fmla="*/ 167 w 239"/>
                  <a:gd name="T45" fmla="*/ 27 h 191"/>
                  <a:gd name="T46" fmla="*/ 182 w 239"/>
                  <a:gd name="T47" fmla="*/ 27 h 191"/>
                  <a:gd name="T48" fmla="*/ 208 w 239"/>
                  <a:gd name="T49" fmla="*/ 35 h 191"/>
                  <a:gd name="T50" fmla="*/ 239 w 239"/>
                  <a:gd name="T51" fmla="*/ 17 h 191"/>
                  <a:gd name="T52" fmla="*/ 208 w 239"/>
                  <a:gd name="T5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9" h="191">
                    <a:moveTo>
                      <a:pt x="208" y="0"/>
                    </a:moveTo>
                    <a:cubicBezTo>
                      <a:pt x="198" y="0"/>
                      <a:pt x="189" y="2"/>
                      <a:pt x="184" y="6"/>
                    </a:cubicBezTo>
                    <a:cubicBezTo>
                      <a:pt x="133" y="6"/>
                      <a:pt x="133" y="6"/>
                      <a:pt x="133" y="6"/>
                    </a:cubicBezTo>
                    <a:cubicBezTo>
                      <a:pt x="127" y="2"/>
                      <a:pt x="118" y="0"/>
                      <a:pt x="109" y="0"/>
                    </a:cubicBezTo>
                    <a:cubicBezTo>
                      <a:pt x="92" y="0"/>
                      <a:pt x="78" y="8"/>
                      <a:pt x="78" y="17"/>
                    </a:cubicBezTo>
                    <a:cubicBezTo>
                      <a:pt x="78" y="27"/>
                      <a:pt x="92" y="35"/>
                      <a:pt x="109" y="35"/>
                    </a:cubicBezTo>
                    <a:cubicBezTo>
                      <a:pt x="119" y="35"/>
                      <a:pt x="129" y="32"/>
                      <a:pt x="134" y="27"/>
                    </a:cubicBezTo>
                    <a:cubicBezTo>
                      <a:pt x="145" y="27"/>
                      <a:pt x="145" y="27"/>
                      <a:pt x="145" y="27"/>
                    </a:cubicBezTo>
                    <a:cubicBezTo>
                      <a:pt x="145" y="52"/>
                      <a:pt x="145" y="52"/>
                      <a:pt x="145" y="52"/>
                    </a:cubicBezTo>
                    <a:cubicBezTo>
                      <a:pt x="128" y="56"/>
                      <a:pt x="116" y="71"/>
                      <a:pt x="116" y="90"/>
                    </a:cubicBezTo>
                    <a:cubicBezTo>
                      <a:pt x="116" y="92"/>
                      <a:pt x="116" y="94"/>
                      <a:pt x="116" y="96"/>
                    </a:cubicBezTo>
                    <a:cubicBezTo>
                      <a:pt x="83" y="96"/>
                      <a:pt x="49" y="96"/>
                      <a:pt x="40" y="96"/>
                    </a:cubicBezTo>
                    <a:cubicBezTo>
                      <a:pt x="20" y="96"/>
                      <a:pt x="0" y="108"/>
                      <a:pt x="0" y="131"/>
                    </a:cubicBezTo>
                    <a:cubicBezTo>
                      <a:pt x="0" y="154"/>
                      <a:pt x="0" y="191"/>
                      <a:pt x="0" y="191"/>
                    </a:cubicBezTo>
                    <a:cubicBezTo>
                      <a:pt x="50" y="191"/>
                      <a:pt x="50" y="191"/>
                      <a:pt x="50" y="191"/>
                    </a:cubicBezTo>
                    <a:cubicBezTo>
                      <a:pt x="50" y="191"/>
                      <a:pt x="50" y="169"/>
                      <a:pt x="50" y="161"/>
                    </a:cubicBezTo>
                    <a:cubicBezTo>
                      <a:pt x="50" y="154"/>
                      <a:pt x="53" y="146"/>
                      <a:pt x="66" y="146"/>
                    </a:cubicBezTo>
                    <a:cubicBezTo>
                      <a:pt x="78" y="146"/>
                      <a:pt x="202" y="146"/>
                      <a:pt x="202" y="146"/>
                    </a:cubicBezTo>
                    <a:cubicBezTo>
                      <a:pt x="200" y="96"/>
                      <a:pt x="200" y="96"/>
                      <a:pt x="200" y="96"/>
                    </a:cubicBezTo>
                    <a:cubicBezTo>
                      <a:pt x="200" y="96"/>
                      <a:pt x="198" y="96"/>
                      <a:pt x="193" y="96"/>
                    </a:cubicBezTo>
                    <a:cubicBezTo>
                      <a:pt x="193" y="94"/>
                      <a:pt x="194" y="92"/>
                      <a:pt x="194" y="90"/>
                    </a:cubicBezTo>
                    <a:cubicBezTo>
                      <a:pt x="194" y="72"/>
                      <a:pt x="182" y="58"/>
                      <a:pt x="167" y="53"/>
                    </a:cubicBezTo>
                    <a:cubicBezTo>
                      <a:pt x="167" y="27"/>
                      <a:pt x="167" y="27"/>
                      <a:pt x="167" y="27"/>
                    </a:cubicBezTo>
                    <a:cubicBezTo>
                      <a:pt x="182" y="27"/>
                      <a:pt x="182" y="27"/>
                      <a:pt x="182" y="27"/>
                    </a:cubicBezTo>
                    <a:cubicBezTo>
                      <a:pt x="187" y="32"/>
                      <a:pt x="197" y="35"/>
                      <a:pt x="208" y="35"/>
                    </a:cubicBezTo>
                    <a:cubicBezTo>
                      <a:pt x="225" y="35"/>
                      <a:pt x="239" y="27"/>
                      <a:pt x="239" y="17"/>
                    </a:cubicBezTo>
                    <a:cubicBezTo>
                      <a:pt x="239" y="8"/>
                      <a:pt x="225" y="0"/>
                      <a:pt x="208"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9" name="Freeform 73"/>
              <p:cNvSpPr>
                <a:spLocks/>
              </p:cNvSpPr>
              <p:nvPr/>
            </p:nvSpPr>
            <p:spPr bwMode="black">
              <a:xfrm>
                <a:off x="2499075" y="5925548"/>
                <a:ext cx="103608" cy="159696"/>
              </a:xfrm>
              <a:custGeom>
                <a:avLst/>
                <a:gdLst>
                  <a:gd name="T0" fmla="*/ 0 w 56"/>
                  <a:gd name="T1" fmla="*/ 54 h 87"/>
                  <a:gd name="T2" fmla="*/ 28 w 56"/>
                  <a:gd name="T3" fmla="*/ 87 h 87"/>
                  <a:gd name="T4" fmla="*/ 56 w 56"/>
                  <a:gd name="T5" fmla="*/ 54 h 87"/>
                  <a:gd name="T6" fmla="*/ 28 w 56"/>
                  <a:gd name="T7" fmla="*/ 1 h 87"/>
                  <a:gd name="T8" fmla="*/ 0 w 56"/>
                  <a:gd name="T9" fmla="*/ 54 h 87"/>
                </a:gdLst>
                <a:ahLst/>
                <a:cxnLst>
                  <a:cxn ang="0">
                    <a:pos x="T0" y="T1"/>
                  </a:cxn>
                  <a:cxn ang="0">
                    <a:pos x="T2" y="T3"/>
                  </a:cxn>
                  <a:cxn ang="0">
                    <a:pos x="T4" y="T5"/>
                  </a:cxn>
                  <a:cxn ang="0">
                    <a:pos x="T6" y="T7"/>
                  </a:cxn>
                  <a:cxn ang="0">
                    <a:pos x="T8" y="T9"/>
                  </a:cxn>
                </a:cxnLst>
                <a:rect l="0" t="0" r="r" b="b"/>
                <a:pathLst>
                  <a:path w="56" h="87">
                    <a:moveTo>
                      <a:pt x="0" y="54"/>
                    </a:moveTo>
                    <a:cubicBezTo>
                      <a:pt x="0" y="79"/>
                      <a:pt x="10" y="87"/>
                      <a:pt x="28" y="87"/>
                    </a:cubicBezTo>
                    <a:cubicBezTo>
                      <a:pt x="46" y="87"/>
                      <a:pt x="56" y="74"/>
                      <a:pt x="56" y="54"/>
                    </a:cubicBezTo>
                    <a:cubicBezTo>
                      <a:pt x="56" y="37"/>
                      <a:pt x="28" y="1"/>
                      <a:pt x="28" y="1"/>
                    </a:cubicBezTo>
                    <a:cubicBezTo>
                      <a:pt x="28" y="0"/>
                      <a:pt x="0" y="36"/>
                      <a:pt x="0" y="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900"/>
              </a:p>
            </p:txBody>
          </p:sp>
        </p:grpSp>
      </p:grpSp>
      <p:grpSp>
        <p:nvGrpSpPr>
          <p:cNvPr id="30" name="Group 29"/>
          <p:cNvGrpSpPr/>
          <p:nvPr/>
        </p:nvGrpSpPr>
        <p:grpSpPr>
          <a:xfrm>
            <a:off x="9570719" y="4541520"/>
            <a:ext cx="2011680" cy="2011680"/>
            <a:chOff x="5943600" y="2133600"/>
            <a:chExt cx="2011680" cy="2011680"/>
          </a:xfrm>
        </p:grpSpPr>
        <p:sp>
          <p:nvSpPr>
            <p:cNvPr id="31" name="Rectangle 30"/>
            <p:cNvSpPr>
              <a:spLocks noChangeAspect="1"/>
            </p:cNvSpPr>
            <p:nvPr>
              <p:custDataLst>
                <p:tags r:id="rId4"/>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Continuous improvement</a:t>
              </a:r>
              <a:endParaRPr lang="en-US" dirty="0">
                <a:solidFill>
                  <a:srgbClr val="FFFFFF"/>
                </a:solidFill>
              </a:endParaRPr>
            </a:p>
          </p:txBody>
        </p:sp>
        <p:pic>
          <p:nvPicPr>
            <p:cNvPr id="32" name="Picture 3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31279" y="2306796"/>
              <a:ext cx="1036322" cy="1046004"/>
            </a:xfrm>
            <a:prstGeom prst="rect">
              <a:avLst/>
            </a:prstGeom>
          </p:spPr>
        </p:pic>
      </p:grpSp>
      <p:grpSp>
        <p:nvGrpSpPr>
          <p:cNvPr id="2" name="Group 1"/>
          <p:cNvGrpSpPr/>
          <p:nvPr/>
        </p:nvGrpSpPr>
        <p:grpSpPr>
          <a:xfrm>
            <a:off x="7441476" y="307504"/>
            <a:ext cx="4140924" cy="2011680"/>
            <a:chOff x="6653092" y="215900"/>
            <a:chExt cx="4140924" cy="2011680"/>
          </a:xfrm>
        </p:grpSpPr>
        <p:sp>
          <p:nvSpPr>
            <p:cNvPr id="43" name="Rectangle 42"/>
            <p:cNvSpPr>
              <a:spLocks noChangeAspect="1"/>
            </p:cNvSpPr>
            <p:nvPr>
              <p:custDataLst>
                <p:tags r:id="rId2"/>
              </p:custDataLst>
            </p:nvPr>
          </p:nvSpPr>
          <p:spPr>
            <a:xfrm>
              <a:off x="6705600" y="215900"/>
              <a:ext cx="4088416"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grpSp>
          <p:nvGrpSpPr>
            <p:cNvPr id="41" name="Group 40"/>
            <p:cNvGrpSpPr/>
            <p:nvPr/>
          </p:nvGrpSpPr>
          <p:grpSpPr>
            <a:xfrm>
              <a:off x="6653092" y="215900"/>
              <a:ext cx="2029042" cy="2011680"/>
              <a:chOff x="581560" y="3673526"/>
              <a:chExt cx="2029042" cy="2011680"/>
            </a:xfrm>
          </p:grpSpPr>
          <p:sp>
            <p:nvSpPr>
              <p:cNvPr id="37" name="Rectangle 36"/>
              <p:cNvSpPr>
                <a:spLocks noChangeAspect="1"/>
              </p:cNvSpPr>
              <p:nvPr>
                <p:custDataLst>
                  <p:tags r:id="rId3"/>
                </p:custDataLst>
              </p:nvPr>
            </p:nvSpPr>
            <p:spPr>
              <a:xfrm>
                <a:off x="586741" y="3673526"/>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Powers</a:t>
                </a:r>
                <a:endParaRPr lang="en-US" dirty="0">
                  <a:solidFill>
                    <a:srgbClr val="FFFFFF"/>
                  </a:solidFill>
                </a:endParaRPr>
              </a:p>
            </p:txBody>
          </p:sp>
          <p:pic>
            <p:nvPicPr>
              <p:cNvPr id="35" name="Picture 34"/>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581560" y="3673526"/>
                <a:ext cx="2029042" cy="1635473"/>
              </a:xfrm>
              <a:prstGeom prst="rect">
                <a:avLst/>
              </a:prstGeom>
            </p:spPr>
          </p:pic>
        </p:grpSp>
      </p:grpSp>
      <p:pic>
        <p:nvPicPr>
          <p:cNvPr id="47" name="Picture 46"/>
          <p:cNvPicPr preferRelativeResize="0">
            <a:picLocks/>
          </p:cNvPicPr>
          <p:nvPr/>
        </p:nvPicPr>
        <p:blipFill rotWithShape="1">
          <a:blip r:embed="rId17" cstate="screen">
            <a:extLst>
              <a:ext uri="{28A0092B-C50C-407E-A947-70E740481C1C}">
                <a14:useLocalDpi xmlns:a14="http://schemas.microsoft.com/office/drawing/2010/main"/>
              </a:ext>
            </a:extLst>
          </a:blip>
          <a:srcRect/>
          <a:stretch/>
        </p:blipFill>
        <p:spPr>
          <a:xfrm>
            <a:off x="3224310" y="2408084"/>
            <a:ext cx="4120645" cy="4145116"/>
          </a:xfrm>
          <a:prstGeom prst="rect">
            <a:avLst/>
          </a:prstGeom>
        </p:spPr>
      </p:pic>
      <p:sp>
        <p:nvSpPr>
          <p:cNvPr id="33" name="Rectangle 32"/>
          <p:cNvSpPr/>
          <p:nvPr>
            <p:custDataLst>
              <p:tags r:id="rId1"/>
            </p:custDataLst>
          </p:nvPr>
        </p:nvSpPr>
        <p:spPr>
          <a:xfrm>
            <a:off x="0" y="0"/>
            <a:ext cx="2090068"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latin typeface="Segoe UI Light" panose="020B0502040204020203" pitchFamily="34" charset="0"/>
                <a:cs typeface="Segoe UI Light" panose="020B0502040204020203" pitchFamily="34" charset="0"/>
              </a:rPr>
              <a:t>Magic </a:t>
            </a:r>
          </a:p>
          <a:p>
            <a:pPr algn="ctr"/>
            <a:r>
              <a:rPr lang="en-US" sz="4800" dirty="0" smtClean="0">
                <a:solidFill>
                  <a:srgbClr val="FFFFFF"/>
                </a:solidFill>
                <a:latin typeface="Segoe UI Light" panose="020B0502040204020203" pitchFamily="34" charset="0"/>
                <a:cs typeface="Segoe UI Light" panose="020B0502040204020203" pitchFamily="34" charset="0"/>
              </a:rPr>
              <a:t>Powers</a:t>
            </a:r>
          </a:p>
        </p:txBody>
      </p:sp>
    </p:spTree>
    <p:extLst>
      <p:ext uri="{BB962C8B-B14F-4D97-AF65-F5344CB8AC3E}">
        <p14:creationId xmlns:p14="http://schemas.microsoft.com/office/powerpoint/2010/main" val="238197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1908827"/>
            <a:ext cx="10363200" cy="1468967"/>
          </a:xfrm>
        </p:spPr>
        <p:txBody>
          <a:bodyPr/>
          <a:lstStyle/>
          <a:p>
            <a:r>
              <a:rPr lang="en-US" dirty="0" smtClean="0"/>
              <a:t>Data</a:t>
            </a:r>
            <a:endParaRPr lang="en-US" dirty="0"/>
          </a:p>
        </p:txBody>
      </p:sp>
      <p:grpSp>
        <p:nvGrpSpPr>
          <p:cNvPr id="6" name="Group 5"/>
          <p:cNvGrpSpPr/>
          <p:nvPr/>
        </p:nvGrpSpPr>
        <p:grpSpPr>
          <a:xfrm>
            <a:off x="3962400" y="3200400"/>
            <a:ext cx="2011680" cy="2011680"/>
            <a:chOff x="457200" y="1905000"/>
            <a:chExt cx="2011680" cy="2011680"/>
          </a:xfrm>
        </p:grpSpPr>
        <p:sp>
          <p:nvSpPr>
            <p:cNvPr id="7" name="Rectangle 6"/>
            <p:cNvSpPr>
              <a:spLocks noChangeAspect="1"/>
            </p:cNvSpPr>
            <p:nvPr>
              <p:custDataLst>
                <p:tags r:id="rId3"/>
              </p:custDataLst>
            </p:nvPr>
          </p:nvSpPr>
          <p:spPr>
            <a:xfrm>
              <a:off x="457200" y="190500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8" name="Picture 7"/>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8446" y="2012386"/>
              <a:ext cx="1809188" cy="1828800"/>
            </a:xfrm>
            <a:prstGeom prst="rect">
              <a:avLst/>
            </a:prstGeom>
          </p:spPr>
        </p:pic>
      </p:grpSp>
      <p:grpSp>
        <p:nvGrpSpPr>
          <p:cNvPr id="9" name="Group 8"/>
          <p:cNvGrpSpPr/>
          <p:nvPr/>
        </p:nvGrpSpPr>
        <p:grpSpPr>
          <a:xfrm>
            <a:off x="6070600" y="3200400"/>
            <a:ext cx="2011680" cy="2011680"/>
            <a:chOff x="9677400" y="2475865"/>
            <a:chExt cx="2011680" cy="2011680"/>
          </a:xfrm>
        </p:grpSpPr>
        <p:sp>
          <p:nvSpPr>
            <p:cNvPr id="10" name="Rectangle 9"/>
            <p:cNvSpPr>
              <a:spLocks noChangeAspect="1"/>
            </p:cNvSpPr>
            <p:nvPr>
              <p:custDataLst>
                <p:tags r:id="rId2"/>
              </p:custDataLst>
            </p:nvPr>
          </p:nvSpPr>
          <p:spPr>
            <a:xfrm>
              <a:off x="9677400" y="24758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sp>
          <p:nvSpPr>
            <p:cNvPr id="11" name="TextBox 10"/>
            <p:cNvSpPr txBox="1"/>
            <p:nvPr/>
          </p:nvSpPr>
          <p:spPr>
            <a:xfrm>
              <a:off x="10176637" y="2967543"/>
              <a:ext cx="1219200" cy="1015663"/>
            </a:xfrm>
            <a:prstGeom prst="rect">
              <a:avLst/>
            </a:prstGeom>
            <a:noFill/>
          </p:spPr>
          <p:txBody>
            <a:bodyPr wrap="square" rtlCol="0">
              <a:spAutoFit/>
            </a:bodyPr>
            <a:lstStyle/>
            <a:p>
              <a:r>
                <a:rPr lang="en-US" sz="2000" dirty="0" smtClean="0">
                  <a:solidFill>
                    <a:schemeClr val="bg1"/>
                  </a:solidFill>
                </a:rPr>
                <a:t>110010</a:t>
              </a:r>
            </a:p>
            <a:p>
              <a:r>
                <a:rPr lang="en-US" sz="2000" dirty="0" smtClean="0">
                  <a:solidFill>
                    <a:schemeClr val="bg1"/>
                  </a:solidFill>
                </a:rPr>
                <a:t>101110</a:t>
              </a:r>
            </a:p>
            <a:p>
              <a:r>
                <a:rPr lang="en-US" sz="2000" dirty="0" smtClean="0">
                  <a:solidFill>
                    <a:schemeClr val="bg1"/>
                  </a:solidFill>
                </a:rPr>
                <a:t>000101</a:t>
              </a:r>
              <a:endParaRPr lang="en-US" sz="2000" dirty="0">
                <a:solidFill>
                  <a:schemeClr val="bg1"/>
                </a:solidFill>
              </a:endParaRPr>
            </a:p>
          </p:txBody>
        </p:sp>
      </p:grpSp>
      <p:sp>
        <p:nvSpPr>
          <p:cNvPr id="12" name="Rectangle 11"/>
          <p:cNvSpPr/>
          <p:nvPr>
            <p:custDataLst>
              <p:tags r:id="rId1"/>
            </p:custDataLst>
          </p:nvPr>
        </p:nvSpPr>
        <p:spPr>
          <a:xfrm>
            <a:off x="0" y="0"/>
            <a:ext cx="12192000" cy="12954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FF"/>
                </a:solidFill>
                <a:latin typeface="Segoe UI Light" panose="020B0502040204020203" pitchFamily="34" charset="0"/>
                <a:cs typeface="Segoe UI Light" panose="020B0502040204020203" pitchFamily="34" charset="0"/>
              </a:rPr>
              <a:t>Magic 2</a:t>
            </a:r>
            <a:endParaRPr lang="en-US" sz="60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30636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3598"/>
            <a:ext cx="12344400" cy="7642598"/>
          </a:xfrm>
          <a:prstGeom prst="rect">
            <a:avLst/>
          </a:prstGeom>
        </p:spPr>
      </p:pic>
    </p:spTree>
    <p:extLst>
      <p:ext uri="{BB962C8B-B14F-4D97-AF65-F5344CB8AC3E}">
        <p14:creationId xmlns:p14="http://schemas.microsoft.com/office/powerpoint/2010/main" val="315634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76288"/>
          </a:xfrm>
          <a:prstGeom prst="rect">
            <a:avLst/>
          </a:prstGeom>
        </p:spPr>
      </p:pic>
      <p:sp>
        <p:nvSpPr>
          <p:cNvPr id="5" name="Rectangle 4"/>
          <p:cNvSpPr/>
          <p:nvPr/>
        </p:nvSpPr>
        <p:spPr bwMode="auto">
          <a:xfrm>
            <a:off x="0" y="0"/>
            <a:ext cx="5943600" cy="3733800"/>
          </a:xfrm>
          <a:prstGeom prst="rect">
            <a:avLst/>
          </a:prstGeom>
          <a:gradFill flip="none" rotWithShape="1">
            <a:gsLst>
              <a:gs pos="6000">
                <a:srgbClr val="040A1A">
                  <a:alpha val="0"/>
                </a:srgbClr>
              </a:gs>
              <a:gs pos="65000">
                <a:srgbClr val="040A1A">
                  <a:alpha val="50000"/>
                </a:srgbClr>
              </a:gs>
              <a:gs pos="100000">
                <a:srgbClr val="080F22"/>
              </a:gs>
            </a:gsLst>
            <a:lin ang="13500000" scaled="1"/>
            <a:tileRect/>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effectLst/>
              <a:uLnTx/>
              <a:uFillTx/>
              <a:latin typeface="Segoe UI"/>
              <a:ea typeface="+mn-ea"/>
              <a:cs typeface="+mn-cs"/>
            </a:endParaRPr>
          </a:p>
        </p:txBody>
      </p:sp>
      <p:sp>
        <p:nvSpPr>
          <p:cNvPr id="4" name="Text Placeholder 3"/>
          <p:cNvSpPr>
            <a:spLocks noGrp="1"/>
          </p:cNvSpPr>
          <p:nvPr>
            <p:ph type="body" sz="quarter" idx="10"/>
          </p:nvPr>
        </p:nvSpPr>
        <p:spPr>
          <a:xfrm>
            <a:off x="0" y="0"/>
            <a:ext cx="5562600" cy="4267200"/>
          </a:xfrm>
        </p:spPr>
        <p:txBody>
          <a:bodyPr/>
          <a:lstStyle/>
          <a:p>
            <a:r>
              <a:rPr lang="en-US" dirty="0" smtClean="0">
                <a:solidFill>
                  <a:schemeClr val="bg1"/>
                </a:solidFill>
              </a:rPr>
              <a:t>Guinness world record</a:t>
            </a:r>
          </a:p>
          <a:p>
            <a:r>
              <a:rPr lang="en-US" dirty="0" smtClean="0">
                <a:solidFill>
                  <a:schemeClr val="bg1"/>
                </a:solidFill>
              </a:rPr>
              <a:t>Largest </a:t>
            </a:r>
            <a:r>
              <a:rPr lang="en-US" dirty="0">
                <a:solidFill>
                  <a:schemeClr val="bg1"/>
                </a:solidFill>
              </a:rPr>
              <a:t>collection of Star Wars </a:t>
            </a:r>
            <a:r>
              <a:rPr lang="en-US" dirty="0" smtClean="0">
                <a:solidFill>
                  <a:schemeClr val="bg1"/>
                </a:solidFill>
              </a:rPr>
              <a:t>Lego</a:t>
            </a:r>
          </a:p>
          <a:p>
            <a:r>
              <a:rPr lang="en-US" dirty="0" smtClean="0">
                <a:solidFill>
                  <a:schemeClr val="bg1"/>
                </a:solidFill>
              </a:rPr>
              <a:t>Jon </a:t>
            </a:r>
            <a:r>
              <a:rPr lang="en-US" dirty="0" err="1" smtClean="0">
                <a:solidFill>
                  <a:schemeClr val="bg1"/>
                </a:solidFill>
              </a:rPr>
              <a:t>Jessesen</a:t>
            </a:r>
            <a:r>
              <a:rPr lang="en-US" dirty="0" smtClean="0">
                <a:solidFill>
                  <a:schemeClr val="bg1"/>
                </a:solidFill>
              </a:rPr>
              <a:t>, </a:t>
            </a:r>
            <a:r>
              <a:rPr lang="en-US" dirty="0" err="1" smtClean="0">
                <a:solidFill>
                  <a:schemeClr val="bg1"/>
                </a:solidFill>
              </a:rPr>
              <a:t>Vika</a:t>
            </a:r>
            <a:r>
              <a:rPr lang="en-US" dirty="0">
                <a:solidFill>
                  <a:schemeClr val="bg1"/>
                </a:solidFill>
              </a:rPr>
              <a:t>, Norway</a:t>
            </a:r>
          </a:p>
        </p:txBody>
      </p:sp>
    </p:spTree>
    <p:extLst>
      <p:ext uri="{BB962C8B-B14F-4D97-AF65-F5344CB8AC3E}">
        <p14:creationId xmlns:p14="http://schemas.microsoft.com/office/powerpoint/2010/main" val="174879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2133600"/>
            <a:ext cx="2011680" cy="2011680"/>
            <a:chOff x="0" y="4105275"/>
            <a:chExt cx="2011680" cy="2011680"/>
          </a:xfrm>
        </p:grpSpPr>
        <p:sp>
          <p:nvSpPr>
            <p:cNvPr id="5" name="Rectangle 4"/>
            <p:cNvSpPr>
              <a:spLocks noChangeAspect="1"/>
            </p:cNvSpPr>
            <p:nvPr>
              <p:custDataLst>
                <p:tags r:id="rId1"/>
              </p:custDataLst>
            </p:nvPr>
          </p:nvSpPr>
          <p:spPr>
            <a:xfrm>
              <a:off x="0" y="4105275"/>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a:solidFill>
                    <a:srgbClr val="FFFFFF"/>
                  </a:solidFill>
                </a:rPr>
                <a:t>Omnipresence</a:t>
              </a:r>
            </a:p>
          </p:txBody>
        </p:sp>
        <p:pic>
          <p:nvPicPr>
            <p:cNvPr id="6" name="Picture 2" descr="\\MAGNUM\Projects\Microsoft\Cloud Power FY12\Design\Icons\PNGs\Cloud_on_your_terms.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tretch>
              <a:fillRect/>
            </a:stretch>
          </p:blipFill>
          <p:spPr bwMode="auto">
            <a:xfrm>
              <a:off x="304800" y="4391978"/>
              <a:ext cx="1371957" cy="1371600"/>
            </a:xfrm>
            <a:prstGeom prst="rect">
              <a:avLst/>
            </a:prstGeom>
            <a:noFill/>
            <a:ln>
              <a:noFill/>
            </a:ln>
          </p:spPr>
        </p:pic>
      </p:grpSp>
      <p:pic>
        <p:nvPicPr>
          <p:cNvPr id="7" name="Picture 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Almost everything emits data</a:t>
            </a:r>
          </a:p>
          <a:p>
            <a:r>
              <a:rPr lang="en-US" dirty="0" smtClean="0"/>
              <a:t>…and it’s growing</a:t>
            </a:r>
            <a:endParaRPr lang="en-US" dirty="0"/>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710789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04801"/>
            <a:ext cx="10972800" cy="762000"/>
          </a:xfrm>
        </p:spPr>
        <p:txBody>
          <a:bodyPr/>
          <a:lstStyle/>
          <a:p>
            <a:pPr lvl="0"/>
            <a:r>
              <a:rPr lang="en-US" dirty="0" smtClean="0"/>
              <a:t>Internet of MANY things</a:t>
            </a:r>
            <a:endParaRPr lang="en-US" dirty="0"/>
          </a:p>
        </p:txBody>
      </p:sp>
      <p:pic>
        <p:nvPicPr>
          <p:cNvPr id="4" name="Picture 3" descr="People in landscape with computing devices" title="Illustrati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9714" y="1538514"/>
            <a:ext cx="9143433" cy="6100903"/>
          </a:xfrm>
          <a:prstGeom prst="rect">
            <a:avLst/>
          </a:prstGeom>
        </p:spPr>
      </p:pic>
      <p:sp>
        <p:nvSpPr>
          <p:cNvPr id="6" name="TextBox 5"/>
          <p:cNvSpPr txBox="1"/>
          <p:nvPr/>
        </p:nvSpPr>
        <p:spPr>
          <a:xfrm>
            <a:off x="4953000" y="5638800"/>
            <a:ext cx="1567096" cy="461665"/>
          </a:xfrm>
          <a:prstGeom prst="rect">
            <a:avLst/>
          </a:prstGeom>
          <a:noFill/>
        </p:spPr>
        <p:txBody>
          <a:bodyPr wrap="none" rtlCol="0">
            <a:spAutoFit/>
          </a:bodyPr>
          <a:lstStyle/>
          <a:p>
            <a:r>
              <a:rPr lang="en-US" dirty="0" smtClean="0">
                <a:solidFill>
                  <a:prstClr val="black">
                    <a:lumMod val="65000"/>
                    <a:lumOff val="35000"/>
                  </a:prstClr>
                </a:solidFill>
                <a:latin typeface="Calibri"/>
              </a:rPr>
              <a:t>(predicted)</a:t>
            </a:r>
            <a:endParaRPr lang="en-US" dirty="0">
              <a:solidFill>
                <a:prstClr val="black">
                  <a:lumMod val="65000"/>
                  <a:lumOff val="35000"/>
                </a:prstClr>
              </a:solidFill>
              <a:latin typeface="Calibri"/>
            </a:endParaRPr>
          </a:p>
        </p:txBody>
      </p:sp>
      <p:graphicFrame>
        <p:nvGraphicFramePr>
          <p:cNvPr id="5" name="Chart 4"/>
          <p:cNvGraphicFramePr>
            <a:graphicFrameLocks/>
          </p:cNvGraphicFramePr>
          <p:nvPr>
            <p:extLst/>
          </p:nvPr>
        </p:nvGraphicFramePr>
        <p:xfrm>
          <a:off x="228600" y="1066800"/>
          <a:ext cx="6415088" cy="4800600"/>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9400" y="168353"/>
            <a:ext cx="1588714" cy="775556"/>
          </a:xfrm>
          <a:prstGeom prst="rect">
            <a:avLst/>
          </a:prstGeom>
        </p:spPr>
      </p:pic>
    </p:spTree>
    <p:extLst>
      <p:ext uri="{BB962C8B-B14F-4D97-AF65-F5344CB8AC3E}">
        <p14:creationId xmlns:p14="http://schemas.microsoft.com/office/powerpoint/2010/main" val="203814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p:cNvSpPr/>
          <p:nvPr/>
        </p:nvSpPr>
        <p:spPr bwMode="auto">
          <a:xfrm>
            <a:off x="0" y="1447800"/>
            <a:ext cx="12202886" cy="5446486"/>
          </a:xfrm>
          <a:prstGeom prst="rect">
            <a:avLst/>
          </a:prstGeom>
          <a:gradFill rotWithShape="1">
            <a:gsLst>
              <a:gs pos="0">
                <a:srgbClr val="040A1A">
                  <a:alpha val="0"/>
                </a:srgbClr>
              </a:gs>
              <a:gs pos="73000">
                <a:srgbClr val="040A1A">
                  <a:alpha val="50000"/>
                </a:srgbClr>
              </a:gs>
              <a:gs pos="100000">
                <a:srgbClr val="080F22"/>
              </a:gs>
            </a:gsLst>
            <a:lin ang="54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effectLst/>
              <a:uLnTx/>
              <a:uFillTx/>
              <a:latin typeface="Segoe UI"/>
              <a:ea typeface="+mn-ea"/>
              <a:cs typeface="+mn-cs"/>
            </a:endParaRPr>
          </a:p>
        </p:txBody>
      </p:sp>
      <p:sp>
        <p:nvSpPr>
          <p:cNvPr id="6" name="Rectangle 5"/>
          <p:cNvSpPr/>
          <p:nvPr/>
        </p:nvSpPr>
        <p:spPr>
          <a:xfrm>
            <a:off x="1676400" y="4114800"/>
            <a:ext cx="9067800" cy="2653034"/>
          </a:xfrm>
          <a:prstGeom prst="rect">
            <a:avLst/>
          </a:prstGeom>
        </p:spPr>
        <p:txBody>
          <a:bodyPr wrap="square">
            <a:spAutoFit/>
          </a:bodyPr>
          <a:lstStyle/>
          <a:p>
            <a:pPr lvl="0">
              <a:spcBef>
                <a:spcPct val="20000"/>
              </a:spcBef>
            </a:pPr>
            <a:r>
              <a:rPr lang="en-US" sz="4000" dirty="0">
                <a:solidFill>
                  <a:schemeClr val="accent1">
                    <a:lumMod val="20000"/>
                    <a:lumOff val="80000"/>
                  </a:schemeClr>
                </a:solidFill>
                <a:latin typeface="Segoe UI" panose="020B0502040204020203" pitchFamily="34" charset="0"/>
                <a:cs typeface="Segoe UI" panose="020B0502040204020203" pitchFamily="34" charset="0"/>
              </a:rPr>
              <a:t>Any sufficiently advanced technology is indistinguishable from magic.</a:t>
            </a:r>
          </a:p>
          <a:p>
            <a:pPr>
              <a:spcBef>
                <a:spcPct val="20000"/>
              </a:spcBef>
            </a:pPr>
            <a:r>
              <a:rPr lang="nb-NO" sz="3200" dirty="0">
                <a:solidFill>
                  <a:schemeClr val="accent1">
                    <a:lumMod val="20000"/>
                    <a:lumOff val="80000"/>
                  </a:schemeClr>
                </a:solidFill>
                <a:latin typeface="Segoe UI" panose="020B0502040204020203" pitchFamily="34" charset="0"/>
                <a:cs typeface="Segoe UI" panose="020B0502040204020203" pitchFamily="34" charset="0"/>
              </a:rPr>
              <a:t>(umulig å skille fra magi)</a:t>
            </a:r>
            <a:endParaRPr lang="en-US" sz="3200" dirty="0">
              <a:solidFill>
                <a:schemeClr val="accent1">
                  <a:lumMod val="20000"/>
                  <a:lumOff val="80000"/>
                </a:schemeClr>
              </a:solidFill>
              <a:latin typeface="Segoe UI" panose="020B0502040204020203" pitchFamily="34" charset="0"/>
              <a:cs typeface="Segoe UI" panose="020B0502040204020203" pitchFamily="34" charset="0"/>
            </a:endParaRPr>
          </a:p>
          <a:p>
            <a:pPr lvl="0" algn="r">
              <a:spcBef>
                <a:spcPct val="20000"/>
              </a:spcBef>
            </a:pPr>
            <a:r>
              <a:rPr lang="en-US" sz="4000" dirty="0">
                <a:solidFill>
                  <a:schemeClr val="accent1">
                    <a:lumMod val="20000"/>
                    <a:lumOff val="80000"/>
                  </a:schemeClr>
                </a:solidFill>
                <a:latin typeface="Segoe UI" panose="020B0502040204020203" pitchFamily="34" charset="0"/>
                <a:cs typeface="Segoe UI" panose="020B0502040204020203" pitchFamily="34" charset="0"/>
              </a:rPr>
              <a:t>Arthur C. Clarke</a:t>
            </a:r>
          </a:p>
        </p:txBody>
      </p:sp>
    </p:spTree>
    <p:extLst>
      <p:ext uri="{BB962C8B-B14F-4D97-AF65-F5344CB8AC3E}">
        <p14:creationId xmlns:p14="http://schemas.microsoft.com/office/powerpoint/2010/main" val="3090981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686" y="516793"/>
            <a:ext cx="3874714" cy="1127125"/>
          </a:xfrm>
        </p:spPr>
        <p:txBody>
          <a:bodyPr/>
          <a:lstStyle/>
          <a:p>
            <a:r>
              <a:rPr lang="en-US" sz="5098" dirty="0" smtClean="0"/>
              <a:t>All the data in the world</a:t>
            </a:r>
            <a:endParaRPr lang="en-US" sz="5098" dirty="0"/>
          </a:p>
        </p:txBody>
      </p:sp>
      <p:sp>
        <p:nvSpPr>
          <p:cNvPr id="11" name="Rectangle 10"/>
          <p:cNvSpPr/>
          <p:nvPr/>
        </p:nvSpPr>
        <p:spPr bwMode="auto">
          <a:xfrm>
            <a:off x="228600" y="5029200"/>
            <a:ext cx="3585699" cy="18288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5400" dirty="0" smtClean="0">
                <a:solidFill>
                  <a:srgbClr val="FFFFFF"/>
                </a:solidFill>
                <a:latin typeface="Segoe UI Light"/>
              </a:rPr>
              <a:t>2009</a:t>
            </a:r>
            <a:endParaRPr lang="en-US" sz="6600" dirty="0" smtClean="0">
              <a:solidFill>
                <a:srgbClr val="FFFFFF"/>
              </a:solidFill>
              <a:latin typeface="Segoe UI Light"/>
            </a:endParaRPr>
          </a:p>
          <a:p>
            <a:pPr defTabSz="914102" fontAlgn="base">
              <a:spcBef>
                <a:spcPct val="0"/>
              </a:spcBef>
              <a:spcAft>
                <a:spcPct val="0"/>
              </a:spcAft>
            </a:pPr>
            <a:r>
              <a:rPr lang="en-US" sz="6000" dirty="0" smtClean="0">
                <a:solidFill>
                  <a:srgbClr val="FFFFFF"/>
                </a:solidFill>
                <a:latin typeface="Segoe UI Light"/>
              </a:rPr>
              <a:t>0.5 ZB</a:t>
            </a:r>
            <a:endParaRPr lang="en-US" sz="1600" dirty="0">
              <a:solidFill>
                <a:srgbClr val="FFFFFF"/>
              </a:solidFill>
              <a:latin typeface="Segoe UI Light"/>
              <a:ea typeface="Segoe UI" pitchFamily="34" charset="0"/>
              <a:cs typeface="Segoe UI" pitchFamily="34" charset="0"/>
            </a:endParaRPr>
          </a:p>
        </p:txBody>
      </p:sp>
      <p:sp>
        <p:nvSpPr>
          <p:cNvPr id="12" name="Rectangle 11"/>
          <p:cNvSpPr/>
          <p:nvPr>
            <p:custDataLst>
              <p:tags r:id="rId1"/>
            </p:custDataLst>
          </p:nvPr>
        </p:nvSpPr>
        <p:spPr bwMode="auto">
          <a:xfrm>
            <a:off x="3962400" y="274320"/>
            <a:ext cx="3585699" cy="6583680"/>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r>
              <a:rPr lang="en-US" sz="5400" dirty="0" smtClean="0">
                <a:solidFill>
                  <a:srgbClr val="FFFFFF"/>
                </a:solidFill>
                <a:latin typeface="Segoe UI Light"/>
                <a:cs typeface="Segoe UI Light"/>
              </a:rPr>
              <a:t>2011</a:t>
            </a:r>
          </a:p>
          <a:p>
            <a:pPr defTabSz="914102" fontAlgn="base">
              <a:spcBef>
                <a:spcPct val="0"/>
              </a:spcBef>
              <a:spcAft>
                <a:spcPct val="0"/>
              </a:spcAft>
            </a:pPr>
            <a:r>
              <a:rPr lang="en-US" sz="6000" dirty="0" smtClean="0">
                <a:solidFill>
                  <a:srgbClr val="FFFFFF"/>
                </a:solidFill>
                <a:latin typeface="Segoe UI Light"/>
                <a:cs typeface="Segoe UI Light"/>
              </a:rPr>
              <a:t>1.8 ZB</a:t>
            </a:r>
            <a:endParaRPr lang="en-US" sz="6000" dirty="0">
              <a:solidFill>
                <a:srgbClr val="FFFFFF"/>
              </a:solidFill>
              <a:latin typeface="Segoe UI Light"/>
              <a:cs typeface="Segoe UI Light"/>
            </a:endParaRP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36636" y="2817066"/>
            <a:ext cx="6969764" cy="4650534"/>
          </a:xfrm>
          <a:prstGeom prst="rect">
            <a:avLst/>
          </a:prstGeom>
        </p:spPr>
      </p:pic>
      <p:sp>
        <p:nvSpPr>
          <p:cNvPr id="2" name="TextBox 1"/>
          <p:cNvSpPr txBox="1"/>
          <p:nvPr/>
        </p:nvSpPr>
        <p:spPr>
          <a:xfrm>
            <a:off x="9786752" y="1288870"/>
            <a:ext cx="2412840" cy="461665"/>
          </a:xfrm>
          <a:prstGeom prst="rect">
            <a:avLst/>
          </a:prstGeom>
          <a:noFill/>
        </p:spPr>
        <p:txBody>
          <a:bodyPr wrap="none" rtlCol="0">
            <a:spAutoFit/>
          </a:bodyPr>
          <a:lstStyle/>
          <a:p>
            <a:r>
              <a:rPr lang="en-US" dirty="0" smtClean="0">
                <a:solidFill>
                  <a:schemeClr val="tx1">
                    <a:lumMod val="85000"/>
                    <a:lumOff val="15000"/>
                  </a:schemeClr>
                </a:solidFill>
              </a:rPr>
              <a:t>1 ZB= 1 trillion GB</a:t>
            </a:r>
            <a:endParaRPr lang="en-US" dirty="0">
              <a:solidFill>
                <a:schemeClr val="tx1">
                  <a:lumMod val="85000"/>
                  <a:lumOff val="15000"/>
                </a:schemeClr>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63200" y="304800"/>
            <a:ext cx="1588714" cy="775556"/>
          </a:xfrm>
          <a:prstGeom prst="rect">
            <a:avLst/>
          </a:prstGeom>
        </p:spPr>
      </p:pic>
    </p:spTree>
    <p:extLst>
      <p:ext uri="{BB962C8B-B14F-4D97-AF65-F5344CB8AC3E}">
        <p14:creationId xmlns:p14="http://schemas.microsoft.com/office/powerpoint/2010/main" val="290174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569" y="76200"/>
            <a:ext cx="11302598" cy="747897"/>
          </a:xfrm>
        </p:spPr>
        <p:txBody>
          <a:bodyPr/>
          <a:lstStyle/>
          <a:p>
            <a:r>
              <a:rPr lang="en-US" sz="5400" dirty="0" smtClean="0"/>
              <a:t>Social: data plus services</a:t>
            </a:r>
            <a:endParaRPr lang="en-US" sz="5400" dirty="0"/>
          </a:p>
        </p:txBody>
      </p:sp>
      <p:sp>
        <p:nvSpPr>
          <p:cNvPr id="4" name="Text Placeholder 3"/>
          <p:cNvSpPr>
            <a:spLocks noGrp="1"/>
          </p:cNvSpPr>
          <p:nvPr>
            <p:ph type="body" sz="quarter" idx="10"/>
          </p:nvPr>
        </p:nvSpPr>
        <p:spPr>
          <a:xfrm>
            <a:off x="353352" y="2928235"/>
            <a:ext cx="4980647" cy="1077218"/>
          </a:xfrm>
          <a:solidFill>
            <a:srgbClr val="466CB0"/>
          </a:solidFill>
        </p:spPr>
        <p:txBody>
          <a:bodyPr/>
          <a:lstStyle/>
          <a:p>
            <a:pPr marL="0" indent="0">
              <a:buNone/>
            </a:pPr>
            <a:r>
              <a:rPr lang="en-US" sz="3200" dirty="0" smtClean="0">
                <a:solidFill>
                  <a:schemeClr val="bg1"/>
                </a:solidFill>
              </a:rPr>
              <a:t/>
            </a:r>
            <a:br>
              <a:rPr lang="en-US" sz="3200" dirty="0" smtClean="0">
                <a:solidFill>
                  <a:schemeClr val="bg1"/>
                </a:solidFill>
              </a:rPr>
            </a:br>
            <a:r>
              <a:rPr lang="en-US" sz="3200" dirty="0" smtClean="0">
                <a:solidFill>
                  <a:schemeClr val="bg1"/>
                </a:solidFill>
              </a:rPr>
              <a:t>1.32B monthly </a:t>
            </a:r>
            <a:r>
              <a:rPr lang="en-US" sz="3200" dirty="0">
                <a:solidFill>
                  <a:schemeClr val="bg1"/>
                </a:solidFill>
              </a:rPr>
              <a:t>active </a:t>
            </a:r>
            <a:r>
              <a:rPr lang="en-US" sz="3200" dirty="0" smtClean="0">
                <a:solidFill>
                  <a:schemeClr val="bg1"/>
                </a:solidFill>
              </a:rPr>
              <a:t>users</a:t>
            </a:r>
          </a:p>
        </p:txBody>
      </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2670" y="968373"/>
            <a:ext cx="6333333" cy="6028571"/>
          </a:xfrm>
          <a:prstGeom prst="rect">
            <a:avLst/>
          </a:prstGeom>
        </p:spPr>
      </p:pic>
      <p:grpSp>
        <p:nvGrpSpPr>
          <p:cNvPr id="7" name="Group 6"/>
          <p:cNvGrpSpPr/>
          <p:nvPr/>
        </p:nvGrpSpPr>
        <p:grpSpPr>
          <a:xfrm>
            <a:off x="353353" y="971933"/>
            <a:ext cx="1879579" cy="1879580"/>
            <a:chOff x="821338" y="2337469"/>
            <a:chExt cx="1879579" cy="1879580"/>
          </a:xfrm>
        </p:grpSpPr>
        <p:sp>
          <p:nvSpPr>
            <p:cNvPr id="8" name="Rectangle 7"/>
            <p:cNvSpPr/>
            <p:nvPr/>
          </p:nvSpPr>
          <p:spPr bwMode="auto">
            <a:xfrm>
              <a:off x="821338" y="2337469"/>
              <a:ext cx="1879579" cy="1879580"/>
            </a:xfrm>
            <a:prstGeom prst="rect">
              <a:avLst/>
            </a:prstGeom>
            <a:solidFill>
              <a:srgbClr val="3B599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6553" y="2892110"/>
              <a:ext cx="1836931" cy="691036"/>
            </a:xfrm>
            <a:prstGeom prst="rect">
              <a:avLst/>
            </a:prstGeom>
          </p:spPr>
        </p:pic>
      </p:grpSp>
      <p:sp>
        <p:nvSpPr>
          <p:cNvPr id="6" name="Rectangle 5"/>
          <p:cNvSpPr/>
          <p:nvPr>
            <p:custDataLst>
              <p:tags r:id="rId1"/>
            </p:custDataLst>
          </p:nvPr>
        </p:nvSpPr>
        <p:spPr>
          <a:xfrm>
            <a:off x="2326001" y="968373"/>
            <a:ext cx="2011680" cy="1883139"/>
          </a:xfrm>
          <a:prstGeom prst="rect">
            <a:avLst/>
          </a:prstGeom>
          <a:solidFill>
            <a:srgbClr val="466CB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ctr"/>
          <a:lstStyle/>
          <a:p>
            <a:r>
              <a:rPr lang="en-US" sz="3200" dirty="0" smtClean="0">
                <a:solidFill>
                  <a:srgbClr val="FFFFFF"/>
                </a:solidFill>
              </a:rPr>
              <a:t>June 2014</a:t>
            </a:r>
            <a:endParaRPr lang="en-US" sz="3200" dirty="0">
              <a:solidFill>
                <a:srgbClr val="FFFFFF"/>
              </a:solidFill>
            </a:endParaRPr>
          </a:p>
        </p:txBody>
      </p:sp>
      <p:sp>
        <p:nvSpPr>
          <p:cNvPr id="11" name="Text Placeholder 3"/>
          <p:cNvSpPr txBox="1">
            <a:spLocks/>
          </p:cNvSpPr>
          <p:nvPr/>
        </p:nvSpPr>
        <p:spPr>
          <a:xfrm>
            <a:off x="353352" y="4082175"/>
            <a:ext cx="4980647" cy="1077218"/>
          </a:xfrm>
          <a:prstGeom prst="rect">
            <a:avLst/>
          </a:prstGeom>
          <a:solidFill>
            <a:srgbClr val="466CB0"/>
          </a:solidFill>
        </p:spPr>
        <p:txBody>
          <a:bodyPr vert="horz" wrap="square" lIns="91440" tIns="45720" rIns="91440" bIns="45720" rtlCol="0">
            <a:spAutoFit/>
          </a:bodyPr>
          <a:lstStyle>
            <a:lvl1pPr marL="345373" indent="-345373" algn="l" defTabSz="1219170" rtl="0" eaLnBrk="1" latinLnBrk="0" hangingPunct="1">
              <a:spcBef>
                <a:spcPct val="20000"/>
              </a:spcBef>
              <a:buFont typeface="Arial" pitchFamily="34" charset="0"/>
              <a:buChar char="•"/>
              <a:defRPr sz="4000" kern="1200">
                <a:solidFill>
                  <a:schemeClr val="tx1"/>
                </a:solidFill>
                <a:latin typeface="Segoe UI" panose="020B0502040204020203" pitchFamily="34" charset="0"/>
                <a:ea typeface="+mn-ea"/>
                <a:cs typeface="Segoe UI" panose="020B0502040204020203" pitchFamily="34" charset="0"/>
              </a:defRPr>
            </a:lvl1pPr>
            <a:lvl2pPr marL="641918" indent="-296545" algn="l" defTabSz="1219170" rtl="0" eaLnBrk="1" latinLnBrk="0" hangingPunct="1">
              <a:spcBef>
                <a:spcPct val="20000"/>
              </a:spcBef>
              <a:buFont typeface="Arial" pitchFamily="34" charset="0"/>
              <a:buChar char="•"/>
              <a:defRPr sz="3600" kern="1200">
                <a:solidFill>
                  <a:schemeClr val="tx1"/>
                </a:solidFill>
                <a:latin typeface="Segoe UI" panose="020B0502040204020203" pitchFamily="34" charset="0"/>
                <a:ea typeface="+mn-ea"/>
                <a:cs typeface="Segoe UI" panose="020B0502040204020203" pitchFamily="34" charset="0"/>
              </a:defRPr>
            </a:lvl2pPr>
            <a:lvl3pPr marL="944418" indent="-302499" algn="l" defTabSz="121917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mn-ea"/>
                <a:cs typeface="Segoe UI" panose="020B0502040204020203" pitchFamily="34" charset="0"/>
              </a:defRPr>
            </a:lvl3pPr>
            <a:lvl4pPr marL="1204043" indent="-259625" algn="l" defTabSz="121917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1456523" indent="-252480" algn="l" defTabSz="121917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en-US" sz="3200" dirty="0" smtClean="0">
                <a:solidFill>
                  <a:schemeClr val="bg1"/>
                </a:solidFill>
              </a:rPr>
              <a:t/>
            </a:r>
            <a:br>
              <a:rPr lang="en-US" sz="3200" dirty="0" smtClean="0">
                <a:solidFill>
                  <a:schemeClr val="bg1"/>
                </a:solidFill>
              </a:rPr>
            </a:br>
            <a:r>
              <a:rPr lang="en-US" sz="3200" dirty="0" smtClean="0">
                <a:solidFill>
                  <a:schemeClr val="bg1"/>
                </a:solidFill>
              </a:rPr>
              <a:t>81% on mobile</a:t>
            </a:r>
          </a:p>
        </p:txBody>
      </p:sp>
      <p:sp>
        <p:nvSpPr>
          <p:cNvPr id="12" name="Text Placeholder 3"/>
          <p:cNvSpPr txBox="1">
            <a:spLocks/>
          </p:cNvSpPr>
          <p:nvPr/>
        </p:nvSpPr>
        <p:spPr>
          <a:xfrm>
            <a:off x="353352" y="5236115"/>
            <a:ext cx="4980647" cy="1077218"/>
          </a:xfrm>
          <a:prstGeom prst="rect">
            <a:avLst/>
          </a:prstGeom>
          <a:solidFill>
            <a:srgbClr val="466CB0"/>
          </a:solidFill>
        </p:spPr>
        <p:txBody>
          <a:bodyPr vert="horz" wrap="square" lIns="91440" tIns="45720" rIns="91440" bIns="45720" rtlCol="0">
            <a:spAutoFit/>
          </a:bodyPr>
          <a:lstStyle>
            <a:lvl1pPr marL="345373" indent="-345373" algn="l" defTabSz="1219170" rtl="0" eaLnBrk="1" latinLnBrk="0" hangingPunct="1">
              <a:spcBef>
                <a:spcPct val="20000"/>
              </a:spcBef>
              <a:buFont typeface="Arial" pitchFamily="34" charset="0"/>
              <a:buChar char="•"/>
              <a:defRPr sz="4000" kern="1200">
                <a:solidFill>
                  <a:schemeClr val="tx1"/>
                </a:solidFill>
                <a:latin typeface="Segoe UI" panose="020B0502040204020203" pitchFamily="34" charset="0"/>
                <a:ea typeface="+mn-ea"/>
                <a:cs typeface="Segoe UI" panose="020B0502040204020203" pitchFamily="34" charset="0"/>
              </a:defRPr>
            </a:lvl1pPr>
            <a:lvl2pPr marL="641918" indent="-296545" algn="l" defTabSz="1219170" rtl="0" eaLnBrk="1" latinLnBrk="0" hangingPunct="1">
              <a:spcBef>
                <a:spcPct val="20000"/>
              </a:spcBef>
              <a:buFont typeface="Arial" pitchFamily="34" charset="0"/>
              <a:buChar char="•"/>
              <a:defRPr sz="3600" kern="1200">
                <a:solidFill>
                  <a:schemeClr val="tx1"/>
                </a:solidFill>
                <a:latin typeface="Segoe UI" panose="020B0502040204020203" pitchFamily="34" charset="0"/>
                <a:ea typeface="+mn-ea"/>
                <a:cs typeface="Segoe UI" panose="020B0502040204020203" pitchFamily="34" charset="0"/>
              </a:defRPr>
            </a:lvl2pPr>
            <a:lvl3pPr marL="944418" indent="-302499" algn="l" defTabSz="121917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mn-ea"/>
                <a:cs typeface="Segoe UI" panose="020B0502040204020203" pitchFamily="34" charset="0"/>
              </a:defRPr>
            </a:lvl3pPr>
            <a:lvl4pPr marL="1204043" indent="-259625" algn="l" defTabSz="121917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mn-ea"/>
                <a:cs typeface="Segoe UI" panose="020B0502040204020203" pitchFamily="34" charset="0"/>
              </a:defRPr>
            </a:lvl4pPr>
            <a:lvl5pPr marL="1456523" indent="-252480" algn="l" defTabSz="121917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itchFamily="34" charset="0"/>
              <a:buNone/>
            </a:pPr>
            <a:r>
              <a:rPr lang="en-US" sz="3200" dirty="0" smtClean="0">
                <a:solidFill>
                  <a:schemeClr val="bg1"/>
                </a:solidFill>
              </a:rPr>
              <a:t/>
            </a:r>
            <a:br>
              <a:rPr lang="en-US" sz="3200" dirty="0" smtClean="0">
                <a:solidFill>
                  <a:schemeClr val="bg1"/>
                </a:solidFill>
              </a:rPr>
            </a:br>
            <a:r>
              <a:rPr lang="en-US" sz="3200" dirty="0" smtClean="0">
                <a:solidFill>
                  <a:schemeClr val="bg1"/>
                </a:solidFill>
              </a:rPr>
              <a:t>350 million photos daily</a:t>
            </a:r>
          </a:p>
        </p:txBody>
      </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grpSp>
        <p:nvGrpSpPr>
          <p:cNvPr id="19" name="Group 18"/>
          <p:cNvGrpSpPr/>
          <p:nvPr/>
        </p:nvGrpSpPr>
        <p:grpSpPr>
          <a:xfrm>
            <a:off x="4405086" y="1930400"/>
            <a:ext cx="914400" cy="914400"/>
            <a:chOff x="9677400" y="380365"/>
            <a:chExt cx="2011680" cy="2011680"/>
          </a:xfrm>
        </p:grpSpPr>
        <p:sp>
          <p:nvSpPr>
            <p:cNvPr id="20" name="Rectangle 19"/>
            <p:cNvSpPr>
              <a:spLocks noChangeAspect="1"/>
            </p:cNvSpPr>
            <p:nvPr>
              <p:custDataLst>
                <p:tags r:id="rId2"/>
              </p:custDataLst>
            </p:nvPr>
          </p:nvSpPr>
          <p:spPr>
            <a:xfrm>
              <a:off x="9677400" y="3803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pic>
          <p:nvPicPr>
            <p:cNvPr id="21" name="Picture 6" descr="\\MAGNUM\Projects\Microsoft\Cloud Power FY12\Design\ICONS_PNG\Cloud.png"/>
            <p:cNvPicPr>
              <a:picLocks noChangeAspect="1" noChangeArrowheads="1"/>
            </p:cNvPicPr>
            <p:nvPr/>
          </p:nvPicPr>
          <p:blipFill>
            <a:blip r:embed="rId8" cstate="screen">
              <a:lum bright="100000"/>
              <a:extLst>
                <a:ext uri="{28A0092B-C50C-407E-A947-70E740481C1C}">
                  <a14:useLocalDpi xmlns:a14="http://schemas.microsoft.com/office/drawing/2010/main"/>
                </a:ext>
              </a:extLst>
            </a:blip>
            <a:srcRect/>
            <a:stretch>
              <a:fillRect/>
            </a:stretch>
          </p:blipFill>
          <p:spPr bwMode="auto">
            <a:xfrm>
              <a:off x="10023257" y="726394"/>
              <a:ext cx="1319965" cy="1319622"/>
            </a:xfrm>
            <a:prstGeom prst="rect">
              <a:avLst/>
            </a:prstGeom>
            <a:noFill/>
          </p:spPr>
        </p:pic>
      </p:gr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05086" y="4156615"/>
            <a:ext cx="914400" cy="914400"/>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05086" y="974283"/>
            <a:ext cx="914400" cy="914400"/>
          </a:xfrm>
          <a:prstGeom prst="rect">
            <a:avLst/>
          </a:prstGeom>
        </p:spPr>
      </p:pic>
    </p:spTree>
    <p:extLst>
      <p:ext uri="{BB962C8B-B14F-4D97-AF65-F5344CB8AC3E}">
        <p14:creationId xmlns:p14="http://schemas.microsoft.com/office/powerpoint/2010/main" val="246674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Gain insights from the past and present </a:t>
            </a:r>
            <a:endParaRPr lang="en-US" dirty="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grpSp>
        <p:nvGrpSpPr>
          <p:cNvPr id="2" name="Group 1"/>
          <p:cNvGrpSpPr/>
          <p:nvPr/>
        </p:nvGrpSpPr>
        <p:grpSpPr>
          <a:xfrm>
            <a:off x="5943601" y="2133600"/>
            <a:ext cx="2011680" cy="2011680"/>
            <a:chOff x="5943601" y="2133600"/>
            <a:chExt cx="2011680" cy="2011680"/>
          </a:xfrm>
        </p:grpSpPr>
        <p:sp>
          <p:nvSpPr>
            <p:cNvPr id="5" name="Rectangle 4"/>
            <p:cNvSpPr>
              <a:spLocks/>
            </p:cNvSpPr>
            <p:nvPr>
              <p:custDataLst>
                <p:tags r:id="rId1"/>
              </p:custDataLst>
            </p:nvPr>
          </p:nvSpPr>
          <p:spPr>
            <a:xfrm>
              <a:off x="5943601"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Unlock secrets</a:t>
              </a:r>
              <a:endParaRPr lang="en-US" dirty="0">
                <a:solidFill>
                  <a:srgbClr val="FFFFFF"/>
                </a:solidFill>
              </a:endParaRPr>
            </a:p>
          </p:txBody>
        </p:sp>
        <p:pic>
          <p:nvPicPr>
            <p:cNvPr id="11" name="Picture 8" descr="\\MAGNUM\Projects\Microsoft\Cloud Power FY12\Design\Icons\PNGs\Cross Platform.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tretch>
              <a:fillRect/>
            </a:stretch>
          </p:blipFill>
          <p:spPr bwMode="auto">
            <a:xfrm>
              <a:off x="6263462" y="2453640"/>
              <a:ext cx="1371957" cy="1371600"/>
            </a:xfrm>
            <a:prstGeom prst="rect">
              <a:avLst/>
            </a:prstGeom>
            <a:noFill/>
          </p:spPr>
        </p:pic>
      </p:grpSp>
    </p:spTree>
    <p:extLst>
      <p:ext uri="{BB962C8B-B14F-4D97-AF65-F5344CB8AC3E}">
        <p14:creationId xmlns:p14="http://schemas.microsoft.com/office/powerpoint/2010/main" val="1078227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4984"/>
          <a:stretch/>
        </p:blipFill>
        <p:spPr>
          <a:xfrm>
            <a:off x="-264114" y="1"/>
            <a:ext cx="12500360" cy="9067800"/>
          </a:xfrm>
          <a:prstGeom prst="rect">
            <a:avLst/>
          </a:prstGeom>
        </p:spPr>
      </p:pic>
      <p:sp>
        <p:nvSpPr>
          <p:cNvPr id="2" name="Slide Number Placeholder 1"/>
          <p:cNvSpPr>
            <a:spLocks noGrp="1"/>
          </p:cNvSpPr>
          <p:nvPr>
            <p:ph type="sldNum" sz="quarter" idx="12"/>
          </p:nvPr>
        </p:nvSpPr>
        <p:spPr/>
        <p:txBody>
          <a:bodyPr/>
          <a:lstStyle/>
          <a:p>
            <a:fld id="{6974C60E-8F8C-41D8-9BFF-6DF338C2FC78}" type="slidenum">
              <a:rPr lang="en-US" smtClean="0">
                <a:solidFill>
                  <a:srgbClr val="505050">
                    <a:tint val="75000"/>
                  </a:srgbClr>
                </a:solidFill>
              </a:rPr>
              <a:pPr/>
              <a:t>33</a:t>
            </a:fld>
            <a:endParaRPr lang="en-US" dirty="0">
              <a:solidFill>
                <a:srgbClr val="505050">
                  <a:tint val="75000"/>
                </a:srgbClr>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05495" y="5714765"/>
            <a:ext cx="1601023" cy="457435"/>
          </a:xfrm>
          <a:prstGeom prst="rect">
            <a:avLst/>
          </a:prstGeom>
        </p:spPr>
      </p:pic>
      <p:grpSp>
        <p:nvGrpSpPr>
          <p:cNvPr id="11" name="Group 10"/>
          <p:cNvGrpSpPr/>
          <p:nvPr/>
        </p:nvGrpSpPr>
        <p:grpSpPr>
          <a:xfrm>
            <a:off x="2849880" y="134256"/>
            <a:ext cx="1645920" cy="1645920"/>
            <a:chOff x="2942772" y="-457200"/>
            <a:chExt cx="1752600" cy="1752600"/>
          </a:xfrm>
        </p:grpSpPr>
        <p:sp>
          <p:nvSpPr>
            <p:cNvPr id="9" name="Rectangle 8"/>
            <p:cNvSpPr/>
            <p:nvPr>
              <p:custDataLst>
                <p:tags r:id="rId1"/>
              </p:custDataLst>
            </p:nvPr>
          </p:nvSpPr>
          <p:spPr>
            <a:xfrm>
              <a:off x="2942772" y="-457200"/>
              <a:ext cx="1752600" cy="1752600"/>
            </a:xfrm>
            <a:prstGeom prst="rect">
              <a:avLst/>
            </a:prstGeom>
            <a:solidFill>
              <a:srgbClr val="FCD116"/>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000000"/>
                </a:solidFill>
              </a:endParaRPr>
            </a:p>
          </p:txBody>
        </p:sp>
        <p:grpSp>
          <p:nvGrpSpPr>
            <p:cNvPr id="10" name="Group 9"/>
            <p:cNvGrpSpPr/>
            <p:nvPr/>
          </p:nvGrpSpPr>
          <p:grpSpPr>
            <a:xfrm>
              <a:off x="3352800" y="-228600"/>
              <a:ext cx="990600" cy="1295400"/>
              <a:chOff x="3352800" y="-228600"/>
              <a:chExt cx="990600" cy="1295400"/>
            </a:xfrm>
          </p:grpSpPr>
          <p:sp>
            <p:nvSpPr>
              <p:cNvPr id="6" name="Curved Down Arrow 5"/>
              <p:cNvSpPr/>
              <p:nvPr/>
            </p:nvSpPr>
            <p:spPr>
              <a:xfrm>
                <a:off x="3429000" y="-228600"/>
                <a:ext cx="914400" cy="3810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Down Arrow 7"/>
              <p:cNvSpPr/>
              <p:nvPr/>
            </p:nvSpPr>
            <p:spPr>
              <a:xfrm rot="10800000">
                <a:off x="3352800" y="685800"/>
                <a:ext cx="914400" cy="3810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3" name="Title 2"/>
          <p:cNvSpPr>
            <a:spLocks noGrp="1"/>
          </p:cNvSpPr>
          <p:nvPr>
            <p:ph type="title"/>
          </p:nvPr>
        </p:nvSpPr>
        <p:spPr>
          <a:xfrm>
            <a:off x="381000" y="304800"/>
            <a:ext cx="10972800" cy="1127125"/>
          </a:xfrm>
        </p:spPr>
        <p:txBody>
          <a:bodyPr/>
          <a:lstStyle/>
          <a:p>
            <a:r>
              <a:rPr lang="en-US" dirty="0" smtClean="0">
                <a:solidFill>
                  <a:schemeClr val="bg1"/>
                </a:solidFill>
              </a:rPr>
              <a:t>Ctrl-t     </a:t>
            </a:r>
            <a:r>
              <a:rPr lang="en-US" dirty="0">
                <a:solidFill>
                  <a:schemeClr val="bg1"/>
                </a:solidFill>
              </a:rPr>
              <a:t>a b</a:t>
            </a:r>
          </a:p>
        </p:txBody>
      </p:sp>
    </p:spTree>
    <p:extLst>
      <p:ext uri="{BB962C8B-B14F-4D97-AF65-F5344CB8AC3E}">
        <p14:creationId xmlns:p14="http://schemas.microsoft.com/office/powerpoint/2010/main" val="127951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522259" y="5407865"/>
            <a:ext cx="6400799" cy="914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4482"/>
            <a:ext cx="12192000" cy="4373992"/>
          </a:xfrm>
          <a:prstGeom prst="rect">
            <a:avLst/>
          </a:prstGeom>
        </p:spPr>
      </p:pic>
      <p:sp>
        <p:nvSpPr>
          <p:cNvPr id="34" name="TextBox 33"/>
          <p:cNvSpPr txBox="1"/>
          <p:nvPr/>
        </p:nvSpPr>
        <p:spPr>
          <a:xfrm>
            <a:off x="3048000" y="3916809"/>
            <a:ext cx="7789568" cy="461665"/>
          </a:xfrm>
          <a:prstGeom prst="rect">
            <a:avLst/>
          </a:prstGeom>
          <a:noFill/>
        </p:spPr>
        <p:txBody>
          <a:bodyPr wrap="none" rtlCol="0">
            <a:spAutoFit/>
          </a:bodyPr>
          <a:lstStyle/>
          <a:p>
            <a:r>
              <a:rPr lang="en-US" dirty="0" smtClean="0">
                <a:sym typeface="Wingdings" panose="05000000000000000000" pitchFamily="2" charset="2"/>
              </a:rPr>
              <a:t> Newer photos                </a:t>
            </a:r>
            <a:r>
              <a:rPr lang="en-US" dirty="0" smtClean="0"/>
              <a:t>Photo Age               Older photos </a:t>
            </a:r>
            <a:r>
              <a:rPr lang="en-US" dirty="0" smtClean="0">
                <a:sym typeface="Wingdings" panose="05000000000000000000" pitchFamily="2" charset="2"/>
              </a:rPr>
              <a:t></a:t>
            </a:r>
            <a:endParaRPr lang="en-US" dirty="0"/>
          </a:p>
        </p:txBody>
      </p:sp>
      <p:sp>
        <p:nvSpPr>
          <p:cNvPr id="38" name="Rectangle 37"/>
          <p:cNvSpPr/>
          <p:nvPr/>
        </p:nvSpPr>
        <p:spPr>
          <a:xfrm>
            <a:off x="554206" y="4727122"/>
            <a:ext cx="4896334" cy="623248"/>
          </a:xfrm>
          <a:prstGeom prst="rect">
            <a:avLst/>
          </a:prstGeom>
          <a:solidFill>
            <a:schemeClr val="tx2">
              <a:lumMod val="20000"/>
              <a:lumOff val="80000"/>
            </a:schemeClr>
          </a:solidFill>
        </p:spPr>
        <p:txBody>
          <a:bodyPr wrap="square" lIns="0" tIns="0" rIns="0" bIns="0">
            <a:spAutoFit/>
          </a:bodyPr>
          <a:lstStyle/>
          <a:p>
            <a:pPr marL="91440" defTabSz="914400">
              <a:spcBef>
                <a:spcPts val="300"/>
              </a:spcBef>
              <a:buClr>
                <a:srgbClr val="6688BB"/>
              </a:buClr>
              <a:defRPr/>
            </a:pPr>
            <a:r>
              <a:rPr lang="en-US" sz="2000" b="1" kern="0" dirty="0" smtClean="0">
                <a:solidFill>
                  <a:srgbClr val="5F8CB3"/>
                </a:solidFill>
              </a:rPr>
              <a:t>Measure</a:t>
            </a:r>
            <a:endParaRPr lang="en-US" sz="2000" b="1" kern="0" dirty="0">
              <a:solidFill>
                <a:srgbClr val="5F8CB3"/>
              </a:solidFill>
            </a:endParaRPr>
          </a:p>
          <a:p>
            <a:pPr marL="91440" defTabSz="914400">
              <a:spcBef>
                <a:spcPts val="300"/>
              </a:spcBef>
              <a:buClr>
                <a:srgbClr val="5F8CB3"/>
              </a:buClr>
            </a:pPr>
            <a:r>
              <a:rPr lang="en-US" sz="1800" dirty="0">
                <a:solidFill>
                  <a:srgbClr val="202020"/>
                </a:solidFill>
              </a:rPr>
              <a:t>82% of traffic is focused on 8% of </a:t>
            </a:r>
            <a:r>
              <a:rPr lang="en-US" sz="1800" dirty="0" smtClean="0">
                <a:solidFill>
                  <a:srgbClr val="202020"/>
                </a:solidFill>
              </a:rPr>
              <a:t>newest photos</a:t>
            </a:r>
            <a:endParaRPr lang="en-US" sz="1800" dirty="0">
              <a:solidFill>
                <a:srgbClr val="202020"/>
              </a:solidFill>
            </a:endParaRPr>
          </a:p>
        </p:txBody>
      </p:sp>
      <p:sp>
        <p:nvSpPr>
          <p:cNvPr id="39" name="Rectangle 38"/>
          <p:cNvSpPr/>
          <p:nvPr/>
        </p:nvSpPr>
        <p:spPr>
          <a:xfrm>
            <a:off x="554206" y="5424354"/>
            <a:ext cx="4896334" cy="900246"/>
          </a:xfrm>
          <a:prstGeom prst="rect">
            <a:avLst/>
          </a:prstGeom>
          <a:solidFill>
            <a:schemeClr val="tx2">
              <a:lumMod val="20000"/>
              <a:lumOff val="80000"/>
            </a:schemeClr>
          </a:solidFill>
        </p:spPr>
        <p:txBody>
          <a:bodyPr wrap="square" lIns="0" tIns="0" rIns="0" bIns="0">
            <a:spAutoFit/>
          </a:bodyPr>
          <a:lstStyle/>
          <a:p>
            <a:pPr marL="91440" defTabSz="914400">
              <a:spcBef>
                <a:spcPts val="300"/>
              </a:spcBef>
              <a:buClr>
                <a:srgbClr val="6688BB"/>
              </a:buClr>
              <a:defRPr/>
            </a:pPr>
            <a:r>
              <a:rPr lang="en-US" sz="2000" b="1" kern="0" dirty="0" smtClean="0">
                <a:solidFill>
                  <a:srgbClr val="5F8CB3"/>
                </a:solidFill>
              </a:rPr>
              <a:t>Improve</a:t>
            </a:r>
            <a:endParaRPr lang="en-US" sz="2000" b="1" kern="0" dirty="0">
              <a:solidFill>
                <a:srgbClr val="5F8CB3"/>
              </a:solidFill>
            </a:endParaRPr>
          </a:p>
          <a:p>
            <a:pPr marL="91440" defTabSz="914400">
              <a:spcBef>
                <a:spcPts val="300"/>
              </a:spcBef>
              <a:buClr>
                <a:srgbClr val="5F8CB3"/>
              </a:buClr>
            </a:pPr>
            <a:r>
              <a:rPr lang="en-US" sz="1800" dirty="0">
                <a:solidFill>
                  <a:srgbClr val="202020"/>
                </a:solidFill>
              </a:rPr>
              <a:t>Designed new datacenters and software to manage new photo storage categories – hot, warm, cold</a:t>
            </a:r>
          </a:p>
        </p:txBody>
      </p:sp>
      <p:sp>
        <p:nvSpPr>
          <p:cNvPr id="40" name="Rectangle 39"/>
          <p:cNvSpPr/>
          <p:nvPr/>
        </p:nvSpPr>
        <p:spPr>
          <a:xfrm>
            <a:off x="5522259" y="4723275"/>
            <a:ext cx="6400800" cy="1254189"/>
          </a:xfrm>
          <a:prstGeom prst="rect">
            <a:avLst/>
          </a:prstGeom>
          <a:solidFill>
            <a:schemeClr val="tx2">
              <a:lumMod val="20000"/>
              <a:lumOff val="80000"/>
            </a:schemeClr>
          </a:solidFill>
        </p:spPr>
        <p:txBody>
          <a:bodyPr wrap="square" lIns="0" tIns="0" rIns="0" bIns="0">
            <a:spAutoFit/>
          </a:bodyPr>
          <a:lstStyle/>
          <a:p>
            <a:pPr marL="91440" defTabSz="914400">
              <a:spcBef>
                <a:spcPts val="300"/>
              </a:spcBef>
              <a:buClr>
                <a:srgbClr val="6688BB"/>
              </a:buClr>
              <a:defRPr/>
            </a:pPr>
            <a:r>
              <a:rPr lang="en-US" sz="2000" b="1" kern="0" dirty="0" smtClean="0">
                <a:solidFill>
                  <a:srgbClr val="5F8CB3"/>
                </a:solidFill>
              </a:rPr>
              <a:t>Results</a:t>
            </a:r>
            <a:endParaRPr lang="en-US" sz="2000" b="1" kern="0" dirty="0">
              <a:solidFill>
                <a:srgbClr val="5F8CB3"/>
              </a:solidFill>
            </a:endParaRPr>
          </a:p>
          <a:p>
            <a:pPr marL="91440" lvl="1" defTabSz="914400">
              <a:spcBef>
                <a:spcPts val="300"/>
              </a:spcBef>
              <a:buClr>
                <a:srgbClr val="5F8CB3"/>
              </a:buClr>
              <a:tabLst>
                <a:tab pos="109538" algn="l"/>
                <a:tab pos="169863" algn="l"/>
              </a:tabLst>
            </a:pPr>
            <a:r>
              <a:rPr lang="en-US" sz="1800" dirty="0">
                <a:solidFill>
                  <a:srgbClr val="202020"/>
                </a:solidFill>
              </a:rPr>
              <a:t>Reduced cost of cold storage rack to </a:t>
            </a:r>
            <a:r>
              <a:rPr lang="en-US" sz="1800" b="1" dirty="0">
                <a:solidFill>
                  <a:srgbClr val="202020"/>
                </a:solidFill>
              </a:rPr>
              <a:t>1/3</a:t>
            </a:r>
            <a:r>
              <a:rPr lang="en-US" sz="1800" b="1" baseline="30000" dirty="0">
                <a:solidFill>
                  <a:srgbClr val="202020"/>
                </a:solidFill>
              </a:rPr>
              <a:t>rd</a:t>
            </a:r>
            <a:r>
              <a:rPr lang="en-US" sz="1800" b="1" dirty="0">
                <a:solidFill>
                  <a:srgbClr val="202020"/>
                </a:solidFill>
              </a:rPr>
              <a:t> </a:t>
            </a:r>
            <a:r>
              <a:rPr lang="en-US" sz="1800" dirty="0">
                <a:solidFill>
                  <a:srgbClr val="202020"/>
                </a:solidFill>
              </a:rPr>
              <a:t>of traditional rack</a:t>
            </a:r>
          </a:p>
          <a:p>
            <a:pPr marL="91440" lvl="1" defTabSz="914400">
              <a:spcBef>
                <a:spcPts val="300"/>
              </a:spcBef>
              <a:buClr>
                <a:srgbClr val="5F8CB3"/>
              </a:buClr>
              <a:tabLst>
                <a:tab pos="109538" algn="l"/>
                <a:tab pos="169863" algn="l"/>
              </a:tabLst>
            </a:pPr>
            <a:r>
              <a:rPr lang="en-US" sz="1800" dirty="0">
                <a:solidFill>
                  <a:srgbClr val="202020"/>
                </a:solidFill>
              </a:rPr>
              <a:t>Reduced cost of new datacenter to </a:t>
            </a:r>
            <a:r>
              <a:rPr lang="en-US" sz="1800" b="1" dirty="0">
                <a:solidFill>
                  <a:srgbClr val="202020"/>
                </a:solidFill>
              </a:rPr>
              <a:t>1/5</a:t>
            </a:r>
            <a:r>
              <a:rPr lang="en-US" sz="1800" b="1" baseline="30000" dirty="0">
                <a:solidFill>
                  <a:srgbClr val="202020"/>
                </a:solidFill>
              </a:rPr>
              <a:t>th</a:t>
            </a:r>
            <a:r>
              <a:rPr lang="en-US" sz="1800" dirty="0">
                <a:solidFill>
                  <a:srgbClr val="202020"/>
                </a:solidFill>
              </a:rPr>
              <a:t> of a traditional datacenter</a:t>
            </a:r>
          </a:p>
          <a:p>
            <a:pPr marL="91440" lvl="1" defTabSz="914400">
              <a:spcBef>
                <a:spcPts val="300"/>
              </a:spcBef>
              <a:buClr>
                <a:srgbClr val="5F8CB3"/>
              </a:buClr>
              <a:tabLst>
                <a:tab pos="109538" algn="l"/>
                <a:tab pos="169863" algn="l"/>
              </a:tabLst>
            </a:pPr>
            <a:r>
              <a:rPr lang="en-US" sz="1800" b="1" dirty="0">
                <a:solidFill>
                  <a:srgbClr val="202020"/>
                </a:solidFill>
              </a:rPr>
              <a:t>270W</a:t>
            </a:r>
            <a:r>
              <a:rPr lang="en-US" sz="1800" dirty="0">
                <a:solidFill>
                  <a:srgbClr val="202020"/>
                </a:solidFill>
              </a:rPr>
              <a:t> of energy saved per sq. </a:t>
            </a:r>
            <a:r>
              <a:rPr lang="en-US" sz="1800" dirty="0" err="1">
                <a:solidFill>
                  <a:srgbClr val="202020"/>
                </a:solidFill>
              </a:rPr>
              <a:t>ft</a:t>
            </a:r>
            <a:endParaRPr lang="en-US" sz="1800" dirty="0">
              <a:solidFill>
                <a:srgbClr val="202020"/>
              </a:solidFill>
            </a:endParaRPr>
          </a:p>
        </p:txBody>
      </p:sp>
      <p:grpSp>
        <p:nvGrpSpPr>
          <p:cNvPr id="43" name="Group 42"/>
          <p:cNvGrpSpPr/>
          <p:nvPr/>
        </p:nvGrpSpPr>
        <p:grpSpPr>
          <a:xfrm>
            <a:off x="8609267" y="2294464"/>
            <a:ext cx="897961" cy="1185907"/>
            <a:chOff x="4273885" y="968372"/>
            <a:chExt cx="1425900" cy="1883139"/>
          </a:xfrm>
        </p:grpSpPr>
        <p:sp>
          <p:nvSpPr>
            <p:cNvPr id="44" name="Rectangle 43"/>
            <p:cNvSpPr/>
            <p:nvPr>
              <p:custDataLst>
                <p:tags r:id="rId2"/>
              </p:custDataLst>
            </p:nvPr>
          </p:nvSpPr>
          <p:spPr>
            <a:xfrm>
              <a:off x="4273885" y="968372"/>
              <a:ext cx="1425900" cy="1883139"/>
            </a:xfrm>
            <a:prstGeom prst="rect">
              <a:avLst/>
            </a:prstGeom>
            <a:solidFill>
              <a:srgbClr val="466CB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1325" y="1236047"/>
              <a:ext cx="851020" cy="1347787"/>
            </a:xfrm>
            <a:prstGeom prst="rect">
              <a:avLst/>
            </a:prstGeom>
          </p:spPr>
        </p:pic>
      </p:grpSp>
      <p:grpSp>
        <p:nvGrpSpPr>
          <p:cNvPr id="3" name="Group 2"/>
          <p:cNvGrpSpPr/>
          <p:nvPr/>
        </p:nvGrpSpPr>
        <p:grpSpPr>
          <a:xfrm>
            <a:off x="9567229" y="2294464"/>
            <a:ext cx="1185907" cy="1185907"/>
            <a:chOff x="10553700" y="1685022"/>
            <a:chExt cx="1185907" cy="1185907"/>
          </a:xfrm>
        </p:grpSpPr>
        <p:sp>
          <p:nvSpPr>
            <p:cNvPr id="2" name="Rectangle 1"/>
            <p:cNvSpPr/>
            <p:nvPr>
              <p:custDataLst>
                <p:tags r:id="rId1"/>
              </p:custDataLst>
            </p:nvPr>
          </p:nvSpPr>
          <p:spPr>
            <a:xfrm>
              <a:off x="10553700" y="1685022"/>
              <a:ext cx="1185907" cy="1185907"/>
            </a:xfrm>
            <a:prstGeom prst="rect">
              <a:avLst/>
            </a:prstGeom>
            <a:solidFill>
              <a:srgbClr val="466CB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grpSp>
          <p:nvGrpSpPr>
            <p:cNvPr id="11" name="Group 10"/>
            <p:cNvGrpSpPr/>
            <p:nvPr/>
          </p:nvGrpSpPr>
          <p:grpSpPr bwMode="black">
            <a:xfrm>
              <a:off x="10749805" y="1965148"/>
              <a:ext cx="793696" cy="625652"/>
              <a:chOff x="3358796" y="376389"/>
              <a:chExt cx="1516066" cy="1195391"/>
            </a:xfrm>
            <a:solidFill>
              <a:schemeClr val="tx1"/>
            </a:solidFill>
          </p:grpSpPr>
          <p:sp>
            <p:nvSpPr>
              <p:cNvPr id="12" name="Freeform 26"/>
              <p:cNvSpPr>
                <a:spLocks/>
              </p:cNvSpPr>
              <p:nvPr/>
            </p:nvSpPr>
            <p:spPr bwMode="black">
              <a:xfrm>
                <a:off x="3703285" y="376389"/>
                <a:ext cx="1171577" cy="1128716"/>
              </a:xfrm>
              <a:custGeom>
                <a:avLst/>
                <a:gdLst>
                  <a:gd name="T0" fmla="*/ 36 w 312"/>
                  <a:gd name="T1" fmla="*/ 0 h 301"/>
                  <a:gd name="T2" fmla="*/ 0 w 312"/>
                  <a:gd name="T3" fmla="*/ 94 h 301"/>
                  <a:gd name="T4" fmla="*/ 32 w 312"/>
                  <a:gd name="T5" fmla="*/ 94 h 301"/>
                  <a:gd name="T6" fmla="*/ 54 w 312"/>
                  <a:gd name="T7" fmla="*/ 39 h 301"/>
                  <a:gd name="T8" fmla="*/ 272 w 312"/>
                  <a:gd name="T9" fmla="*/ 124 h 301"/>
                  <a:gd name="T10" fmla="*/ 219 w 312"/>
                  <a:gd name="T11" fmla="*/ 262 h 301"/>
                  <a:gd name="T12" fmla="*/ 219 w 312"/>
                  <a:gd name="T13" fmla="*/ 295 h 301"/>
                  <a:gd name="T14" fmla="*/ 237 w 312"/>
                  <a:gd name="T15" fmla="*/ 301 h 301"/>
                  <a:gd name="T16" fmla="*/ 312 w 312"/>
                  <a:gd name="T17" fmla="*/ 106 h 301"/>
                  <a:gd name="T18" fmla="*/ 36 w 312"/>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301">
                    <a:moveTo>
                      <a:pt x="36" y="0"/>
                    </a:moveTo>
                    <a:cubicBezTo>
                      <a:pt x="0" y="94"/>
                      <a:pt x="0" y="94"/>
                      <a:pt x="0" y="94"/>
                    </a:cubicBezTo>
                    <a:cubicBezTo>
                      <a:pt x="32" y="94"/>
                      <a:pt x="32" y="94"/>
                      <a:pt x="32" y="94"/>
                    </a:cubicBezTo>
                    <a:cubicBezTo>
                      <a:pt x="41" y="73"/>
                      <a:pt x="54" y="39"/>
                      <a:pt x="54" y="39"/>
                    </a:cubicBezTo>
                    <a:cubicBezTo>
                      <a:pt x="272" y="124"/>
                      <a:pt x="272" y="124"/>
                      <a:pt x="272" y="124"/>
                    </a:cubicBezTo>
                    <a:cubicBezTo>
                      <a:pt x="219" y="262"/>
                      <a:pt x="219" y="262"/>
                      <a:pt x="219" y="262"/>
                    </a:cubicBezTo>
                    <a:cubicBezTo>
                      <a:pt x="219" y="295"/>
                      <a:pt x="219" y="295"/>
                      <a:pt x="219" y="295"/>
                    </a:cubicBezTo>
                    <a:cubicBezTo>
                      <a:pt x="237" y="301"/>
                      <a:pt x="237" y="301"/>
                      <a:pt x="237" y="301"/>
                    </a:cubicBezTo>
                    <a:cubicBezTo>
                      <a:pt x="312" y="106"/>
                      <a:pt x="312" y="106"/>
                      <a:pt x="312" y="106"/>
                    </a:cubicBezTo>
                    <a:lnTo>
                      <a:pt x="36" y="0"/>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dirty="0">
                  <a:solidFill>
                    <a:schemeClr val="tx1">
                      <a:lumMod val="50000"/>
                    </a:schemeClr>
                  </a:solidFill>
                  <a:latin typeface="Segoe Light" pitchFamily="34" charset="0"/>
                </a:endParaRPr>
              </a:p>
            </p:txBody>
          </p:sp>
          <p:sp>
            <p:nvSpPr>
              <p:cNvPr id="13" name="Freeform 27"/>
              <p:cNvSpPr>
                <a:spLocks noEditPoints="1"/>
              </p:cNvSpPr>
              <p:nvPr/>
            </p:nvSpPr>
            <p:spPr bwMode="black">
              <a:xfrm>
                <a:off x="3358796" y="789139"/>
                <a:ext cx="1106489" cy="782641"/>
              </a:xfrm>
              <a:custGeom>
                <a:avLst/>
                <a:gdLst>
                  <a:gd name="T0" fmla="*/ 0 w 697"/>
                  <a:gd name="T1" fmla="*/ 0 h 493"/>
                  <a:gd name="T2" fmla="*/ 0 w 697"/>
                  <a:gd name="T3" fmla="*/ 493 h 493"/>
                  <a:gd name="T4" fmla="*/ 697 w 697"/>
                  <a:gd name="T5" fmla="*/ 493 h 493"/>
                  <a:gd name="T6" fmla="*/ 697 w 697"/>
                  <a:gd name="T7" fmla="*/ 0 h 493"/>
                  <a:gd name="T8" fmla="*/ 0 w 697"/>
                  <a:gd name="T9" fmla="*/ 0 h 493"/>
                  <a:gd name="T10" fmla="*/ 626 w 697"/>
                  <a:gd name="T11" fmla="*/ 422 h 493"/>
                  <a:gd name="T12" fmla="*/ 71 w 697"/>
                  <a:gd name="T13" fmla="*/ 422 h 493"/>
                  <a:gd name="T14" fmla="*/ 71 w 697"/>
                  <a:gd name="T15" fmla="*/ 73 h 493"/>
                  <a:gd name="T16" fmla="*/ 626 w 697"/>
                  <a:gd name="T17" fmla="*/ 73 h 493"/>
                  <a:gd name="T18" fmla="*/ 626 w 697"/>
                  <a:gd name="T19" fmla="*/ 4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7" h="493">
                    <a:moveTo>
                      <a:pt x="0" y="0"/>
                    </a:moveTo>
                    <a:lnTo>
                      <a:pt x="0" y="493"/>
                    </a:lnTo>
                    <a:lnTo>
                      <a:pt x="697" y="493"/>
                    </a:lnTo>
                    <a:lnTo>
                      <a:pt x="697" y="0"/>
                    </a:lnTo>
                    <a:lnTo>
                      <a:pt x="0" y="0"/>
                    </a:lnTo>
                    <a:close/>
                    <a:moveTo>
                      <a:pt x="626" y="422"/>
                    </a:moveTo>
                    <a:lnTo>
                      <a:pt x="71" y="422"/>
                    </a:lnTo>
                    <a:lnTo>
                      <a:pt x="71" y="73"/>
                    </a:lnTo>
                    <a:lnTo>
                      <a:pt x="626" y="73"/>
                    </a:lnTo>
                    <a:lnTo>
                      <a:pt x="626" y="422"/>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dirty="0">
                  <a:solidFill>
                    <a:schemeClr val="tx1">
                      <a:lumMod val="50000"/>
                    </a:schemeClr>
                  </a:solidFill>
                  <a:latin typeface="Segoe Light" pitchFamily="34" charset="0"/>
                </a:endParaRPr>
              </a:p>
            </p:txBody>
          </p:sp>
          <p:sp>
            <p:nvSpPr>
              <p:cNvPr id="14" name="Freeform 28"/>
              <p:cNvSpPr>
                <a:spLocks/>
              </p:cNvSpPr>
              <p:nvPr/>
            </p:nvSpPr>
            <p:spPr bwMode="black">
              <a:xfrm>
                <a:off x="3565173" y="1189192"/>
                <a:ext cx="401638" cy="338138"/>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dirty="0">
                  <a:solidFill>
                    <a:schemeClr val="tx1">
                      <a:lumMod val="50000"/>
                    </a:schemeClr>
                  </a:solidFill>
                  <a:latin typeface="Segoe Light" pitchFamily="34" charset="0"/>
                </a:endParaRPr>
              </a:p>
            </p:txBody>
          </p:sp>
          <p:sp>
            <p:nvSpPr>
              <p:cNvPr id="15" name="Freeform 29"/>
              <p:cNvSpPr>
                <a:spLocks/>
              </p:cNvSpPr>
              <p:nvPr/>
            </p:nvSpPr>
            <p:spPr bwMode="black">
              <a:xfrm>
                <a:off x="3958874" y="1230467"/>
                <a:ext cx="225425" cy="244475"/>
              </a:xfrm>
              <a:custGeom>
                <a:avLst/>
                <a:gdLst>
                  <a:gd name="T0" fmla="*/ 0 w 60"/>
                  <a:gd name="T1" fmla="*/ 4 h 65"/>
                  <a:gd name="T2" fmla="*/ 14 w 60"/>
                  <a:gd name="T3" fmla="*/ 65 h 65"/>
                  <a:gd name="T4" fmla="*/ 60 w 60"/>
                  <a:gd name="T5" fmla="*/ 65 h 65"/>
                  <a:gd name="T6" fmla="*/ 18 w 60"/>
                  <a:gd name="T7" fmla="*/ 0 h 65"/>
                  <a:gd name="T8" fmla="*/ 0 w 60"/>
                  <a:gd name="T9" fmla="*/ 4 h 65"/>
                </a:gdLst>
                <a:ahLst/>
                <a:cxnLst>
                  <a:cxn ang="0">
                    <a:pos x="T0" y="T1"/>
                  </a:cxn>
                  <a:cxn ang="0">
                    <a:pos x="T2" y="T3"/>
                  </a:cxn>
                  <a:cxn ang="0">
                    <a:pos x="T4" y="T5"/>
                  </a:cxn>
                  <a:cxn ang="0">
                    <a:pos x="T6" y="T7"/>
                  </a:cxn>
                  <a:cxn ang="0">
                    <a:pos x="T8" y="T9"/>
                  </a:cxn>
                </a:cxnLst>
                <a:rect l="0" t="0" r="r" b="b"/>
                <a:pathLst>
                  <a:path w="60" h="65">
                    <a:moveTo>
                      <a:pt x="0" y="4"/>
                    </a:moveTo>
                    <a:cubicBezTo>
                      <a:pt x="11" y="22"/>
                      <a:pt x="14" y="46"/>
                      <a:pt x="14" y="65"/>
                    </a:cubicBezTo>
                    <a:cubicBezTo>
                      <a:pt x="20" y="65"/>
                      <a:pt x="53" y="65"/>
                      <a:pt x="60" y="65"/>
                    </a:cubicBezTo>
                    <a:cubicBezTo>
                      <a:pt x="59" y="19"/>
                      <a:pt x="46" y="0"/>
                      <a:pt x="18" y="0"/>
                    </a:cubicBezTo>
                    <a:cubicBezTo>
                      <a:pt x="11" y="0"/>
                      <a:pt x="5" y="1"/>
                      <a:pt x="0" y="4"/>
                    </a:cubicBezTo>
                    <a:close/>
                  </a:path>
                </a:pathLst>
              </a:cu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dirty="0">
                  <a:solidFill>
                    <a:schemeClr val="tx1">
                      <a:lumMod val="50000"/>
                    </a:schemeClr>
                  </a:solidFill>
                  <a:latin typeface="Segoe Light" pitchFamily="34" charset="0"/>
                </a:endParaRPr>
              </a:p>
            </p:txBody>
          </p:sp>
          <p:sp>
            <p:nvSpPr>
              <p:cNvPr id="16" name="Oval 30"/>
              <p:cNvSpPr>
                <a:spLocks noChangeArrowheads="1"/>
              </p:cNvSpPr>
              <p:nvPr/>
            </p:nvSpPr>
            <p:spPr bwMode="black">
              <a:xfrm>
                <a:off x="3647721" y="930427"/>
                <a:ext cx="239714" cy="239713"/>
              </a:xfrm>
              <a:prstGeom prst="ellipse">
                <a:avLst/>
              </a:pr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dirty="0">
                  <a:solidFill>
                    <a:schemeClr val="tx1">
                      <a:lumMod val="50000"/>
                    </a:schemeClr>
                  </a:solidFill>
                  <a:latin typeface="Segoe Light" pitchFamily="34" charset="0"/>
                </a:endParaRPr>
              </a:p>
            </p:txBody>
          </p:sp>
          <p:sp>
            <p:nvSpPr>
              <p:cNvPr id="17" name="Oval 31"/>
              <p:cNvSpPr>
                <a:spLocks noChangeArrowheads="1"/>
              </p:cNvSpPr>
              <p:nvPr/>
            </p:nvSpPr>
            <p:spPr bwMode="black">
              <a:xfrm>
                <a:off x="3933464" y="1020913"/>
                <a:ext cx="182563" cy="179389"/>
              </a:xfrm>
              <a:prstGeom prst="ellipse">
                <a:avLst/>
              </a:prstGeom>
              <a:solidFill>
                <a:srgbClr val="FFFFFF"/>
              </a:solidFill>
              <a:ln>
                <a:noFill/>
                <a:headEnd type="none" w="med" len="med"/>
                <a:tailEnd type="none" w="med" len="med"/>
              </a:ln>
              <a:extLst>
                <a:ext uri="{91240B29-F687-4F45-9708-019B960494DF}">
                  <a14:hiddenLine xmlns:a14="http://schemas.microsoft.com/office/drawing/2010/main" w="9525">
                    <a:solidFill>
                      <a:srgbClr val="000000"/>
                    </a:solidFill>
                    <a:round/>
                    <a:headEnd/>
                    <a:tailEnd/>
                  </a14:hiddenLine>
                </a:ex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dirty="0">
                  <a:solidFill>
                    <a:schemeClr val="tx1">
                      <a:lumMod val="50000"/>
                    </a:schemeClr>
                  </a:solidFill>
                  <a:latin typeface="Segoe Light" pitchFamily="34" charset="0"/>
                </a:endParaRPr>
              </a:p>
            </p:txBody>
          </p:sp>
        </p:grpSp>
      </p:grpSp>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3530529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9487" y="1125739"/>
            <a:ext cx="6439017" cy="4548938"/>
          </a:xfrm>
        </p:spPr>
        <p:txBody>
          <a:bodyPr/>
          <a:lstStyle/>
          <a:p>
            <a:pPr marL="0" indent="0">
              <a:buNone/>
            </a:pPr>
            <a:r>
              <a:rPr lang="en-US" dirty="0" smtClean="0"/>
              <a:t>Controlled experimentation</a:t>
            </a:r>
          </a:p>
          <a:p>
            <a:pPr marL="0" indent="0">
              <a:buNone/>
            </a:pPr>
            <a:endParaRPr lang="en-US" dirty="0"/>
          </a:p>
          <a:p>
            <a:pPr marL="0" indent="0">
              <a:buNone/>
            </a:pPr>
            <a:endParaRPr lang="en-US" dirty="0"/>
          </a:p>
          <a:p>
            <a:pPr marL="0" indent="0" fontAlgn="ctr">
              <a:buNone/>
            </a:pPr>
            <a:r>
              <a:rPr lang="en-US" sz="2400" dirty="0" smtClean="0"/>
              <a:t>“It </a:t>
            </a:r>
            <a:r>
              <a:rPr lang="en-US" sz="2400" dirty="0"/>
              <a:t>was very humbling to see how bad we were at predicting which features are going to work with users or </a:t>
            </a:r>
            <a:r>
              <a:rPr lang="en-US" sz="2400" dirty="0" smtClean="0"/>
              <a:t>not”.   </a:t>
            </a:r>
          </a:p>
          <a:p>
            <a:pPr marL="0" indent="0" fontAlgn="ctr">
              <a:buNone/>
            </a:pPr>
            <a:r>
              <a:rPr lang="en-US" sz="2400" dirty="0" smtClean="0"/>
              <a:t>- Ronny </a:t>
            </a:r>
            <a:r>
              <a:rPr lang="en-US" sz="2400" dirty="0"/>
              <a:t>Kohavi, GM</a:t>
            </a:r>
            <a:r>
              <a:rPr lang="en-US" sz="2400" dirty="0" smtClean="0"/>
              <a:t>, </a:t>
            </a:r>
            <a:r>
              <a:rPr lang="en-US" sz="2400" dirty="0"/>
              <a:t>Bing</a:t>
            </a:r>
          </a:p>
          <a:p>
            <a:pPr marL="0" indent="0">
              <a:buNone/>
            </a:pPr>
            <a:endParaRPr lang="en-US" dirty="0"/>
          </a:p>
        </p:txBody>
      </p:sp>
      <p:grpSp>
        <p:nvGrpSpPr>
          <p:cNvPr id="7" name="Group 6"/>
          <p:cNvGrpSpPr/>
          <p:nvPr/>
        </p:nvGrpSpPr>
        <p:grpSpPr>
          <a:xfrm>
            <a:off x="6571511" y="0"/>
            <a:ext cx="5552012" cy="6858000"/>
            <a:chOff x="36514" y="228600"/>
            <a:chExt cx="4999646" cy="6494552"/>
          </a:xfrm>
        </p:grpSpPr>
        <p:sp>
          <p:nvSpPr>
            <p:cNvPr id="8" name="Rounded Rectangle 7"/>
            <p:cNvSpPr/>
            <p:nvPr/>
          </p:nvSpPr>
          <p:spPr>
            <a:xfrm>
              <a:off x="76200" y="1905000"/>
              <a:ext cx="692760"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Rounded Rectangle 8"/>
            <p:cNvSpPr/>
            <p:nvPr/>
          </p:nvSpPr>
          <p:spPr>
            <a:xfrm>
              <a:off x="4343400" y="1905000"/>
              <a:ext cx="692760"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0"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4" y="228600"/>
              <a:ext cx="4999646" cy="649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itle 1"/>
          <p:cNvSpPr>
            <a:spLocks noGrp="1"/>
          </p:cNvSpPr>
          <p:nvPr>
            <p:ph type="title"/>
          </p:nvPr>
        </p:nvSpPr>
        <p:spPr>
          <a:xfrm>
            <a:off x="143778" y="275710"/>
            <a:ext cx="11149013" cy="609398"/>
          </a:xfrm>
        </p:spPr>
        <p:txBody>
          <a:bodyPr/>
          <a:lstStyle/>
          <a:p>
            <a:r>
              <a:rPr lang="en-US" dirty="0" smtClean="0"/>
              <a:t>A/B Testing</a:t>
            </a:r>
            <a:endParaRPr lang="en-US" dirty="0"/>
          </a:p>
        </p:txBody>
      </p:sp>
    </p:spTree>
    <p:extLst>
      <p:ext uri="{BB962C8B-B14F-4D97-AF65-F5344CB8AC3E}">
        <p14:creationId xmlns:p14="http://schemas.microsoft.com/office/powerpoint/2010/main" val="2922264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3927967" y="0"/>
            <a:ext cx="8264033" cy="6858000"/>
          </a:xfrm>
          <a:prstGeom prst="rect">
            <a:avLst/>
          </a:prstGeom>
        </p:spPr>
      </p:pic>
      <p:sp>
        <p:nvSpPr>
          <p:cNvPr id="8" name="Rectangle 7"/>
          <p:cNvSpPr/>
          <p:nvPr>
            <p:custDataLst>
              <p:tags r:id="rId1"/>
            </p:custDataLst>
          </p:nvPr>
        </p:nvSpPr>
        <p:spPr bwMode="auto">
          <a:xfrm>
            <a:off x="365760" y="109728"/>
            <a:ext cx="1524000" cy="15240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14099" fontAlgn="base">
              <a:spcBef>
                <a:spcPct val="0"/>
              </a:spcBef>
              <a:spcAft>
                <a:spcPct val="0"/>
              </a:spcAft>
            </a:pPr>
            <a:endParaRPr lang="en-US" sz="1500" spc="-50" dirty="0" smtClean="0">
              <a:gradFill flip="none" rotWithShape="1">
                <a:gsLst>
                  <a:gs pos="0">
                    <a:srgbClr val="000000"/>
                  </a:gs>
                  <a:gs pos="100000">
                    <a:srgbClr val="000000"/>
                  </a:gs>
                </a:gsLst>
                <a:lin ang="5400000" scaled="0"/>
                <a:tileRect/>
              </a:gradFill>
              <a:latin typeface="Segoe UI" pitchFamily="34" charset="0"/>
              <a:ea typeface="Segoe UI" pitchFamily="34" charset="0"/>
              <a:cs typeface="Segoe UI" pitchFamily="34" charset="0"/>
            </a:endParaRPr>
          </a:p>
        </p:txBody>
      </p:sp>
      <p:sp>
        <p:nvSpPr>
          <p:cNvPr id="9" name="Rectangle 8"/>
          <p:cNvSpPr/>
          <p:nvPr>
            <p:custDataLst>
              <p:tags r:id="rId2"/>
            </p:custDataLst>
          </p:nvPr>
        </p:nvSpPr>
        <p:spPr bwMode="auto">
          <a:xfrm>
            <a:off x="1981200" y="109728"/>
            <a:ext cx="1524000" cy="1524000"/>
          </a:xfrm>
          <a:prstGeom prst="rect">
            <a:avLst/>
          </a:prstGeom>
          <a:solidFill>
            <a:srgbClr val="0292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14099" fontAlgn="base">
              <a:spcBef>
                <a:spcPct val="0"/>
              </a:spcBef>
              <a:spcAft>
                <a:spcPct val="0"/>
              </a:spcAft>
            </a:pPr>
            <a:r>
              <a:rPr lang="en-US" dirty="0" smtClean="0"/>
              <a:t>A/B Testing</a:t>
            </a:r>
            <a:endParaRPr lang="en-US" sz="2800" spc="-50" dirty="0">
              <a:gradFill flip="none" rotWithShape="1">
                <a:gsLst>
                  <a:gs pos="0">
                    <a:srgbClr val="FFFFFF"/>
                  </a:gs>
                  <a:gs pos="100000">
                    <a:srgbClr val="FFFFFF"/>
                  </a:gs>
                </a:gsLst>
                <a:lin ang="5400000" scaled="0"/>
                <a:tileRect/>
              </a:gradFill>
              <a:latin typeface="Segoe UI" pitchFamily="34" charset="0"/>
              <a:ea typeface="Segoe UI" pitchFamily="34" charset="0"/>
              <a:cs typeface="Segoe UI" pitchFamily="34" charset="0"/>
            </a:endParaRPr>
          </a:p>
        </p:txBody>
      </p:sp>
      <p:sp>
        <p:nvSpPr>
          <p:cNvPr id="10" name="Rectangle 9"/>
          <p:cNvSpPr/>
          <p:nvPr>
            <p:custDataLst>
              <p:tags r:id="rId3"/>
            </p:custDataLst>
          </p:nvPr>
        </p:nvSpPr>
        <p:spPr bwMode="auto">
          <a:xfrm>
            <a:off x="365760" y="1712976"/>
            <a:ext cx="3139440" cy="2194560"/>
          </a:xfrm>
          <a:prstGeom prst="rect">
            <a:avLst/>
          </a:prstGeom>
          <a:solidFill>
            <a:srgbClr val="0292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14099" fontAlgn="base">
              <a:spcBef>
                <a:spcPct val="0"/>
              </a:spcBef>
              <a:spcAft>
                <a:spcPct val="0"/>
              </a:spcAft>
            </a:pPr>
            <a:r>
              <a:rPr lang="en-US" dirty="0" smtClean="0"/>
              <a:t>What happens to </a:t>
            </a:r>
            <a:r>
              <a:rPr lang="en-US" dirty="0"/>
              <a:t>new user </a:t>
            </a:r>
            <a:r>
              <a:rPr lang="en-US" dirty="0" smtClean="0"/>
              <a:t>retention when you shorten the signup flow?</a:t>
            </a:r>
            <a:endParaRPr lang="en-US" spc="-50" dirty="0" smtClean="0">
              <a:gradFill flip="none" rotWithShape="1">
                <a:gsLst>
                  <a:gs pos="0">
                    <a:srgbClr val="FFFFFF"/>
                  </a:gs>
                  <a:gs pos="100000">
                    <a:srgbClr val="FFFFFF"/>
                  </a:gs>
                </a:gsLst>
                <a:lin ang="5400000" scaled="0"/>
                <a:tileRect/>
              </a:gradFill>
              <a:latin typeface="Segoe UI" pitchFamily="34" charset="0"/>
              <a:ea typeface="Segoe UI" pitchFamily="34" charset="0"/>
              <a:cs typeface="Segoe UI" pitchFamily="34" charset="0"/>
            </a:endParaRP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2062" b="100000" l="9653" r="96139">
                        <a14:foregroundMark x1="68340" y1="27320" x2="59846" y2="35052"/>
                        <a14:foregroundMark x1="75290" y1="48969" x2="67181" y2="50000"/>
                        <a14:foregroundMark x1="68726" y1="70619" x2="59459" y2="62887"/>
                      </a14:backgroundRemoval>
                    </a14:imgEffect>
                  </a14:imgLayer>
                </a14:imgProps>
              </a:ext>
              <a:ext uri="{28A0092B-C50C-407E-A947-70E740481C1C}">
                <a14:useLocalDpi xmlns:a14="http://schemas.microsoft.com/office/drawing/2010/main"/>
              </a:ext>
            </a:extLst>
          </a:blip>
          <a:stretch>
            <a:fillRect/>
          </a:stretch>
        </p:blipFill>
        <p:spPr>
          <a:xfrm>
            <a:off x="406757" y="282071"/>
            <a:ext cx="1574443" cy="1179313"/>
          </a:xfrm>
          <a:prstGeom prst="rect">
            <a:avLst/>
          </a:prstGeom>
        </p:spPr>
      </p:pic>
      <p:grpSp>
        <p:nvGrpSpPr>
          <p:cNvPr id="3" name="Group 2"/>
          <p:cNvGrpSpPr/>
          <p:nvPr/>
        </p:nvGrpSpPr>
        <p:grpSpPr>
          <a:xfrm>
            <a:off x="365760" y="3977640"/>
            <a:ext cx="3139440" cy="2194560"/>
            <a:chOff x="365760" y="3977640"/>
            <a:chExt cx="3139440" cy="2194560"/>
          </a:xfrm>
        </p:grpSpPr>
        <p:sp>
          <p:nvSpPr>
            <p:cNvPr id="12" name="Rectangle 11"/>
            <p:cNvSpPr/>
            <p:nvPr>
              <p:custDataLst>
                <p:tags r:id="rId4"/>
              </p:custDataLst>
            </p:nvPr>
          </p:nvSpPr>
          <p:spPr bwMode="auto">
            <a:xfrm>
              <a:off x="365760" y="3977640"/>
              <a:ext cx="3139440" cy="2194560"/>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45720" rIns="68580" bIns="45720" numCol="1" spcCol="0" rtlCol="0" fromWordArt="0" anchor="b" anchorCtr="0" forceAA="0" compatLnSpc="1">
              <a:prstTxWarp prst="textNoShape">
                <a:avLst/>
              </a:prstTxWarp>
              <a:noAutofit/>
            </a:bodyPr>
            <a:lstStyle/>
            <a:p>
              <a:pPr defTabSz="914099" fontAlgn="base">
                <a:spcBef>
                  <a:spcPct val="0"/>
                </a:spcBef>
                <a:spcAft>
                  <a:spcPct val="0"/>
                </a:spcAft>
              </a:pPr>
              <a:r>
                <a:rPr lang="en-US" spc="-50" dirty="0">
                  <a:solidFill>
                    <a:srgbClr val="FFFFFF"/>
                  </a:solidFill>
                  <a:latin typeface="Segoe UI" pitchFamily="34" charset="0"/>
                  <a:ea typeface="Segoe UI" pitchFamily="34" charset="0"/>
                  <a:cs typeface="Segoe UI" pitchFamily="34" charset="0"/>
                </a:rPr>
                <a:t>It goes down!</a:t>
              </a:r>
            </a:p>
            <a:p>
              <a:pPr defTabSz="914099" fontAlgn="base">
                <a:spcBef>
                  <a:spcPct val="0"/>
                </a:spcBef>
                <a:spcAft>
                  <a:spcPct val="0"/>
                </a:spcAft>
              </a:pPr>
              <a:endParaRPr lang="en-US" spc="-50" dirty="0">
                <a:solidFill>
                  <a:srgbClr val="FFFFFF"/>
                </a:solidFill>
                <a:latin typeface="Segoe UI" pitchFamily="34" charset="0"/>
                <a:ea typeface="Segoe UI" pitchFamily="34" charset="0"/>
                <a:cs typeface="Segoe UI" pitchFamily="34" charset="0"/>
              </a:endParaRPr>
            </a:p>
            <a:p>
              <a:pPr defTabSz="914099" fontAlgn="base">
                <a:spcBef>
                  <a:spcPct val="0"/>
                </a:spcBef>
                <a:spcAft>
                  <a:spcPct val="0"/>
                </a:spcAft>
              </a:pPr>
              <a:r>
                <a:rPr lang="en-US" spc="-50" dirty="0" smtClean="0">
                  <a:solidFill>
                    <a:srgbClr val="FFFFFF"/>
                  </a:solidFill>
                  <a:latin typeface="Segoe UI" pitchFamily="34" charset="0"/>
                  <a:ea typeface="Segoe UI" pitchFamily="34" charset="0"/>
                  <a:cs typeface="Segoe UI" pitchFamily="34" charset="0"/>
                </a:rPr>
                <a:t>Don’t ship that feature</a:t>
              </a:r>
            </a:p>
          </p:txBody>
        </p:sp>
        <p:sp>
          <p:nvSpPr>
            <p:cNvPr id="2" name="Down Arrow 1"/>
            <p:cNvSpPr/>
            <p:nvPr/>
          </p:nvSpPr>
          <p:spPr>
            <a:xfrm>
              <a:off x="2332284" y="4267200"/>
              <a:ext cx="914400" cy="13716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15600" y="109728"/>
            <a:ext cx="1588714" cy="775556"/>
          </a:xfrm>
          <a:prstGeom prst="rect">
            <a:avLst/>
          </a:prstGeom>
        </p:spPr>
      </p:pic>
    </p:spTree>
    <p:extLst>
      <p:ext uri="{BB962C8B-B14F-4D97-AF65-F5344CB8AC3E}">
        <p14:creationId xmlns:p14="http://schemas.microsoft.com/office/powerpoint/2010/main" val="391056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 fill="hold"/>
                                        <p:tgtEl>
                                          <p:spTgt spid="3"/>
                                        </p:tgtEl>
                                      </p:cBhvr>
                                      <p:by x="100000" y="100000"/>
                                      <p:from x="100000" y="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Predictive analytics</a:t>
            </a:r>
          </a:p>
          <a:p>
            <a:r>
              <a:rPr lang="en-US" dirty="0" smtClean="0"/>
              <a:t>Machine Learning</a:t>
            </a:r>
            <a:endParaRPr lang="en-US" dirty="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grpSp>
        <p:nvGrpSpPr>
          <p:cNvPr id="10" name="Group 9"/>
          <p:cNvGrpSpPr/>
          <p:nvPr/>
        </p:nvGrpSpPr>
        <p:grpSpPr>
          <a:xfrm>
            <a:off x="5943600" y="2133600"/>
            <a:ext cx="2011680" cy="2011680"/>
            <a:chOff x="5943600" y="2133600"/>
            <a:chExt cx="2011680" cy="2011680"/>
          </a:xfrm>
        </p:grpSpPr>
        <p:sp>
          <p:nvSpPr>
            <p:cNvPr id="5" name="Rectangle 4"/>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Predicts future</a:t>
              </a:r>
              <a:endParaRPr lang="en-US" dirty="0">
                <a:solidFill>
                  <a:srgbClr val="FFFFFF"/>
                </a:solidFill>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9278" y="2545878"/>
              <a:ext cx="840323" cy="1187123"/>
            </a:xfrm>
            <a:prstGeom prst="rect">
              <a:avLst/>
            </a:prstGeom>
          </p:spPr>
        </p:pic>
      </p:grpSp>
    </p:spTree>
    <p:extLst>
      <p:ext uri="{BB962C8B-B14F-4D97-AF65-F5344CB8AC3E}">
        <p14:creationId xmlns:p14="http://schemas.microsoft.com/office/powerpoint/2010/main" val="3108847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1430000" cy="1143000"/>
          </a:xfrm>
        </p:spPr>
        <p:txBody>
          <a:bodyPr/>
          <a:lstStyle/>
          <a:p>
            <a:r>
              <a:rPr lang="en-US" sz="6000" dirty="0" smtClean="0"/>
              <a:t>EXO prioritizes availability</a:t>
            </a:r>
            <a:endParaRPr lang="en-US" sz="6000" dirty="0"/>
          </a:p>
        </p:txBody>
      </p:sp>
      <p:graphicFrame>
        <p:nvGraphicFramePr>
          <p:cNvPr id="11" name="Table 10"/>
          <p:cNvGraphicFramePr>
            <a:graphicFrameLocks noGrp="1"/>
          </p:cNvGraphicFramePr>
          <p:nvPr>
            <p:extLst/>
          </p:nvPr>
        </p:nvGraphicFramePr>
        <p:xfrm>
          <a:off x="7607300" y="1524000"/>
          <a:ext cx="3505200" cy="2523744"/>
        </p:xfrm>
        <a:graphic>
          <a:graphicData uri="http://schemas.openxmlformats.org/drawingml/2006/table">
            <a:tbl>
              <a:tblPr firstRow="1" bandRow="1">
                <a:tableStyleId>{5C22544A-7EE6-4342-B048-85BDC9FD1C3A}</a:tableStyleId>
              </a:tblPr>
              <a:tblGrid>
                <a:gridCol w="2057400"/>
                <a:gridCol w="1447800"/>
              </a:tblGrid>
              <a:tr h="1197452">
                <a:tc>
                  <a:txBody>
                    <a:bodyPr/>
                    <a:lstStyle/>
                    <a:p>
                      <a:pPr marL="0" marR="0" algn="ctr">
                        <a:lnSpc>
                          <a:spcPct val="115000"/>
                        </a:lnSpc>
                        <a:spcBef>
                          <a:spcPts val="0"/>
                        </a:spcBef>
                        <a:spcAft>
                          <a:spcPts val="0"/>
                        </a:spcAft>
                      </a:pPr>
                      <a:r>
                        <a:rPr lang="en-US" sz="2400" dirty="0">
                          <a:effectLst/>
                        </a:rPr>
                        <a:t>Monthly Uptime Percentage</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Service Credit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99151">
                <a:tc>
                  <a:txBody>
                    <a:bodyPr/>
                    <a:lstStyle/>
                    <a:p>
                      <a:pPr marL="0" marR="0" algn="ctr">
                        <a:lnSpc>
                          <a:spcPct val="115000"/>
                        </a:lnSpc>
                        <a:spcBef>
                          <a:spcPts val="0"/>
                        </a:spcBef>
                        <a:spcAft>
                          <a:spcPts val="0"/>
                        </a:spcAft>
                      </a:pPr>
                      <a:r>
                        <a:rPr lang="en-US" sz="2400">
                          <a:effectLst/>
                        </a:rPr>
                        <a:t> &lt; 99.9%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25%</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99151">
                <a:tc>
                  <a:txBody>
                    <a:bodyPr/>
                    <a:lstStyle/>
                    <a:p>
                      <a:pPr marL="0" marR="0" algn="ctr">
                        <a:lnSpc>
                          <a:spcPct val="115000"/>
                        </a:lnSpc>
                        <a:spcBef>
                          <a:spcPts val="0"/>
                        </a:spcBef>
                        <a:spcAft>
                          <a:spcPts val="0"/>
                        </a:spcAft>
                      </a:pPr>
                      <a:r>
                        <a:rPr lang="en-US" sz="2400">
                          <a:effectLst/>
                        </a:rPr>
                        <a:t> &lt; 99%</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50%</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399151">
                <a:tc>
                  <a:txBody>
                    <a:bodyPr/>
                    <a:lstStyle/>
                    <a:p>
                      <a:pPr marL="0" marR="0" algn="ctr">
                        <a:lnSpc>
                          <a:spcPct val="115000"/>
                        </a:lnSpc>
                        <a:spcBef>
                          <a:spcPts val="0"/>
                        </a:spcBef>
                        <a:spcAft>
                          <a:spcPts val="0"/>
                        </a:spcAft>
                      </a:pPr>
                      <a:r>
                        <a:rPr lang="en-US" sz="2400">
                          <a:effectLst/>
                        </a:rPr>
                        <a:t>&lt; 95%</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100%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15" name="Rectangle 14"/>
          <p:cNvSpPr/>
          <p:nvPr>
            <p:custDataLst>
              <p:tags r:id="rId1"/>
            </p:custDataLst>
          </p:nvPr>
        </p:nvSpPr>
        <p:spPr>
          <a:xfrm>
            <a:off x="609600" y="4053838"/>
            <a:ext cx="10515600" cy="1877062"/>
          </a:xfrm>
          <a:prstGeom prst="rect">
            <a:avLst/>
          </a:prstGeom>
          <a:solidFill>
            <a:srgbClr val="0072C6"/>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r>
              <a:rPr lang="en-US" sz="3200" dirty="0"/>
              <a:t>“Downtime” is defined as any period of time when users are unable to send or receive email via all supported mailbox </a:t>
            </a:r>
            <a:r>
              <a:rPr lang="en-US" sz="3200" dirty="0" smtClean="0"/>
              <a:t>access</a:t>
            </a:r>
            <a:endParaRPr lang="en-US" sz="3000" dirty="0">
              <a:solidFill>
                <a:srgbClr val="FFFFFF"/>
              </a:solidFill>
            </a:endParaRPr>
          </a:p>
        </p:txBody>
      </p:sp>
      <p:grpSp>
        <p:nvGrpSpPr>
          <p:cNvPr id="4" name="Group 3"/>
          <p:cNvGrpSpPr/>
          <p:nvPr/>
        </p:nvGrpSpPr>
        <p:grpSpPr>
          <a:xfrm>
            <a:off x="609600" y="1541463"/>
            <a:ext cx="6858000" cy="2377440"/>
            <a:chOff x="609600" y="1541463"/>
            <a:chExt cx="6858000" cy="2377440"/>
          </a:xfrm>
        </p:grpSpPr>
        <p:grpSp>
          <p:nvGrpSpPr>
            <p:cNvPr id="13" name="Group 12"/>
            <p:cNvGrpSpPr/>
            <p:nvPr/>
          </p:nvGrpSpPr>
          <p:grpSpPr>
            <a:xfrm>
              <a:off x="609600" y="1541463"/>
              <a:ext cx="6858000" cy="2377440"/>
              <a:chOff x="1219200" y="2205036"/>
              <a:chExt cx="6858000" cy="2468880"/>
            </a:xfrm>
          </p:grpSpPr>
          <p:sp>
            <p:nvSpPr>
              <p:cNvPr id="12" name="Rectangle 11"/>
              <p:cNvSpPr/>
              <p:nvPr/>
            </p:nvSpPr>
            <p:spPr>
              <a:xfrm>
                <a:off x="1219200" y="2205036"/>
                <a:ext cx="6858000" cy="2468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1188" y="2491169"/>
                <a:ext cx="6454023" cy="1886720"/>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4400" y="1788793"/>
              <a:ext cx="2779232" cy="802007"/>
            </a:xfrm>
            <a:prstGeom prst="rect">
              <a:avLst/>
            </a:prstGeom>
          </p:spPr>
        </p:pic>
      </p:gr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7086" y="6006244"/>
            <a:ext cx="1588714" cy="775556"/>
          </a:xfrm>
          <a:prstGeom prst="rect">
            <a:avLst/>
          </a:prstGeom>
        </p:spPr>
      </p:pic>
    </p:spTree>
    <p:extLst>
      <p:ext uri="{BB962C8B-B14F-4D97-AF65-F5344CB8AC3E}">
        <p14:creationId xmlns:p14="http://schemas.microsoft.com/office/powerpoint/2010/main" val="255760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4241" t="4502" b="12651"/>
          <a:stretch/>
        </p:blipFill>
        <p:spPr>
          <a:xfrm>
            <a:off x="-76200" y="-152399"/>
            <a:ext cx="12043738" cy="7010399"/>
          </a:xfrm>
          <a:prstGeom prst="rect">
            <a:avLst/>
          </a:prstGeom>
        </p:spPr>
      </p:pic>
      <p:sp>
        <p:nvSpPr>
          <p:cNvPr id="7" name="Rectangle 6"/>
          <p:cNvSpPr/>
          <p:nvPr>
            <p:custDataLst>
              <p:tags r:id="rId1"/>
            </p:custDataLst>
          </p:nvPr>
        </p:nvSpPr>
        <p:spPr bwMode="auto">
          <a:xfrm rot="16200000">
            <a:off x="-562086" y="2994729"/>
            <a:ext cx="1676400" cy="48768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dirty="0" smtClean="0">
                <a:solidFill>
                  <a:srgbClr val="FFFFFF"/>
                </a:solidFill>
              </a:rPr>
              <a:t>Availability</a:t>
            </a:r>
            <a:endParaRPr lang="en-US" sz="2000" dirty="0">
              <a:solidFill>
                <a:srgbClr val="FFFFFF"/>
              </a:solidFill>
            </a:endParaRPr>
          </a:p>
        </p:txBody>
      </p:sp>
      <p:sp>
        <p:nvSpPr>
          <p:cNvPr id="8" name="Rectangle 7"/>
          <p:cNvSpPr/>
          <p:nvPr>
            <p:custDataLst>
              <p:tags r:id="rId2"/>
            </p:custDataLst>
          </p:nvPr>
        </p:nvSpPr>
        <p:spPr bwMode="auto">
          <a:xfrm>
            <a:off x="5029199" y="6108834"/>
            <a:ext cx="1676400" cy="48768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dirty="0" smtClean="0">
                <a:solidFill>
                  <a:srgbClr val="FFFFFF"/>
                </a:solidFill>
              </a:rPr>
              <a:t>Time</a:t>
            </a:r>
            <a:endParaRPr lang="en-US" sz="2000" dirty="0">
              <a:solidFill>
                <a:srgbClr val="FFFFFF"/>
              </a:solidFill>
            </a:endParaRPr>
          </a:p>
        </p:txBody>
      </p:sp>
      <p:pic>
        <p:nvPicPr>
          <p:cNvPr id="2" name="Picture 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8200" y="762000"/>
            <a:ext cx="10915650" cy="89156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58248" y="1399672"/>
            <a:ext cx="10915650" cy="89156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8200" y="2016681"/>
            <a:ext cx="10915650" cy="891565"/>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58248" y="2654353"/>
            <a:ext cx="10915650" cy="891565"/>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58248" y="3296656"/>
            <a:ext cx="10915650" cy="89156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38200" y="3913665"/>
            <a:ext cx="10915650" cy="89156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58248" y="4551337"/>
            <a:ext cx="10915650" cy="891565"/>
          </a:xfrm>
          <a:prstGeom prst="rect">
            <a:avLst/>
          </a:prstGeom>
        </p:spPr>
      </p:pic>
      <p:sp>
        <p:nvSpPr>
          <p:cNvPr id="17" name="Rectangle 16"/>
          <p:cNvSpPr/>
          <p:nvPr/>
        </p:nvSpPr>
        <p:spPr>
          <a:xfrm>
            <a:off x="2590800" y="325656"/>
            <a:ext cx="762000" cy="6553200"/>
          </a:xfrm>
          <a:prstGeom prst="rect">
            <a:avLst/>
          </a:prstGeom>
          <a:solidFill>
            <a:srgbClr val="33491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93054" y="325656"/>
            <a:ext cx="202346" cy="6553200"/>
          </a:xfrm>
          <a:prstGeom prst="rect">
            <a:avLst/>
          </a:prstGeom>
          <a:solidFill>
            <a:srgbClr val="33491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23203" y="325656"/>
            <a:ext cx="274903" cy="6553200"/>
          </a:xfrm>
          <a:prstGeom prst="rect">
            <a:avLst/>
          </a:prstGeom>
          <a:solidFill>
            <a:srgbClr val="33491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68000" y="325656"/>
            <a:ext cx="211935" cy="6553200"/>
          </a:xfrm>
          <a:prstGeom prst="rect">
            <a:avLst/>
          </a:prstGeom>
          <a:solidFill>
            <a:srgbClr val="33491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custDataLst>
              <p:tags r:id="rId3"/>
            </p:custDataLst>
          </p:nvPr>
        </p:nvSpPr>
        <p:spPr bwMode="auto">
          <a:xfrm>
            <a:off x="7315200" y="3314405"/>
            <a:ext cx="2749398" cy="1554480"/>
          </a:xfrm>
          <a:prstGeom prst="rect">
            <a:avLst/>
          </a:prstGeom>
          <a:solidFill>
            <a:srgbClr val="0072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3200" dirty="0" smtClean="0">
                <a:solidFill>
                  <a:srgbClr val="FFFFFF"/>
                </a:solidFill>
              </a:rPr>
              <a:t>Exchange Online availability</a:t>
            </a:r>
            <a:endParaRPr lang="en-US" sz="2800" spc="-5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custDataLst>
              <p:tags r:id="rId4"/>
            </p:custDataLst>
          </p:nvPr>
        </p:nvSpPr>
        <p:spPr bwMode="auto">
          <a:xfrm>
            <a:off x="7315201" y="4970924"/>
            <a:ext cx="2749395" cy="1554480"/>
          </a:xfrm>
          <a:prstGeom prst="rect">
            <a:avLst/>
          </a:prstGeom>
          <a:solidFill>
            <a:srgbClr val="3349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800" dirty="0" smtClean="0"/>
              <a:t>Predict </a:t>
            </a:r>
          </a:p>
          <a:p>
            <a:pPr defTabSz="914099" fontAlgn="base">
              <a:spcBef>
                <a:spcPct val="0"/>
              </a:spcBef>
              <a:spcAft>
                <a:spcPct val="0"/>
              </a:spcAft>
            </a:pPr>
            <a:r>
              <a:rPr lang="en-US" sz="2800" dirty="0" smtClean="0"/>
              <a:t>dips 24 hours ahead of time</a:t>
            </a:r>
            <a:endParaRPr lang="en-US"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30" name="Group 29"/>
          <p:cNvGrpSpPr/>
          <p:nvPr/>
        </p:nvGrpSpPr>
        <p:grpSpPr>
          <a:xfrm>
            <a:off x="7315198" y="1673617"/>
            <a:ext cx="2749397" cy="1548568"/>
            <a:chOff x="8610597" y="1597781"/>
            <a:chExt cx="2749397" cy="1548568"/>
          </a:xfrm>
        </p:grpSpPr>
        <p:sp>
          <p:nvSpPr>
            <p:cNvPr id="31" name="Rectangle 30"/>
            <p:cNvSpPr/>
            <p:nvPr>
              <p:custDataLst>
                <p:tags r:id="rId5"/>
              </p:custDataLst>
            </p:nvPr>
          </p:nvSpPr>
          <p:spPr bwMode="auto">
            <a:xfrm>
              <a:off x="8610597" y="1597781"/>
              <a:ext cx="2749397" cy="1548568"/>
            </a:xfrm>
            <a:prstGeom prst="rect">
              <a:avLst/>
            </a:prstGeom>
            <a:solidFill>
              <a:srgbClr val="0072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200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custDataLst>
                <p:tags r:id="rId6"/>
              </p:custDataLst>
            </p:nvPr>
          </p:nvPicPr>
          <p:blipFill>
            <a:blip r:embed="rId10" cstate="screen">
              <a:extLst>
                <a:ext uri="{28A0092B-C50C-407E-A947-70E740481C1C}">
                  <a14:useLocalDpi xmlns:a14="http://schemas.microsoft.com/office/drawing/2010/main"/>
                </a:ext>
              </a:extLst>
            </a:blip>
            <a:stretch>
              <a:fillRect/>
            </a:stretch>
          </p:blipFill>
          <p:spPr>
            <a:xfrm>
              <a:off x="9208055" y="1600200"/>
              <a:ext cx="1536192" cy="1536192"/>
            </a:xfrm>
            <a:prstGeom prst="rect">
              <a:avLst/>
            </a:prstGeom>
          </p:spPr>
        </p:pic>
      </p:grpSp>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27086" y="6006244"/>
            <a:ext cx="1588714" cy="775556"/>
          </a:xfrm>
          <a:prstGeom prst="rect">
            <a:avLst/>
          </a:prstGeom>
        </p:spPr>
      </p:pic>
    </p:spTree>
    <p:extLst>
      <p:ext uri="{BB962C8B-B14F-4D97-AF65-F5344CB8AC3E}">
        <p14:creationId xmlns:p14="http://schemas.microsoft.com/office/powerpoint/2010/main" val="380033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8739" y="0"/>
            <a:ext cx="9394521" cy="6858000"/>
          </a:xfrm>
          <a:prstGeom prst="rect">
            <a:avLst/>
          </a:prstGeom>
        </p:spPr>
      </p:pic>
      <p:sp>
        <p:nvSpPr>
          <p:cNvPr id="3" name="Rectangle 2"/>
          <p:cNvSpPr/>
          <p:nvPr/>
        </p:nvSpPr>
        <p:spPr>
          <a:xfrm>
            <a:off x="0" y="0"/>
            <a:ext cx="1447800" cy="6858000"/>
          </a:xfrm>
          <a:prstGeom prst="rect">
            <a:avLst/>
          </a:prstGeom>
          <a:solidFill>
            <a:srgbClr val="271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515599" y="0"/>
            <a:ext cx="1676399" cy="6858000"/>
          </a:xfrm>
          <a:prstGeom prst="rect">
            <a:avLst/>
          </a:prstGeom>
          <a:solidFill>
            <a:srgbClr val="351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515599" y="-1"/>
            <a:ext cx="1676402" cy="6858001"/>
          </a:xfrm>
          <a:prstGeom prst="rect">
            <a:avLst/>
          </a:prstGeom>
        </p:spPr>
      </p:pic>
    </p:spTree>
    <p:extLst>
      <p:ext uri="{BB962C8B-B14F-4D97-AF65-F5344CB8AC3E}">
        <p14:creationId xmlns:p14="http://schemas.microsoft.com/office/powerpoint/2010/main" val="1931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76200"/>
            <a:ext cx="12192000" cy="7086600"/>
            <a:chOff x="-196773" y="10510"/>
            <a:chExt cx="12192000" cy="6999890"/>
          </a:xfrm>
        </p:grpSpPr>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r="7737"/>
            <a:stretch/>
          </p:blipFill>
          <p:spPr>
            <a:xfrm>
              <a:off x="-196773" y="10510"/>
              <a:ext cx="12192000" cy="6999890"/>
            </a:xfrm>
            <a:prstGeom prst="rect">
              <a:avLst/>
            </a:prstGeom>
          </p:spPr>
        </p:pic>
        <p:sp>
          <p:nvSpPr>
            <p:cNvPr id="8" name="Rectangle 7"/>
            <p:cNvSpPr/>
            <p:nvPr/>
          </p:nvSpPr>
          <p:spPr bwMode="auto">
            <a:xfrm>
              <a:off x="11233226" y="3015508"/>
              <a:ext cx="762000" cy="187958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2000" spc="-50" dirty="0">
                <a:gradFill>
                  <a:gsLst>
                    <a:gs pos="0">
                      <a:srgbClr val="FFFFFF"/>
                    </a:gs>
                    <a:gs pos="100000">
                      <a:srgbClr val="FFFFFF"/>
                    </a:gs>
                  </a:gsLst>
                  <a:lin ang="5400000" scaled="0"/>
                </a:gradFill>
                <a:ea typeface="Segoe UI" pitchFamily="34" charset="0"/>
                <a:cs typeface="Segoe UI" pitchFamily="34" charset="0"/>
              </a:endParaRPr>
            </a:p>
          </p:txBody>
        </p:sp>
      </p:grpSp>
      <p:sp>
        <p:nvSpPr>
          <p:cNvPr id="12" name="Rectangle 11"/>
          <p:cNvSpPr/>
          <p:nvPr>
            <p:custDataLst>
              <p:tags r:id="rId1"/>
            </p:custDataLst>
          </p:nvPr>
        </p:nvSpPr>
        <p:spPr bwMode="auto">
          <a:xfrm>
            <a:off x="7315200" y="3314405"/>
            <a:ext cx="2749398" cy="1554480"/>
          </a:xfrm>
          <a:prstGeom prst="rect">
            <a:avLst/>
          </a:prstGeom>
          <a:solidFill>
            <a:srgbClr val="0072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3200" dirty="0" smtClean="0">
                <a:solidFill>
                  <a:srgbClr val="FFFFFF"/>
                </a:solidFill>
              </a:rPr>
              <a:t>Exchange Online availability</a:t>
            </a:r>
            <a:endParaRPr lang="en-US" sz="2800" spc="-5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custDataLst>
              <p:tags r:id="rId2"/>
            </p:custDataLst>
          </p:nvPr>
        </p:nvSpPr>
        <p:spPr bwMode="auto">
          <a:xfrm>
            <a:off x="7315201" y="4970924"/>
            <a:ext cx="2749395" cy="1554480"/>
          </a:xfrm>
          <a:prstGeom prst="rect">
            <a:avLst/>
          </a:prstGeom>
          <a:solidFill>
            <a:srgbClr val="3349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sz="2800" dirty="0"/>
              <a:t>Predict 75% of dips 24 hours ahead of time</a:t>
            </a:r>
            <a:endParaRPr lang="en-US" sz="28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0" name="Rectangle 9"/>
          <p:cNvSpPr/>
          <p:nvPr>
            <p:custDataLst>
              <p:tags r:id="rId3"/>
            </p:custDataLst>
          </p:nvPr>
        </p:nvSpPr>
        <p:spPr bwMode="auto">
          <a:xfrm rot="16200000">
            <a:off x="-562086" y="2994729"/>
            <a:ext cx="1676400" cy="48768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dirty="0" smtClean="0">
                <a:solidFill>
                  <a:srgbClr val="FFFFFF"/>
                </a:solidFill>
              </a:rPr>
              <a:t>Availability</a:t>
            </a:r>
            <a:endParaRPr lang="en-US" sz="2000" dirty="0">
              <a:solidFill>
                <a:srgbClr val="FFFFFF"/>
              </a:solidFill>
            </a:endParaRPr>
          </a:p>
        </p:txBody>
      </p:sp>
      <p:sp>
        <p:nvSpPr>
          <p:cNvPr id="11" name="Rectangle 10"/>
          <p:cNvSpPr/>
          <p:nvPr>
            <p:custDataLst>
              <p:tags r:id="rId4"/>
            </p:custDataLst>
          </p:nvPr>
        </p:nvSpPr>
        <p:spPr bwMode="auto">
          <a:xfrm>
            <a:off x="4876800" y="6355080"/>
            <a:ext cx="1676400" cy="48768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r>
              <a:rPr lang="en-US" dirty="0" smtClean="0">
                <a:solidFill>
                  <a:srgbClr val="FFFFFF"/>
                </a:solidFill>
              </a:rPr>
              <a:t>Time</a:t>
            </a:r>
            <a:endParaRPr lang="en-US" sz="2000" dirty="0">
              <a:solidFill>
                <a:srgbClr val="FFFFFF"/>
              </a:solidFill>
            </a:endParaRPr>
          </a:p>
        </p:txBody>
      </p:sp>
      <p:grpSp>
        <p:nvGrpSpPr>
          <p:cNvPr id="7" name="Group 6"/>
          <p:cNvGrpSpPr/>
          <p:nvPr/>
        </p:nvGrpSpPr>
        <p:grpSpPr>
          <a:xfrm>
            <a:off x="7315198" y="1673617"/>
            <a:ext cx="2749397" cy="1548568"/>
            <a:chOff x="8610597" y="1597781"/>
            <a:chExt cx="2749397" cy="1548568"/>
          </a:xfrm>
        </p:grpSpPr>
        <p:sp>
          <p:nvSpPr>
            <p:cNvPr id="6" name="Rectangle 5"/>
            <p:cNvSpPr/>
            <p:nvPr>
              <p:custDataLst>
                <p:tags r:id="rId5"/>
              </p:custDataLst>
            </p:nvPr>
          </p:nvSpPr>
          <p:spPr bwMode="auto">
            <a:xfrm>
              <a:off x="8610597" y="1597781"/>
              <a:ext cx="2749397" cy="1548568"/>
            </a:xfrm>
            <a:prstGeom prst="rect">
              <a:avLst/>
            </a:prstGeom>
            <a:solidFill>
              <a:srgbClr val="0072B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2000" spc="-50" dirty="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p:cNvPicPr>
              <a:picLocks noChangeAspect="1"/>
            </p:cNvPicPr>
            <p:nvPr>
              <p:custDataLst>
                <p:tags r:id="rId6"/>
              </p:custDataLst>
            </p:nvPr>
          </p:nvPicPr>
          <p:blipFill>
            <a:blip r:embed="rId10" cstate="screen">
              <a:extLst>
                <a:ext uri="{28A0092B-C50C-407E-A947-70E740481C1C}">
                  <a14:useLocalDpi xmlns:a14="http://schemas.microsoft.com/office/drawing/2010/main"/>
                </a:ext>
              </a:extLst>
            </a:blip>
            <a:stretch>
              <a:fillRect/>
            </a:stretch>
          </p:blipFill>
          <p:spPr>
            <a:xfrm>
              <a:off x="9208055" y="1600200"/>
              <a:ext cx="1536192" cy="1536192"/>
            </a:xfrm>
            <a:prstGeom prst="rect">
              <a:avLst/>
            </a:prstGeom>
          </p:spPr>
        </p:pic>
      </p:grpSp>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27086" y="6006244"/>
            <a:ext cx="1588714" cy="775556"/>
          </a:xfrm>
          <a:prstGeom prst="rect">
            <a:avLst/>
          </a:prstGeom>
        </p:spPr>
      </p:pic>
    </p:spTree>
    <p:extLst>
      <p:ext uri="{BB962C8B-B14F-4D97-AF65-F5344CB8AC3E}">
        <p14:creationId xmlns:p14="http://schemas.microsoft.com/office/powerpoint/2010/main" val="33387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0582" y="2566389"/>
            <a:ext cx="7069493" cy="2790299"/>
          </a:xfrm>
          <a:prstGeom prst="rect">
            <a:avLst/>
          </a:prstGeom>
        </p:spPr>
      </p:pic>
      <p:sp>
        <p:nvSpPr>
          <p:cNvPr id="5" name="Title 4"/>
          <p:cNvSpPr>
            <a:spLocks noGrp="1"/>
          </p:cNvSpPr>
          <p:nvPr>
            <p:ph type="title"/>
          </p:nvPr>
        </p:nvSpPr>
        <p:spPr/>
        <p:txBody>
          <a:bodyPr/>
          <a:lstStyle/>
          <a:p>
            <a:r>
              <a:rPr lang="en-US" dirty="0"/>
              <a:t>Predict data center failures</a:t>
            </a:r>
          </a:p>
        </p:txBody>
      </p:sp>
      <p:sp>
        <p:nvSpPr>
          <p:cNvPr id="4" name="Text Placeholder 3"/>
          <p:cNvSpPr>
            <a:spLocks noGrp="1"/>
          </p:cNvSpPr>
          <p:nvPr>
            <p:ph type="body" sz="quarter" idx="10"/>
          </p:nvPr>
        </p:nvSpPr>
        <p:spPr/>
        <p:txBody>
          <a:bodyPr/>
          <a:lstStyle/>
          <a:p>
            <a:pPr lvl="0" fontAlgn="ctr"/>
            <a:r>
              <a:rPr lang="en-US" sz="3200" dirty="0">
                <a:solidFill>
                  <a:prstClr val="black"/>
                </a:solidFill>
              </a:rPr>
              <a:t>SMART data used to predict disk failures</a:t>
            </a:r>
          </a:p>
          <a:p>
            <a:pPr lvl="0" fontAlgn="ctr"/>
            <a:r>
              <a:rPr lang="en-US" sz="2000" dirty="0">
                <a:solidFill>
                  <a:prstClr val="black"/>
                </a:solidFill>
              </a:rPr>
              <a:t>(Self-Monitoring, Analysis and Reporting Technology)</a:t>
            </a:r>
          </a:p>
          <a:p>
            <a:endParaRPr lang="en-US" dirty="0"/>
          </a:p>
        </p:txBody>
      </p:sp>
      <p:pic>
        <p:nvPicPr>
          <p:cNvPr id="8" name="Picture 1" descr="image00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3133" y="2150619"/>
            <a:ext cx="3963564" cy="409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76600" y="3970162"/>
            <a:ext cx="990600" cy="1446943"/>
          </a:xfrm>
          <a:prstGeom prst="rect">
            <a:avLst/>
          </a:prstGeom>
        </p:spPr>
      </p:pic>
      <p:cxnSp>
        <p:nvCxnSpPr>
          <p:cNvPr id="12" name="Straight Connector 11"/>
          <p:cNvCxnSpPr/>
          <p:nvPr/>
        </p:nvCxnSpPr>
        <p:spPr>
          <a:xfrm flipH="1" flipV="1">
            <a:off x="1634363" y="3863974"/>
            <a:ext cx="0" cy="17373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94349" y="3725474"/>
            <a:ext cx="453451" cy="276999"/>
          </a:xfrm>
          <a:prstGeom prst="rect">
            <a:avLst/>
          </a:prstGeom>
          <a:solidFill>
            <a:srgbClr val="EAEEEF"/>
          </a:solidFill>
        </p:spPr>
        <p:txBody>
          <a:bodyPr wrap="square" rtlCol="0">
            <a:spAutoFit/>
          </a:bodyPr>
          <a:lstStyle/>
          <a:p>
            <a:r>
              <a:rPr lang="en-US" sz="1200" dirty="0" smtClean="0"/>
              <a:t>60%</a:t>
            </a:r>
            <a:endParaRPr lang="en-US" sz="1200" dirty="0"/>
          </a:p>
        </p:txBody>
      </p:sp>
      <p:cxnSp>
        <p:nvCxnSpPr>
          <p:cNvPr id="10" name="Straight Connector 9"/>
          <p:cNvCxnSpPr/>
          <p:nvPr/>
        </p:nvCxnSpPr>
        <p:spPr>
          <a:xfrm>
            <a:off x="1387475" y="3863975"/>
            <a:ext cx="24688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10919" y="5648320"/>
            <a:ext cx="393699" cy="276999"/>
          </a:xfrm>
          <a:prstGeom prst="rect">
            <a:avLst/>
          </a:prstGeom>
          <a:solidFill>
            <a:srgbClr val="EAEEEF"/>
          </a:solidFill>
        </p:spPr>
        <p:txBody>
          <a:bodyPr wrap="square" rtlCol="0">
            <a:spAutoFit/>
          </a:bodyPr>
          <a:lstStyle/>
          <a:p>
            <a:r>
              <a:rPr lang="en-US" sz="1200" dirty="0" smtClean="0"/>
              <a:t>5%</a:t>
            </a:r>
            <a:endParaRPr lang="en-US" sz="1200" dirty="0"/>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111477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Big data</a:t>
            </a:r>
          </a:p>
          <a:p>
            <a:r>
              <a:rPr lang="en-US" dirty="0" smtClean="0"/>
              <a:t>…or little data</a:t>
            </a:r>
            <a:endParaRPr lang="en-US" dirty="0"/>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grpSp>
        <p:nvGrpSpPr>
          <p:cNvPr id="2" name="Group 1"/>
          <p:cNvGrpSpPr/>
          <p:nvPr/>
        </p:nvGrpSpPr>
        <p:grpSpPr>
          <a:xfrm>
            <a:off x="5943600" y="2133600"/>
            <a:ext cx="2011680" cy="2011680"/>
            <a:chOff x="5943600" y="2133600"/>
            <a:chExt cx="2011680" cy="2011680"/>
          </a:xfrm>
        </p:grpSpPr>
        <p:sp>
          <p:nvSpPr>
            <p:cNvPr id="5" name="Rectangle 4"/>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Any size</a:t>
              </a:r>
              <a:endParaRPr lang="en-US" dirty="0">
                <a:solidFill>
                  <a:srgbClr val="FFFFFF"/>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0991" y="2743200"/>
              <a:ext cx="248409" cy="600993"/>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58001" y="2335950"/>
              <a:ext cx="585066" cy="1415494"/>
            </a:xfrm>
            <a:prstGeom prst="rect">
              <a:avLst/>
            </a:prstGeom>
          </p:spPr>
        </p:pic>
      </p:grpSp>
    </p:spTree>
    <p:extLst>
      <p:ext uri="{BB962C8B-B14F-4D97-AF65-F5344CB8AC3E}">
        <p14:creationId xmlns:p14="http://schemas.microsoft.com/office/powerpoint/2010/main" val="320622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2"/>
            </p:custDataLst>
          </p:nvPr>
        </p:nvSpPr>
        <p:spPr bwMode="auto">
          <a:xfrm>
            <a:off x="1982325" y="862446"/>
            <a:ext cx="2420033" cy="247600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40970" tIns="93980" rIns="140970" bIns="93980" numCol="1" rtlCol="0" anchor="b" anchorCtr="0" compatLnSpc="1">
            <a:prstTxWarp prst="textNoShape">
              <a:avLst/>
            </a:prstTxWarp>
          </a:bodyPr>
          <a:lstStyle/>
          <a:p>
            <a:pPr defTabSz="914099" fontAlgn="base">
              <a:spcBef>
                <a:spcPct val="0"/>
              </a:spcBef>
              <a:spcAft>
                <a:spcPct val="0"/>
              </a:spcAft>
            </a:pPr>
            <a:r>
              <a:rPr lang="en-US" sz="4400" dirty="0">
                <a:gradFill flip="none" rotWithShape="1">
                  <a:gsLst>
                    <a:gs pos="0">
                      <a:srgbClr val="FFFFFF"/>
                    </a:gs>
                    <a:gs pos="100000">
                      <a:srgbClr val="FFFFFF"/>
                    </a:gs>
                  </a:gsLst>
                  <a:lin ang="5400000" scaled="0"/>
                  <a:tileRect/>
                </a:gradFill>
                <a:latin typeface="Segoe UI Light" pitchFamily="34" charset="0"/>
              </a:rPr>
              <a:t>What is Big Data?</a:t>
            </a:r>
          </a:p>
        </p:txBody>
      </p:sp>
      <p:grpSp>
        <p:nvGrpSpPr>
          <p:cNvPr id="14" name="Group 13"/>
          <p:cNvGrpSpPr/>
          <p:nvPr/>
        </p:nvGrpSpPr>
        <p:grpSpPr>
          <a:xfrm>
            <a:off x="1982324" y="3440128"/>
            <a:ext cx="2420033" cy="2476004"/>
            <a:chOff x="1828798" y="3625062"/>
            <a:chExt cx="2470067" cy="2476004"/>
          </a:xfrm>
        </p:grpSpPr>
        <p:sp>
          <p:nvSpPr>
            <p:cNvPr id="16" name="Rectangle 15"/>
            <p:cNvSpPr/>
            <p:nvPr>
              <p:custDataLst>
                <p:tags r:id="rId13"/>
              </p:custDataLst>
            </p:nvPr>
          </p:nvSpPr>
          <p:spPr bwMode="auto">
            <a:xfrm>
              <a:off x="1828798" y="3625062"/>
              <a:ext cx="2470067" cy="2476004"/>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40970" tIns="93980" rIns="140970" bIns="93980" numCol="1" rtlCol="0" anchor="ctr" anchorCtr="0" compatLnSpc="1">
              <a:prstTxWarp prst="textNoShape">
                <a:avLst/>
              </a:prstTxWarp>
            </a:bodyPr>
            <a:lstStyle/>
            <a:p>
              <a:pPr algn="ctr" defTabSz="914099" fontAlgn="base">
                <a:spcBef>
                  <a:spcPct val="0"/>
                </a:spcBef>
                <a:spcAft>
                  <a:spcPct val="0"/>
                </a:spcAft>
              </a:pPr>
              <a:endParaRPr lang="en-US" sz="8800" b="1" dirty="0">
                <a:gradFill flip="none" rotWithShape="1">
                  <a:gsLst>
                    <a:gs pos="0">
                      <a:srgbClr val="FFFFFF"/>
                    </a:gs>
                    <a:gs pos="100000">
                      <a:srgbClr val="FFFFFF"/>
                    </a:gs>
                  </a:gsLst>
                  <a:lin ang="5400000" scaled="0"/>
                  <a:tileRect/>
                </a:gradFill>
                <a:latin typeface="Segoe UI Light" pitchFamily="34" charset="0"/>
              </a:endParaRPr>
            </a:p>
          </p:txBody>
        </p:sp>
        <p:sp>
          <p:nvSpPr>
            <p:cNvPr id="17" name="Freeform 125"/>
            <p:cNvSpPr>
              <a:spLocks noEditPoints="1"/>
            </p:cNvSpPr>
            <p:nvPr/>
          </p:nvSpPr>
          <p:spPr bwMode="black">
            <a:xfrm>
              <a:off x="2689758" y="4185339"/>
              <a:ext cx="748148" cy="1284199"/>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latin typeface="Segoe UI Light" pitchFamily="34" charset="0"/>
              </a:endParaRPr>
            </a:p>
          </p:txBody>
        </p:sp>
      </p:grpSp>
      <p:grpSp>
        <p:nvGrpSpPr>
          <p:cNvPr id="13" name="Group 12"/>
          <p:cNvGrpSpPr/>
          <p:nvPr>
            <p:custDataLst>
              <p:tags r:id="rId3"/>
            </p:custDataLst>
          </p:nvPr>
        </p:nvGrpSpPr>
        <p:grpSpPr>
          <a:xfrm>
            <a:off x="7291388" y="3440128"/>
            <a:ext cx="2636046" cy="2476004"/>
            <a:chOff x="7299877" y="3625062"/>
            <a:chExt cx="2690545" cy="2476004"/>
          </a:xfrm>
        </p:grpSpPr>
        <p:sp>
          <p:nvSpPr>
            <p:cNvPr id="11" name="Rectangle 10"/>
            <p:cNvSpPr/>
            <p:nvPr>
              <p:custDataLst>
                <p:tags r:id="rId12"/>
              </p:custDataLst>
            </p:nvPr>
          </p:nvSpPr>
          <p:spPr bwMode="auto">
            <a:xfrm>
              <a:off x="7299877" y="3625062"/>
              <a:ext cx="2690545" cy="2476004"/>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11760" tIns="73660" rIns="111760" bIns="73660" numCol="1" rtlCol="0" anchor="t" anchorCtr="0" compatLnSpc="1">
              <a:prstTxWarp prst="textNoShape">
                <a:avLst/>
              </a:prstTxWarp>
            </a:bodyPr>
            <a:lstStyle/>
            <a:p>
              <a:pPr defTabSz="914099" fontAlgn="base">
                <a:spcBef>
                  <a:spcPct val="0"/>
                </a:spcBef>
                <a:spcAft>
                  <a:spcPct val="0"/>
                </a:spcAft>
              </a:pPr>
              <a:r>
                <a:rPr lang="en-US" sz="3200" dirty="0">
                  <a:gradFill flip="none" rotWithShape="1">
                    <a:gsLst>
                      <a:gs pos="0">
                        <a:srgbClr val="FFFFFF"/>
                      </a:gs>
                      <a:gs pos="100000">
                        <a:srgbClr val="FFFFFF"/>
                      </a:gs>
                    </a:gsLst>
                    <a:lin ang="5400000" scaled="0"/>
                    <a:tileRect/>
                  </a:gradFill>
                  <a:latin typeface="Segoe" pitchFamily="34" charset="0"/>
                </a:rPr>
                <a:t>Value</a:t>
              </a:r>
              <a:endParaRPr lang="en-US" dirty="0">
                <a:gradFill flip="none" rotWithShape="1">
                  <a:gsLst>
                    <a:gs pos="0">
                      <a:srgbClr val="FFFFFF"/>
                    </a:gs>
                    <a:gs pos="100000">
                      <a:srgbClr val="FFFFFF"/>
                    </a:gs>
                  </a:gsLst>
                  <a:lin ang="5400000" scaled="0"/>
                  <a:tileRect/>
                </a:gradFill>
                <a:latin typeface="Segoe" pitchFamily="34" charset="0"/>
              </a:endParaRPr>
            </a:p>
            <a:p>
              <a:pPr defTabSz="914099" fontAlgn="base">
                <a:spcBef>
                  <a:spcPct val="0"/>
                </a:spcBef>
                <a:spcAft>
                  <a:spcPct val="0"/>
                </a:spcAft>
              </a:pPr>
              <a:endParaRPr lang="en-US" dirty="0">
                <a:gradFill flip="none" rotWithShape="1">
                  <a:gsLst>
                    <a:gs pos="0">
                      <a:srgbClr val="FFFFFF"/>
                    </a:gs>
                    <a:gs pos="100000">
                      <a:srgbClr val="FFFFFF"/>
                    </a:gs>
                  </a:gsLst>
                  <a:lin ang="5400000" scaled="0"/>
                  <a:tileRect/>
                </a:gradFill>
                <a:latin typeface="Segoe UI Light" pitchFamily="34" charset="0"/>
              </a:endParaRPr>
            </a:p>
          </p:txBody>
        </p:sp>
        <p:sp>
          <p:nvSpPr>
            <p:cNvPr id="18" name="Freeform 14"/>
            <p:cNvSpPr>
              <a:spLocks noChangeAspect="1" noEditPoints="1"/>
            </p:cNvSpPr>
            <p:nvPr/>
          </p:nvSpPr>
          <p:spPr bwMode="black">
            <a:xfrm>
              <a:off x="8059629" y="4210371"/>
              <a:ext cx="1170639" cy="1234133"/>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z="1000" spc="-122">
                <a:solidFill>
                  <a:schemeClr val="tx1">
                    <a:lumMod val="50000"/>
                  </a:schemeClr>
                </a:solidFill>
                <a:latin typeface="Segoe UI Light" pitchFamily="34" charset="0"/>
              </a:endParaRPr>
            </a:p>
          </p:txBody>
        </p:sp>
      </p:grpSp>
      <p:grpSp>
        <p:nvGrpSpPr>
          <p:cNvPr id="2053" name="Group 2052"/>
          <p:cNvGrpSpPr/>
          <p:nvPr>
            <p:custDataLst>
              <p:tags r:id="rId4"/>
            </p:custDataLst>
          </p:nvPr>
        </p:nvGrpSpPr>
        <p:grpSpPr>
          <a:xfrm>
            <a:off x="7284309" y="862447"/>
            <a:ext cx="2643127" cy="2442101"/>
            <a:chOff x="7290562" y="1035504"/>
            <a:chExt cx="2717020" cy="2442101"/>
          </a:xfrm>
        </p:grpSpPr>
        <p:grpSp>
          <p:nvGrpSpPr>
            <p:cNvPr id="2049" name="Group 2048"/>
            <p:cNvGrpSpPr/>
            <p:nvPr/>
          </p:nvGrpSpPr>
          <p:grpSpPr>
            <a:xfrm>
              <a:off x="8679411" y="2149434"/>
              <a:ext cx="1328171" cy="1328171"/>
              <a:chOff x="8679411" y="2149434"/>
              <a:chExt cx="1328171" cy="1328171"/>
            </a:xfrm>
          </p:grpSpPr>
          <p:sp>
            <p:nvSpPr>
              <p:cNvPr id="19" name="Rectangle 18"/>
              <p:cNvSpPr/>
              <p:nvPr>
                <p:custDataLst>
                  <p:tags r:id="rId11"/>
                </p:custDataLst>
              </p:nvPr>
            </p:nvSpPr>
            <p:spPr bwMode="auto">
              <a:xfrm>
                <a:off x="8679411" y="2149434"/>
                <a:ext cx="1328171" cy="1328171"/>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0" tIns="45720" rIns="68580" bIns="45720" numCol="1" rtlCol="0" anchor="b" anchorCtr="0" compatLnSpc="1">
                <a:prstTxWarp prst="textNoShape">
                  <a:avLst/>
                </a:prstTxWarp>
              </a:bodyPr>
              <a:lstStyle/>
              <a:p>
                <a:pPr defTabSz="914099" fontAlgn="base">
                  <a:spcBef>
                    <a:spcPct val="0"/>
                  </a:spcBef>
                  <a:spcAft>
                    <a:spcPct val="0"/>
                  </a:spcAft>
                </a:pPr>
                <a:endParaRPr lang="en-US" sz="1500" dirty="0">
                  <a:gradFill flip="none" rotWithShape="1">
                    <a:gsLst>
                      <a:gs pos="0">
                        <a:srgbClr val="FFFFFF"/>
                      </a:gs>
                      <a:gs pos="100000">
                        <a:srgbClr val="FFFFFF"/>
                      </a:gs>
                    </a:gsLst>
                    <a:lin ang="5400000" scaled="0"/>
                    <a:tileRect/>
                  </a:gradFill>
                  <a:latin typeface="Segoe UI Light" pitchFamily="34" charset="0"/>
                </a:endParaRPr>
              </a:p>
            </p:txBody>
          </p:sp>
          <p:grpSp>
            <p:nvGrpSpPr>
              <p:cNvPr id="25" name="Group 24"/>
              <p:cNvGrpSpPr>
                <a:grpSpLocks noChangeAspect="1"/>
              </p:cNvGrpSpPr>
              <p:nvPr/>
            </p:nvGrpSpPr>
            <p:grpSpPr bwMode="black">
              <a:xfrm>
                <a:off x="8946918" y="2417044"/>
                <a:ext cx="793155" cy="792950"/>
                <a:chOff x="446088" y="2665413"/>
                <a:chExt cx="920750" cy="920750"/>
              </a:xfrm>
              <a:solidFill>
                <a:srgbClr val="FFFFFF"/>
              </a:solidFill>
            </p:grpSpPr>
            <p:sp>
              <p:nvSpPr>
                <p:cNvPr id="26" name="Freeform 25"/>
                <p:cNvSpPr>
                  <a:spLocks noEditPoints="1"/>
                </p:cNvSpPr>
                <p:nvPr/>
              </p:nvSpPr>
              <p:spPr bwMode="black">
                <a:xfrm>
                  <a:off x="446088" y="2665413"/>
                  <a:ext cx="920750" cy="920750"/>
                </a:xfrm>
                <a:custGeom>
                  <a:avLst/>
                  <a:gdLst>
                    <a:gd name="T0" fmla="*/ 494 w 518"/>
                    <a:gd name="T1" fmla="*/ 216 h 518"/>
                    <a:gd name="T2" fmla="*/ 302 w 518"/>
                    <a:gd name="T3" fmla="*/ 24 h 518"/>
                    <a:gd name="T4" fmla="*/ 216 w 518"/>
                    <a:gd name="T5" fmla="*/ 24 h 518"/>
                    <a:gd name="T6" fmla="*/ 24 w 518"/>
                    <a:gd name="T7" fmla="*/ 216 h 518"/>
                    <a:gd name="T8" fmla="*/ 24 w 518"/>
                    <a:gd name="T9" fmla="*/ 302 h 518"/>
                    <a:gd name="T10" fmla="*/ 216 w 518"/>
                    <a:gd name="T11" fmla="*/ 494 h 518"/>
                    <a:gd name="T12" fmla="*/ 302 w 518"/>
                    <a:gd name="T13" fmla="*/ 494 h 518"/>
                    <a:gd name="T14" fmla="*/ 494 w 518"/>
                    <a:gd name="T15" fmla="*/ 302 h 518"/>
                    <a:gd name="T16" fmla="*/ 494 w 518"/>
                    <a:gd name="T17" fmla="*/ 216 h 518"/>
                    <a:gd name="T18" fmla="*/ 482 w 518"/>
                    <a:gd name="T19" fmla="*/ 290 h 518"/>
                    <a:gd name="T20" fmla="*/ 289 w 518"/>
                    <a:gd name="T21" fmla="*/ 482 h 518"/>
                    <a:gd name="T22" fmla="*/ 228 w 518"/>
                    <a:gd name="T23" fmla="*/ 482 h 518"/>
                    <a:gd name="T24" fmla="*/ 36 w 518"/>
                    <a:gd name="T25" fmla="*/ 290 h 518"/>
                    <a:gd name="T26" fmla="*/ 36 w 518"/>
                    <a:gd name="T27" fmla="*/ 228 h 518"/>
                    <a:gd name="T28" fmla="*/ 228 w 518"/>
                    <a:gd name="T29" fmla="*/ 36 h 518"/>
                    <a:gd name="T30" fmla="*/ 290 w 518"/>
                    <a:gd name="T31" fmla="*/ 36 h 518"/>
                    <a:gd name="T32" fmla="*/ 482 w 518"/>
                    <a:gd name="T33" fmla="*/ 228 h 518"/>
                    <a:gd name="T34" fmla="*/ 482 w 518"/>
                    <a:gd name="T35" fmla="*/ 29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8" h="518">
                      <a:moveTo>
                        <a:pt x="494" y="216"/>
                      </a:moveTo>
                      <a:cubicBezTo>
                        <a:pt x="302" y="24"/>
                        <a:pt x="302" y="24"/>
                        <a:pt x="302" y="24"/>
                      </a:cubicBezTo>
                      <a:cubicBezTo>
                        <a:pt x="278" y="0"/>
                        <a:pt x="240" y="0"/>
                        <a:pt x="216" y="24"/>
                      </a:cubicBezTo>
                      <a:cubicBezTo>
                        <a:pt x="24" y="216"/>
                        <a:pt x="24" y="216"/>
                        <a:pt x="24" y="216"/>
                      </a:cubicBezTo>
                      <a:cubicBezTo>
                        <a:pt x="0" y="240"/>
                        <a:pt x="0" y="278"/>
                        <a:pt x="24" y="302"/>
                      </a:cubicBezTo>
                      <a:cubicBezTo>
                        <a:pt x="216" y="494"/>
                        <a:pt x="216" y="494"/>
                        <a:pt x="216" y="494"/>
                      </a:cubicBezTo>
                      <a:cubicBezTo>
                        <a:pt x="240" y="518"/>
                        <a:pt x="278" y="518"/>
                        <a:pt x="302" y="494"/>
                      </a:cubicBezTo>
                      <a:cubicBezTo>
                        <a:pt x="494" y="302"/>
                        <a:pt x="494" y="302"/>
                        <a:pt x="494" y="302"/>
                      </a:cubicBezTo>
                      <a:cubicBezTo>
                        <a:pt x="518" y="278"/>
                        <a:pt x="518" y="240"/>
                        <a:pt x="494" y="216"/>
                      </a:cubicBezTo>
                      <a:close/>
                      <a:moveTo>
                        <a:pt x="482" y="290"/>
                      </a:moveTo>
                      <a:cubicBezTo>
                        <a:pt x="289" y="482"/>
                        <a:pt x="289" y="482"/>
                        <a:pt x="289" y="482"/>
                      </a:cubicBezTo>
                      <a:cubicBezTo>
                        <a:pt x="273" y="499"/>
                        <a:pt x="245" y="499"/>
                        <a:pt x="228" y="482"/>
                      </a:cubicBezTo>
                      <a:cubicBezTo>
                        <a:pt x="36" y="290"/>
                        <a:pt x="36" y="290"/>
                        <a:pt x="36" y="290"/>
                      </a:cubicBezTo>
                      <a:cubicBezTo>
                        <a:pt x="19" y="273"/>
                        <a:pt x="19" y="245"/>
                        <a:pt x="36" y="228"/>
                      </a:cubicBezTo>
                      <a:cubicBezTo>
                        <a:pt x="228" y="36"/>
                        <a:pt x="228" y="36"/>
                        <a:pt x="228" y="36"/>
                      </a:cubicBezTo>
                      <a:cubicBezTo>
                        <a:pt x="245" y="19"/>
                        <a:pt x="273" y="19"/>
                        <a:pt x="290" y="36"/>
                      </a:cubicBezTo>
                      <a:cubicBezTo>
                        <a:pt x="482" y="228"/>
                        <a:pt x="482" y="228"/>
                        <a:pt x="482" y="228"/>
                      </a:cubicBezTo>
                      <a:cubicBezTo>
                        <a:pt x="499" y="245"/>
                        <a:pt x="499" y="273"/>
                        <a:pt x="482" y="2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000">
                    <a:solidFill>
                      <a:schemeClr val="bg1"/>
                    </a:solidFill>
                    <a:latin typeface="Segoe UI Light" pitchFamily="34" charset="0"/>
                  </a:endParaRPr>
                </a:p>
              </p:txBody>
            </p:sp>
            <p:sp>
              <p:nvSpPr>
                <p:cNvPr id="27" name="Freeform 26"/>
                <p:cNvSpPr>
                  <a:spLocks noEditPoints="1"/>
                </p:cNvSpPr>
                <p:nvPr/>
              </p:nvSpPr>
              <p:spPr bwMode="black">
                <a:xfrm>
                  <a:off x="514351" y="2732090"/>
                  <a:ext cx="785814" cy="785815"/>
                </a:xfrm>
                <a:custGeom>
                  <a:avLst/>
                  <a:gdLst>
                    <a:gd name="T0" fmla="*/ 432 w 442"/>
                    <a:gd name="T1" fmla="*/ 203 h 442"/>
                    <a:gd name="T2" fmla="*/ 239 w 442"/>
                    <a:gd name="T3" fmla="*/ 10 h 442"/>
                    <a:gd name="T4" fmla="*/ 203 w 442"/>
                    <a:gd name="T5" fmla="*/ 10 h 442"/>
                    <a:gd name="T6" fmla="*/ 10 w 442"/>
                    <a:gd name="T7" fmla="*/ 203 h 442"/>
                    <a:gd name="T8" fmla="*/ 10 w 442"/>
                    <a:gd name="T9" fmla="*/ 239 h 442"/>
                    <a:gd name="T10" fmla="*/ 203 w 442"/>
                    <a:gd name="T11" fmla="*/ 432 h 442"/>
                    <a:gd name="T12" fmla="*/ 239 w 442"/>
                    <a:gd name="T13" fmla="*/ 432 h 442"/>
                    <a:gd name="T14" fmla="*/ 432 w 442"/>
                    <a:gd name="T15" fmla="*/ 239 h 442"/>
                    <a:gd name="T16" fmla="*/ 432 w 442"/>
                    <a:gd name="T17" fmla="*/ 203 h 442"/>
                    <a:gd name="T18" fmla="*/ 292 w 442"/>
                    <a:gd name="T19" fmla="*/ 331 h 442"/>
                    <a:gd name="T20" fmla="*/ 270 w 442"/>
                    <a:gd name="T21" fmla="*/ 310 h 442"/>
                    <a:gd name="T22" fmla="*/ 245 w 442"/>
                    <a:gd name="T23" fmla="*/ 273 h 442"/>
                    <a:gd name="T24" fmla="*/ 245 w 442"/>
                    <a:gd name="T25" fmla="*/ 352 h 442"/>
                    <a:gd name="T26" fmla="*/ 189 w 442"/>
                    <a:gd name="T27" fmla="*/ 352 h 442"/>
                    <a:gd name="T28" fmla="*/ 189 w 442"/>
                    <a:gd name="T29" fmla="*/ 157 h 442"/>
                    <a:gd name="T30" fmla="*/ 154 w 442"/>
                    <a:gd name="T31" fmla="*/ 157 h 442"/>
                    <a:gd name="T32" fmla="*/ 154 w 442"/>
                    <a:gd name="T33" fmla="*/ 157 h 442"/>
                    <a:gd name="T34" fmla="*/ 146 w 442"/>
                    <a:gd name="T35" fmla="*/ 150 h 442"/>
                    <a:gd name="T36" fmla="*/ 147 w 442"/>
                    <a:gd name="T37" fmla="*/ 146 h 442"/>
                    <a:gd name="T38" fmla="*/ 215 w 442"/>
                    <a:gd name="T39" fmla="*/ 54 h 442"/>
                    <a:gd name="T40" fmla="*/ 286 w 442"/>
                    <a:gd name="T41" fmla="*/ 145 h 442"/>
                    <a:gd name="T42" fmla="*/ 286 w 442"/>
                    <a:gd name="T43" fmla="*/ 145 h 442"/>
                    <a:gd name="T44" fmla="*/ 288 w 442"/>
                    <a:gd name="T45" fmla="*/ 150 h 442"/>
                    <a:gd name="T46" fmla="*/ 280 w 442"/>
                    <a:gd name="T47" fmla="*/ 157 h 442"/>
                    <a:gd name="T48" fmla="*/ 280 w 442"/>
                    <a:gd name="T49" fmla="*/ 157 h 442"/>
                    <a:gd name="T50" fmla="*/ 245 w 442"/>
                    <a:gd name="T51" fmla="*/ 157 h 442"/>
                    <a:gd name="T52" fmla="*/ 245 w 442"/>
                    <a:gd name="T53" fmla="*/ 165 h 442"/>
                    <a:gd name="T54" fmla="*/ 246 w 442"/>
                    <a:gd name="T55" fmla="*/ 170 h 442"/>
                    <a:gd name="T56" fmla="*/ 257 w 442"/>
                    <a:gd name="T57" fmla="*/ 204 h 442"/>
                    <a:gd name="T58" fmla="*/ 300 w 442"/>
                    <a:gd name="T59" fmla="*/ 285 h 442"/>
                    <a:gd name="T60" fmla="*/ 320 w 442"/>
                    <a:gd name="T61" fmla="*/ 303 h 442"/>
                    <a:gd name="T62" fmla="*/ 292 w 442"/>
                    <a:gd name="T63" fmla="*/ 331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2" h="442">
                      <a:moveTo>
                        <a:pt x="432" y="203"/>
                      </a:moveTo>
                      <a:cubicBezTo>
                        <a:pt x="239" y="10"/>
                        <a:pt x="239" y="10"/>
                        <a:pt x="239" y="10"/>
                      </a:cubicBezTo>
                      <a:cubicBezTo>
                        <a:pt x="229" y="0"/>
                        <a:pt x="213" y="0"/>
                        <a:pt x="203" y="10"/>
                      </a:cubicBezTo>
                      <a:cubicBezTo>
                        <a:pt x="10" y="203"/>
                        <a:pt x="10" y="203"/>
                        <a:pt x="10" y="203"/>
                      </a:cubicBezTo>
                      <a:cubicBezTo>
                        <a:pt x="0" y="213"/>
                        <a:pt x="0" y="229"/>
                        <a:pt x="10" y="239"/>
                      </a:cubicBezTo>
                      <a:cubicBezTo>
                        <a:pt x="203" y="432"/>
                        <a:pt x="203" y="432"/>
                        <a:pt x="203" y="432"/>
                      </a:cubicBezTo>
                      <a:cubicBezTo>
                        <a:pt x="213" y="442"/>
                        <a:pt x="229" y="442"/>
                        <a:pt x="239" y="432"/>
                      </a:cubicBezTo>
                      <a:cubicBezTo>
                        <a:pt x="432" y="239"/>
                        <a:pt x="432" y="239"/>
                        <a:pt x="432" y="239"/>
                      </a:cubicBezTo>
                      <a:cubicBezTo>
                        <a:pt x="442" y="229"/>
                        <a:pt x="442" y="213"/>
                        <a:pt x="432" y="203"/>
                      </a:cubicBezTo>
                      <a:close/>
                      <a:moveTo>
                        <a:pt x="292" y="331"/>
                      </a:moveTo>
                      <a:cubicBezTo>
                        <a:pt x="284" y="325"/>
                        <a:pt x="277" y="318"/>
                        <a:pt x="270" y="310"/>
                      </a:cubicBezTo>
                      <a:cubicBezTo>
                        <a:pt x="260" y="299"/>
                        <a:pt x="252" y="286"/>
                        <a:pt x="245" y="273"/>
                      </a:cubicBezTo>
                      <a:cubicBezTo>
                        <a:pt x="245" y="352"/>
                        <a:pt x="245" y="352"/>
                        <a:pt x="245" y="352"/>
                      </a:cubicBezTo>
                      <a:cubicBezTo>
                        <a:pt x="189" y="352"/>
                        <a:pt x="189" y="352"/>
                        <a:pt x="189" y="352"/>
                      </a:cubicBezTo>
                      <a:cubicBezTo>
                        <a:pt x="189" y="157"/>
                        <a:pt x="189" y="157"/>
                        <a:pt x="189" y="157"/>
                      </a:cubicBezTo>
                      <a:cubicBezTo>
                        <a:pt x="154" y="157"/>
                        <a:pt x="154" y="157"/>
                        <a:pt x="154" y="157"/>
                      </a:cubicBezTo>
                      <a:cubicBezTo>
                        <a:pt x="154" y="157"/>
                        <a:pt x="154" y="157"/>
                        <a:pt x="154" y="157"/>
                      </a:cubicBezTo>
                      <a:cubicBezTo>
                        <a:pt x="150" y="157"/>
                        <a:pt x="146" y="154"/>
                        <a:pt x="146" y="150"/>
                      </a:cubicBezTo>
                      <a:cubicBezTo>
                        <a:pt x="146" y="148"/>
                        <a:pt x="147" y="147"/>
                        <a:pt x="147" y="146"/>
                      </a:cubicBezTo>
                      <a:cubicBezTo>
                        <a:pt x="215" y="54"/>
                        <a:pt x="215" y="54"/>
                        <a:pt x="215" y="54"/>
                      </a:cubicBezTo>
                      <a:cubicBezTo>
                        <a:pt x="286" y="145"/>
                        <a:pt x="286" y="145"/>
                        <a:pt x="286" y="145"/>
                      </a:cubicBezTo>
                      <a:cubicBezTo>
                        <a:pt x="286" y="145"/>
                        <a:pt x="286" y="145"/>
                        <a:pt x="286" y="145"/>
                      </a:cubicBezTo>
                      <a:cubicBezTo>
                        <a:pt x="287" y="146"/>
                        <a:pt x="288" y="148"/>
                        <a:pt x="288" y="150"/>
                      </a:cubicBezTo>
                      <a:cubicBezTo>
                        <a:pt x="288" y="154"/>
                        <a:pt x="284" y="157"/>
                        <a:pt x="280" y="157"/>
                      </a:cubicBezTo>
                      <a:cubicBezTo>
                        <a:pt x="280" y="157"/>
                        <a:pt x="280" y="157"/>
                        <a:pt x="280" y="157"/>
                      </a:cubicBezTo>
                      <a:cubicBezTo>
                        <a:pt x="245" y="157"/>
                        <a:pt x="245" y="157"/>
                        <a:pt x="245" y="157"/>
                      </a:cubicBezTo>
                      <a:cubicBezTo>
                        <a:pt x="245" y="165"/>
                        <a:pt x="245" y="165"/>
                        <a:pt x="245" y="165"/>
                      </a:cubicBezTo>
                      <a:cubicBezTo>
                        <a:pt x="245" y="166"/>
                        <a:pt x="246" y="168"/>
                        <a:pt x="246" y="170"/>
                      </a:cubicBezTo>
                      <a:cubicBezTo>
                        <a:pt x="249" y="179"/>
                        <a:pt x="252" y="191"/>
                        <a:pt x="257" y="204"/>
                      </a:cubicBezTo>
                      <a:cubicBezTo>
                        <a:pt x="266" y="230"/>
                        <a:pt x="281" y="263"/>
                        <a:pt x="300" y="285"/>
                      </a:cubicBezTo>
                      <a:cubicBezTo>
                        <a:pt x="307" y="292"/>
                        <a:pt x="313" y="298"/>
                        <a:pt x="320" y="303"/>
                      </a:cubicBezTo>
                      <a:lnTo>
                        <a:pt x="292" y="3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000">
                    <a:solidFill>
                      <a:schemeClr val="bg1"/>
                    </a:solidFill>
                    <a:latin typeface="Segoe UI Light" pitchFamily="34" charset="0"/>
                  </a:endParaRPr>
                </a:p>
              </p:txBody>
            </p:sp>
          </p:grpSp>
        </p:grpSp>
        <p:grpSp>
          <p:nvGrpSpPr>
            <p:cNvPr id="2048" name="Group 2047"/>
            <p:cNvGrpSpPr/>
            <p:nvPr/>
          </p:nvGrpSpPr>
          <p:grpSpPr>
            <a:xfrm>
              <a:off x="7301471" y="2149434"/>
              <a:ext cx="1328171" cy="1328171"/>
              <a:chOff x="7313346" y="2149434"/>
              <a:chExt cx="1328171" cy="1328171"/>
            </a:xfrm>
          </p:grpSpPr>
          <p:sp>
            <p:nvSpPr>
              <p:cNvPr id="15" name="Rectangle 14"/>
              <p:cNvSpPr/>
              <p:nvPr>
                <p:custDataLst>
                  <p:tags r:id="rId10"/>
                </p:custDataLst>
              </p:nvPr>
            </p:nvSpPr>
            <p:spPr bwMode="auto">
              <a:xfrm>
                <a:off x="7313346" y="2149434"/>
                <a:ext cx="1328171" cy="1328171"/>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0" tIns="45720" rIns="68580" bIns="45720" numCol="1" rtlCol="0" anchor="b" anchorCtr="0" compatLnSpc="1">
                <a:prstTxWarp prst="textNoShape">
                  <a:avLst/>
                </a:prstTxWarp>
              </a:bodyPr>
              <a:lstStyle/>
              <a:p>
                <a:pPr defTabSz="914099" fontAlgn="base">
                  <a:spcBef>
                    <a:spcPct val="0"/>
                  </a:spcBef>
                  <a:spcAft>
                    <a:spcPct val="0"/>
                  </a:spcAft>
                </a:pPr>
                <a:endParaRPr lang="en-US" sz="1500" dirty="0">
                  <a:gradFill flip="none" rotWithShape="1">
                    <a:gsLst>
                      <a:gs pos="0">
                        <a:srgbClr val="FFFFFF"/>
                      </a:gs>
                      <a:gs pos="100000">
                        <a:srgbClr val="FFFFFF"/>
                      </a:gs>
                    </a:gsLst>
                    <a:lin ang="5400000" scaled="0"/>
                    <a:tileRect/>
                  </a:gradFill>
                  <a:latin typeface="Segoe UI Light" pitchFamily="34" charset="0"/>
                </a:endParaRPr>
              </a:p>
            </p:txBody>
          </p:sp>
          <p:sp>
            <p:nvSpPr>
              <p:cNvPr id="28" name="Freeform 27"/>
              <p:cNvSpPr>
                <a:spLocks noChangeAspect="1" noEditPoints="1"/>
              </p:cNvSpPr>
              <p:nvPr/>
            </p:nvSpPr>
            <p:spPr bwMode="black">
              <a:xfrm>
                <a:off x="7635835" y="2457648"/>
                <a:ext cx="676892" cy="676715"/>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000">
                  <a:solidFill>
                    <a:schemeClr val="bg1"/>
                  </a:solidFill>
                  <a:latin typeface="Segoe UI Light" pitchFamily="34" charset="0"/>
                </a:endParaRPr>
              </a:p>
            </p:txBody>
          </p:sp>
        </p:grpSp>
        <p:sp>
          <p:nvSpPr>
            <p:cNvPr id="20" name="Rectangle 19"/>
            <p:cNvSpPr>
              <a:spLocks noChangeAspect="1"/>
            </p:cNvSpPr>
            <p:nvPr>
              <p:custDataLst>
                <p:tags r:id="rId9"/>
              </p:custDataLst>
            </p:nvPr>
          </p:nvSpPr>
          <p:spPr bwMode="auto">
            <a:xfrm>
              <a:off x="7290562" y="1035504"/>
              <a:ext cx="2699860" cy="1065712"/>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0" tIns="45720" rIns="68580" bIns="45720" numCol="1" rtlCol="0" anchor="t" anchorCtr="0" compatLnSpc="1">
              <a:prstTxWarp prst="textNoShape">
                <a:avLst/>
              </a:prstTxWarp>
            </a:bodyPr>
            <a:lstStyle/>
            <a:p>
              <a:pPr defTabSz="914099" fontAlgn="base">
                <a:spcBef>
                  <a:spcPct val="0"/>
                </a:spcBef>
                <a:spcAft>
                  <a:spcPct val="0"/>
                </a:spcAft>
              </a:pPr>
              <a:r>
                <a:rPr lang="en-US" sz="3200" dirty="0">
                  <a:gradFill flip="none" rotWithShape="1">
                    <a:gsLst>
                      <a:gs pos="0">
                        <a:srgbClr val="FFFFFF"/>
                      </a:gs>
                      <a:gs pos="100000">
                        <a:srgbClr val="FFFFFF"/>
                      </a:gs>
                    </a:gsLst>
                    <a:lin ang="5400000" scaled="0"/>
                    <a:tileRect/>
                  </a:gradFill>
                  <a:latin typeface="Segoe" pitchFamily="34" charset="0"/>
                </a:rPr>
                <a:t>Velocity</a:t>
              </a:r>
            </a:p>
          </p:txBody>
        </p:sp>
      </p:grpSp>
      <p:grpSp>
        <p:nvGrpSpPr>
          <p:cNvPr id="36" name="Group 35"/>
          <p:cNvGrpSpPr/>
          <p:nvPr>
            <p:custDataLst>
              <p:tags r:id="rId5"/>
            </p:custDataLst>
          </p:nvPr>
        </p:nvGrpSpPr>
        <p:grpSpPr>
          <a:xfrm>
            <a:off x="4520373" y="862446"/>
            <a:ext cx="2645920" cy="2464744"/>
            <a:chOff x="3169228" y="1047380"/>
            <a:chExt cx="2645920" cy="2464744"/>
          </a:xfrm>
        </p:grpSpPr>
        <p:sp>
          <p:nvSpPr>
            <p:cNvPr id="37" name="Rectangle 36"/>
            <p:cNvSpPr/>
            <p:nvPr>
              <p:custDataLst>
                <p:tags r:id="rId8"/>
              </p:custDataLst>
            </p:nvPr>
          </p:nvSpPr>
          <p:spPr bwMode="auto">
            <a:xfrm>
              <a:off x="3169228" y="1047380"/>
              <a:ext cx="2645920" cy="2464744"/>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11760" tIns="73660" rIns="111760" bIns="73660" numCol="1" rtlCol="0" anchor="t" anchorCtr="0" compatLnSpc="1">
              <a:prstTxWarp prst="textNoShape">
                <a:avLst/>
              </a:prstTxWarp>
            </a:bodyPr>
            <a:lstStyle/>
            <a:p>
              <a:pPr defTabSz="914099" fontAlgn="base">
                <a:spcBef>
                  <a:spcPct val="0"/>
                </a:spcBef>
                <a:spcAft>
                  <a:spcPct val="0"/>
                </a:spcAft>
              </a:pPr>
              <a:r>
                <a:rPr lang="en-US" sz="3200" dirty="0">
                  <a:gradFill flip="none" rotWithShape="1">
                    <a:gsLst>
                      <a:gs pos="0">
                        <a:srgbClr val="FFFFFF"/>
                      </a:gs>
                      <a:gs pos="100000">
                        <a:srgbClr val="FFFFFF"/>
                      </a:gs>
                    </a:gsLst>
                    <a:lin ang="5400000" scaled="0"/>
                    <a:tileRect/>
                  </a:gradFill>
                  <a:latin typeface="Segoe" pitchFamily="34" charset="0"/>
                </a:rPr>
                <a:t>Volume</a:t>
              </a:r>
              <a:endParaRPr lang="en-US" dirty="0">
                <a:gradFill flip="none" rotWithShape="1">
                  <a:gsLst>
                    <a:gs pos="0">
                      <a:srgbClr val="FFFFFF"/>
                    </a:gs>
                    <a:gs pos="100000">
                      <a:srgbClr val="FFFFFF"/>
                    </a:gs>
                  </a:gsLst>
                  <a:lin ang="5400000" scaled="0"/>
                  <a:tileRect/>
                </a:gradFill>
                <a:latin typeface="Segoe" pitchFamily="34" charset="0"/>
              </a:endParaRPr>
            </a:p>
            <a:p>
              <a:pPr defTabSz="914099" fontAlgn="base">
                <a:spcBef>
                  <a:spcPct val="0"/>
                </a:spcBef>
                <a:spcAft>
                  <a:spcPct val="0"/>
                </a:spcAft>
              </a:pPr>
              <a:endParaRPr lang="en-US" dirty="0">
                <a:gradFill flip="none" rotWithShape="1">
                  <a:gsLst>
                    <a:gs pos="0">
                      <a:srgbClr val="FFFFFF"/>
                    </a:gs>
                    <a:gs pos="100000">
                      <a:srgbClr val="FFFFFF"/>
                    </a:gs>
                  </a:gsLst>
                  <a:lin ang="5400000" scaled="0"/>
                  <a:tileRect/>
                </a:gradFill>
              </a:endParaRPr>
            </a:p>
            <a:p>
              <a:pPr defTabSz="914099" fontAlgn="base">
                <a:spcBef>
                  <a:spcPct val="0"/>
                </a:spcBef>
                <a:spcAft>
                  <a:spcPct val="0"/>
                </a:spcAft>
              </a:pPr>
              <a:r>
                <a:rPr lang="en-US" dirty="0">
                  <a:gradFill flip="none" rotWithShape="1">
                    <a:gsLst>
                      <a:gs pos="0">
                        <a:srgbClr val="FFFFFF"/>
                      </a:gs>
                      <a:gs pos="100000">
                        <a:srgbClr val="FFFFFF"/>
                      </a:gs>
                    </a:gsLst>
                    <a:lin ang="5400000" scaled="0"/>
                    <a:tileRect/>
                  </a:gradFill>
                  <a:latin typeface="Segoe" pitchFamily="34" charset="0"/>
                </a:rPr>
                <a:t>MB </a:t>
              </a:r>
              <a:r>
                <a:rPr lang="en-US" dirty="0">
                  <a:gradFill flip="none" rotWithShape="1">
                    <a:gsLst>
                      <a:gs pos="0">
                        <a:srgbClr val="FFFFFF"/>
                      </a:gs>
                      <a:gs pos="100000">
                        <a:srgbClr val="FFFFFF"/>
                      </a:gs>
                    </a:gsLst>
                    <a:lin ang="5400000" scaled="0"/>
                    <a:tileRect/>
                  </a:gradFill>
                  <a:latin typeface="Segoe" pitchFamily="34" charset="0"/>
                  <a:sym typeface="Wingdings"/>
                </a:rPr>
                <a:t></a:t>
              </a:r>
              <a:r>
                <a:rPr lang="en-US" dirty="0">
                  <a:gradFill flip="none" rotWithShape="1">
                    <a:gsLst>
                      <a:gs pos="0">
                        <a:srgbClr val="FFFFFF"/>
                      </a:gs>
                      <a:gs pos="100000">
                        <a:srgbClr val="FFFFFF"/>
                      </a:gs>
                    </a:gsLst>
                    <a:lin ang="5400000" scaled="0"/>
                    <a:tileRect/>
                  </a:gradFill>
                  <a:latin typeface="Segoe" pitchFamily="34" charset="0"/>
                </a:rPr>
                <a:t> GB </a:t>
              </a:r>
              <a:r>
                <a:rPr lang="en-US" dirty="0">
                  <a:gradFill flip="none" rotWithShape="1">
                    <a:gsLst>
                      <a:gs pos="0">
                        <a:srgbClr val="FFFFFF"/>
                      </a:gs>
                      <a:gs pos="100000">
                        <a:srgbClr val="FFFFFF"/>
                      </a:gs>
                    </a:gsLst>
                    <a:lin ang="5400000" scaled="0"/>
                    <a:tileRect/>
                  </a:gradFill>
                  <a:latin typeface="Segoe" pitchFamily="34" charset="0"/>
                  <a:sym typeface="Wingdings"/>
                </a:rPr>
                <a:t> </a:t>
              </a:r>
              <a:r>
                <a:rPr lang="en-US" dirty="0">
                  <a:gradFill flip="none" rotWithShape="1">
                    <a:gsLst>
                      <a:gs pos="0">
                        <a:srgbClr val="FFFFFF"/>
                      </a:gs>
                      <a:gs pos="100000">
                        <a:srgbClr val="FFFFFF"/>
                      </a:gs>
                    </a:gsLst>
                    <a:lin ang="5400000" scaled="0"/>
                    <a:tileRect/>
                  </a:gradFill>
                  <a:latin typeface="Segoe" pitchFamily="34" charset="0"/>
                </a:rPr>
                <a:t>TB</a:t>
              </a:r>
            </a:p>
            <a:p>
              <a:pPr defTabSz="914099" fontAlgn="base">
                <a:spcBef>
                  <a:spcPct val="0"/>
                </a:spcBef>
                <a:spcAft>
                  <a:spcPct val="0"/>
                </a:spcAft>
              </a:pPr>
              <a:endParaRPr lang="en-US" dirty="0">
                <a:gradFill flip="none" rotWithShape="1">
                  <a:gsLst>
                    <a:gs pos="0">
                      <a:srgbClr val="FFFFFF"/>
                    </a:gs>
                    <a:gs pos="100000">
                      <a:srgbClr val="FFFFFF"/>
                    </a:gs>
                  </a:gsLst>
                  <a:lin ang="5400000" scaled="0"/>
                  <a:tileRect/>
                </a:gradFill>
              </a:endParaRPr>
            </a:p>
          </p:txBody>
        </p:sp>
        <p:sp>
          <p:nvSpPr>
            <p:cNvPr id="39" name="Freeform 38"/>
            <p:cNvSpPr>
              <a:spLocks noChangeAspect="1" noEditPoints="1"/>
            </p:cNvSpPr>
            <p:nvPr/>
          </p:nvSpPr>
          <p:spPr bwMode="black">
            <a:xfrm>
              <a:off x="4191000" y="2835044"/>
              <a:ext cx="400154" cy="540958"/>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1600"/>
            </a:p>
          </p:txBody>
        </p:sp>
      </p:grpSp>
      <p:sp>
        <p:nvSpPr>
          <p:cNvPr id="3" name="Rectangle 2"/>
          <p:cNvSpPr/>
          <p:nvPr/>
        </p:nvSpPr>
        <p:spPr>
          <a:xfrm>
            <a:off x="4492345" y="2172803"/>
            <a:ext cx="2286203" cy="461665"/>
          </a:xfrm>
          <a:prstGeom prst="rect">
            <a:avLst/>
          </a:prstGeom>
        </p:spPr>
        <p:txBody>
          <a:bodyPr wrap="none">
            <a:spAutoFit/>
          </a:bodyPr>
          <a:lstStyle/>
          <a:p>
            <a:pPr defTabSz="914099" fontAlgn="base">
              <a:spcBef>
                <a:spcPct val="0"/>
              </a:spcBef>
              <a:spcAft>
                <a:spcPct val="0"/>
              </a:spcAft>
            </a:pPr>
            <a:r>
              <a:rPr lang="en-US" dirty="0">
                <a:gradFill flip="none" rotWithShape="1">
                  <a:gsLst>
                    <a:gs pos="0">
                      <a:srgbClr val="FFFFFF"/>
                    </a:gs>
                    <a:gs pos="100000">
                      <a:srgbClr val="FFFFFF"/>
                    </a:gs>
                  </a:gsLst>
                  <a:lin ang="5400000" scaled="0"/>
                  <a:tileRect/>
                </a:gradFill>
                <a:latin typeface="Segoe" pitchFamily="34" charset="0"/>
              </a:rPr>
              <a:t>PB </a:t>
            </a:r>
            <a:r>
              <a:rPr lang="en-US" dirty="0">
                <a:gradFill flip="none" rotWithShape="1">
                  <a:gsLst>
                    <a:gs pos="0">
                      <a:srgbClr val="FFFFFF"/>
                    </a:gs>
                    <a:gs pos="100000">
                      <a:srgbClr val="FFFFFF"/>
                    </a:gs>
                  </a:gsLst>
                  <a:lin ang="5400000" scaled="0"/>
                  <a:tileRect/>
                </a:gradFill>
                <a:latin typeface="Segoe" pitchFamily="34" charset="0"/>
                <a:sym typeface="Wingdings"/>
              </a:rPr>
              <a:t> EB  ZB</a:t>
            </a:r>
            <a:endParaRPr lang="en-US" dirty="0">
              <a:gradFill flip="none" rotWithShape="1">
                <a:gsLst>
                  <a:gs pos="0">
                    <a:srgbClr val="FFFFFF"/>
                  </a:gs>
                  <a:gs pos="100000">
                    <a:srgbClr val="FFFFFF"/>
                  </a:gs>
                </a:gsLst>
                <a:lin ang="5400000" scaled="0"/>
                <a:tileRect/>
              </a:gradFill>
              <a:latin typeface="Segoe" pitchFamily="34" charset="0"/>
            </a:endParaRPr>
          </a:p>
        </p:txBody>
      </p:sp>
      <p:graphicFrame>
        <p:nvGraphicFramePr>
          <p:cNvPr id="2" name="Table 1"/>
          <p:cNvGraphicFramePr>
            <a:graphicFrameLocks noGrp="1"/>
          </p:cNvGraphicFramePr>
          <p:nvPr>
            <p:extLst/>
          </p:nvPr>
        </p:nvGraphicFramePr>
        <p:xfrm>
          <a:off x="3000277" y="7025640"/>
          <a:ext cx="1097280" cy="594360"/>
        </p:xfrm>
        <a:graphic>
          <a:graphicData uri="http://schemas.openxmlformats.org/drawingml/2006/table">
            <a:tbl>
              <a:tblPr>
                <a:tableStyleId>{5C22544A-7EE6-4342-B048-85BDC9FD1C3A}</a:tableStyleId>
              </a:tblPr>
              <a:tblGrid>
                <a:gridCol w="548640"/>
                <a:gridCol w="548640"/>
              </a:tblGrid>
              <a:tr h="182880">
                <a:tc>
                  <a:txBody>
                    <a:bodyPr/>
                    <a:lstStyle/>
                    <a:p>
                      <a:pPr algn="ctr"/>
                      <a:r>
                        <a:rPr lang="en-US" sz="700" dirty="0" smtClean="0">
                          <a:solidFill>
                            <a:schemeClr val="bg1"/>
                          </a:solidFill>
                        </a:rPr>
                        <a:t>ABC</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123</a:t>
                      </a:r>
                      <a:endParaRPr lang="en-US" sz="700" dirty="0">
                        <a:solidFill>
                          <a:schemeClr val="bg1"/>
                        </a:solidFill>
                      </a:endParaRPr>
                    </a:p>
                  </a:txBody>
                  <a:tcPr anchor="ctr">
                    <a:solidFill>
                      <a:srgbClr val="68217A"/>
                    </a:solidFill>
                  </a:tcPr>
                </a:tc>
              </a:tr>
              <a:tr h="182880">
                <a:tc>
                  <a:txBody>
                    <a:bodyPr/>
                    <a:lstStyle/>
                    <a:p>
                      <a:pPr algn="ctr"/>
                      <a:r>
                        <a:rPr lang="en-US" sz="700" dirty="0" smtClean="0">
                          <a:solidFill>
                            <a:schemeClr val="bg1"/>
                          </a:solidFill>
                        </a:rPr>
                        <a:t>DEF</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456</a:t>
                      </a:r>
                      <a:endParaRPr lang="en-US" sz="700" dirty="0">
                        <a:solidFill>
                          <a:schemeClr val="bg1"/>
                        </a:solidFill>
                      </a:endParaRPr>
                    </a:p>
                  </a:txBody>
                  <a:tcPr anchor="ctr">
                    <a:solidFill>
                      <a:srgbClr val="68217A"/>
                    </a:solidFill>
                  </a:tcPr>
                </a:tc>
              </a:tr>
              <a:tr h="182880">
                <a:tc>
                  <a:txBody>
                    <a:bodyPr/>
                    <a:lstStyle/>
                    <a:p>
                      <a:pPr algn="ctr"/>
                      <a:r>
                        <a:rPr lang="en-US" sz="700" dirty="0" smtClean="0">
                          <a:solidFill>
                            <a:schemeClr val="bg1"/>
                          </a:solidFill>
                        </a:rPr>
                        <a:t>GHI</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789</a:t>
                      </a:r>
                      <a:endParaRPr lang="en-US" sz="700" dirty="0">
                        <a:solidFill>
                          <a:schemeClr val="bg1"/>
                        </a:solidFill>
                      </a:endParaRPr>
                    </a:p>
                  </a:txBody>
                  <a:tcPr anchor="ctr">
                    <a:solidFill>
                      <a:srgbClr val="68217A"/>
                    </a:solidFill>
                  </a:tcPr>
                </a:tc>
              </a:tr>
            </a:tbl>
          </a:graphicData>
        </a:graphic>
      </p:graphicFrame>
      <p:graphicFrame>
        <p:nvGraphicFramePr>
          <p:cNvPr id="29" name="Table 28"/>
          <p:cNvGraphicFramePr>
            <a:graphicFrameLocks noGrp="1"/>
          </p:cNvGraphicFramePr>
          <p:nvPr>
            <p:extLst/>
          </p:nvPr>
        </p:nvGraphicFramePr>
        <p:xfrm>
          <a:off x="3152677" y="7178040"/>
          <a:ext cx="1097280" cy="594360"/>
        </p:xfrm>
        <a:graphic>
          <a:graphicData uri="http://schemas.openxmlformats.org/drawingml/2006/table">
            <a:tbl>
              <a:tblPr>
                <a:tableStyleId>{5C22544A-7EE6-4342-B048-85BDC9FD1C3A}</a:tableStyleId>
              </a:tblPr>
              <a:tblGrid>
                <a:gridCol w="548640"/>
                <a:gridCol w="548640"/>
              </a:tblGrid>
              <a:tr h="182880">
                <a:tc>
                  <a:txBody>
                    <a:bodyPr/>
                    <a:lstStyle/>
                    <a:p>
                      <a:pPr algn="ctr"/>
                      <a:r>
                        <a:rPr lang="en-US" sz="700" dirty="0" smtClean="0">
                          <a:solidFill>
                            <a:schemeClr val="bg1"/>
                          </a:solidFill>
                        </a:rPr>
                        <a:t>ABC</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123</a:t>
                      </a:r>
                      <a:endParaRPr lang="en-US" sz="700" dirty="0">
                        <a:solidFill>
                          <a:schemeClr val="bg1"/>
                        </a:solidFill>
                      </a:endParaRPr>
                    </a:p>
                  </a:txBody>
                  <a:tcPr anchor="ctr">
                    <a:solidFill>
                      <a:srgbClr val="68217A"/>
                    </a:solidFill>
                  </a:tcPr>
                </a:tc>
              </a:tr>
              <a:tr h="182880">
                <a:tc>
                  <a:txBody>
                    <a:bodyPr/>
                    <a:lstStyle/>
                    <a:p>
                      <a:pPr algn="ctr"/>
                      <a:r>
                        <a:rPr lang="en-US" sz="700" dirty="0" smtClean="0">
                          <a:solidFill>
                            <a:schemeClr val="bg1"/>
                          </a:solidFill>
                        </a:rPr>
                        <a:t>DEF</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456</a:t>
                      </a:r>
                      <a:endParaRPr lang="en-US" sz="700" dirty="0">
                        <a:solidFill>
                          <a:schemeClr val="bg1"/>
                        </a:solidFill>
                      </a:endParaRPr>
                    </a:p>
                  </a:txBody>
                  <a:tcPr anchor="ctr">
                    <a:solidFill>
                      <a:srgbClr val="68217A"/>
                    </a:solidFill>
                  </a:tcPr>
                </a:tc>
              </a:tr>
              <a:tr h="182880">
                <a:tc>
                  <a:txBody>
                    <a:bodyPr/>
                    <a:lstStyle/>
                    <a:p>
                      <a:pPr algn="ctr"/>
                      <a:r>
                        <a:rPr lang="en-US" sz="700" dirty="0" smtClean="0">
                          <a:solidFill>
                            <a:schemeClr val="bg1"/>
                          </a:solidFill>
                        </a:rPr>
                        <a:t>GHI</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789</a:t>
                      </a:r>
                      <a:endParaRPr lang="en-US" sz="700" dirty="0">
                        <a:solidFill>
                          <a:schemeClr val="bg1"/>
                        </a:solidFill>
                      </a:endParaRPr>
                    </a:p>
                  </a:txBody>
                  <a:tcPr anchor="ctr">
                    <a:solidFill>
                      <a:srgbClr val="68217A"/>
                    </a:solidFill>
                  </a:tcPr>
                </a:tc>
              </a:tr>
            </a:tbl>
          </a:graphicData>
        </a:graphic>
      </p:graphicFrame>
      <p:graphicFrame>
        <p:nvGraphicFramePr>
          <p:cNvPr id="30" name="Table 29"/>
          <p:cNvGraphicFramePr>
            <a:graphicFrameLocks noGrp="1"/>
          </p:cNvGraphicFramePr>
          <p:nvPr>
            <p:extLst/>
          </p:nvPr>
        </p:nvGraphicFramePr>
        <p:xfrm>
          <a:off x="3305077" y="7330440"/>
          <a:ext cx="1097280" cy="594360"/>
        </p:xfrm>
        <a:graphic>
          <a:graphicData uri="http://schemas.openxmlformats.org/drawingml/2006/table">
            <a:tbl>
              <a:tblPr>
                <a:tableStyleId>{5C22544A-7EE6-4342-B048-85BDC9FD1C3A}</a:tableStyleId>
              </a:tblPr>
              <a:tblGrid>
                <a:gridCol w="548640"/>
                <a:gridCol w="548640"/>
              </a:tblGrid>
              <a:tr h="182880">
                <a:tc>
                  <a:txBody>
                    <a:bodyPr/>
                    <a:lstStyle/>
                    <a:p>
                      <a:pPr algn="ctr"/>
                      <a:r>
                        <a:rPr lang="en-US" sz="700" dirty="0" smtClean="0">
                          <a:solidFill>
                            <a:schemeClr val="bg1"/>
                          </a:solidFill>
                        </a:rPr>
                        <a:t>ABC</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123</a:t>
                      </a:r>
                      <a:endParaRPr lang="en-US" sz="700" dirty="0">
                        <a:solidFill>
                          <a:schemeClr val="bg1"/>
                        </a:solidFill>
                      </a:endParaRPr>
                    </a:p>
                  </a:txBody>
                  <a:tcPr anchor="ctr">
                    <a:solidFill>
                      <a:srgbClr val="68217A"/>
                    </a:solidFill>
                  </a:tcPr>
                </a:tc>
              </a:tr>
              <a:tr h="182880">
                <a:tc>
                  <a:txBody>
                    <a:bodyPr/>
                    <a:lstStyle/>
                    <a:p>
                      <a:pPr algn="ctr"/>
                      <a:r>
                        <a:rPr lang="en-US" sz="700" dirty="0" smtClean="0">
                          <a:solidFill>
                            <a:schemeClr val="bg1"/>
                          </a:solidFill>
                        </a:rPr>
                        <a:t>DEF</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456</a:t>
                      </a:r>
                      <a:endParaRPr lang="en-US" sz="700" dirty="0">
                        <a:solidFill>
                          <a:schemeClr val="bg1"/>
                        </a:solidFill>
                      </a:endParaRPr>
                    </a:p>
                  </a:txBody>
                  <a:tcPr anchor="ctr">
                    <a:solidFill>
                      <a:srgbClr val="68217A"/>
                    </a:solidFill>
                  </a:tcPr>
                </a:tc>
              </a:tr>
              <a:tr h="182880">
                <a:tc>
                  <a:txBody>
                    <a:bodyPr/>
                    <a:lstStyle/>
                    <a:p>
                      <a:pPr algn="ctr"/>
                      <a:r>
                        <a:rPr lang="en-US" sz="700" dirty="0" smtClean="0">
                          <a:solidFill>
                            <a:schemeClr val="bg1"/>
                          </a:solidFill>
                        </a:rPr>
                        <a:t>GHI</a:t>
                      </a:r>
                      <a:endParaRPr lang="en-US" sz="700" dirty="0">
                        <a:solidFill>
                          <a:schemeClr val="bg1"/>
                        </a:solidFill>
                      </a:endParaRPr>
                    </a:p>
                  </a:txBody>
                  <a:tcPr anchor="ctr">
                    <a:solidFill>
                      <a:srgbClr val="68217A"/>
                    </a:solidFill>
                  </a:tcPr>
                </a:tc>
                <a:tc>
                  <a:txBody>
                    <a:bodyPr/>
                    <a:lstStyle/>
                    <a:p>
                      <a:pPr algn="ctr"/>
                      <a:r>
                        <a:rPr lang="en-US" sz="700" dirty="0" smtClean="0">
                          <a:solidFill>
                            <a:schemeClr val="bg1"/>
                          </a:solidFill>
                        </a:rPr>
                        <a:t>789</a:t>
                      </a:r>
                      <a:endParaRPr lang="en-US" sz="700" dirty="0">
                        <a:solidFill>
                          <a:schemeClr val="bg1"/>
                        </a:solidFill>
                      </a:endParaRPr>
                    </a:p>
                  </a:txBody>
                  <a:tcPr anchor="ctr">
                    <a:solidFill>
                      <a:srgbClr val="68217A"/>
                    </a:solidFill>
                  </a:tcPr>
                </a:tc>
              </a:tr>
            </a:tbl>
          </a:graphicData>
        </a:graphic>
      </p:graphicFrame>
      <p:grpSp>
        <p:nvGrpSpPr>
          <p:cNvPr id="21" name="Group 20"/>
          <p:cNvGrpSpPr/>
          <p:nvPr/>
        </p:nvGrpSpPr>
        <p:grpSpPr>
          <a:xfrm>
            <a:off x="4515880" y="3440128"/>
            <a:ext cx="2661984" cy="2476004"/>
            <a:chOff x="4515880" y="3440128"/>
            <a:chExt cx="2661984" cy="2476004"/>
          </a:xfrm>
        </p:grpSpPr>
        <p:sp>
          <p:nvSpPr>
            <p:cNvPr id="44" name="Rectangle 43"/>
            <p:cNvSpPr/>
            <p:nvPr>
              <p:custDataLst>
                <p:tags r:id="rId6"/>
              </p:custDataLst>
            </p:nvPr>
          </p:nvSpPr>
          <p:spPr bwMode="auto">
            <a:xfrm>
              <a:off x="5876596" y="4541569"/>
              <a:ext cx="1301268" cy="1374563"/>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0" tIns="45720" rIns="68580" bIns="45720" numCol="1" rtlCol="0" anchor="b" anchorCtr="0" compatLnSpc="1">
              <a:prstTxWarp prst="textNoShape">
                <a:avLst/>
              </a:prstTxWarp>
            </a:bodyPr>
            <a:lstStyle/>
            <a:p>
              <a:pPr defTabSz="914099" fontAlgn="base">
                <a:spcBef>
                  <a:spcPct val="0"/>
                </a:spcBef>
                <a:spcAft>
                  <a:spcPct val="0"/>
                </a:spcAft>
              </a:pPr>
              <a:endParaRPr lang="en-US" sz="1500" dirty="0">
                <a:gradFill flip="none" rotWithShape="1">
                  <a:gsLst>
                    <a:gs pos="0">
                      <a:srgbClr val="FFFFFF"/>
                    </a:gs>
                    <a:gs pos="100000">
                      <a:srgbClr val="FFFFFF"/>
                    </a:gs>
                  </a:gsLst>
                  <a:lin ang="5400000" scaled="0"/>
                  <a:tileRect/>
                </a:gradFill>
                <a:latin typeface="Segoe UI Light" pitchFamily="34" charset="0"/>
              </a:endParaRPr>
            </a:p>
          </p:txBody>
        </p:sp>
        <p:sp>
          <p:nvSpPr>
            <p:cNvPr id="41" name="Rectangle 40"/>
            <p:cNvSpPr>
              <a:spLocks noChangeAspect="1"/>
            </p:cNvSpPr>
            <p:nvPr>
              <p:custDataLst>
                <p:tags r:id="rId7"/>
              </p:custDataLst>
            </p:nvPr>
          </p:nvSpPr>
          <p:spPr bwMode="auto">
            <a:xfrm>
              <a:off x="4515880" y="3440128"/>
              <a:ext cx="2645920" cy="1053222"/>
            </a:xfrm>
            <a:prstGeom prst="rect">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80" tIns="45720" rIns="68580" bIns="45720" numCol="1" rtlCol="0" anchor="t" anchorCtr="0" compatLnSpc="1">
              <a:prstTxWarp prst="textNoShape">
                <a:avLst/>
              </a:prstTxWarp>
            </a:bodyPr>
            <a:lstStyle/>
            <a:p>
              <a:pPr defTabSz="914099" fontAlgn="base">
                <a:spcBef>
                  <a:spcPct val="0"/>
                </a:spcBef>
                <a:spcAft>
                  <a:spcPct val="0"/>
                </a:spcAft>
              </a:pPr>
              <a:r>
                <a:rPr lang="en-US" sz="3200" dirty="0">
                  <a:gradFill flip="none" rotWithShape="1">
                    <a:gsLst>
                      <a:gs pos="0">
                        <a:srgbClr val="FFFFFF"/>
                      </a:gs>
                      <a:gs pos="100000">
                        <a:srgbClr val="FFFFFF"/>
                      </a:gs>
                    </a:gsLst>
                    <a:lin ang="5400000" scaled="0"/>
                    <a:tileRect/>
                  </a:gradFill>
                  <a:latin typeface="Segoe" pitchFamily="34" charset="0"/>
                </a:rPr>
                <a:t>Variety</a:t>
              </a:r>
            </a:p>
          </p:txBody>
        </p:sp>
        <p:pic>
          <p:nvPicPr>
            <p:cNvPr id="5" name="Picture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49634" y="4893691"/>
              <a:ext cx="742343" cy="625344"/>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521273" y="4541569"/>
              <a:ext cx="1298561" cy="1371719"/>
            </a:xfrm>
            <a:prstGeom prst="rect">
              <a:avLst/>
            </a:prstGeom>
          </p:spPr>
        </p:pic>
      </p:grpSp>
      <p:pic>
        <p:nvPicPr>
          <p:cNvPr id="31" name="Picture 3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custDataLst>
      <p:tags r:id="rId1"/>
    </p:custDataLst>
    <p:extLst>
      <p:ext uri="{BB962C8B-B14F-4D97-AF65-F5344CB8AC3E}">
        <p14:creationId xmlns:p14="http://schemas.microsoft.com/office/powerpoint/2010/main" val="3159984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 fill="hold"/>
                                        <p:tgtEl>
                                          <p:spTgt spid="36"/>
                                        </p:tgtEl>
                                      </p:cBhvr>
                                      <p:by x="100000" y="100000"/>
                                      <p:from x="100000" y="0"/>
                                      <p:to x="100000" y="100000"/>
                                    </p:animScale>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3"/>
                                        </p:tgtEl>
                                        <p:attrNameLst>
                                          <p:attrName>style.visibility</p:attrName>
                                        </p:attrNameLst>
                                      </p:cBhvr>
                                      <p:to>
                                        <p:strVal val="visible"/>
                                      </p:to>
                                    </p:set>
                                  </p:childTnLst>
                                </p:cTn>
                              </p:par>
                              <p:par>
                                <p:cTn id="18" presetID="6" presetClass="emph" presetSubtype="0" fill="hold" nodeType="withEffect">
                                  <p:stCondLst>
                                    <p:cond delay="0"/>
                                  </p:stCondLst>
                                  <p:childTnLst>
                                    <p:animScale>
                                      <p:cBhvr>
                                        <p:cTn id="19" dur="200" fill="hold"/>
                                        <p:tgtEl>
                                          <p:spTgt spid="2053"/>
                                        </p:tgtEl>
                                      </p:cBhvr>
                                      <p:by x="100000" y="100000"/>
                                      <p:from x="100000" y="0"/>
                                      <p:to x="100000" y="100000"/>
                                    </p:animScale>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6" presetClass="emph" presetSubtype="0" fill="hold" nodeType="withEffect">
                                  <p:stCondLst>
                                    <p:cond delay="0"/>
                                  </p:stCondLst>
                                  <p:childTnLst>
                                    <p:animScale>
                                      <p:cBhvr>
                                        <p:cTn id="25" dur="200" fill="hold"/>
                                        <p:tgtEl>
                                          <p:spTgt spid="21"/>
                                        </p:tgtEl>
                                      </p:cBhvr>
                                      <p:by x="100000" y="100000"/>
                                      <p:from x="100000" y="0"/>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6" presetClass="emph" presetSubtype="0" fill="hold" nodeType="withEffect">
                                  <p:stCondLst>
                                    <p:cond delay="0"/>
                                  </p:stCondLst>
                                  <p:childTnLst>
                                    <p:animScale>
                                      <p:cBhvr>
                                        <p:cTn id="31" dur="200" fill="hold"/>
                                        <p:tgtEl>
                                          <p:spTgt spid="13"/>
                                        </p:tgtEl>
                                      </p:cBhvr>
                                      <p:by x="100000" y="100000"/>
                                      <p:from x="100000" y="0"/>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BCFD2"/>
        </a:solidFill>
        <a:effectLst/>
      </p:bgPr>
    </p:bg>
    <p:spTree>
      <p:nvGrpSpPr>
        <p:cNvPr id="1" name=""/>
        <p:cNvGrpSpPr/>
        <p:nvPr/>
      </p:nvGrpSpPr>
      <p:grpSpPr>
        <a:xfrm>
          <a:off x="0" y="0"/>
          <a:ext cx="0" cy="0"/>
          <a:chOff x="0" y="0"/>
          <a:chExt cx="0" cy="0"/>
        </a:xfrm>
      </p:grpSpPr>
      <p:pic>
        <p:nvPicPr>
          <p:cNvPr id="2" name="Picture 8" descr="http://www.sapdesignguild.org/community/images/images_proto/paper_prototyp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 y="0"/>
            <a:ext cx="10134601" cy="6858000"/>
          </a:xfrm>
          <a:prstGeom prst="rect">
            <a:avLst/>
          </a:prstGeom>
          <a:noFill/>
          <a:ln>
            <a:noFill/>
          </a:ln>
        </p:spPr>
      </p:pic>
      <p:sp>
        <p:nvSpPr>
          <p:cNvPr id="6" name="Text Placeholder 5"/>
          <p:cNvSpPr>
            <a:spLocks noGrp="1"/>
          </p:cNvSpPr>
          <p:nvPr>
            <p:ph type="body" sz="quarter" idx="10"/>
          </p:nvPr>
        </p:nvSpPr>
        <p:spPr>
          <a:xfrm>
            <a:off x="8001000" y="1485900"/>
            <a:ext cx="4191000" cy="3886200"/>
          </a:xfrm>
          <a:solidFill>
            <a:srgbClr val="CBCFD2"/>
          </a:solidFill>
        </p:spPr>
        <p:txBody>
          <a:bodyPr/>
          <a:lstStyle/>
          <a:p>
            <a:r>
              <a:rPr lang="en-US" dirty="0" smtClean="0"/>
              <a:t>User research </a:t>
            </a:r>
          </a:p>
          <a:p>
            <a:pPr lvl="1"/>
            <a:r>
              <a:rPr lang="en-US" dirty="0" smtClean="0"/>
              <a:t>Relatively small data set</a:t>
            </a:r>
          </a:p>
          <a:p>
            <a:pPr lvl="1"/>
            <a:endParaRPr lang="en-US" dirty="0" smtClean="0"/>
          </a:p>
          <a:p>
            <a:pPr lvl="1"/>
            <a:r>
              <a:rPr lang="en-US" dirty="0" smtClean="0"/>
              <a:t>Fail Fast or…</a:t>
            </a:r>
          </a:p>
          <a:p>
            <a:pPr lvl="1"/>
            <a:r>
              <a:rPr lang="en-US" dirty="0" smtClean="0"/>
              <a:t>Double-Down</a:t>
            </a:r>
            <a:endParaRPr lang="en-US" dirty="0"/>
          </a:p>
        </p:txBody>
      </p:sp>
      <p:sp>
        <p:nvSpPr>
          <p:cNvPr id="5" name="Title 4"/>
          <p:cNvSpPr>
            <a:spLocks noGrp="1"/>
          </p:cNvSpPr>
          <p:nvPr>
            <p:ph type="title"/>
          </p:nvPr>
        </p:nvSpPr>
        <p:spPr>
          <a:xfrm>
            <a:off x="152400" y="0"/>
            <a:ext cx="11151917" cy="666387"/>
          </a:xfrm>
        </p:spPr>
        <p:txBody>
          <a:bodyPr/>
          <a:lstStyle/>
          <a:p>
            <a:r>
              <a:rPr lang="en-US" sz="5400" dirty="0" smtClean="0"/>
              <a:t>Little data is powerful also</a:t>
            </a:r>
            <a:endParaRPr lang="en-US" sz="5400"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65626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3600" y="3048000"/>
            <a:ext cx="5433558" cy="3328055"/>
          </a:xfrm>
          <a:prstGeom prst="rect">
            <a:avLst/>
          </a:prstGeom>
        </p:spPr>
      </p:pic>
      <p:grpSp>
        <p:nvGrpSpPr>
          <p:cNvPr id="13" name="Group 12"/>
          <p:cNvGrpSpPr/>
          <p:nvPr/>
        </p:nvGrpSpPr>
        <p:grpSpPr>
          <a:xfrm>
            <a:off x="5943600" y="310378"/>
            <a:ext cx="2677782" cy="2794772"/>
            <a:chOff x="3230880" y="2286000"/>
            <a:chExt cx="3139440" cy="3276600"/>
          </a:xfrm>
        </p:grpSpPr>
        <p:sp>
          <p:nvSpPr>
            <p:cNvPr id="14" name="Rectangle 13"/>
            <p:cNvSpPr/>
            <p:nvPr>
              <p:custDataLst>
                <p:tags r:id="rId2"/>
              </p:custDataLst>
            </p:nvPr>
          </p:nvSpPr>
          <p:spPr>
            <a:xfrm>
              <a:off x="3230880" y="2286000"/>
              <a:ext cx="3139440" cy="313944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rgbClr val="FFFFFF"/>
                </a:solidFill>
              </a:endParaRP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2320" y="2514600"/>
              <a:ext cx="3048000" cy="3048000"/>
            </a:xfrm>
            <a:prstGeom prst="rect">
              <a:avLst/>
            </a:prstGeom>
          </p:spPr>
        </p:pic>
      </p:grpSp>
      <p:grpSp>
        <p:nvGrpSpPr>
          <p:cNvPr id="16" name="Group 15"/>
          <p:cNvGrpSpPr/>
          <p:nvPr/>
        </p:nvGrpSpPr>
        <p:grpSpPr>
          <a:xfrm>
            <a:off x="8688543" y="310378"/>
            <a:ext cx="2677782" cy="2677782"/>
            <a:chOff x="6449060" y="2286000"/>
            <a:chExt cx="3139440" cy="3139440"/>
          </a:xfrm>
        </p:grpSpPr>
        <p:sp>
          <p:nvSpPr>
            <p:cNvPr id="17" name="Rectangle 16"/>
            <p:cNvSpPr/>
            <p:nvPr>
              <p:custDataLst>
                <p:tags r:id="rId1"/>
              </p:custDataLst>
            </p:nvPr>
          </p:nvSpPr>
          <p:spPr>
            <a:xfrm>
              <a:off x="6449060" y="2286000"/>
              <a:ext cx="3139440" cy="313944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rgbClr val="FFFFFF"/>
                </a:solidFill>
              </a:endParaRPr>
            </a:p>
          </p:txBody>
        </p:sp>
        <p:sp>
          <p:nvSpPr>
            <p:cNvPr id="18" name="Freeform 127"/>
            <p:cNvSpPr>
              <a:spLocks noEditPoints="1"/>
            </p:cNvSpPr>
            <p:nvPr/>
          </p:nvSpPr>
          <p:spPr bwMode="black">
            <a:xfrm>
              <a:off x="7302879" y="3272604"/>
              <a:ext cx="1431801" cy="1166232"/>
            </a:xfrm>
            <a:custGeom>
              <a:avLst/>
              <a:gdLst>
                <a:gd name="T0" fmla="*/ 72 w 75"/>
                <a:gd name="T1" fmla="*/ 23 h 61"/>
                <a:gd name="T2" fmla="*/ 71 w 75"/>
                <a:gd name="T3" fmla="*/ 22 h 61"/>
                <a:gd name="T4" fmla="*/ 63 w 75"/>
                <a:gd name="T5" fmla="*/ 3 h 61"/>
                <a:gd name="T6" fmla="*/ 59 w 75"/>
                <a:gd name="T7" fmla="*/ 0 h 61"/>
                <a:gd name="T8" fmla="*/ 16 w 75"/>
                <a:gd name="T9" fmla="*/ 0 h 61"/>
                <a:gd name="T10" fmla="*/ 13 w 75"/>
                <a:gd name="T11" fmla="*/ 3 h 61"/>
                <a:gd name="T12" fmla="*/ 4 w 75"/>
                <a:gd name="T13" fmla="*/ 23 h 61"/>
                <a:gd name="T14" fmla="*/ 0 w 75"/>
                <a:gd name="T15" fmla="*/ 28 h 61"/>
                <a:gd name="T16" fmla="*/ 0 w 75"/>
                <a:gd name="T17" fmla="*/ 45 h 61"/>
                <a:gd name="T18" fmla="*/ 5 w 75"/>
                <a:gd name="T19" fmla="*/ 50 h 61"/>
                <a:gd name="T20" fmla="*/ 10 w 75"/>
                <a:gd name="T21" fmla="*/ 50 h 61"/>
                <a:gd name="T22" fmla="*/ 10 w 75"/>
                <a:gd name="T23" fmla="*/ 56 h 61"/>
                <a:gd name="T24" fmla="*/ 14 w 75"/>
                <a:gd name="T25" fmla="*/ 61 h 61"/>
                <a:gd name="T26" fmla="*/ 19 w 75"/>
                <a:gd name="T27" fmla="*/ 56 h 61"/>
                <a:gd name="T28" fmla="*/ 19 w 75"/>
                <a:gd name="T29" fmla="*/ 50 h 61"/>
                <a:gd name="T30" fmla="*/ 56 w 75"/>
                <a:gd name="T31" fmla="*/ 50 h 61"/>
                <a:gd name="T32" fmla="*/ 56 w 75"/>
                <a:gd name="T33" fmla="*/ 56 h 61"/>
                <a:gd name="T34" fmla="*/ 61 w 75"/>
                <a:gd name="T35" fmla="*/ 61 h 61"/>
                <a:gd name="T36" fmla="*/ 66 w 75"/>
                <a:gd name="T37" fmla="*/ 56 h 61"/>
                <a:gd name="T38" fmla="*/ 66 w 75"/>
                <a:gd name="T39" fmla="*/ 50 h 61"/>
                <a:gd name="T40" fmla="*/ 70 w 75"/>
                <a:gd name="T41" fmla="*/ 50 h 61"/>
                <a:gd name="T42" fmla="*/ 75 w 75"/>
                <a:gd name="T43" fmla="*/ 45 h 61"/>
                <a:gd name="T44" fmla="*/ 75 w 75"/>
                <a:gd name="T45" fmla="*/ 28 h 61"/>
                <a:gd name="T46" fmla="*/ 72 w 75"/>
                <a:gd name="T47" fmla="*/ 23 h 61"/>
                <a:gd name="T48" fmla="*/ 18 w 75"/>
                <a:gd name="T49" fmla="*/ 8 h 61"/>
                <a:gd name="T50" fmla="*/ 57 w 75"/>
                <a:gd name="T51" fmla="*/ 8 h 61"/>
                <a:gd name="T52" fmla="*/ 62 w 75"/>
                <a:gd name="T53" fmla="*/ 20 h 61"/>
                <a:gd name="T54" fmla="*/ 13 w 75"/>
                <a:gd name="T55" fmla="*/ 20 h 61"/>
                <a:gd name="T56" fmla="*/ 18 w 75"/>
                <a:gd name="T57" fmla="*/ 8 h 61"/>
                <a:gd name="T58" fmla="*/ 14 w 75"/>
                <a:gd name="T59" fmla="*/ 38 h 61"/>
                <a:gd name="T60" fmla="*/ 9 w 75"/>
                <a:gd name="T61" fmla="*/ 33 h 61"/>
                <a:gd name="T62" fmla="*/ 14 w 75"/>
                <a:gd name="T63" fmla="*/ 28 h 61"/>
                <a:gd name="T64" fmla="*/ 19 w 75"/>
                <a:gd name="T65" fmla="*/ 33 h 61"/>
                <a:gd name="T66" fmla="*/ 14 w 75"/>
                <a:gd name="T67" fmla="*/ 38 h 61"/>
                <a:gd name="T68" fmla="*/ 61 w 75"/>
                <a:gd name="T69" fmla="*/ 38 h 61"/>
                <a:gd name="T70" fmla="*/ 56 w 75"/>
                <a:gd name="T71" fmla="*/ 33 h 61"/>
                <a:gd name="T72" fmla="*/ 61 w 75"/>
                <a:gd name="T73" fmla="*/ 28 h 61"/>
                <a:gd name="T74" fmla="*/ 67 w 75"/>
                <a:gd name="T75" fmla="*/ 33 h 61"/>
                <a:gd name="T76" fmla="*/ 61 w 75"/>
                <a:gd name="T77"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61">
                  <a:moveTo>
                    <a:pt x="72" y="23"/>
                  </a:moveTo>
                  <a:cubicBezTo>
                    <a:pt x="72" y="22"/>
                    <a:pt x="71" y="22"/>
                    <a:pt x="71" y="22"/>
                  </a:cubicBezTo>
                  <a:cubicBezTo>
                    <a:pt x="63" y="3"/>
                    <a:pt x="63" y="3"/>
                    <a:pt x="63" y="3"/>
                  </a:cubicBezTo>
                  <a:cubicBezTo>
                    <a:pt x="62" y="1"/>
                    <a:pt x="61" y="0"/>
                    <a:pt x="59" y="0"/>
                  </a:cubicBezTo>
                  <a:cubicBezTo>
                    <a:pt x="16" y="0"/>
                    <a:pt x="16" y="0"/>
                    <a:pt x="16" y="0"/>
                  </a:cubicBezTo>
                  <a:cubicBezTo>
                    <a:pt x="14" y="0"/>
                    <a:pt x="13" y="1"/>
                    <a:pt x="13" y="3"/>
                  </a:cubicBezTo>
                  <a:cubicBezTo>
                    <a:pt x="4" y="23"/>
                    <a:pt x="4" y="23"/>
                    <a:pt x="4" y="23"/>
                  </a:cubicBezTo>
                  <a:cubicBezTo>
                    <a:pt x="2" y="23"/>
                    <a:pt x="0" y="25"/>
                    <a:pt x="0" y="28"/>
                  </a:cubicBezTo>
                  <a:cubicBezTo>
                    <a:pt x="0" y="45"/>
                    <a:pt x="0" y="45"/>
                    <a:pt x="0" y="45"/>
                  </a:cubicBezTo>
                  <a:cubicBezTo>
                    <a:pt x="0" y="48"/>
                    <a:pt x="2" y="50"/>
                    <a:pt x="5" y="50"/>
                  </a:cubicBezTo>
                  <a:cubicBezTo>
                    <a:pt x="10" y="50"/>
                    <a:pt x="10" y="50"/>
                    <a:pt x="10" y="50"/>
                  </a:cubicBezTo>
                  <a:cubicBezTo>
                    <a:pt x="10" y="56"/>
                    <a:pt x="10" y="56"/>
                    <a:pt x="10" y="56"/>
                  </a:cubicBezTo>
                  <a:cubicBezTo>
                    <a:pt x="10" y="59"/>
                    <a:pt x="12" y="61"/>
                    <a:pt x="14" y="61"/>
                  </a:cubicBezTo>
                  <a:cubicBezTo>
                    <a:pt x="17" y="61"/>
                    <a:pt x="19" y="59"/>
                    <a:pt x="19" y="56"/>
                  </a:cubicBezTo>
                  <a:cubicBezTo>
                    <a:pt x="19" y="50"/>
                    <a:pt x="19" y="50"/>
                    <a:pt x="19" y="50"/>
                  </a:cubicBezTo>
                  <a:cubicBezTo>
                    <a:pt x="56" y="50"/>
                    <a:pt x="56" y="50"/>
                    <a:pt x="56" y="50"/>
                  </a:cubicBezTo>
                  <a:cubicBezTo>
                    <a:pt x="56" y="56"/>
                    <a:pt x="56" y="56"/>
                    <a:pt x="56" y="56"/>
                  </a:cubicBezTo>
                  <a:cubicBezTo>
                    <a:pt x="56" y="59"/>
                    <a:pt x="58" y="61"/>
                    <a:pt x="61" y="61"/>
                  </a:cubicBezTo>
                  <a:cubicBezTo>
                    <a:pt x="64" y="61"/>
                    <a:pt x="66" y="59"/>
                    <a:pt x="66" y="56"/>
                  </a:cubicBezTo>
                  <a:cubicBezTo>
                    <a:pt x="66" y="50"/>
                    <a:pt x="66" y="50"/>
                    <a:pt x="66" y="50"/>
                  </a:cubicBezTo>
                  <a:cubicBezTo>
                    <a:pt x="70" y="50"/>
                    <a:pt x="70" y="50"/>
                    <a:pt x="70" y="50"/>
                  </a:cubicBezTo>
                  <a:cubicBezTo>
                    <a:pt x="73" y="50"/>
                    <a:pt x="75" y="48"/>
                    <a:pt x="75" y="45"/>
                  </a:cubicBezTo>
                  <a:cubicBezTo>
                    <a:pt x="75" y="28"/>
                    <a:pt x="75" y="28"/>
                    <a:pt x="75" y="28"/>
                  </a:cubicBezTo>
                  <a:cubicBezTo>
                    <a:pt x="75" y="25"/>
                    <a:pt x="74" y="23"/>
                    <a:pt x="72" y="23"/>
                  </a:cubicBezTo>
                  <a:close/>
                  <a:moveTo>
                    <a:pt x="18" y="8"/>
                  </a:moveTo>
                  <a:cubicBezTo>
                    <a:pt x="57" y="8"/>
                    <a:pt x="57" y="8"/>
                    <a:pt x="57" y="8"/>
                  </a:cubicBezTo>
                  <a:cubicBezTo>
                    <a:pt x="62" y="20"/>
                    <a:pt x="62" y="20"/>
                    <a:pt x="62" y="20"/>
                  </a:cubicBezTo>
                  <a:cubicBezTo>
                    <a:pt x="13" y="20"/>
                    <a:pt x="13" y="20"/>
                    <a:pt x="13" y="20"/>
                  </a:cubicBezTo>
                  <a:lnTo>
                    <a:pt x="18" y="8"/>
                  </a:lnTo>
                  <a:close/>
                  <a:moveTo>
                    <a:pt x="14" y="38"/>
                  </a:moveTo>
                  <a:cubicBezTo>
                    <a:pt x="11" y="38"/>
                    <a:pt x="9" y="36"/>
                    <a:pt x="9" y="33"/>
                  </a:cubicBezTo>
                  <a:cubicBezTo>
                    <a:pt x="9" y="30"/>
                    <a:pt x="11" y="28"/>
                    <a:pt x="14" y="28"/>
                  </a:cubicBezTo>
                  <a:cubicBezTo>
                    <a:pt x="17" y="28"/>
                    <a:pt x="19" y="30"/>
                    <a:pt x="19" y="33"/>
                  </a:cubicBezTo>
                  <a:cubicBezTo>
                    <a:pt x="19" y="36"/>
                    <a:pt x="17" y="38"/>
                    <a:pt x="14" y="38"/>
                  </a:cubicBezTo>
                  <a:close/>
                  <a:moveTo>
                    <a:pt x="61" y="38"/>
                  </a:moveTo>
                  <a:cubicBezTo>
                    <a:pt x="58" y="38"/>
                    <a:pt x="56" y="36"/>
                    <a:pt x="56" y="33"/>
                  </a:cubicBezTo>
                  <a:cubicBezTo>
                    <a:pt x="56" y="30"/>
                    <a:pt x="58" y="28"/>
                    <a:pt x="61" y="28"/>
                  </a:cubicBezTo>
                  <a:cubicBezTo>
                    <a:pt x="64" y="28"/>
                    <a:pt x="67" y="30"/>
                    <a:pt x="67" y="33"/>
                  </a:cubicBezTo>
                  <a:cubicBezTo>
                    <a:pt x="67" y="36"/>
                    <a:pt x="64" y="38"/>
                    <a:pt x="61" y="38"/>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3" name="Title 2"/>
          <p:cNvSpPr>
            <a:spLocks noGrp="1"/>
          </p:cNvSpPr>
          <p:nvPr>
            <p:ph type="title"/>
          </p:nvPr>
        </p:nvSpPr>
        <p:spPr>
          <a:xfrm>
            <a:off x="519249" y="228601"/>
            <a:ext cx="5119512" cy="2876549"/>
          </a:xfrm>
        </p:spPr>
        <p:txBody>
          <a:bodyPr/>
          <a:lstStyle/>
          <a:p>
            <a:r>
              <a:rPr lang="en-US" dirty="0" smtClean="0"/>
              <a:t>How Gilles spent his vacation</a:t>
            </a:r>
            <a:endParaRPr lang="en-US" dirty="0"/>
          </a:p>
        </p:txBody>
      </p:sp>
      <p:sp>
        <p:nvSpPr>
          <p:cNvPr id="6" name="Text Placeholder 5"/>
          <p:cNvSpPr>
            <a:spLocks noGrp="1"/>
          </p:cNvSpPr>
          <p:nvPr>
            <p:ph type="body" sz="quarter" idx="10"/>
          </p:nvPr>
        </p:nvSpPr>
        <p:spPr>
          <a:xfrm>
            <a:off x="519249" y="3429000"/>
            <a:ext cx="11151917" cy="1973561"/>
          </a:xfrm>
        </p:spPr>
        <p:txBody>
          <a:bodyPr/>
          <a:lstStyle/>
          <a:p>
            <a:r>
              <a:rPr lang="en-US" dirty="0" smtClean="0"/>
              <a:t>Kindle First Gen</a:t>
            </a:r>
          </a:p>
          <a:p>
            <a:r>
              <a:rPr lang="en-US" dirty="0" smtClean="0"/>
              <a:t>2007</a:t>
            </a:r>
            <a:endParaRPr lang="en-US" dirty="0"/>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2400" y="5988277"/>
            <a:ext cx="1588714" cy="775556"/>
          </a:xfrm>
          <a:prstGeom prst="rect">
            <a:avLst/>
          </a:prstGeom>
        </p:spPr>
      </p:pic>
    </p:spTree>
    <p:extLst>
      <p:ext uri="{BB962C8B-B14F-4D97-AF65-F5344CB8AC3E}">
        <p14:creationId xmlns:p14="http://schemas.microsoft.com/office/powerpoint/2010/main" val="44507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1" y="0"/>
            <a:ext cx="12186419" cy="6858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4275194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8656" y="1"/>
            <a:ext cx="10343720"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393484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11049000" y="0"/>
            <a:ext cx="1143000"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6833"/>
          <a:stretch/>
        </p:blipFill>
        <p:spPr>
          <a:xfrm>
            <a:off x="533400" y="1"/>
            <a:ext cx="10036630" cy="685350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12303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36676" y="377423"/>
            <a:ext cx="4140924" cy="2011680"/>
            <a:chOff x="6653092" y="215900"/>
            <a:chExt cx="4140924" cy="2011680"/>
          </a:xfrm>
        </p:grpSpPr>
        <p:sp>
          <p:nvSpPr>
            <p:cNvPr id="43" name="Rectangle 42"/>
            <p:cNvSpPr>
              <a:spLocks noChangeAspect="1"/>
            </p:cNvSpPr>
            <p:nvPr>
              <p:custDataLst>
                <p:tags r:id="rId8"/>
              </p:custDataLst>
            </p:nvPr>
          </p:nvSpPr>
          <p:spPr>
            <a:xfrm>
              <a:off x="6705600" y="215900"/>
              <a:ext cx="4088416"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grpSp>
          <p:nvGrpSpPr>
            <p:cNvPr id="41" name="Group 40"/>
            <p:cNvGrpSpPr/>
            <p:nvPr/>
          </p:nvGrpSpPr>
          <p:grpSpPr>
            <a:xfrm>
              <a:off x="6653092" y="215900"/>
              <a:ext cx="2029042" cy="2011680"/>
              <a:chOff x="581560" y="3673526"/>
              <a:chExt cx="2029042" cy="2011680"/>
            </a:xfrm>
          </p:grpSpPr>
          <p:sp>
            <p:nvSpPr>
              <p:cNvPr id="37" name="Rectangle 36"/>
              <p:cNvSpPr>
                <a:spLocks noChangeAspect="1"/>
              </p:cNvSpPr>
              <p:nvPr>
                <p:custDataLst>
                  <p:tags r:id="rId9"/>
                </p:custDataLst>
              </p:nvPr>
            </p:nvSpPr>
            <p:spPr>
              <a:xfrm>
                <a:off x="586741" y="3673526"/>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Powers</a:t>
                </a:r>
                <a:endParaRPr lang="en-US" dirty="0">
                  <a:solidFill>
                    <a:srgbClr val="FFFFFF"/>
                  </a:solidFill>
                </a:endParaRPr>
              </a:p>
            </p:txBody>
          </p:sp>
          <p:pic>
            <p:nvPicPr>
              <p:cNvPr id="35" name="Picture 3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81560" y="3673526"/>
                <a:ext cx="2029042" cy="1635473"/>
              </a:xfrm>
              <a:prstGeom prst="rect">
                <a:avLst/>
              </a:prstGeom>
            </p:spPr>
          </p:pic>
        </p:grpSp>
      </p:grpSp>
      <p:grpSp>
        <p:nvGrpSpPr>
          <p:cNvPr id="33" name="Group 258"/>
          <p:cNvGrpSpPr>
            <a:grpSpLocks noChangeAspect="1"/>
          </p:cNvGrpSpPr>
          <p:nvPr/>
        </p:nvGrpSpPr>
        <p:grpSpPr bwMode="auto">
          <a:xfrm>
            <a:off x="5509271" y="2503403"/>
            <a:ext cx="1022349" cy="3528106"/>
            <a:chOff x="1593" y="1801"/>
            <a:chExt cx="612" cy="2112"/>
          </a:xfrm>
        </p:grpSpPr>
        <p:sp>
          <p:nvSpPr>
            <p:cNvPr id="34" name="AutoShape 257"/>
            <p:cNvSpPr>
              <a:spLocks noChangeAspect="1" noChangeArrowheads="1" noTextEdit="1"/>
            </p:cNvSpPr>
            <p:nvPr/>
          </p:nvSpPr>
          <p:spPr bwMode="auto">
            <a:xfrm>
              <a:off x="1595" y="1801"/>
              <a:ext cx="610"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60"/>
            <p:cNvSpPr>
              <a:spLocks noChangeArrowheads="1"/>
            </p:cNvSpPr>
            <p:nvPr/>
          </p:nvSpPr>
          <p:spPr bwMode="auto">
            <a:xfrm>
              <a:off x="1691" y="2452"/>
              <a:ext cx="203" cy="20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61"/>
            <p:cNvSpPr>
              <a:spLocks noChangeArrowheads="1"/>
            </p:cNvSpPr>
            <p:nvPr/>
          </p:nvSpPr>
          <p:spPr bwMode="auto">
            <a:xfrm>
              <a:off x="1593" y="3100"/>
              <a:ext cx="204" cy="20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62"/>
            <p:cNvSpPr>
              <a:spLocks noChangeArrowheads="1"/>
            </p:cNvSpPr>
            <p:nvPr/>
          </p:nvSpPr>
          <p:spPr bwMode="auto">
            <a:xfrm>
              <a:off x="1868" y="3342"/>
              <a:ext cx="204" cy="20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63"/>
            <p:cNvSpPr>
              <a:spLocks noChangeArrowheads="1"/>
            </p:cNvSpPr>
            <p:nvPr/>
          </p:nvSpPr>
          <p:spPr bwMode="auto">
            <a:xfrm>
              <a:off x="1653" y="2819"/>
              <a:ext cx="354" cy="354"/>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64"/>
            <p:cNvSpPr>
              <a:spLocks/>
            </p:cNvSpPr>
            <p:nvPr/>
          </p:nvSpPr>
          <p:spPr bwMode="auto">
            <a:xfrm>
              <a:off x="1715" y="2883"/>
              <a:ext cx="25" cy="59"/>
            </a:xfrm>
            <a:custGeom>
              <a:avLst/>
              <a:gdLst>
                <a:gd name="T0" fmla="*/ 15 w 15"/>
                <a:gd name="T1" fmla="*/ 0 h 35"/>
                <a:gd name="T2" fmla="*/ 15 w 15"/>
                <a:gd name="T3" fmla="*/ 35 h 35"/>
                <a:gd name="T4" fmla="*/ 7 w 15"/>
                <a:gd name="T5" fmla="*/ 35 h 35"/>
                <a:gd name="T6" fmla="*/ 7 w 15"/>
                <a:gd name="T7" fmla="*/ 8 h 35"/>
                <a:gd name="T8" fmla="*/ 6 w 15"/>
                <a:gd name="T9" fmla="*/ 9 h 35"/>
                <a:gd name="T10" fmla="*/ 4 w 15"/>
                <a:gd name="T11" fmla="*/ 10 h 35"/>
                <a:gd name="T12" fmla="*/ 2 w 15"/>
                <a:gd name="T13" fmla="*/ 11 h 35"/>
                <a:gd name="T14" fmla="*/ 0 w 15"/>
                <a:gd name="T15" fmla="*/ 11 h 35"/>
                <a:gd name="T16" fmla="*/ 0 w 15"/>
                <a:gd name="T17" fmla="*/ 5 h 35"/>
                <a:gd name="T18" fmla="*/ 5 w 15"/>
                <a:gd name="T19" fmla="*/ 3 h 35"/>
                <a:gd name="T20" fmla="*/ 10 w 15"/>
                <a:gd name="T21" fmla="*/ 0 h 35"/>
                <a:gd name="T22" fmla="*/ 15 w 15"/>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15" y="0"/>
                  </a:moveTo>
                  <a:cubicBezTo>
                    <a:pt x="15" y="35"/>
                    <a:pt x="15" y="35"/>
                    <a:pt x="15" y="35"/>
                  </a:cubicBezTo>
                  <a:cubicBezTo>
                    <a:pt x="7" y="35"/>
                    <a:pt x="7" y="35"/>
                    <a:pt x="7" y="35"/>
                  </a:cubicBezTo>
                  <a:cubicBezTo>
                    <a:pt x="7" y="8"/>
                    <a:pt x="7" y="8"/>
                    <a:pt x="7" y="8"/>
                  </a:cubicBezTo>
                  <a:cubicBezTo>
                    <a:pt x="7" y="9"/>
                    <a:pt x="6" y="9"/>
                    <a:pt x="6" y="9"/>
                  </a:cubicBezTo>
                  <a:cubicBezTo>
                    <a:pt x="5" y="10"/>
                    <a:pt x="5" y="10"/>
                    <a:pt x="4" y="10"/>
                  </a:cubicBezTo>
                  <a:cubicBezTo>
                    <a:pt x="3" y="10"/>
                    <a:pt x="3" y="11"/>
                    <a:pt x="2" y="11"/>
                  </a:cubicBezTo>
                  <a:cubicBezTo>
                    <a:pt x="1" y="11"/>
                    <a:pt x="1" y="11"/>
                    <a:pt x="0" y="11"/>
                  </a:cubicBezTo>
                  <a:cubicBezTo>
                    <a:pt x="0" y="5"/>
                    <a:pt x="0" y="5"/>
                    <a:pt x="0" y="5"/>
                  </a:cubicBezTo>
                  <a:cubicBezTo>
                    <a:pt x="2" y="4"/>
                    <a:pt x="4" y="4"/>
                    <a:pt x="5" y="3"/>
                  </a:cubicBezTo>
                  <a:cubicBezTo>
                    <a:pt x="7" y="2"/>
                    <a:pt x="9" y="1"/>
                    <a:pt x="10" y="0"/>
                  </a:cubicBezTo>
                  <a:lnTo>
                    <a:pt x="15"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65"/>
            <p:cNvSpPr>
              <a:spLocks noEditPoints="1"/>
            </p:cNvSpPr>
            <p:nvPr/>
          </p:nvSpPr>
          <p:spPr bwMode="auto">
            <a:xfrm>
              <a:off x="1761" y="2883"/>
              <a:ext cx="41" cy="59"/>
            </a:xfrm>
            <a:custGeom>
              <a:avLst/>
              <a:gdLst>
                <a:gd name="T0" fmla="*/ 12 w 24"/>
                <a:gd name="T1" fmla="*/ 35 h 35"/>
                <a:gd name="T2" fmla="*/ 0 w 24"/>
                <a:gd name="T3" fmla="*/ 18 h 35"/>
                <a:gd name="T4" fmla="*/ 3 w 24"/>
                <a:gd name="T5" fmla="*/ 5 h 35"/>
                <a:gd name="T6" fmla="*/ 13 w 24"/>
                <a:gd name="T7" fmla="*/ 0 h 35"/>
                <a:gd name="T8" fmla="*/ 24 w 24"/>
                <a:gd name="T9" fmla="*/ 17 h 35"/>
                <a:gd name="T10" fmla="*/ 21 w 24"/>
                <a:gd name="T11" fmla="*/ 31 h 35"/>
                <a:gd name="T12" fmla="*/ 12 w 24"/>
                <a:gd name="T13" fmla="*/ 35 h 35"/>
                <a:gd name="T14" fmla="*/ 12 w 24"/>
                <a:gd name="T15" fmla="*/ 6 h 35"/>
                <a:gd name="T16" fmla="*/ 7 w 24"/>
                <a:gd name="T17" fmla="*/ 18 h 35"/>
                <a:gd name="T18" fmla="*/ 12 w 24"/>
                <a:gd name="T19" fmla="*/ 29 h 35"/>
                <a:gd name="T20" fmla="*/ 17 w 24"/>
                <a:gd name="T21" fmla="*/ 18 h 35"/>
                <a:gd name="T22" fmla="*/ 12 w 24"/>
                <a:gd name="T23"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5">
                  <a:moveTo>
                    <a:pt x="12" y="35"/>
                  </a:moveTo>
                  <a:cubicBezTo>
                    <a:pt x="4" y="35"/>
                    <a:pt x="0" y="30"/>
                    <a:pt x="0" y="18"/>
                  </a:cubicBezTo>
                  <a:cubicBezTo>
                    <a:pt x="0" y="12"/>
                    <a:pt x="1" y="8"/>
                    <a:pt x="3" y="5"/>
                  </a:cubicBezTo>
                  <a:cubicBezTo>
                    <a:pt x="5" y="1"/>
                    <a:pt x="8" y="0"/>
                    <a:pt x="13" y="0"/>
                  </a:cubicBezTo>
                  <a:cubicBezTo>
                    <a:pt x="20" y="0"/>
                    <a:pt x="24" y="6"/>
                    <a:pt x="24" y="17"/>
                  </a:cubicBezTo>
                  <a:cubicBezTo>
                    <a:pt x="24" y="23"/>
                    <a:pt x="23" y="28"/>
                    <a:pt x="21" y="31"/>
                  </a:cubicBezTo>
                  <a:cubicBezTo>
                    <a:pt x="19" y="34"/>
                    <a:pt x="16" y="35"/>
                    <a:pt x="12" y="35"/>
                  </a:cubicBezTo>
                  <a:close/>
                  <a:moveTo>
                    <a:pt x="12" y="6"/>
                  </a:moveTo>
                  <a:cubicBezTo>
                    <a:pt x="9" y="6"/>
                    <a:pt x="7" y="10"/>
                    <a:pt x="7" y="18"/>
                  </a:cubicBezTo>
                  <a:cubicBezTo>
                    <a:pt x="7" y="26"/>
                    <a:pt x="9" y="29"/>
                    <a:pt x="12" y="29"/>
                  </a:cubicBezTo>
                  <a:cubicBezTo>
                    <a:pt x="15" y="29"/>
                    <a:pt x="17" y="26"/>
                    <a:pt x="17" y="18"/>
                  </a:cubicBezTo>
                  <a:cubicBezTo>
                    <a:pt x="17" y="10"/>
                    <a:pt x="15" y="6"/>
                    <a:pt x="12" y="6"/>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66"/>
            <p:cNvSpPr>
              <a:spLocks/>
            </p:cNvSpPr>
            <p:nvPr/>
          </p:nvSpPr>
          <p:spPr bwMode="auto">
            <a:xfrm>
              <a:off x="1814" y="2883"/>
              <a:ext cx="25" cy="59"/>
            </a:xfrm>
            <a:custGeom>
              <a:avLst/>
              <a:gdLst>
                <a:gd name="T0" fmla="*/ 15 w 15"/>
                <a:gd name="T1" fmla="*/ 0 h 35"/>
                <a:gd name="T2" fmla="*/ 15 w 15"/>
                <a:gd name="T3" fmla="*/ 35 h 35"/>
                <a:gd name="T4" fmla="*/ 7 w 15"/>
                <a:gd name="T5" fmla="*/ 35 h 35"/>
                <a:gd name="T6" fmla="*/ 7 w 15"/>
                <a:gd name="T7" fmla="*/ 8 h 35"/>
                <a:gd name="T8" fmla="*/ 6 w 15"/>
                <a:gd name="T9" fmla="*/ 9 h 35"/>
                <a:gd name="T10" fmla="*/ 4 w 15"/>
                <a:gd name="T11" fmla="*/ 10 h 35"/>
                <a:gd name="T12" fmla="*/ 2 w 15"/>
                <a:gd name="T13" fmla="*/ 11 h 35"/>
                <a:gd name="T14" fmla="*/ 0 w 15"/>
                <a:gd name="T15" fmla="*/ 11 h 35"/>
                <a:gd name="T16" fmla="*/ 0 w 15"/>
                <a:gd name="T17" fmla="*/ 5 h 35"/>
                <a:gd name="T18" fmla="*/ 6 w 15"/>
                <a:gd name="T19" fmla="*/ 3 h 35"/>
                <a:gd name="T20" fmla="*/ 10 w 15"/>
                <a:gd name="T21" fmla="*/ 0 h 35"/>
                <a:gd name="T22" fmla="*/ 15 w 15"/>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15" y="0"/>
                  </a:moveTo>
                  <a:cubicBezTo>
                    <a:pt x="15" y="35"/>
                    <a:pt x="15" y="35"/>
                    <a:pt x="15" y="35"/>
                  </a:cubicBezTo>
                  <a:cubicBezTo>
                    <a:pt x="7" y="35"/>
                    <a:pt x="7" y="35"/>
                    <a:pt x="7" y="35"/>
                  </a:cubicBezTo>
                  <a:cubicBezTo>
                    <a:pt x="7" y="8"/>
                    <a:pt x="7" y="8"/>
                    <a:pt x="7" y="8"/>
                  </a:cubicBezTo>
                  <a:cubicBezTo>
                    <a:pt x="7" y="9"/>
                    <a:pt x="6" y="9"/>
                    <a:pt x="6" y="9"/>
                  </a:cubicBezTo>
                  <a:cubicBezTo>
                    <a:pt x="5" y="10"/>
                    <a:pt x="5" y="10"/>
                    <a:pt x="4" y="10"/>
                  </a:cubicBezTo>
                  <a:cubicBezTo>
                    <a:pt x="4" y="10"/>
                    <a:pt x="3" y="11"/>
                    <a:pt x="2" y="11"/>
                  </a:cubicBezTo>
                  <a:cubicBezTo>
                    <a:pt x="1" y="11"/>
                    <a:pt x="1" y="11"/>
                    <a:pt x="0" y="11"/>
                  </a:cubicBezTo>
                  <a:cubicBezTo>
                    <a:pt x="0" y="5"/>
                    <a:pt x="0" y="5"/>
                    <a:pt x="0" y="5"/>
                  </a:cubicBezTo>
                  <a:cubicBezTo>
                    <a:pt x="2" y="4"/>
                    <a:pt x="4" y="4"/>
                    <a:pt x="6" y="3"/>
                  </a:cubicBezTo>
                  <a:cubicBezTo>
                    <a:pt x="7" y="2"/>
                    <a:pt x="9" y="1"/>
                    <a:pt x="10" y="0"/>
                  </a:cubicBezTo>
                  <a:lnTo>
                    <a:pt x="15"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67"/>
            <p:cNvSpPr>
              <a:spLocks noEditPoints="1"/>
            </p:cNvSpPr>
            <p:nvPr/>
          </p:nvSpPr>
          <p:spPr bwMode="auto">
            <a:xfrm>
              <a:off x="1709" y="2966"/>
              <a:ext cx="41" cy="60"/>
            </a:xfrm>
            <a:custGeom>
              <a:avLst/>
              <a:gdLst>
                <a:gd name="T0" fmla="*/ 12 w 24"/>
                <a:gd name="T1" fmla="*/ 35 h 35"/>
                <a:gd name="T2" fmla="*/ 0 w 24"/>
                <a:gd name="T3" fmla="*/ 18 h 35"/>
                <a:gd name="T4" fmla="*/ 3 w 24"/>
                <a:gd name="T5" fmla="*/ 4 h 35"/>
                <a:gd name="T6" fmla="*/ 12 w 24"/>
                <a:gd name="T7" fmla="*/ 0 h 35"/>
                <a:gd name="T8" fmla="*/ 24 w 24"/>
                <a:gd name="T9" fmla="*/ 17 h 35"/>
                <a:gd name="T10" fmla="*/ 21 w 24"/>
                <a:gd name="T11" fmla="*/ 30 h 35"/>
                <a:gd name="T12" fmla="*/ 12 w 24"/>
                <a:gd name="T13" fmla="*/ 35 h 35"/>
                <a:gd name="T14" fmla="*/ 12 w 24"/>
                <a:gd name="T15" fmla="*/ 5 h 35"/>
                <a:gd name="T16" fmla="*/ 7 w 24"/>
                <a:gd name="T17" fmla="*/ 18 h 35"/>
                <a:gd name="T18" fmla="*/ 12 w 24"/>
                <a:gd name="T19" fmla="*/ 29 h 35"/>
                <a:gd name="T20" fmla="*/ 17 w 24"/>
                <a:gd name="T21" fmla="*/ 17 h 35"/>
                <a:gd name="T22" fmla="*/ 12 w 24"/>
                <a:gd name="T23"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5">
                  <a:moveTo>
                    <a:pt x="12" y="35"/>
                  </a:moveTo>
                  <a:cubicBezTo>
                    <a:pt x="4" y="35"/>
                    <a:pt x="0" y="29"/>
                    <a:pt x="0" y="18"/>
                  </a:cubicBezTo>
                  <a:cubicBezTo>
                    <a:pt x="0" y="12"/>
                    <a:pt x="1" y="7"/>
                    <a:pt x="3" y="4"/>
                  </a:cubicBezTo>
                  <a:cubicBezTo>
                    <a:pt x="5" y="1"/>
                    <a:pt x="8" y="0"/>
                    <a:pt x="12" y="0"/>
                  </a:cubicBezTo>
                  <a:cubicBezTo>
                    <a:pt x="20" y="0"/>
                    <a:pt x="24" y="5"/>
                    <a:pt x="24" y="17"/>
                  </a:cubicBezTo>
                  <a:cubicBezTo>
                    <a:pt x="24" y="23"/>
                    <a:pt x="23" y="27"/>
                    <a:pt x="21" y="30"/>
                  </a:cubicBezTo>
                  <a:cubicBezTo>
                    <a:pt x="19" y="33"/>
                    <a:pt x="16" y="35"/>
                    <a:pt x="12" y="35"/>
                  </a:cubicBezTo>
                  <a:close/>
                  <a:moveTo>
                    <a:pt x="12" y="5"/>
                  </a:moveTo>
                  <a:cubicBezTo>
                    <a:pt x="9" y="5"/>
                    <a:pt x="7" y="10"/>
                    <a:pt x="7" y="18"/>
                  </a:cubicBezTo>
                  <a:cubicBezTo>
                    <a:pt x="7" y="25"/>
                    <a:pt x="9" y="29"/>
                    <a:pt x="12" y="29"/>
                  </a:cubicBezTo>
                  <a:cubicBezTo>
                    <a:pt x="15" y="29"/>
                    <a:pt x="17" y="25"/>
                    <a:pt x="17" y="17"/>
                  </a:cubicBezTo>
                  <a:cubicBezTo>
                    <a:pt x="17" y="9"/>
                    <a:pt x="15" y="5"/>
                    <a:pt x="12" y="5"/>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68"/>
            <p:cNvSpPr>
              <a:spLocks/>
            </p:cNvSpPr>
            <p:nvPr/>
          </p:nvSpPr>
          <p:spPr bwMode="auto">
            <a:xfrm>
              <a:off x="1766" y="2965"/>
              <a:ext cx="25" cy="59"/>
            </a:xfrm>
            <a:custGeom>
              <a:avLst/>
              <a:gdLst>
                <a:gd name="T0" fmla="*/ 15 w 15"/>
                <a:gd name="T1" fmla="*/ 0 h 35"/>
                <a:gd name="T2" fmla="*/ 15 w 15"/>
                <a:gd name="T3" fmla="*/ 35 h 35"/>
                <a:gd name="T4" fmla="*/ 7 w 15"/>
                <a:gd name="T5" fmla="*/ 35 h 35"/>
                <a:gd name="T6" fmla="*/ 7 w 15"/>
                <a:gd name="T7" fmla="*/ 9 h 35"/>
                <a:gd name="T8" fmla="*/ 6 w 15"/>
                <a:gd name="T9" fmla="*/ 10 h 35"/>
                <a:gd name="T10" fmla="*/ 4 w 15"/>
                <a:gd name="T11" fmla="*/ 11 h 35"/>
                <a:gd name="T12" fmla="*/ 2 w 15"/>
                <a:gd name="T13" fmla="*/ 12 h 35"/>
                <a:gd name="T14" fmla="*/ 0 w 15"/>
                <a:gd name="T15" fmla="*/ 12 h 35"/>
                <a:gd name="T16" fmla="*/ 0 w 15"/>
                <a:gd name="T17" fmla="*/ 6 h 35"/>
                <a:gd name="T18" fmla="*/ 6 w 15"/>
                <a:gd name="T19" fmla="*/ 3 h 35"/>
                <a:gd name="T20" fmla="*/ 10 w 15"/>
                <a:gd name="T21" fmla="*/ 0 h 35"/>
                <a:gd name="T22" fmla="*/ 15 w 15"/>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15" y="0"/>
                  </a:moveTo>
                  <a:cubicBezTo>
                    <a:pt x="15" y="35"/>
                    <a:pt x="15" y="35"/>
                    <a:pt x="15" y="35"/>
                  </a:cubicBezTo>
                  <a:cubicBezTo>
                    <a:pt x="7" y="35"/>
                    <a:pt x="7" y="35"/>
                    <a:pt x="7" y="35"/>
                  </a:cubicBezTo>
                  <a:cubicBezTo>
                    <a:pt x="7" y="9"/>
                    <a:pt x="7" y="9"/>
                    <a:pt x="7" y="9"/>
                  </a:cubicBezTo>
                  <a:cubicBezTo>
                    <a:pt x="7" y="9"/>
                    <a:pt x="6" y="10"/>
                    <a:pt x="6" y="10"/>
                  </a:cubicBezTo>
                  <a:cubicBezTo>
                    <a:pt x="5" y="10"/>
                    <a:pt x="5" y="11"/>
                    <a:pt x="4" y="11"/>
                  </a:cubicBezTo>
                  <a:cubicBezTo>
                    <a:pt x="3" y="11"/>
                    <a:pt x="3" y="11"/>
                    <a:pt x="2" y="12"/>
                  </a:cubicBezTo>
                  <a:cubicBezTo>
                    <a:pt x="1" y="12"/>
                    <a:pt x="1" y="12"/>
                    <a:pt x="0" y="12"/>
                  </a:cubicBezTo>
                  <a:cubicBezTo>
                    <a:pt x="0" y="6"/>
                    <a:pt x="0" y="6"/>
                    <a:pt x="0" y="6"/>
                  </a:cubicBezTo>
                  <a:cubicBezTo>
                    <a:pt x="2" y="5"/>
                    <a:pt x="4" y="4"/>
                    <a:pt x="6" y="3"/>
                  </a:cubicBezTo>
                  <a:cubicBezTo>
                    <a:pt x="7" y="3"/>
                    <a:pt x="9" y="2"/>
                    <a:pt x="10" y="0"/>
                  </a:cubicBezTo>
                  <a:lnTo>
                    <a:pt x="15"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69"/>
            <p:cNvSpPr>
              <a:spLocks noEditPoints="1"/>
            </p:cNvSpPr>
            <p:nvPr/>
          </p:nvSpPr>
          <p:spPr bwMode="auto">
            <a:xfrm>
              <a:off x="1809" y="2966"/>
              <a:ext cx="41" cy="60"/>
            </a:xfrm>
            <a:custGeom>
              <a:avLst/>
              <a:gdLst>
                <a:gd name="T0" fmla="*/ 12 w 24"/>
                <a:gd name="T1" fmla="*/ 35 h 35"/>
                <a:gd name="T2" fmla="*/ 0 w 24"/>
                <a:gd name="T3" fmla="*/ 18 h 35"/>
                <a:gd name="T4" fmla="*/ 3 w 24"/>
                <a:gd name="T5" fmla="*/ 4 h 35"/>
                <a:gd name="T6" fmla="*/ 13 w 24"/>
                <a:gd name="T7" fmla="*/ 0 h 35"/>
                <a:gd name="T8" fmla="*/ 24 w 24"/>
                <a:gd name="T9" fmla="*/ 17 h 35"/>
                <a:gd name="T10" fmla="*/ 21 w 24"/>
                <a:gd name="T11" fmla="*/ 30 h 35"/>
                <a:gd name="T12" fmla="*/ 12 w 24"/>
                <a:gd name="T13" fmla="*/ 35 h 35"/>
                <a:gd name="T14" fmla="*/ 12 w 24"/>
                <a:gd name="T15" fmla="*/ 5 h 35"/>
                <a:gd name="T16" fmla="*/ 7 w 24"/>
                <a:gd name="T17" fmla="*/ 18 h 35"/>
                <a:gd name="T18" fmla="*/ 12 w 24"/>
                <a:gd name="T19" fmla="*/ 29 h 35"/>
                <a:gd name="T20" fmla="*/ 17 w 24"/>
                <a:gd name="T21" fmla="*/ 17 h 35"/>
                <a:gd name="T22" fmla="*/ 12 w 24"/>
                <a:gd name="T23"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5">
                  <a:moveTo>
                    <a:pt x="12" y="35"/>
                  </a:moveTo>
                  <a:cubicBezTo>
                    <a:pt x="4" y="35"/>
                    <a:pt x="0" y="29"/>
                    <a:pt x="0" y="18"/>
                  </a:cubicBezTo>
                  <a:cubicBezTo>
                    <a:pt x="0" y="12"/>
                    <a:pt x="1" y="7"/>
                    <a:pt x="3" y="4"/>
                  </a:cubicBezTo>
                  <a:cubicBezTo>
                    <a:pt x="5" y="1"/>
                    <a:pt x="8" y="0"/>
                    <a:pt x="13" y="0"/>
                  </a:cubicBezTo>
                  <a:cubicBezTo>
                    <a:pt x="21" y="0"/>
                    <a:pt x="24" y="5"/>
                    <a:pt x="24" y="17"/>
                  </a:cubicBezTo>
                  <a:cubicBezTo>
                    <a:pt x="24" y="23"/>
                    <a:pt x="23" y="27"/>
                    <a:pt x="21" y="30"/>
                  </a:cubicBezTo>
                  <a:cubicBezTo>
                    <a:pt x="19" y="33"/>
                    <a:pt x="16" y="35"/>
                    <a:pt x="12" y="35"/>
                  </a:cubicBezTo>
                  <a:close/>
                  <a:moveTo>
                    <a:pt x="12" y="5"/>
                  </a:moveTo>
                  <a:cubicBezTo>
                    <a:pt x="9" y="5"/>
                    <a:pt x="7" y="10"/>
                    <a:pt x="7" y="18"/>
                  </a:cubicBezTo>
                  <a:cubicBezTo>
                    <a:pt x="7" y="25"/>
                    <a:pt x="9" y="29"/>
                    <a:pt x="12" y="29"/>
                  </a:cubicBezTo>
                  <a:cubicBezTo>
                    <a:pt x="15" y="29"/>
                    <a:pt x="17" y="25"/>
                    <a:pt x="17" y="17"/>
                  </a:cubicBezTo>
                  <a:cubicBezTo>
                    <a:pt x="17" y="9"/>
                    <a:pt x="15" y="5"/>
                    <a:pt x="12" y="5"/>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70"/>
            <p:cNvSpPr>
              <a:spLocks noEditPoints="1"/>
            </p:cNvSpPr>
            <p:nvPr/>
          </p:nvSpPr>
          <p:spPr bwMode="auto">
            <a:xfrm>
              <a:off x="1709" y="3048"/>
              <a:ext cx="41" cy="62"/>
            </a:xfrm>
            <a:custGeom>
              <a:avLst/>
              <a:gdLst>
                <a:gd name="T0" fmla="*/ 12 w 24"/>
                <a:gd name="T1" fmla="*/ 36 h 36"/>
                <a:gd name="T2" fmla="*/ 0 w 24"/>
                <a:gd name="T3" fmla="*/ 19 h 36"/>
                <a:gd name="T4" fmla="*/ 3 w 24"/>
                <a:gd name="T5" fmla="*/ 5 h 36"/>
                <a:gd name="T6" fmla="*/ 12 w 24"/>
                <a:gd name="T7" fmla="*/ 0 h 36"/>
                <a:gd name="T8" fmla="*/ 24 w 24"/>
                <a:gd name="T9" fmla="*/ 18 h 36"/>
                <a:gd name="T10" fmla="*/ 21 w 24"/>
                <a:gd name="T11" fmla="*/ 31 h 36"/>
                <a:gd name="T12" fmla="*/ 12 w 24"/>
                <a:gd name="T13" fmla="*/ 36 h 36"/>
                <a:gd name="T14" fmla="*/ 12 w 24"/>
                <a:gd name="T15" fmla="*/ 6 h 36"/>
                <a:gd name="T16" fmla="*/ 7 w 24"/>
                <a:gd name="T17" fmla="*/ 18 h 36"/>
                <a:gd name="T18" fmla="*/ 12 w 24"/>
                <a:gd name="T19" fmla="*/ 30 h 36"/>
                <a:gd name="T20" fmla="*/ 17 w 24"/>
                <a:gd name="T21" fmla="*/ 18 h 36"/>
                <a:gd name="T22" fmla="*/ 12 w 24"/>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2" y="36"/>
                  </a:moveTo>
                  <a:cubicBezTo>
                    <a:pt x="4" y="36"/>
                    <a:pt x="0" y="30"/>
                    <a:pt x="0" y="19"/>
                  </a:cubicBezTo>
                  <a:cubicBezTo>
                    <a:pt x="0" y="13"/>
                    <a:pt x="1" y="8"/>
                    <a:pt x="3" y="5"/>
                  </a:cubicBezTo>
                  <a:cubicBezTo>
                    <a:pt x="5" y="2"/>
                    <a:pt x="8" y="0"/>
                    <a:pt x="12" y="0"/>
                  </a:cubicBezTo>
                  <a:cubicBezTo>
                    <a:pt x="20" y="0"/>
                    <a:pt x="24" y="6"/>
                    <a:pt x="24" y="18"/>
                  </a:cubicBezTo>
                  <a:cubicBezTo>
                    <a:pt x="24" y="24"/>
                    <a:pt x="23" y="28"/>
                    <a:pt x="21" y="31"/>
                  </a:cubicBezTo>
                  <a:cubicBezTo>
                    <a:pt x="19" y="34"/>
                    <a:pt x="16" y="36"/>
                    <a:pt x="12" y="36"/>
                  </a:cubicBezTo>
                  <a:close/>
                  <a:moveTo>
                    <a:pt x="12" y="6"/>
                  </a:moveTo>
                  <a:cubicBezTo>
                    <a:pt x="9" y="6"/>
                    <a:pt x="7" y="10"/>
                    <a:pt x="7" y="18"/>
                  </a:cubicBezTo>
                  <a:cubicBezTo>
                    <a:pt x="7" y="26"/>
                    <a:pt x="9" y="30"/>
                    <a:pt x="12" y="30"/>
                  </a:cubicBezTo>
                  <a:cubicBezTo>
                    <a:pt x="15" y="30"/>
                    <a:pt x="17" y="26"/>
                    <a:pt x="17" y="18"/>
                  </a:cubicBezTo>
                  <a:cubicBezTo>
                    <a:pt x="17" y="10"/>
                    <a:pt x="15" y="6"/>
                    <a:pt x="12" y="6"/>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1"/>
            <p:cNvSpPr>
              <a:spLocks noEditPoints="1"/>
            </p:cNvSpPr>
            <p:nvPr/>
          </p:nvSpPr>
          <p:spPr bwMode="auto">
            <a:xfrm>
              <a:off x="1761" y="3048"/>
              <a:ext cx="41" cy="62"/>
            </a:xfrm>
            <a:custGeom>
              <a:avLst/>
              <a:gdLst>
                <a:gd name="T0" fmla="*/ 12 w 24"/>
                <a:gd name="T1" fmla="*/ 36 h 36"/>
                <a:gd name="T2" fmla="*/ 0 w 24"/>
                <a:gd name="T3" fmla="*/ 19 h 36"/>
                <a:gd name="T4" fmla="*/ 3 w 24"/>
                <a:gd name="T5" fmla="*/ 5 h 36"/>
                <a:gd name="T6" fmla="*/ 13 w 24"/>
                <a:gd name="T7" fmla="*/ 0 h 36"/>
                <a:gd name="T8" fmla="*/ 24 w 24"/>
                <a:gd name="T9" fmla="*/ 18 h 36"/>
                <a:gd name="T10" fmla="*/ 21 w 24"/>
                <a:gd name="T11" fmla="*/ 31 h 36"/>
                <a:gd name="T12" fmla="*/ 12 w 24"/>
                <a:gd name="T13" fmla="*/ 36 h 36"/>
                <a:gd name="T14" fmla="*/ 12 w 24"/>
                <a:gd name="T15" fmla="*/ 6 h 36"/>
                <a:gd name="T16" fmla="*/ 7 w 24"/>
                <a:gd name="T17" fmla="*/ 18 h 36"/>
                <a:gd name="T18" fmla="*/ 12 w 24"/>
                <a:gd name="T19" fmla="*/ 30 h 36"/>
                <a:gd name="T20" fmla="*/ 17 w 24"/>
                <a:gd name="T21" fmla="*/ 18 h 36"/>
                <a:gd name="T22" fmla="*/ 12 w 24"/>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2" y="36"/>
                  </a:moveTo>
                  <a:cubicBezTo>
                    <a:pt x="4" y="36"/>
                    <a:pt x="0" y="30"/>
                    <a:pt x="0" y="19"/>
                  </a:cubicBezTo>
                  <a:cubicBezTo>
                    <a:pt x="0" y="13"/>
                    <a:pt x="1" y="8"/>
                    <a:pt x="3" y="5"/>
                  </a:cubicBezTo>
                  <a:cubicBezTo>
                    <a:pt x="5" y="2"/>
                    <a:pt x="8" y="0"/>
                    <a:pt x="13" y="0"/>
                  </a:cubicBezTo>
                  <a:cubicBezTo>
                    <a:pt x="20" y="0"/>
                    <a:pt x="24" y="6"/>
                    <a:pt x="24" y="18"/>
                  </a:cubicBezTo>
                  <a:cubicBezTo>
                    <a:pt x="24" y="24"/>
                    <a:pt x="23" y="28"/>
                    <a:pt x="21" y="31"/>
                  </a:cubicBezTo>
                  <a:cubicBezTo>
                    <a:pt x="19" y="34"/>
                    <a:pt x="16" y="36"/>
                    <a:pt x="12" y="36"/>
                  </a:cubicBezTo>
                  <a:close/>
                  <a:moveTo>
                    <a:pt x="12" y="6"/>
                  </a:moveTo>
                  <a:cubicBezTo>
                    <a:pt x="9" y="6"/>
                    <a:pt x="7" y="10"/>
                    <a:pt x="7" y="18"/>
                  </a:cubicBezTo>
                  <a:cubicBezTo>
                    <a:pt x="7" y="26"/>
                    <a:pt x="9" y="30"/>
                    <a:pt x="12" y="30"/>
                  </a:cubicBezTo>
                  <a:cubicBezTo>
                    <a:pt x="15" y="30"/>
                    <a:pt x="17" y="26"/>
                    <a:pt x="17" y="18"/>
                  </a:cubicBezTo>
                  <a:cubicBezTo>
                    <a:pt x="17" y="10"/>
                    <a:pt x="15" y="6"/>
                    <a:pt x="12" y="6"/>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72"/>
            <p:cNvSpPr>
              <a:spLocks/>
            </p:cNvSpPr>
            <p:nvPr/>
          </p:nvSpPr>
          <p:spPr bwMode="auto">
            <a:xfrm>
              <a:off x="1814" y="3048"/>
              <a:ext cx="25" cy="60"/>
            </a:xfrm>
            <a:custGeom>
              <a:avLst/>
              <a:gdLst>
                <a:gd name="T0" fmla="*/ 15 w 15"/>
                <a:gd name="T1" fmla="*/ 0 h 35"/>
                <a:gd name="T2" fmla="*/ 15 w 15"/>
                <a:gd name="T3" fmla="*/ 35 h 35"/>
                <a:gd name="T4" fmla="*/ 7 w 15"/>
                <a:gd name="T5" fmla="*/ 35 h 35"/>
                <a:gd name="T6" fmla="*/ 7 w 15"/>
                <a:gd name="T7" fmla="*/ 9 h 35"/>
                <a:gd name="T8" fmla="*/ 6 w 15"/>
                <a:gd name="T9" fmla="*/ 10 h 35"/>
                <a:gd name="T10" fmla="*/ 4 w 15"/>
                <a:gd name="T11" fmla="*/ 11 h 35"/>
                <a:gd name="T12" fmla="*/ 2 w 15"/>
                <a:gd name="T13" fmla="*/ 11 h 35"/>
                <a:gd name="T14" fmla="*/ 0 w 15"/>
                <a:gd name="T15" fmla="*/ 12 h 35"/>
                <a:gd name="T16" fmla="*/ 0 w 15"/>
                <a:gd name="T17" fmla="*/ 5 h 35"/>
                <a:gd name="T18" fmla="*/ 6 w 15"/>
                <a:gd name="T19" fmla="*/ 3 h 35"/>
                <a:gd name="T20" fmla="*/ 10 w 15"/>
                <a:gd name="T21" fmla="*/ 0 h 35"/>
                <a:gd name="T22" fmla="*/ 15 w 15"/>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15" y="0"/>
                  </a:moveTo>
                  <a:cubicBezTo>
                    <a:pt x="15" y="35"/>
                    <a:pt x="15" y="35"/>
                    <a:pt x="15" y="35"/>
                  </a:cubicBezTo>
                  <a:cubicBezTo>
                    <a:pt x="7" y="35"/>
                    <a:pt x="7" y="35"/>
                    <a:pt x="7" y="35"/>
                  </a:cubicBezTo>
                  <a:cubicBezTo>
                    <a:pt x="7" y="9"/>
                    <a:pt x="7" y="9"/>
                    <a:pt x="7" y="9"/>
                  </a:cubicBezTo>
                  <a:cubicBezTo>
                    <a:pt x="7" y="9"/>
                    <a:pt x="6" y="9"/>
                    <a:pt x="6" y="10"/>
                  </a:cubicBezTo>
                  <a:cubicBezTo>
                    <a:pt x="5" y="10"/>
                    <a:pt x="5" y="10"/>
                    <a:pt x="4" y="11"/>
                  </a:cubicBezTo>
                  <a:cubicBezTo>
                    <a:pt x="4" y="11"/>
                    <a:pt x="3" y="11"/>
                    <a:pt x="2" y="11"/>
                  </a:cubicBezTo>
                  <a:cubicBezTo>
                    <a:pt x="1" y="11"/>
                    <a:pt x="1" y="12"/>
                    <a:pt x="0" y="12"/>
                  </a:cubicBezTo>
                  <a:cubicBezTo>
                    <a:pt x="0" y="5"/>
                    <a:pt x="0" y="5"/>
                    <a:pt x="0" y="5"/>
                  </a:cubicBezTo>
                  <a:cubicBezTo>
                    <a:pt x="2" y="5"/>
                    <a:pt x="4" y="4"/>
                    <a:pt x="6" y="3"/>
                  </a:cubicBezTo>
                  <a:cubicBezTo>
                    <a:pt x="7" y="2"/>
                    <a:pt x="9" y="1"/>
                    <a:pt x="10" y="0"/>
                  </a:cubicBezTo>
                  <a:lnTo>
                    <a:pt x="15"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73"/>
            <p:cNvSpPr>
              <a:spLocks/>
            </p:cNvSpPr>
            <p:nvPr/>
          </p:nvSpPr>
          <p:spPr bwMode="auto">
            <a:xfrm>
              <a:off x="1915" y="2883"/>
              <a:ext cx="25" cy="59"/>
            </a:xfrm>
            <a:custGeom>
              <a:avLst/>
              <a:gdLst>
                <a:gd name="T0" fmla="*/ 15 w 15"/>
                <a:gd name="T1" fmla="*/ 0 h 35"/>
                <a:gd name="T2" fmla="*/ 15 w 15"/>
                <a:gd name="T3" fmla="*/ 35 h 35"/>
                <a:gd name="T4" fmla="*/ 7 w 15"/>
                <a:gd name="T5" fmla="*/ 35 h 35"/>
                <a:gd name="T6" fmla="*/ 7 w 15"/>
                <a:gd name="T7" fmla="*/ 8 h 35"/>
                <a:gd name="T8" fmla="*/ 6 w 15"/>
                <a:gd name="T9" fmla="*/ 9 h 35"/>
                <a:gd name="T10" fmla="*/ 4 w 15"/>
                <a:gd name="T11" fmla="*/ 10 h 35"/>
                <a:gd name="T12" fmla="*/ 2 w 15"/>
                <a:gd name="T13" fmla="*/ 11 h 35"/>
                <a:gd name="T14" fmla="*/ 0 w 15"/>
                <a:gd name="T15" fmla="*/ 11 h 35"/>
                <a:gd name="T16" fmla="*/ 0 w 15"/>
                <a:gd name="T17" fmla="*/ 5 h 35"/>
                <a:gd name="T18" fmla="*/ 6 w 15"/>
                <a:gd name="T19" fmla="*/ 3 h 35"/>
                <a:gd name="T20" fmla="*/ 10 w 15"/>
                <a:gd name="T21" fmla="*/ 0 h 35"/>
                <a:gd name="T22" fmla="*/ 15 w 15"/>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15" y="0"/>
                  </a:moveTo>
                  <a:cubicBezTo>
                    <a:pt x="15" y="35"/>
                    <a:pt x="15" y="35"/>
                    <a:pt x="15" y="35"/>
                  </a:cubicBezTo>
                  <a:cubicBezTo>
                    <a:pt x="7" y="35"/>
                    <a:pt x="7" y="35"/>
                    <a:pt x="7" y="35"/>
                  </a:cubicBezTo>
                  <a:cubicBezTo>
                    <a:pt x="7" y="8"/>
                    <a:pt x="7" y="8"/>
                    <a:pt x="7" y="8"/>
                  </a:cubicBezTo>
                  <a:cubicBezTo>
                    <a:pt x="7" y="9"/>
                    <a:pt x="7" y="9"/>
                    <a:pt x="6" y="9"/>
                  </a:cubicBezTo>
                  <a:cubicBezTo>
                    <a:pt x="5" y="10"/>
                    <a:pt x="5" y="10"/>
                    <a:pt x="4" y="10"/>
                  </a:cubicBezTo>
                  <a:cubicBezTo>
                    <a:pt x="4" y="10"/>
                    <a:pt x="3" y="11"/>
                    <a:pt x="2" y="11"/>
                  </a:cubicBezTo>
                  <a:cubicBezTo>
                    <a:pt x="2" y="11"/>
                    <a:pt x="1" y="11"/>
                    <a:pt x="0" y="11"/>
                  </a:cubicBezTo>
                  <a:cubicBezTo>
                    <a:pt x="0" y="5"/>
                    <a:pt x="0" y="5"/>
                    <a:pt x="0" y="5"/>
                  </a:cubicBezTo>
                  <a:cubicBezTo>
                    <a:pt x="2" y="4"/>
                    <a:pt x="4" y="4"/>
                    <a:pt x="6" y="3"/>
                  </a:cubicBezTo>
                  <a:cubicBezTo>
                    <a:pt x="7" y="2"/>
                    <a:pt x="9" y="1"/>
                    <a:pt x="10" y="0"/>
                  </a:cubicBezTo>
                  <a:lnTo>
                    <a:pt x="15"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74"/>
            <p:cNvSpPr>
              <a:spLocks noEditPoints="1"/>
            </p:cNvSpPr>
            <p:nvPr/>
          </p:nvSpPr>
          <p:spPr bwMode="auto">
            <a:xfrm>
              <a:off x="1909" y="2966"/>
              <a:ext cx="43" cy="60"/>
            </a:xfrm>
            <a:custGeom>
              <a:avLst/>
              <a:gdLst>
                <a:gd name="T0" fmla="*/ 12 w 25"/>
                <a:gd name="T1" fmla="*/ 35 h 35"/>
                <a:gd name="T2" fmla="*/ 0 w 25"/>
                <a:gd name="T3" fmla="*/ 18 h 35"/>
                <a:gd name="T4" fmla="*/ 3 w 25"/>
                <a:gd name="T5" fmla="*/ 4 h 35"/>
                <a:gd name="T6" fmla="*/ 13 w 25"/>
                <a:gd name="T7" fmla="*/ 0 h 35"/>
                <a:gd name="T8" fmla="*/ 25 w 25"/>
                <a:gd name="T9" fmla="*/ 17 h 35"/>
                <a:gd name="T10" fmla="*/ 21 w 25"/>
                <a:gd name="T11" fmla="*/ 30 h 35"/>
                <a:gd name="T12" fmla="*/ 12 w 25"/>
                <a:gd name="T13" fmla="*/ 35 h 35"/>
                <a:gd name="T14" fmla="*/ 12 w 25"/>
                <a:gd name="T15" fmla="*/ 5 h 35"/>
                <a:gd name="T16" fmla="*/ 7 w 25"/>
                <a:gd name="T17" fmla="*/ 18 h 35"/>
                <a:gd name="T18" fmla="*/ 12 w 25"/>
                <a:gd name="T19" fmla="*/ 29 h 35"/>
                <a:gd name="T20" fmla="*/ 17 w 25"/>
                <a:gd name="T21" fmla="*/ 17 h 35"/>
                <a:gd name="T22" fmla="*/ 12 w 25"/>
                <a:gd name="T23"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5">
                  <a:moveTo>
                    <a:pt x="12" y="35"/>
                  </a:moveTo>
                  <a:cubicBezTo>
                    <a:pt x="4" y="35"/>
                    <a:pt x="0" y="29"/>
                    <a:pt x="0" y="18"/>
                  </a:cubicBezTo>
                  <a:cubicBezTo>
                    <a:pt x="0" y="12"/>
                    <a:pt x="1" y="7"/>
                    <a:pt x="3" y="4"/>
                  </a:cubicBezTo>
                  <a:cubicBezTo>
                    <a:pt x="5" y="1"/>
                    <a:pt x="8" y="0"/>
                    <a:pt x="13" y="0"/>
                  </a:cubicBezTo>
                  <a:cubicBezTo>
                    <a:pt x="21" y="0"/>
                    <a:pt x="25" y="5"/>
                    <a:pt x="25" y="17"/>
                  </a:cubicBezTo>
                  <a:cubicBezTo>
                    <a:pt x="25" y="23"/>
                    <a:pt x="23" y="27"/>
                    <a:pt x="21" y="30"/>
                  </a:cubicBezTo>
                  <a:cubicBezTo>
                    <a:pt x="19" y="33"/>
                    <a:pt x="16" y="35"/>
                    <a:pt x="12" y="35"/>
                  </a:cubicBezTo>
                  <a:close/>
                  <a:moveTo>
                    <a:pt x="12" y="5"/>
                  </a:moveTo>
                  <a:cubicBezTo>
                    <a:pt x="9" y="5"/>
                    <a:pt x="7" y="10"/>
                    <a:pt x="7" y="18"/>
                  </a:cubicBezTo>
                  <a:cubicBezTo>
                    <a:pt x="7" y="25"/>
                    <a:pt x="9" y="29"/>
                    <a:pt x="12" y="29"/>
                  </a:cubicBezTo>
                  <a:cubicBezTo>
                    <a:pt x="15" y="29"/>
                    <a:pt x="17" y="25"/>
                    <a:pt x="17" y="17"/>
                  </a:cubicBezTo>
                  <a:cubicBezTo>
                    <a:pt x="17" y="9"/>
                    <a:pt x="15" y="5"/>
                    <a:pt x="12" y="5"/>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75"/>
            <p:cNvSpPr>
              <a:spLocks noEditPoints="1"/>
            </p:cNvSpPr>
            <p:nvPr/>
          </p:nvSpPr>
          <p:spPr bwMode="auto">
            <a:xfrm>
              <a:off x="1909" y="3048"/>
              <a:ext cx="43" cy="62"/>
            </a:xfrm>
            <a:custGeom>
              <a:avLst/>
              <a:gdLst>
                <a:gd name="T0" fmla="*/ 12 w 25"/>
                <a:gd name="T1" fmla="*/ 36 h 36"/>
                <a:gd name="T2" fmla="*/ 0 w 25"/>
                <a:gd name="T3" fmla="*/ 19 h 36"/>
                <a:gd name="T4" fmla="*/ 3 w 25"/>
                <a:gd name="T5" fmla="*/ 5 h 36"/>
                <a:gd name="T6" fmla="*/ 13 w 25"/>
                <a:gd name="T7" fmla="*/ 0 h 36"/>
                <a:gd name="T8" fmla="*/ 25 w 25"/>
                <a:gd name="T9" fmla="*/ 18 h 36"/>
                <a:gd name="T10" fmla="*/ 21 w 25"/>
                <a:gd name="T11" fmla="*/ 31 h 36"/>
                <a:gd name="T12" fmla="*/ 12 w 25"/>
                <a:gd name="T13" fmla="*/ 36 h 36"/>
                <a:gd name="T14" fmla="*/ 12 w 25"/>
                <a:gd name="T15" fmla="*/ 6 h 36"/>
                <a:gd name="T16" fmla="*/ 7 w 25"/>
                <a:gd name="T17" fmla="*/ 18 h 36"/>
                <a:gd name="T18" fmla="*/ 12 w 25"/>
                <a:gd name="T19" fmla="*/ 30 h 36"/>
                <a:gd name="T20" fmla="*/ 17 w 25"/>
                <a:gd name="T21" fmla="*/ 18 h 36"/>
                <a:gd name="T22" fmla="*/ 12 w 25"/>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6">
                  <a:moveTo>
                    <a:pt x="12" y="36"/>
                  </a:moveTo>
                  <a:cubicBezTo>
                    <a:pt x="4" y="36"/>
                    <a:pt x="0" y="30"/>
                    <a:pt x="0" y="19"/>
                  </a:cubicBezTo>
                  <a:cubicBezTo>
                    <a:pt x="0" y="13"/>
                    <a:pt x="1" y="8"/>
                    <a:pt x="3" y="5"/>
                  </a:cubicBezTo>
                  <a:cubicBezTo>
                    <a:pt x="5" y="2"/>
                    <a:pt x="8" y="0"/>
                    <a:pt x="13" y="0"/>
                  </a:cubicBezTo>
                  <a:cubicBezTo>
                    <a:pt x="21" y="0"/>
                    <a:pt x="25" y="6"/>
                    <a:pt x="25" y="18"/>
                  </a:cubicBezTo>
                  <a:cubicBezTo>
                    <a:pt x="25" y="24"/>
                    <a:pt x="23" y="28"/>
                    <a:pt x="21" y="31"/>
                  </a:cubicBezTo>
                  <a:cubicBezTo>
                    <a:pt x="19" y="34"/>
                    <a:pt x="16" y="36"/>
                    <a:pt x="12" y="36"/>
                  </a:cubicBezTo>
                  <a:close/>
                  <a:moveTo>
                    <a:pt x="12" y="6"/>
                  </a:moveTo>
                  <a:cubicBezTo>
                    <a:pt x="9" y="6"/>
                    <a:pt x="7" y="10"/>
                    <a:pt x="7" y="18"/>
                  </a:cubicBezTo>
                  <a:cubicBezTo>
                    <a:pt x="7" y="26"/>
                    <a:pt x="9" y="30"/>
                    <a:pt x="12" y="30"/>
                  </a:cubicBezTo>
                  <a:cubicBezTo>
                    <a:pt x="15" y="30"/>
                    <a:pt x="17" y="26"/>
                    <a:pt x="17" y="18"/>
                  </a:cubicBezTo>
                  <a:cubicBezTo>
                    <a:pt x="17" y="10"/>
                    <a:pt x="15" y="6"/>
                    <a:pt x="12" y="6"/>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76"/>
            <p:cNvSpPr>
              <a:spLocks noEditPoints="1"/>
            </p:cNvSpPr>
            <p:nvPr/>
          </p:nvSpPr>
          <p:spPr bwMode="auto">
            <a:xfrm>
              <a:off x="1858" y="2883"/>
              <a:ext cx="41" cy="59"/>
            </a:xfrm>
            <a:custGeom>
              <a:avLst/>
              <a:gdLst>
                <a:gd name="T0" fmla="*/ 12 w 24"/>
                <a:gd name="T1" fmla="*/ 35 h 35"/>
                <a:gd name="T2" fmla="*/ 0 w 24"/>
                <a:gd name="T3" fmla="*/ 18 h 35"/>
                <a:gd name="T4" fmla="*/ 3 w 24"/>
                <a:gd name="T5" fmla="*/ 5 h 35"/>
                <a:gd name="T6" fmla="*/ 13 w 24"/>
                <a:gd name="T7" fmla="*/ 0 h 35"/>
                <a:gd name="T8" fmla="*/ 24 w 24"/>
                <a:gd name="T9" fmla="*/ 17 h 35"/>
                <a:gd name="T10" fmla="*/ 21 w 24"/>
                <a:gd name="T11" fmla="*/ 31 h 35"/>
                <a:gd name="T12" fmla="*/ 12 w 24"/>
                <a:gd name="T13" fmla="*/ 35 h 35"/>
                <a:gd name="T14" fmla="*/ 12 w 24"/>
                <a:gd name="T15" fmla="*/ 6 h 35"/>
                <a:gd name="T16" fmla="*/ 7 w 24"/>
                <a:gd name="T17" fmla="*/ 18 h 35"/>
                <a:gd name="T18" fmla="*/ 12 w 24"/>
                <a:gd name="T19" fmla="*/ 29 h 35"/>
                <a:gd name="T20" fmla="*/ 17 w 24"/>
                <a:gd name="T21" fmla="*/ 18 h 35"/>
                <a:gd name="T22" fmla="*/ 12 w 24"/>
                <a:gd name="T23"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5">
                  <a:moveTo>
                    <a:pt x="12" y="35"/>
                  </a:moveTo>
                  <a:cubicBezTo>
                    <a:pt x="4" y="35"/>
                    <a:pt x="0" y="30"/>
                    <a:pt x="0" y="18"/>
                  </a:cubicBezTo>
                  <a:cubicBezTo>
                    <a:pt x="0" y="12"/>
                    <a:pt x="1" y="8"/>
                    <a:pt x="3" y="5"/>
                  </a:cubicBezTo>
                  <a:cubicBezTo>
                    <a:pt x="5" y="1"/>
                    <a:pt x="8" y="0"/>
                    <a:pt x="13" y="0"/>
                  </a:cubicBezTo>
                  <a:cubicBezTo>
                    <a:pt x="20" y="0"/>
                    <a:pt x="24" y="6"/>
                    <a:pt x="24" y="17"/>
                  </a:cubicBezTo>
                  <a:cubicBezTo>
                    <a:pt x="24" y="23"/>
                    <a:pt x="23" y="28"/>
                    <a:pt x="21" y="31"/>
                  </a:cubicBezTo>
                  <a:cubicBezTo>
                    <a:pt x="19" y="34"/>
                    <a:pt x="16" y="35"/>
                    <a:pt x="12" y="35"/>
                  </a:cubicBezTo>
                  <a:close/>
                  <a:moveTo>
                    <a:pt x="12" y="6"/>
                  </a:moveTo>
                  <a:cubicBezTo>
                    <a:pt x="9" y="6"/>
                    <a:pt x="7" y="10"/>
                    <a:pt x="7" y="18"/>
                  </a:cubicBezTo>
                  <a:cubicBezTo>
                    <a:pt x="7" y="26"/>
                    <a:pt x="9" y="29"/>
                    <a:pt x="12" y="29"/>
                  </a:cubicBezTo>
                  <a:cubicBezTo>
                    <a:pt x="15" y="29"/>
                    <a:pt x="17" y="26"/>
                    <a:pt x="17" y="18"/>
                  </a:cubicBezTo>
                  <a:cubicBezTo>
                    <a:pt x="17" y="10"/>
                    <a:pt x="15" y="6"/>
                    <a:pt x="12" y="6"/>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77"/>
            <p:cNvSpPr>
              <a:spLocks/>
            </p:cNvSpPr>
            <p:nvPr/>
          </p:nvSpPr>
          <p:spPr bwMode="auto">
            <a:xfrm>
              <a:off x="1863" y="2965"/>
              <a:ext cx="26" cy="59"/>
            </a:xfrm>
            <a:custGeom>
              <a:avLst/>
              <a:gdLst>
                <a:gd name="T0" fmla="*/ 15 w 15"/>
                <a:gd name="T1" fmla="*/ 0 h 35"/>
                <a:gd name="T2" fmla="*/ 15 w 15"/>
                <a:gd name="T3" fmla="*/ 35 h 35"/>
                <a:gd name="T4" fmla="*/ 7 w 15"/>
                <a:gd name="T5" fmla="*/ 35 h 35"/>
                <a:gd name="T6" fmla="*/ 7 w 15"/>
                <a:gd name="T7" fmla="*/ 9 h 35"/>
                <a:gd name="T8" fmla="*/ 6 w 15"/>
                <a:gd name="T9" fmla="*/ 10 h 35"/>
                <a:gd name="T10" fmla="*/ 4 w 15"/>
                <a:gd name="T11" fmla="*/ 11 h 35"/>
                <a:gd name="T12" fmla="*/ 2 w 15"/>
                <a:gd name="T13" fmla="*/ 12 h 35"/>
                <a:gd name="T14" fmla="*/ 0 w 15"/>
                <a:gd name="T15" fmla="*/ 12 h 35"/>
                <a:gd name="T16" fmla="*/ 0 w 15"/>
                <a:gd name="T17" fmla="*/ 6 h 35"/>
                <a:gd name="T18" fmla="*/ 6 w 15"/>
                <a:gd name="T19" fmla="*/ 3 h 35"/>
                <a:gd name="T20" fmla="*/ 10 w 15"/>
                <a:gd name="T21" fmla="*/ 0 h 35"/>
                <a:gd name="T22" fmla="*/ 15 w 15"/>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35">
                  <a:moveTo>
                    <a:pt x="15" y="0"/>
                  </a:moveTo>
                  <a:cubicBezTo>
                    <a:pt x="15" y="35"/>
                    <a:pt x="15" y="35"/>
                    <a:pt x="15" y="35"/>
                  </a:cubicBezTo>
                  <a:cubicBezTo>
                    <a:pt x="7" y="35"/>
                    <a:pt x="7" y="35"/>
                    <a:pt x="7" y="35"/>
                  </a:cubicBezTo>
                  <a:cubicBezTo>
                    <a:pt x="7" y="9"/>
                    <a:pt x="7" y="9"/>
                    <a:pt x="7" y="9"/>
                  </a:cubicBezTo>
                  <a:cubicBezTo>
                    <a:pt x="7" y="9"/>
                    <a:pt x="6" y="10"/>
                    <a:pt x="6" y="10"/>
                  </a:cubicBezTo>
                  <a:cubicBezTo>
                    <a:pt x="5" y="10"/>
                    <a:pt x="5" y="11"/>
                    <a:pt x="4" y="11"/>
                  </a:cubicBezTo>
                  <a:cubicBezTo>
                    <a:pt x="3" y="11"/>
                    <a:pt x="3" y="11"/>
                    <a:pt x="2" y="12"/>
                  </a:cubicBezTo>
                  <a:cubicBezTo>
                    <a:pt x="1" y="12"/>
                    <a:pt x="1" y="12"/>
                    <a:pt x="0" y="12"/>
                  </a:cubicBezTo>
                  <a:cubicBezTo>
                    <a:pt x="0" y="6"/>
                    <a:pt x="0" y="6"/>
                    <a:pt x="0" y="6"/>
                  </a:cubicBezTo>
                  <a:cubicBezTo>
                    <a:pt x="2" y="5"/>
                    <a:pt x="4" y="4"/>
                    <a:pt x="6" y="3"/>
                  </a:cubicBezTo>
                  <a:cubicBezTo>
                    <a:pt x="7" y="3"/>
                    <a:pt x="9" y="2"/>
                    <a:pt x="10" y="0"/>
                  </a:cubicBezTo>
                  <a:lnTo>
                    <a:pt x="15"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78"/>
            <p:cNvSpPr>
              <a:spLocks noEditPoints="1"/>
            </p:cNvSpPr>
            <p:nvPr/>
          </p:nvSpPr>
          <p:spPr bwMode="auto">
            <a:xfrm>
              <a:off x="1858" y="3048"/>
              <a:ext cx="41" cy="62"/>
            </a:xfrm>
            <a:custGeom>
              <a:avLst/>
              <a:gdLst>
                <a:gd name="T0" fmla="*/ 12 w 24"/>
                <a:gd name="T1" fmla="*/ 36 h 36"/>
                <a:gd name="T2" fmla="*/ 0 w 24"/>
                <a:gd name="T3" fmla="*/ 19 h 36"/>
                <a:gd name="T4" fmla="*/ 3 w 24"/>
                <a:gd name="T5" fmla="*/ 5 h 36"/>
                <a:gd name="T6" fmla="*/ 13 w 24"/>
                <a:gd name="T7" fmla="*/ 0 h 36"/>
                <a:gd name="T8" fmla="*/ 24 w 24"/>
                <a:gd name="T9" fmla="*/ 18 h 36"/>
                <a:gd name="T10" fmla="*/ 21 w 24"/>
                <a:gd name="T11" fmla="*/ 31 h 36"/>
                <a:gd name="T12" fmla="*/ 12 w 24"/>
                <a:gd name="T13" fmla="*/ 36 h 36"/>
                <a:gd name="T14" fmla="*/ 12 w 24"/>
                <a:gd name="T15" fmla="*/ 6 h 36"/>
                <a:gd name="T16" fmla="*/ 7 w 24"/>
                <a:gd name="T17" fmla="*/ 18 h 36"/>
                <a:gd name="T18" fmla="*/ 12 w 24"/>
                <a:gd name="T19" fmla="*/ 30 h 36"/>
                <a:gd name="T20" fmla="*/ 17 w 24"/>
                <a:gd name="T21" fmla="*/ 18 h 36"/>
                <a:gd name="T22" fmla="*/ 12 w 24"/>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2" y="36"/>
                  </a:moveTo>
                  <a:cubicBezTo>
                    <a:pt x="4" y="36"/>
                    <a:pt x="0" y="30"/>
                    <a:pt x="0" y="19"/>
                  </a:cubicBezTo>
                  <a:cubicBezTo>
                    <a:pt x="0" y="13"/>
                    <a:pt x="1" y="8"/>
                    <a:pt x="3" y="5"/>
                  </a:cubicBezTo>
                  <a:cubicBezTo>
                    <a:pt x="5" y="2"/>
                    <a:pt x="8" y="0"/>
                    <a:pt x="13" y="0"/>
                  </a:cubicBezTo>
                  <a:cubicBezTo>
                    <a:pt x="20" y="0"/>
                    <a:pt x="24" y="6"/>
                    <a:pt x="24" y="18"/>
                  </a:cubicBezTo>
                  <a:cubicBezTo>
                    <a:pt x="24" y="24"/>
                    <a:pt x="23" y="28"/>
                    <a:pt x="21" y="31"/>
                  </a:cubicBezTo>
                  <a:cubicBezTo>
                    <a:pt x="19" y="34"/>
                    <a:pt x="16" y="36"/>
                    <a:pt x="12" y="36"/>
                  </a:cubicBezTo>
                  <a:close/>
                  <a:moveTo>
                    <a:pt x="12" y="6"/>
                  </a:moveTo>
                  <a:cubicBezTo>
                    <a:pt x="9" y="6"/>
                    <a:pt x="7" y="10"/>
                    <a:pt x="7" y="18"/>
                  </a:cubicBezTo>
                  <a:cubicBezTo>
                    <a:pt x="7" y="26"/>
                    <a:pt x="9" y="30"/>
                    <a:pt x="12" y="30"/>
                  </a:cubicBezTo>
                  <a:cubicBezTo>
                    <a:pt x="15" y="30"/>
                    <a:pt x="17" y="26"/>
                    <a:pt x="17" y="18"/>
                  </a:cubicBezTo>
                  <a:cubicBezTo>
                    <a:pt x="17" y="10"/>
                    <a:pt x="15" y="6"/>
                    <a:pt x="12" y="6"/>
                  </a:cubicBez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79"/>
            <p:cNvSpPr>
              <a:spLocks noChangeArrowheads="1"/>
            </p:cNvSpPr>
            <p:nvPr/>
          </p:nvSpPr>
          <p:spPr bwMode="auto">
            <a:xfrm>
              <a:off x="1617" y="2091"/>
              <a:ext cx="492" cy="493"/>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80"/>
            <p:cNvSpPr>
              <a:spLocks/>
            </p:cNvSpPr>
            <p:nvPr/>
          </p:nvSpPr>
          <p:spPr bwMode="auto">
            <a:xfrm>
              <a:off x="1703" y="2179"/>
              <a:ext cx="36" cy="83"/>
            </a:xfrm>
            <a:custGeom>
              <a:avLst/>
              <a:gdLst>
                <a:gd name="T0" fmla="*/ 21 w 21"/>
                <a:gd name="T1" fmla="*/ 0 h 49"/>
                <a:gd name="T2" fmla="*/ 21 w 21"/>
                <a:gd name="T3" fmla="*/ 49 h 49"/>
                <a:gd name="T4" fmla="*/ 11 w 21"/>
                <a:gd name="T5" fmla="*/ 49 h 49"/>
                <a:gd name="T6" fmla="*/ 11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5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1" y="49"/>
                    <a:pt x="11" y="49"/>
                    <a:pt x="11" y="49"/>
                  </a:cubicBezTo>
                  <a:cubicBezTo>
                    <a:pt x="11" y="12"/>
                    <a:pt x="11" y="12"/>
                    <a:pt x="11"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1" y="3"/>
                    <a:pt x="13" y="2"/>
                    <a:pt x="15" y="0"/>
                  </a:cubicBezTo>
                  <a:lnTo>
                    <a:pt x="21"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81"/>
            <p:cNvSpPr>
              <a:spLocks noEditPoints="1"/>
            </p:cNvSpPr>
            <p:nvPr/>
          </p:nvSpPr>
          <p:spPr bwMode="auto">
            <a:xfrm>
              <a:off x="1768" y="2179"/>
              <a:ext cx="58" cy="83"/>
            </a:xfrm>
            <a:custGeom>
              <a:avLst/>
              <a:gdLst>
                <a:gd name="T0" fmla="*/ 17 w 34"/>
                <a:gd name="T1" fmla="*/ 49 h 49"/>
                <a:gd name="T2" fmla="*/ 0 w 34"/>
                <a:gd name="T3" fmla="*/ 26 h 49"/>
                <a:gd name="T4" fmla="*/ 4 w 34"/>
                <a:gd name="T5" fmla="*/ 7 h 49"/>
                <a:gd name="T6" fmla="*/ 17 w 34"/>
                <a:gd name="T7" fmla="*/ 0 h 49"/>
                <a:gd name="T8" fmla="*/ 34 w 34"/>
                <a:gd name="T9" fmla="*/ 25 h 49"/>
                <a:gd name="T10" fmla="*/ 29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2"/>
                    <a:pt x="0" y="26"/>
                  </a:cubicBezTo>
                  <a:cubicBezTo>
                    <a:pt x="0" y="17"/>
                    <a:pt x="1" y="11"/>
                    <a:pt x="4" y="7"/>
                  </a:cubicBezTo>
                  <a:cubicBezTo>
                    <a:pt x="7" y="3"/>
                    <a:pt x="12" y="0"/>
                    <a:pt x="17" y="0"/>
                  </a:cubicBezTo>
                  <a:cubicBezTo>
                    <a:pt x="28" y="0"/>
                    <a:pt x="34" y="8"/>
                    <a:pt x="34" y="25"/>
                  </a:cubicBezTo>
                  <a:cubicBezTo>
                    <a:pt x="34" y="33"/>
                    <a:pt x="32" y="39"/>
                    <a:pt x="29" y="43"/>
                  </a:cubicBezTo>
                  <a:cubicBezTo>
                    <a:pt x="26" y="47"/>
                    <a:pt x="22" y="49"/>
                    <a:pt x="17"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82"/>
            <p:cNvSpPr>
              <a:spLocks/>
            </p:cNvSpPr>
            <p:nvPr/>
          </p:nvSpPr>
          <p:spPr bwMode="auto">
            <a:xfrm>
              <a:off x="1841" y="2179"/>
              <a:ext cx="36" cy="83"/>
            </a:xfrm>
            <a:custGeom>
              <a:avLst/>
              <a:gdLst>
                <a:gd name="T0" fmla="*/ 21 w 21"/>
                <a:gd name="T1" fmla="*/ 0 h 49"/>
                <a:gd name="T2" fmla="*/ 21 w 21"/>
                <a:gd name="T3" fmla="*/ 49 h 49"/>
                <a:gd name="T4" fmla="*/ 10 w 21"/>
                <a:gd name="T5" fmla="*/ 49 h 49"/>
                <a:gd name="T6" fmla="*/ 10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4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0" y="49"/>
                    <a:pt x="10" y="49"/>
                    <a:pt x="10" y="49"/>
                  </a:cubicBezTo>
                  <a:cubicBezTo>
                    <a:pt x="10" y="12"/>
                    <a:pt x="10" y="12"/>
                    <a:pt x="10"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0" y="3"/>
                    <a:pt x="12" y="2"/>
                    <a:pt x="14" y="0"/>
                  </a:cubicBezTo>
                  <a:lnTo>
                    <a:pt x="21"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83"/>
            <p:cNvSpPr>
              <a:spLocks noEditPoints="1"/>
            </p:cNvSpPr>
            <p:nvPr/>
          </p:nvSpPr>
          <p:spPr bwMode="auto">
            <a:xfrm>
              <a:off x="1696" y="2295"/>
              <a:ext cx="58" cy="84"/>
            </a:xfrm>
            <a:custGeom>
              <a:avLst/>
              <a:gdLst>
                <a:gd name="T0" fmla="*/ 17 w 34"/>
                <a:gd name="T1" fmla="*/ 49 h 49"/>
                <a:gd name="T2" fmla="*/ 0 w 34"/>
                <a:gd name="T3" fmla="*/ 25 h 49"/>
                <a:gd name="T4" fmla="*/ 4 w 34"/>
                <a:gd name="T5" fmla="*/ 7 h 49"/>
                <a:gd name="T6" fmla="*/ 18 w 34"/>
                <a:gd name="T7" fmla="*/ 0 h 49"/>
                <a:gd name="T8" fmla="*/ 34 w 34"/>
                <a:gd name="T9" fmla="*/ 24 h 49"/>
                <a:gd name="T10" fmla="*/ 30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7"/>
                  </a:cubicBezTo>
                  <a:cubicBezTo>
                    <a:pt x="7" y="2"/>
                    <a:pt x="12" y="0"/>
                    <a:pt x="18" y="0"/>
                  </a:cubicBezTo>
                  <a:cubicBezTo>
                    <a:pt x="29" y="0"/>
                    <a:pt x="34" y="8"/>
                    <a:pt x="34" y="24"/>
                  </a:cubicBezTo>
                  <a:cubicBezTo>
                    <a:pt x="34" y="32"/>
                    <a:pt x="33" y="39"/>
                    <a:pt x="30" y="43"/>
                  </a:cubicBezTo>
                  <a:cubicBezTo>
                    <a:pt x="27" y="47"/>
                    <a:pt x="22" y="49"/>
                    <a:pt x="17" y="49"/>
                  </a:cubicBezTo>
                  <a:close/>
                  <a:moveTo>
                    <a:pt x="17" y="8"/>
                  </a:moveTo>
                  <a:cubicBezTo>
                    <a:pt x="13" y="8"/>
                    <a:pt x="10" y="14"/>
                    <a:pt x="10" y="25"/>
                  </a:cubicBezTo>
                  <a:cubicBezTo>
                    <a:pt x="10" y="36"/>
                    <a:pt x="13" y="41"/>
                    <a:pt x="17" y="41"/>
                  </a:cubicBezTo>
                  <a:cubicBezTo>
                    <a:pt x="21" y="41"/>
                    <a:pt x="23" y="36"/>
                    <a:pt x="23" y="25"/>
                  </a:cubicBezTo>
                  <a:cubicBezTo>
                    <a:pt x="23" y="14"/>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84"/>
            <p:cNvSpPr>
              <a:spLocks/>
            </p:cNvSpPr>
            <p:nvPr/>
          </p:nvSpPr>
          <p:spPr bwMode="auto">
            <a:xfrm>
              <a:off x="1774" y="2295"/>
              <a:ext cx="36" cy="82"/>
            </a:xfrm>
            <a:custGeom>
              <a:avLst/>
              <a:gdLst>
                <a:gd name="T0" fmla="*/ 21 w 21"/>
                <a:gd name="T1" fmla="*/ 0 h 48"/>
                <a:gd name="T2" fmla="*/ 21 w 21"/>
                <a:gd name="T3" fmla="*/ 48 h 48"/>
                <a:gd name="T4" fmla="*/ 10 w 21"/>
                <a:gd name="T5" fmla="*/ 48 h 48"/>
                <a:gd name="T6" fmla="*/ 10 w 21"/>
                <a:gd name="T7" fmla="*/ 12 h 48"/>
                <a:gd name="T8" fmla="*/ 8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4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0" y="48"/>
                    <a:pt x="10" y="48"/>
                    <a:pt x="10" y="48"/>
                  </a:cubicBezTo>
                  <a:cubicBezTo>
                    <a:pt x="10" y="12"/>
                    <a:pt x="10" y="12"/>
                    <a:pt x="10" y="12"/>
                  </a:cubicBezTo>
                  <a:cubicBezTo>
                    <a:pt x="10" y="12"/>
                    <a:pt x="9" y="13"/>
                    <a:pt x="8" y="13"/>
                  </a:cubicBezTo>
                  <a:cubicBezTo>
                    <a:pt x="8" y="14"/>
                    <a:pt x="7" y="14"/>
                    <a:pt x="6" y="14"/>
                  </a:cubicBezTo>
                  <a:cubicBezTo>
                    <a:pt x="5" y="15"/>
                    <a:pt x="4" y="15"/>
                    <a:pt x="3" y="15"/>
                  </a:cubicBezTo>
                  <a:cubicBezTo>
                    <a:pt x="2" y="16"/>
                    <a:pt x="1" y="16"/>
                    <a:pt x="0" y="16"/>
                  </a:cubicBezTo>
                  <a:cubicBezTo>
                    <a:pt x="0" y="7"/>
                    <a:pt x="0" y="7"/>
                    <a:pt x="0" y="7"/>
                  </a:cubicBezTo>
                  <a:cubicBezTo>
                    <a:pt x="3" y="6"/>
                    <a:pt x="6" y="5"/>
                    <a:pt x="8" y="4"/>
                  </a:cubicBezTo>
                  <a:cubicBezTo>
                    <a:pt x="10" y="3"/>
                    <a:pt x="13" y="1"/>
                    <a:pt x="14" y="0"/>
                  </a:cubicBezTo>
                  <a:lnTo>
                    <a:pt x="21"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85"/>
            <p:cNvSpPr>
              <a:spLocks noEditPoints="1"/>
            </p:cNvSpPr>
            <p:nvPr/>
          </p:nvSpPr>
          <p:spPr bwMode="auto">
            <a:xfrm>
              <a:off x="1834" y="2295"/>
              <a:ext cx="58" cy="84"/>
            </a:xfrm>
            <a:custGeom>
              <a:avLst/>
              <a:gdLst>
                <a:gd name="T0" fmla="*/ 16 w 34"/>
                <a:gd name="T1" fmla="*/ 49 h 49"/>
                <a:gd name="T2" fmla="*/ 0 w 34"/>
                <a:gd name="T3" fmla="*/ 25 h 49"/>
                <a:gd name="T4" fmla="*/ 4 w 34"/>
                <a:gd name="T5" fmla="*/ 7 h 49"/>
                <a:gd name="T6" fmla="*/ 17 w 34"/>
                <a:gd name="T7" fmla="*/ 0 h 49"/>
                <a:gd name="T8" fmla="*/ 34 w 34"/>
                <a:gd name="T9" fmla="*/ 24 h 49"/>
                <a:gd name="T10" fmla="*/ 29 w 34"/>
                <a:gd name="T11" fmla="*/ 43 h 49"/>
                <a:gd name="T12" fmla="*/ 16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6" y="49"/>
                  </a:moveTo>
                  <a:cubicBezTo>
                    <a:pt x="5" y="49"/>
                    <a:pt x="0" y="41"/>
                    <a:pt x="0" y="25"/>
                  </a:cubicBezTo>
                  <a:cubicBezTo>
                    <a:pt x="0" y="17"/>
                    <a:pt x="1" y="11"/>
                    <a:pt x="4" y="7"/>
                  </a:cubicBezTo>
                  <a:cubicBezTo>
                    <a:pt x="7" y="2"/>
                    <a:pt x="12" y="0"/>
                    <a:pt x="17" y="0"/>
                  </a:cubicBezTo>
                  <a:cubicBezTo>
                    <a:pt x="28" y="0"/>
                    <a:pt x="34" y="8"/>
                    <a:pt x="34" y="24"/>
                  </a:cubicBezTo>
                  <a:cubicBezTo>
                    <a:pt x="34" y="32"/>
                    <a:pt x="32" y="39"/>
                    <a:pt x="29" y="43"/>
                  </a:cubicBezTo>
                  <a:cubicBezTo>
                    <a:pt x="26" y="47"/>
                    <a:pt x="22" y="49"/>
                    <a:pt x="16"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86"/>
            <p:cNvSpPr>
              <a:spLocks noEditPoints="1"/>
            </p:cNvSpPr>
            <p:nvPr/>
          </p:nvSpPr>
          <p:spPr bwMode="auto">
            <a:xfrm>
              <a:off x="1696" y="2411"/>
              <a:ext cx="58" cy="84"/>
            </a:xfrm>
            <a:custGeom>
              <a:avLst/>
              <a:gdLst>
                <a:gd name="T0" fmla="*/ 17 w 34"/>
                <a:gd name="T1" fmla="*/ 49 h 49"/>
                <a:gd name="T2" fmla="*/ 0 w 34"/>
                <a:gd name="T3" fmla="*/ 25 h 49"/>
                <a:gd name="T4" fmla="*/ 4 w 34"/>
                <a:gd name="T5" fmla="*/ 6 h 49"/>
                <a:gd name="T6" fmla="*/ 18 w 34"/>
                <a:gd name="T7" fmla="*/ 0 h 49"/>
                <a:gd name="T8" fmla="*/ 34 w 34"/>
                <a:gd name="T9" fmla="*/ 24 h 49"/>
                <a:gd name="T10" fmla="*/ 30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8" y="0"/>
                  </a:cubicBezTo>
                  <a:cubicBezTo>
                    <a:pt x="29" y="0"/>
                    <a:pt x="34" y="8"/>
                    <a:pt x="34" y="24"/>
                  </a:cubicBezTo>
                  <a:cubicBezTo>
                    <a:pt x="34" y="32"/>
                    <a:pt x="33" y="38"/>
                    <a:pt x="30" y="42"/>
                  </a:cubicBezTo>
                  <a:cubicBezTo>
                    <a:pt x="27" y="47"/>
                    <a:pt x="22" y="49"/>
                    <a:pt x="17" y="49"/>
                  </a:cubicBezTo>
                  <a:close/>
                  <a:moveTo>
                    <a:pt x="17" y="8"/>
                  </a:moveTo>
                  <a:cubicBezTo>
                    <a:pt x="13" y="8"/>
                    <a:pt x="10" y="14"/>
                    <a:pt x="10" y="25"/>
                  </a:cubicBezTo>
                  <a:cubicBezTo>
                    <a:pt x="10" y="36"/>
                    <a:pt x="13" y="41"/>
                    <a:pt x="17" y="41"/>
                  </a:cubicBezTo>
                  <a:cubicBezTo>
                    <a:pt x="21" y="41"/>
                    <a:pt x="23" y="35"/>
                    <a:pt x="23" y="24"/>
                  </a:cubicBezTo>
                  <a:cubicBezTo>
                    <a:pt x="23" y="13"/>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87"/>
            <p:cNvSpPr>
              <a:spLocks noEditPoints="1"/>
            </p:cNvSpPr>
            <p:nvPr/>
          </p:nvSpPr>
          <p:spPr bwMode="auto">
            <a:xfrm>
              <a:off x="1768" y="2411"/>
              <a:ext cx="58" cy="84"/>
            </a:xfrm>
            <a:custGeom>
              <a:avLst/>
              <a:gdLst>
                <a:gd name="T0" fmla="*/ 17 w 34"/>
                <a:gd name="T1" fmla="*/ 49 h 49"/>
                <a:gd name="T2" fmla="*/ 0 w 34"/>
                <a:gd name="T3" fmla="*/ 25 h 49"/>
                <a:gd name="T4" fmla="*/ 4 w 34"/>
                <a:gd name="T5" fmla="*/ 6 h 49"/>
                <a:gd name="T6" fmla="*/ 17 w 34"/>
                <a:gd name="T7" fmla="*/ 0 h 49"/>
                <a:gd name="T8" fmla="*/ 34 w 34"/>
                <a:gd name="T9" fmla="*/ 24 h 49"/>
                <a:gd name="T10" fmla="*/ 29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7" y="0"/>
                  </a:cubicBezTo>
                  <a:cubicBezTo>
                    <a:pt x="28" y="0"/>
                    <a:pt x="34" y="8"/>
                    <a:pt x="34" y="24"/>
                  </a:cubicBezTo>
                  <a:cubicBezTo>
                    <a:pt x="34" y="32"/>
                    <a:pt x="32" y="38"/>
                    <a:pt x="29" y="42"/>
                  </a:cubicBezTo>
                  <a:cubicBezTo>
                    <a:pt x="26" y="47"/>
                    <a:pt x="22" y="49"/>
                    <a:pt x="17" y="49"/>
                  </a:cubicBezTo>
                  <a:close/>
                  <a:moveTo>
                    <a:pt x="17" y="8"/>
                  </a:moveTo>
                  <a:cubicBezTo>
                    <a:pt x="12" y="8"/>
                    <a:pt x="10" y="14"/>
                    <a:pt x="10" y="25"/>
                  </a:cubicBezTo>
                  <a:cubicBezTo>
                    <a:pt x="10" y="36"/>
                    <a:pt x="12" y="41"/>
                    <a:pt x="17" y="41"/>
                  </a:cubicBezTo>
                  <a:cubicBezTo>
                    <a:pt x="21" y="41"/>
                    <a:pt x="23" y="35"/>
                    <a:pt x="23" y="24"/>
                  </a:cubicBezTo>
                  <a:cubicBezTo>
                    <a:pt x="23" y="13"/>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88"/>
            <p:cNvSpPr>
              <a:spLocks/>
            </p:cNvSpPr>
            <p:nvPr/>
          </p:nvSpPr>
          <p:spPr bwMode="auto">
            <a:xfrm>
              <a:off x="1841" y="2411"/>
              <a:ext cx="36" cy="82"/>
            </a:xfrm>
            <a:custGeom>
              <a:avLst/>
              <a:gdLst>
                <a:gd name="T0" fmla="*/ 21 w 21"/>
                <a:gd name="T1" fmla="*/ 0 h 48"/>
                <a:gd name="T2" fmla="*/ 21 w 21"/>
                <a:gd name="T3" fmla="*/ 48 h 48"/>
                <a:gd name="T4" fmla="*/ 10 w 21"/>
                <a:gd name="T5" fmla="*/ 48 h 48"/>
                <a:gd name="T6" fmla="*/ 10 w 21"/>
                <a:gd name="T7" fmla="*/ 11 h 48"/>
                <a:gd name="T8" fmla="*/ 8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4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0" y="48"/>
                    <a:pt x="10" y="48"/>
                    <a:pt x="10" y="48"/>
                  </a:cubicBezTo>
                  <a:cubicBezTo>
                    <a:pt x="10" y="11"/>
                    <a:pt x="10" y="11"/>
                    <a:pt x="10" y="11"/>
                  </a:cubicBezTo>
                  <a:cubicBezTo>
                    <a:pt x="10" y="12"/>
                    <a:pt x="9" y="12"/>
                    <a:pt x="8" y="13"/>
                  </a:cubicBezTo>
                  <a:cubicBezTo>
                    <a:pt x="8" y="13"/>
                    <a:pt x="7" y="14"/>
                    <a:pt x="6" y="14"/>
                  </a:cubicBezTo>
                  <a:cubicBezTo>
                    <a:pt x="5" y="14"/>
                    <a:pt x="4" y="15"/>
                    <a:pt x="3" y="15"/>
                  </a:cubicBezTo>
                  <a:cubicBezTo>
                    <a:pt x="2" y="15"/>
                    <a:pt x="1" y="15"/>
                    <a:pt x="0" y="16"/>
                  </a:cubicBezTo>
                  <a:cubicBezTo>
                    <a:pt x="0" y="7"/>
                    <a:pt x="0" y="7"/>
                    <a:pt x="0" y="7"/>
                  </a:cubicBezTo>
                  <a:cubicBezTo>
                    <a:pt x="3" y="6"/>
                    <a:pt x="6" y="5"/>
                    <a:pt x="8" y="4"/>
                  </a:cubicBezTo>
                  <a:cubicBezTo>
                    <a:pt x="10" y="2"/>
                    <a:pt x="12" y="1"/>
                    <a:pt x="14" y="0"/>
                  </a:cubicBezTo>
                  <a:lnTo>
                    <a:pt x="21"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89"/>
            <p:cNvSpPr>
              <a:spLocks/>
            </p:cNvSpPr>
            <p:nvPr/>
          </p:nvSpPr>
          <p:spPr bwMode="auto">
            <a:xfrm>
              <a:off x="1981" y="2179"/>
              <a:ext cx="36" cy="83"/>
            </a:xfrm>
            <a:custGeom>
              <a:avLst/>
              <a:gdLst>
                <a:gd name="T0" fmla="*/ 21 w 21"/>
                <a:gd name="T1" fmla="*/ 0 h 49"/>
                <a:gd name="T2" fmla="*/ 21 w 21"/>
                <a:gd name="T3" fmla="*/ 49 h 49"/>
                <a:gd name="T4" fmla="*/ 10 w 21"/>
                <a:gd name="T5" fmla="*/ 49 h 49"/>
                <a:gd name="T6" fmla="*/ 10 w 21"/>
                <a:gd name="T7" fmla="*/ 12 h 49"/>
                <a:gd name="T8" fmla="*/ 8 w 21"/>
                <a:gd name="T9" fmla="*/ 13 h 49"/>
                <a:gd name="T10" fmla="*/ 6 w 21"/>
                <a:gd name="T11" fmla="*/ 15 h 49"/>
                <a:gd name="T12" fmla="*/ 3 w 21"/>
                <a:gd name="T13" fmla="*/ 16 h 49"/>
                <a:gd name="T14" fmla="*/ 0 w 21"/>
                <a:gd name="T15" fmla="*/ 16 h 49"/>
                <a:gd name="T16" fmla="*/ 0 w 21"/>
                <a:gd name="T17" fmla="*/ 7 h 49"/>
                <a:gd name="T18" fmla="*/ 8 w 21"/>
                <a:gd name="T19" fmla="*/ 4 h 49"/>
                <a:gd name="T20" fmla="*/ 15 w 21"/>
                <a:gd name="T21" fmla="*/ 0 h 49"/>
                <a:gd name="T22" fmla="*/ 21 w 21"/>
                <a:gd name="T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21" y="0"/>
                  </a:moveTo>
                  <a:cubicBezTo>
                    <a:pt x="21" y="49"/>
                    <a:pt x="21" y="49"/>
                    <a:pt x="21" y="49"/>
                  </a:cubicBezTo>
                  <a:cubicBezTo>
                    <a:pt x="10" y="49"/>
                    <a:pt x="10" y="49"/>
                    <a:pt x="10" y="49"/>
                  </a:cubicBezTo>
                  <a:cubicBezTo>
                    <a:pt x="10" y="12"/>
                    <a:pt x="10" y="12"/>
                    <a:pt x="10" y="12"/>
                  </a:cubicBezTo>
                  <a:cubicBezTo>
                    <a:pt x="10" y="12"/>
                    <a:pt x="9" y="13"/>
                    <a:pt x="8" y="13"/>
                  </a:cubicBezTo>
                  <a:cubicBezTo>
                    <a:pt x="8" y="14"/>
                    <a:pt x="7" y="14"/>
                    <a:pt x="6" y="15"/>
                  </a:cubicBezTo>
                  <a:cubicBezTo>
                    <a:pt x="5" y="15"/>
                    <a:pt x="4" y="15"/>
                    <a:pt x="3" y="16"/>
                  </a:cubicBezTo>
                  <a:cubicBezTo>
                    <a:pt x="2" y="16"/>
                    <a:pt x="1" y="16"/>
                    <a:pt x="0" y="16"/>
                  </a:cubicBezTo>
                  <a:cubicBezTo>
                    <a:pt x="0" y="7"/>
                    <a:pt x="0" y="7"/>
                    <a:pt x="0" y="7"/>
                  </a:cubicBezTo>
                  <a:cubicBezTo>
                    <a:pt x="3" y="6"/>
                    <a:pt x="6" y="5"/>
                    <a:pt x="8" y="4"/>
                  </a:cubicBezTo>
                  <a:cubicBezTo>
                    <a:pt x="10" y="3"/>
                    <a:pt x="13" y="2"/>
                    <a:pt x="15" y="0"/>
                  </a:cubicBezTo>
                  <a:lnTo>
                    <a:pt x="21"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90"/>
            <p:cNvSpPr>
              <a:spLocks noEditPoints="1"/>
            </p:cNvSpPr>
            <p:nvPr/>
          </p:nvSpPr>
          <p:spPr bwMode="auto">
            <a:xfrm>
              <a:off x="1974" y="2295"/>
              <a:ext cx="58" cy="84"/>
            </a:xfrm>
            <a:custGeom>
              <a:avLst/>
              <a:gdLst>
                <a:gd name="T0" fmla="*/ 17 w 34"/>
                <a:gd name="T1" fmla="*/ 49 h 49"/>
                <a:gd name="T2" fmla="*/ 0 w 34"/>
                <a:gd name="T3" fmla="*/ 25 h 49"/>
                <a:gd name="T4" fmla="*/ 4 w 34"/>
                <a:gd name="T5" fmla="*/ 7 h 49"/>
                <a:gd name="T6" fmla="*/ 17 w 34"/>
                <a:gd name="T7" fmla="*/ 0 h 49"/>
                <a:gd name="T8" fmla="*/ 34 w 34"/>
                <a:gd name="T9" fmla="*/ 24 h 49"/>
                <a:gd name="T10" fmla="*/ 29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7"/>
                  </a:cubicBezTo>
                  <a:cubicBezTo>
                    <a:pt x="7" y="2"/>
                    <a:pt x="12" y="0"/>
                    <a:pt x="17" y="0"/>
                  </a:cubicBezTo>
                  <a:cubicBezTo>
                    <a:pt x="28" y="0"/>
                    <a:pt x="34" y="8"/>
                    <a:pt x="34" y="24"/>
                  </a:cubicBezTo>
                  <a:cubicBezTo>
                    <a:pt x="34" y="32"/>
                    <a:pt x="32" y="39"/>
                    <a:pt x="29" y="43"/>
                  </a:cubicBezTo>
                  <a:cubicBezTo>
                    <a:pt x="26" y="47"/>
                    <a:pt x="22" y="49"/>
                    <a:pt x="17" y="49"/>
                  </a:cubicBezTo>
                  <a:close/>
                  <a:moveTo>
                    <a:pt x="17" y="8"/>
                  </a:moveTo>
                  <a:cubicBezTo>
                    <a:pt x="12" y="8"/>
                    <a:pt x="10" y="14"/>
                    <a:pt x="10" y="25"/>
                  </a:cubicBezTo>
                  <a:cubicBezTo>
                    <a:pt x="10" y="36"/>
                    <a:pt x="12" y="41"/>
                    <a:pt x="17" y="41"/>
                  </a:cubicBezTo>
                  <a:cubicBezTo>
                    <a:pt x="21" y="41"/>
                    <a:pt x="23" y="36"/>
                    <a:pt x="23" y="25"/>
                  </a:cubicBezTo>
                  <a:cubicBezTo>
                    <a:pt x="23" y="14"/>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91"/>
            <p:cNvSpPr>
              <a:spLocks noEditPoints="1"/>
            </p:cNvSpPr>
            <p:nvPr/>
          </p:nvSpPr>
          <p:spPr bwMode="auto">
            <a:xfrm>
              <a:off x="1974" y="2411"/>
              <a:ext cx="58" cy="84"/>
            </a:xfrm>
            <a:custGeom>
              <a:avLst/>
              <a:gdLst>
                <a:gd name="T0" fmla="*/ 17 w 34"/>
                <a:gd name="T1" fmla="*/ 49 h 49"/>
                <a:gd name="T2" fmla="*/ 0 w 34"/>
                <a:gd name="T3" fmla="*/ 25 h 49"/>
                <a:gd name="T4" fmla="*/ 4 w 34"/>
                <a:gd name="T5" fmla="*/ 6 h 49"/>
                <a:gd name="T6" fmla="*/ 17 w 34"/>
                <a:gd name="T7" fmla="*/ 0 h 49"/>
                <a:gd name="T8" fmla="*/ 34 w 34"/>
                <a:gd name="T9" fmla="*/ 24 h 49"/>
                <a:gd name="T10" fmla="*/ 29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7" y="0"/>
                  </a:cubicBezTo>
                  <a:cubicBezTo>
                    <a:pt x="28" y="0"/>
                    <a:pt x="34" y="8"/>
                    <a:pt x="34" y="24"/>
                  </a:cubicBezTo>
                  <a:cubicBezTo>
                    <a:pt x="34" y="32"/>
                    <a:pt x="32" y="38"/>
                    <a:pt x="29" y="42"/>
                  </a:cubicBezTo>
                  <a:cubicBezTo>
                    <a:pt x="26" y="47"/>
                    <a:pt x="22" y="49"/>
                    <a:pt x="17" y="49"/>
                  </a:cubicBezTo>
                  <a:close/>
                  <a:moveTo>
                    <a:pt x="17" y="8"/>
                  </a:moveTo>
                  <a:cubicBezTo>
                    <a:pt x="12" y="8"/>
                    <a:pt x="10" y="14"/>
                    <a:pt x="10" y="25"/>
                  </a:cubicBezTo>
                  <a:cubicBezTo>
                    <a:pt x="10" y="36"/>
                    <a:pt x="12" y="41"/>
                    <a:pt x="17" y="41"/>
                  </a:cubicBezTo>
                  <a:cubicBezTo>
                    <a:pt x="21" y="41"/>
                    <a:pt x="23" y="35"/>
                    <a:pt x="23" y="24"/>
                  </a:cubicBezTo>
                  <a:cubicBezTo>
                    <a:pt x="23" y="13"/>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2"/>
            <p:cNvSpPr>
              <a:spLocks noEditPoints="1"/>
            </p:cNvSpPr>
            <p:nvPr/>
          </p:nvSpPr>
          <p:spPr bwMode="auto">
            <a:xfrm>
              <a:off x="1903" y="2179"/>
              <a:ext cx="58" cy="83"/>
            </a:xfrm>
            <a:custGeom>
              <a:avLst/>
              <a:gdLst>
                <a:gd name="T0" fmla="*/ 17 w 34"/>
                <a:gd name="T1" fmla="*/ 49 h 49"/>
                <a:gd name="T2" fmla="*/ 0 w 34"/>
                <a:gd name="T3" fmla="*/ 26 h 49"/>
                <a:gd name="T4" fmla="*/ 4 w 34"/>
                <a:gd name="T5" fmla="*/ 7 h 49"/>
                <a:gd name="T6" fmla="*/ 18 w 34"/>
                <a:gd name="T7" fmla="*/ 0 h 49"/>
                <a:gd name="T8" fmla="*/ 34 w 34"/>
                <a:gd name="T9" fmla="*/ 25 h 49"/>
                <a:gd name="T10" fmla="*/ 30 w 34"/>
                <a:gd name="T11" fmla="*/ 43 h 49"/>
                <a:gd name="T12" fmla="*/ 17 w 34"/>
                <a:gd name="T13" fmla="*/ 49 h 49"/>
                <a:gd name="T14" fmla="*/ 17 w 34"/>
                <a:gd name="T15" fmla="*/ 8 h 49"/>
                <a:gd name="T16" fmla="*/ 10 w 34"/>
                <a:gd name="T17" fmla="*/ 25 h 49"/>
                <a:gd name="T18" fmla="*/ 17 w 34"/>
                <a:gd name="T19" fmla="*/ 41 h 49"/>
                <a:gd name="T20" fmla="*/ 23 w 34"/>
                <a:gd name="T21" fmla="*/ 25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2"/>
                    <a:pt x="0" y="26"/>
                  </a:cubicBezTo>
                  <a:cubicBezTo>
                    <a:pt x="0" y="17"/>
                    <a:pt x="1" y="11"/>
                    <a:pt x="4" y="7"/>
                  </a:cubicBezTo>
                  <a:cubicBezTo>
                    <a:pt x="7" y="3"/>
                    <a:pt x="12" y="0"/>
                    <a:pt x="18" y="0"/>
                  </a:cubicBezTo>
                  <a:cubicBezTo>
                    <a:pt x="29" y="0"/>
                    <a:pt x="34" y="8"/>
                    <a:pt x="34" y="25"/>
                  </a:cubicBezTo>
                  <a:cubicBezTo>
                    <a:pt x="34" y="33"/>
                    <a:pt x="33" y="39"/>
                    <a:pt x="30" y="43"/>
                  </a:cubicBezTo>
                  <a:cubicBezTo>
                    <a:pt x="27" y="47"/>
                    <a:pt x="22" y="49"/>
                    <a:pt x="17" y="49"/>
                  </a:cubicBezTo>
                  <a:close/>
                  <a:moveTo>
                    <a:pt x="17" y="8"/>
                  </a:moveTo>
                  <a:cubicBezTo>
                    <a:pt x="13" y="8"/>
                    <a:pt x="10" y="14"/>
                    <a:pt x="10" y="25"/>
                  </a:cubicBezTo>
                  <a:cubicBezTo>
                    <a:pt x="10" y="36"/>
                    <a:pt x="13" y="41"/>
                    <a:pt x="17" y="41"/>
                  </a:cubicBezTo>
                  <a:cubicBezTo>
                    <a:pt x="21" y="41"/>
                    <a:pt x="23" y="36"/>
                    <a:pt x="23" y="25"/>
                  </a:cubicBezTo>
                  <a:cubicBezTo>
                    <a:pt x="23" y="14"/>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93"/>
            <p:cNvSpPr>
              <a:spLocks/>
            </p:cNvSpPr>
            <p:nvPr/>
          </p:nvSpPr>
          <p:spPr bwMode="auto">
            <a:xfrm>
              <a:off x="1909" y="2295"/>
              <a:ext cx="36" cy="82"/>
            </a:xfrm>
            <a:custGeom>
              <a:avLst/>
              <a:gdLst>
                <a:gd name="T0" fmla="*/ 21 w 21"/>
                <a:gd name="T1" fmla="*/ 0 h 48"/>
                <a:gd name="T2" fmla="*/ 21 w 21"/>
                <a:gd name="T3" fmla="*/ 48 h 48"/>
                <a:gd name="T4" fmla="*/ 11 w 21"/>
                <a:gd name="T5" fmla="*/ 48 h 48"/>
                <a:gd name="T6" fmla="*/ 11 w 21"/>
                <a:gd name="T7" fmla="*/ 12 h 48"/>
                <a:gd name="T8" fmla="*/ 9 w 21"/>
                <a:gd name="T9" fmla="*/ 13 h 48"/>
                <a:gd name="T10" fmla="*/ 6 w 21"/>
                <a:gd name="T11" fmla="*/ 14 h 48"/>
                <a:gd name="T12" fmla="*/ 3 w 21"/>
                <a:gd name="T13" fmla="*/ 15 h 48"/>
                <a:gd name="T14" fmla="*/ 0 w 21"/>
                <a:gd name="T15" fmla="*/ 16 h 48"/>
                <a:gd name="T16" fmla="*/ 0 w 21"/>
                <a:gd name="T17" fmla="*/ 7 h 48"/>
                <a:gd name="T18" fmla="*/ 8 w 21"/>
                <a:gd name="T19" fmla="*/ 4 h 48"/>
                <a:gd name="T20" fmla="*/ 15 w 21"/>
                <a:gd name="T21" fmla="*/ 0 h 48"/>
                <a:gd name="T22" fmla="*/ 21 w 21"/>
                <a:gd name="T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8">
                  <a:moveTo>
                    <a:pt x="21" y="0"/>
                  </a:moveTo>
                  <a:cubicBezTo>
                    <a:pt x="21" y="48"/>
                    <a:pt x="21" y="48"/>
                    <a:pt x="21" y="48"/>
                  </a:cubicBezTo>
                  <a:cubicBezTo>
                    <a:pt x="11" y="48"/>
                    <a:pt x="11" y="48"/>
                    <a:pt x="11" y="48"/>
                  </a:cubicBezTo>
                  <a:cubicBezTo>
                    <a:pt x="11" y="12"/>
                    <a:pt x="11" y="12"/>
                    <a:pt x="11" y="12"/>
                  </a:cubicBezTo>
                  <a:cubicBezTo>
                    <a:pt x="10" y="12"/>
                    <a:pt x="9" y="13"/>
                    <a:pt x="9" y="13"/>
                  </a:cubicBezTo>
                  <a:cubicBezTo>
                    <a:pt x="8" y="14"/>
                    <a:pt x="7" y="14"/>
                    <a:pt x="6" y="14"/>
                  </a:cubicBezTo>
                  <a:cubicBezTo>
                    <a:pt x="5" y="15"/>
                    <a:pt x="4" y="15"/>
                    <a:pt x="3" y="15"/>
                  </a:cubicBezTo>
                  <a:cubicBezTo>
                    <a:pt x="2" y="16"/>
                    <a:pt x="1" y="16"/>
                    <a:pt x="0" y="16"/>
                  </a:cubicBezTo>
                  <a:cubicBezTo>
                    <a:pt x="0" y="7"/>
                    <a:pt x="0" y="7"/>
                    <a:pt x="0" y="7"/>
                  </a:cubicBezTo>
                  <a:cubicBezTo>
                    <a:pt x="3" y="6"/>
                    <a:pt x="6" y="5"/>
                    <a:pt x="8" y="4"/>
                  </a:cubicBezTo>
                  <a:cubicBezTo>
                    <a:pt x="11" y="3"/>
                    <a:pt x="13" y="1"/>
                    <a:pt x="15" y="0"/>
                  </a:cubicBezTo>
                  <a:lnTo>
                    <a:pt x="21" y="0"/>
                  </a:ln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94"/>
            <p:cNvSpPr>
              <a:spLocks noEditPoints="1"/>
            </p:cNvSpPr>
            <p:nvPr/>
          </p:nvSpPr>
          <p:spPr bwMode="auto">
            <a:xfrm>
              <a:off x="1903" y="2411"/>
              <a:ext cx="58" cy="84"/>
            </a:xfrm>
            <a:custGeom>
              <a:avLst/>
              <a:gdLst>
                <a:gd name="T0" fmla="*/ 17 w 34"/>
                <a:gd name="T1" fmla="*/ 49 h 49"/>
                <a:gd name="T2" fmla="*/ 0 w 34"/>
                <a:gd name="T3" fmla="*/ 25 h 49"/>
                <a:gd name="T4" fmla="*/ 4 w 34"/>
                <a:gd name="T5" fmla="*/ 6 h 49"/>
                <a:gd name="T6" fmla="*/ 18 w 34"/>
                <a:gd name="T7" fmla="*/ 0 h 49"/>
                <a:gd name="T8" fmla="*/ 34 w 34"/>
                <a:gd name="T9" fmla="*/ 24 h 49"/>
                <a:gd name="T10" fmla="*/ 30 w 34"/>
                <a:gd name="T11" fmla="*/ 42 h 49"/>
                <a:gd name="T12" fmla="*/ 17 w 34"/>
                <a:gd name="T13" fmla="*/ 49 h 49"/>
                <a:gd name="T14" fmla="*/ 17 w 34"/>
                <a:gd name="T15" fmla="*/ 8 h 49"/>
                <a:gd name="T16" fmla="*/ 10 w 34"/>
                <a:gd name="T17" fmla="*/ 25 h 49"/>
                <a:gd name="T18" fmla="*/ 17 w 34"/>
                <a:gd name="T19" fmla="*/ 41 h 49"/>
                <a:gd name="T20" fmla="*/ 23 w 34"/>
                <a:gd name="T21" fmla="*/ 24 h 49"/>
                <a:gd name="T22" fmla="*/ 17 w 3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49">
                  <a:moveTo>
                    <a:pt x="17" y="49"/>
                  </a:moveTo>
                  <a:cubicBezTo>
                    <a:pt x="5" y="49"/>
                    <a:pt x="0" y="41"/>
                    <a:pt x="0" y="25"/>
                  </a:cubicBezTo>
                  <a:cubicBezTo>
                    <a:pt x="0" y="17"/>
                    <a:pt x="1" y="11"/>
                    <a:pt x="4" y="6"/>
                  </a:cubicBezTo>
                  <a:cubicBezTo>
                    <a:pt x="7" y="2"/>
                    <a:pt x="12" y="0"/>
                    <a:pt x="18" y="0"/>
                  </a:cubicBezTo>
                  <a:cubicBezTo>
                    <a:pt x="29" y="0"/>
                    <a:pt x="34" y="8"/>
                    <a:pt x="34" y="24"/>
                  </a:cubicBezTo>
                  <a:cubicBezTo>
                    <a:pt x="34" y="32"/>
                    <a:pt x="33" y="38"/>
                    <a:pt x="30" y="42"/>
                  </a:cubicBezTo>
                  <a:cubicBezTo>
                    <a:pt x="27" y="47"/>
                    <a:pt x="22" y="49"/>
                    <a:pt x="17" y="49"/>
                  </a:cubicBezTo>
                  <a:close/>
                  <a:moveTo>
                    <a:pt x="17" y="8"/>
                  </a:moveTo>
                  <a:cubicBezTo>
                    <a:pt x="13" y="8"/>
                    <a:pt x="10" y="14"/>
                    <a:pt x="10" y="25"/>
                  </a:cubicBezTo>
                  <a:cubicBezTo>
                    <a:pt x="10" y="36"/>
                    <a:pt x="13" y="41"/>
                    <a:pt x="17" y="41"/>
                  </a:cubicBezTo>
                  <a:cubicBezTo>
                    <a:pt x="21" y="41"/>
                    <a:pt x="23" y="35"/>
                    <a:pt x="23" y="24"/>
                  </a:cubicBezTo>
                  <a:cubicBezTo>
                    <a:pt x="23" y="13"/>
                    <a:pt x="21" y="8"/>
                    <a:pt x="17" y="8"/>
                  </a:cubicBezTo>
                  <a:close/>
                </a:path>
              </a:pathLst>
            </a:custGeom>
            <a:solidFill>
              <a:srgbClr val="BA14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95"/>
            <p:cNvSpPr>
              <a:spLocks noChangeArrowheads="1"/>
            </p:cNvSpPr>
            <p:nvPr/>
          </p:nvSpPr>
          <p:spPr bwMode="auto">
            <a:xfrm>
              <a:off x="1932" y="3226"/>
              <a:ext cx="218" cy="219"/>
            </a:xfrm>
            <a:prstGeom prst="rect">
              <a:avLst/>
            </a:prstGeom>
            <a:solidFill>
              <a:srgbClr val="009E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96"/>
            <p:cNvSpPr>
              <a:spLocks/>
            </p:cNvSpPr>
            <p:nvPr/>
          </p:nvSpPr>
          <p:spPr bwMode="auto">
            <a:xfrm>
              <a:off x="1971" y="3265"/>
              <a:ext cx="15" cy="36"/>
            </a:xfrm>
            <a:custGeom>
              <a:avLst/>
              <a:gdLst>
                <a:gd name="T0" fmla="*/ 9 w 9"/>
                <a:gd name="T1" fmla="*/ 0 h 21"/>
                <a:gd name="T2" fmla="*/ 9 w 9"/>
                <a:gd name="T3" fmla="*/ 21 h 21"/>
                <a:gd name="T4" fmla="*/ 4 w 9"/>
                <a:gd name="T5" fmla="*/ 21 h 21"/>
                <a:gd name="T6" fmla="*/ 4 w 9"/>
                <a:gd name="T7" fmla="*/ 5 h 21"/>
                <a:gd name="T8" fmla="*/ 3 w 9"/>
                <a:gd name="T9" fmla="*/ 6 h 21"/>
                <a:gd name="T10" fmla="*/ 2 w 9"/>
                <a:gd name="T11" fmla="*/ 6 h 21"/>
                <a:gd name="T12" fmla="*/ 1 w 9"/>
                <a:gd name="T13" fmla="*/ 7 h 21"/>
                <a:gd name="T14" fmla="*/ 0 w 9"/>
                <a:gd name="T15" fmla="*/ 7 h 21"/>
                <a:gd name="T16" fmla="*/ 0 w 9"/>
                <a:gd name="T17" fmla="*/ 3 h 21"/>
                <a:gd name="T18" fmla="*/ 3 w 9"/>
                <a:gd name="T19" fmla="*/ 2 h 21"/>
                <a:gd name="T20" fmla="*/ 6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4" y="21"/>
                    <a:pt x="4" y="21"/>
                    <a:pt x="4" y="21"/>
                  </a:cubicBezTo>
                  <a:cubicBezTo>
                    <a:pt x="4" y="5"/>
                    <a:pt x="4" y="5"/>
                    <a:pt x="4" y="5"/>
                  </a:cubicBezTo>
                  <a:cubicBezTo>
                    <a:pt x="4" y="5"/>
                    <a:pt x="4" y="6"/>
                    <a:pt x="3" y="6"/>
                  </a:cubicBezTo>
                  <a:cubicBezTo>
                    <a:pt x="3" y="6"/>
                    <a:pt x="3" y="6"/>
                    <a:pt x="2" y="6"/>
                  </a:cubicBezTo>
                  <a:cubicBezTo>
                    <a:pt x="2" y="6"/>
                    <a:pt x="1" y="7"/>
                    <a:pt x="1" y="7"/>
                  </a:cubicBezTo>
                  <a:cubicBezTo>
                    <a:pt x="1" y="7"/>
                    <a:pt x="0" y="7"/>
                    <a:pt x="0" y="7"/>
                  </a:cubicBezTo>
                  <a:cubicBezTo>
                    <a:pt x="0" y="3"/>
                    <a:pt x="0" y="3"/>
                    <a:pt x="0" y="3"/>
                  </a:cubicBezTo>
                  <a:cubicBezTo>
                    <a:pt x="1" y="3"/>
                    <a:pt x="2" y="2"/>
                    <a:pt x="3" y="2"/>
                  </a:cubicBezTo>
                  <a:cubicBezTo>
                    <a:pt x="4" y="1"/>
                    <a:pt x="5" y="1"/>
                    <a:pt x="6" y="0"/>
                  </a:cubicBezTo>
                  <a:lnTo>
                    <a:pt x="9" y="0"/>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97"/>
            <p:cNvSpPr>
              <a:spLocks noEditPoints="1"/>
            </p:cNvSpPr>
            <p:nvPr/>
          </p:nvSpPr>
          <p:spPr bwMode="auto">
            <a:xfrm>
              <a:off x="1998" y="3265"/>
              <a:ext cx="26" cy="38"/>
            </a:xfrm>
            <a:custGeom>
              <a:avLst/>
              <a:gdLst>
                <a:gd name="T0" fmla="*/ 8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8 w 15"/>
                <a:gd name="T13" fmla="*/ 22 h 22"/>
                <a:gd name="T14" fmla="*/ 8 w 15"/>
                <a:gd name="T15" fmla="*/ 4 h 22"/>
                <a:gd name="T16" fmla="*/ 5 w 15"/>
                <a:gd name="T17" fmla="*/ 11 h 22"/>
                <a:gd name="T18" fmla="*/ 8 w 15"/>
                <a:gd name="T19" fmla="*/ 18 h 22"/>
                <a:gd name="T20" fmla="*/ 11 w 15"/>
                <a:gd name="T21" fmla="*/ 11 h 22"/>
                <a:gd name="T22" fmla="*/ 8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8" y="22"/>
                  </a:moveTo>
                  <a:cubicBezTo>
                    <a:pt x="3" y="22"/>
                    <a:pt x="0" y="18"/>
                    <a:pt x="0" y="11"/>
                  </a:cubicBezTo>
                  <a:cubicBezTo>
                    <a:pt x="0" y="8"/>
                    <a:pt x="1" y="5"/>
                    <a:pt x="2" y="3"/>
                  </a:cubicBezTo>
                  <a:cubicBezTo>
                    <a:pt x="4" y="1"/>
                    <a:pt x="6" y="0"/>
                    <a:pt x="8" y="0"/>
                  </a:cubicBezTo>
                  <a:cubicBezTo>
                    <a:pt x="13" y="0"/>
                    <a:pt x="15" y="4"/>
                    <a:pt x="15" y="11"/>
                  </a:cubicBezTo>
                  <a:cubicBezTo>
                    <a:pt x="15" y="14"/>
                    <a:pt x="15" y="17"/>
                    <a:pt x="13" y="19"/>
                  </a:cubicBezTo>
                  <a:cubicBezTo>
                    <a:pt x="12" y="21"/>
                    <a:pt x="10" y="22"/>
                    <a:pt x="8" y="22"/>
                  </a:cubicBezTo>
                  <a:close/>
                  <a:moveTo>
                    <a:pt x="8" y="4"/>
                  </a:moveTo>
                  <a:cubicBezTo>
                    <a:pt x="6" y="4"/>
                    <a:pt x="5" y="6"/>
                    <a:pt x="5" y="11"/>
                  </a:cubicBezTo>
                  <a:cubicBezTo>
                    <a:pt x="5" y="16"/>
                    <a:pt x="6" y="18"/>
                    <a:pt x="8" y="18"/>
                  </a:cubicBezTo>
                  <a:cubicBezTo>
                    <a:pt x="10" y="18"/>
                    <a:pt x="11" y="16"/>
                    <a:pt x="11" y="11"/>
                  </a:cubicBezTo>
                  <a:cubicBezTo>
                    <a:pt x="11" y="6"/>
                    <a:pt x="10" y="4"/>
                    <a:pt x="8"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98"/>
            <p:cNvSpPr>
              <a:spLocks/>
            </p:cNvSpPr>
            <p:nvPr/>
          </p:nvSpPr>
          <p:spPr bwMode="auto">
            <a:xfrm>
              <a:off x="2032" y="3265"/>
              <a:ext cx="16" cy="36"/>
            </a:xfrm>
            <a:custGeom>
              <a:avLst/>
              <a:gdLst>
                <a:gd name="T0" fmla="*/ 9 w 9"/>
                <a:gd name="T1" fmla="*/ 0 h 21"/>
                <a:gd name="T2" fmla="*/ 9 w 9"/>
                <a:gd name="T3" fmla="*/ 21 h 21"/>
                <a:gd name="T4" fmla="*/ 4 w 9"/>
                <a:gd name="T5" fmla="*/ 21 h 21"/>
                <a:gd name="T6" fmla="*/ 4 w 9"/>
                <a:gd name="T7" fmla="*/ 5 h 21"/>
                <a:gd name="T8" fmla="*/ 3 w 9"/>
                <a:gd name="T9" fmla="*/ 6 h 21"/>
                <a:gd name="T10" fmla="*/ 2 w 9"/>
                <a:gd name="T11" fmla="*/ 6 h 21"/>
                <a:gd name="T12" fmla="*/ 1 w 9"/>
                <a:gd name="T13" fmla="*/ 7 h 21"/>
                <a:gd name="T14" fmla="*/ 0 w 9"/>
                <a:gd name="T15" fmla="*/ 7 h 21"/>
                <a:gd name="T16" fmla="*/ 0 w 9"/>
                <a:gd name="T17" fmla="*/ 3 h 21"/>
                <a:gd name="T18" fmla="*/ 3 w 9"/>
                <a:gd name="T19" fmla="*/ 2 h 21"/>
                <a:gd name="T20" fmla="*/ 6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4" y="21"/>
                    <a:pt x="4" y="21"/>
                    <a:pt x="4" y="21"/>
                  </a:cubicBezTo>
                  <a:cubicBezTo>
                    <a:pt x="4" y="5"/>
                    <a:pt x="4" y="5"/>
                    <a:pt x="4" y="5"/>
                  </a:cubicBezTo>
                  <a:cubicBezTo>
                    <a:pt x="4" y="5"/>
                    <a:pt x="4" y="6"/>
                    <a:pt x="3" y="6"/>
                  </a:cubicBezTo>
                  <a:cubicBezTo>
                    <a:pt x="3" y="6"/>
                    <a:pt x="2" y="6"/>
                    <a:pt x="2" y="6"/>
                  </a:cubicBezTo>
                  <a:cubicBezTo>
                    <a:pt x="2" y="6"/>
                    <a:pt x="1" y="7"/>
                    <a:pt x="1" y="7"/>
                  </a:cubicBezTo>
                  <a:cubicBezTo>
                    <a:pt x="0" y="7"/>
                    <a:pt x="0" y="7"/>
                    <a:pt x="0" y="7"/>
                  </a:cubicBezTo>
                  <a:cubicBezTo>
                    <a:pt x="0" y="3"/>
                    <a:pt x="0" y="3"/>
                    <a:pt x="0" y="3"/>
                  </a:cubicBezTo>
                  <a:cubicBezTo>
                    <a:pt x="1" y="3"/>
                    <a:pt x="2" y="2"/>
                    <a:pt x="3" y="2"/>
                  </a:cubicBezTo>
                  <a:cubicBezTo>
                    <a:pt x="4" y="1"/>
                    <a:pt x="5" y="1"/>
                    <a:pt x="6" y="0"/>
                  </a:cubicBezTo>
                  <a:lnTo>
                    <a:pt x="9" y="0"/>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99"/>
            <p:cNvSpPr>
              <a:spLocks noEditPoints="1"/>
            </p:cNvSpPr>
            <p:nvPr/>
          </p:nvSpPr>
          <p:spPr bwMode="auto">
            <a:xfrm>
              <a:off x="1968" y="3317"/>
              <a:ext cx="25" cy="37"/>
            </a:xfrm>
            <a:custGeom>
              <a:avLst/>
              <a:gdLst>
                <a:gd name="T0" fmla="*/ 7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7 w 15"/>
                <a:gd name="T13" fmla="*/ 22 h 22"/>
                <a:gd name="T14" fmla="*/ 7 w 15"/>
                <a:gd name="T15" fmla="*/ 4 h 22"/>
                <a:gd name="T16" fmla="*/ 4 w 15"/>
                <a:gd name="T17" fmla="*/ 11 h 22"/>
                <a:gd name="T18" fmla="*/ 7 w 15"/>
                <a:gd name="T19" fmla="*/ 18 h 22"/>
                <a:gd name="T20" fmla="*/ 10 w 15"/>
                <a:gd name="T21" fmla="*/ 11 h 22"/>
                <a:gd name="T22" fmla="*/ 7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8"/>
                    <a:pt x="0" y="5"/>
                    <a:pt x="2" y="3"/>
                  </a:cubicBezTo>
                  <a:cubicBezTo>
                    <a:pt x="3" y="1"/>
                    <a:pt x="5" y="0"/>
                    <a:pt x="8" y="0"/>
                  </a:cubicBezTo>
                  <a:cubicBezTo>
                    <a:pt x="12" y="0"/>
                    <a:pt x="15" y="4"/>
                    <a:pt x="15" y="11"/>
                  </a:cubicBezTo>
                  <a:cubicBezTo>
                    <a:pt x="15" y="14"/>
                    <a:pt x="14" y="17"/>
                    <a:pt x="13" y="19"/>
                  </a:cubicBezTo>
                  <a:cubicBezTo>
                    <a:pt x="12" y="21"/>
                    <a:pt x="10" y="22"/>
                    <a:pt x="7" y="22"/>
                  </a:cubicBezTo>
                  <a:close/>
                  <a:moveTo>
                    <a:pt x="7" y="4"/>
                  </a:moveTo>
                  <a:cubicBezTo>
                    <a:pt x="5" y="4"/>
                    <a:pt x="4" y="6"/>
                    <a:pt x="4" y="11"/>
                  </a:cubicBezTo>
                  <a:cubicBezTo>
                    <a:pt x="4" y="16"/>
                    <a:pt x="5" y="18"/>
                    <a:pt x="7" y="18"/>
                  </a:cubicBezTo>
                  <a:cubicBezTo>
                    <a:pt x="9" y="18"/>
                    <a:pt x="10" y="16"/>
                    <a:pt x="10" y="11"/>
                  </a:cubicBezTo>
                  <a:cubicBezTo>
                    <a:pt x="10" y="6"/>
                    <a:pt x="9" y="4"/>
                    <a:pt x="7"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00"/>
            <p:cNvSpPr>
              <a:spLocks/>
            </p:cNvSpPr>
            <p:nvPr/>
          </p:nvSpPr>
          <p:spPr bwMode="auto">
            <a:xfrm>
              <a:off x="2002" y="3317"/>
              <a:ext cx="15" cy="37"/>
            </a:xfrm>
            <a:custGeom>
              <a:avLst/>
              <a:gdLst>
                <a:gd name="T0" fmla="*/ 9 w 9"/>
                <a:gd name="T1" fmla="*/ 0 h 22"/>
                <a:gd name="T2" fmla="*/ 9 w 9"/>
                <a:gd name="T3" fmla="*/ 22 h 22"/>
                <a:gd name="T4" fmla="*/ 5 w 9"/>
                <a:gd name="T5" fmla="*/ 22 h 22"/>
                <a:gd name="T6" fmla="*/ 5 w 9"/>
                <a:gd name="T7" fmla="*/ 5 h 22"/>
                <a:gd name="T8" fmla="*/ 4 w 9"/>
                <a:gd name="T9" fmla="*/ 6 h 22"/>
                <a:gd name="T10" fmla="*/ 3 w 9"/>
                <a:gd name="T11" fmla="*/ 6 h 22"/>
                <a:gd name="T12" fmla="*/ 2 w 9"/>
                <a:gd name="T13" fmla="*/ 7 h 22"/>
                <a:gd name="T14" fmla="*/ 0 w 9"/>
                <a:gd name="T15" fmla="*/ 7 h 22"/>
                <a:gd name="T16" fmla="*/ 0 w 9"/>
                <a:gd name="T17" fmla="*/ 3 h 22"/>
                <a:gd name="T18" fmla="*/ 4 w 9"/>
                <a:gd name="T19" fmla="*/ 2 h 22"/>
                <a:gd name="T20" fmla="*/ 7 w 9"/>
                <a:gd name="T21" fmla="*/ 0 h 22"/>
                <a:gd name="T22" fmla="*/ 9 w 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2">
                  <a:moveTo>
                    <a:pt x="9" y="0"/>
                  </a:moveTo>
                  <a:cubicBezTo>
                    <a:pt x="9" y="22"/>
                    <a:pt x="9" y="22"/>
                    <a:pt x="9" y="22"/>
                  </a:cubicBezTo>
                  <a:cubicBezTo>
                    <a:pt x="5" y="22"/>
                    <a:pt x="5" y="22"/>
                    <a:pt x="5" y="22"/>
                  </a:cubicBezTo>
                  <a:cubicBezTo>
                    <a:pt x="5" y="5"/>
                    <a:pt x="5" y="5"/>
                    <a:pt x="5" y="5"/>
                  </a:cubicBezTo>
                  <a:cubicBezTo>
                    <a:pt x="5" y="5"/>
                    <a:pt x="4" y="6"/>
                    <a:pt x="4" y="6"/>
                  </a:cubicBezTo>
                  <a:cubicBezTo>
                    <a:pt x="4" y="6"/>
                    <a:pt x="3" y="6"/>
                    <a:pt x="3" y="6"/>
                  </a:cubicBezTo>
                  <a:cubicBezTo>
                    <a:pt x="2" y="7"/>
                    <a:pt x="2" y="7"/>
                    <a:pt x="2" y="7"/>
                  </a:cubicBezTo>
                  <a:cubicBezTo>
                    <a:pt x="1" y="7"/>
                    <a:pt x="1" y="7"/>
                    <a:pt x="0" y="7"/>
                  </a:cubicBezTo>
                  <a:cubicBezTo>
                    <a:pt x="0" y="3"/>
                    <a:pt x="0" y="3"/>
                    <a:pt x="0" y="3"/>
                  </a:cubicBezTo>
                  <a:cubicBezTo>
                    <a:pt x="2" y="3"/>
                    <a:pt x="3" y="2"/>
                    <a:pt x="4" y="2"/>
                  </a:cubicBezTo>
                  <a:cubicBezTo>
                    <a:pt x="5" y="1"/>
                    <a:pt x="6" y="1"/>
                    <a:pt x="7" y="0"/>
                  </a:cubicBezTo>
                  <a:lnTo>
                    <a:pt x="9" y="0"/>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01"/>
            <p:cNvSpPr>
              <a:spLocks noEditPoints="1"/>
            </p:cNvSpPr>
            <p:nvPr/>
          </p:nvSpPr>
          <p:spPr bwMode="auto">
            <a:xfrm>
              <a:off x="2029" y="3317"/>
              <a:ext cx="26" cy="37"/>
            </a:xfrm>
            <a:custGeom>
              <a:avLst/>
              <a:gdLst>
                <a:gd name="T0" fmla="*/ 7 w 15"/>
                <a:gd name="T1" fmla="*/ 22 h 22"/>
                <a:gd name="T2" fmla="*/ 0 w 15"/>
                <a:gd name="T3" fmla="*/ 11 h 22"/>
                <a:gd name="T4" fmla="*/ 2 w 15"/>
                <a:gd name="T5" fmla="*/ 3 h 22"/>
                <a:gd name="T6" fmla="*/ 7 w 15"/>
                <a:gd name="T7" fmla="*/ 0 h 22"/>
                <a:gd name="T8" fmla="*/ 15 w 15"/>
                <a:gd name="T9" fmla="*/ 11 h 22"/>
                <a:gd name="T10" fmla="*/ 13 w 15"/>
                <a:gd name="T11" fmla="*/ 19 h 22"/>
                <a:gd name="T12" fmla="*/ 7 w 15"/>
                <a:gd name="T13" fmla="*/ 22 h 22"/>
                <a:gd name="T14" fmla="*/ 7 w 15"/>
                <a:gd name="T15" fmla="*/ 4 h 22"/>
                <a:gd name="T16" fmla="*/ 4 w 15"/>
                <a:gd name="T17" fmla="*/ 11 h 22"/>
                <a:gd name="T18" fmla="*/ 7 w 15"/>
                <a:gd name="T19" fmla="*/ 18 h 22"/>
                <a:gd name="T20" fmla="*/ 10 w 15"/>
                <a:gd name="T21" fmla="*/ 11 h 22"/>
                <a:gd name="T22" fmla="*/ 7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8"/>
                    <a:pt x="0" y="5"/>
                    <a:pt x="2" y="3"/>
                  </a:cubicBezTo>
                  <a:cubicBezTo>
                    <a:pt x="3" y="1"/>
                    <a:pt x="5" y="0"/>
                    <a:pt x="7" y="0"/>
                  </a:cubicBezTo>
                  <a:cubicBezTo>
                    <a:pt x="12" y="0"/>
                    <a:pt x="15" y="4"/>
                    <a:pt x="15" y="11"/>
                  </a:cubicBezTo>
                  <a:cubicBezTo>
                    <a:pt x="15" y="14"/>
                    <a:pt x="14" y="17"/>
                    <a:pt x="13" y="19"/>
                  </a:cubicBezTo>
                  <a:cubicBezTo>
                    <a:pt x="11" y="21"/>
                    <a:pt x="10" y="22"/>
                    <a:pt x="7" y="22"/>
                  </a:cubicBezTo>
                  <a:close/>
                  <a:moveTo>
                    <a:pt x="7" y="4"/>
                  </a:moveTo>
                  <a:cubicBezTo>
                    <a:pt x="5" y="4"/>
                    <a:pt x="4" y="6"/>
                    <a:pt x="4" y="11"/>
                  </a:cubicBezTo>
                  <a:cubicBezTo>
                    <a:pt x="4" y="16"/>
                    <a:pt x="5" y="18"/>
                    <a:pt x="7" y="18"/>
                  </a:cubicBezTo>
                  <a:cubicBezTo>
                    <a:pt x="9" y="18"/>
                    <a:pt x="10" y="16"/>
                    <a:pt x="10" y="11"/>
                  </a:cubicBezTo>
                  <a:cubicBezTo>
                    <a:pt x="10" y="6"/>
                    <a:pt x="9" y="4"/>
                    <a:pt x="7"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02"/>
            <p:cNvSpPr>
              <a:spLocks noEditPoints="1"/>
            </p:cNvSpPr>
            <p:nvPr/>
          </p:nvSpPr>
          <p:spPr bwMode="auto">
            <a:xfrm>
              <a:off x="1968" y="3368"/>
              <a:ext cx="25" cy="37"/>
            </a:xfrm>
            <a:custGeom>
              <a:avLst/>
              <a:gdLst>
                <a:gd name="T0" fmla="*/ 7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7 w 15"/>
                <a:gd name="T13" fmla="*/ 22 h 22"/>
                <a:gd name="T14" fmla="*/ 7 w 15"/>
                <a:gd name="T15" fmla="*/ 4 h 22"/>
                <a:gd name="T16" fmla="*/ 4 w 15"/>
                <a:gd name="T17" fmla="*/ 11 h 22"/>
                <a:gd name="T18" fmla="*/ 7 w 15"/>
                <a:gd name="T19" fmla="*/ 18 h 22"/>
                <a:gd name="T20" fmla="*/ 10 w 15"/>
                <a:gd name="T21" fmla="*/ 11 h 22"/>
                <a:gd name="T22" fmla="*/ 7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8"/>
                    <a:pt x="0" y="5"/>
                    <a:pt x="2" y="3"/>
                  </a:cubicBezTo>
                  <a:cubicBezTo>
                    <a:pt x="3" y="1"/>
                    <a:pt x="5" y="0"/>
                    <a:pt x="8" y="0"/>
                  </a:cubicBezTo>
                  <a:cubicBezTo>
                    <a:pt x="12" y="0"/>
                    <a:pt x="15" y="4"/>
                    <a:pt x="15" y="11"/>
                  </a:cubicBezTo>
                  <a:cubicBezTo>
                    <a:pt x="15" y="14"/>
                    <a:pt x="14" y="17"/>
                    <a:pt x="13" y="19"/>
                  </a:cubicBezTo>
                  <a:cubicBezTo>
                    <a:pt x="12" y="21"/>
                    <a:pt x="10" y="22"/>
                    <a:pt x="7" y="22"/>
                  </a:cubicBezTo>
                  <a:close/>
                  <a:moveTo>
                    <a:pt x="7" y="4"/>
                  </a:moveTo>
                  <a:cubicBezTo>
                    <a:pt x="5" y="4"/>
                    <a:pt x="4" y="6"/>
                    <a:pt x="4" y="11"/>
                  </a:cubicBezTo>
                  <a:cubicBezTo>
                    <a:pt x="4" y="16"/>
                    <a:pt x="5" y="18"/>
                    <a:pt x="7" y="18"/>
                  </a:cubicBezTo>
                  <a:cubicBezTo>
                    <a:pt x="9" y="18"/>
                    <a:pt x="10" y="16"/>
                    <a:pt x="10" y="11"/>
                  </a:cubicBezTo>
                  <a:cubicBezTo>
                    <a:pt x="10" y="6"/>
                    <a:pt x="9" y="4"/>
                    <a:pt x="7"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303"/>
            <p:cNvSpPr>
              <a:spLocks noEditPoints="1"/>
            </p:cNvSpPr>
            <p:nvPr/>
          </p:nvSpPr>
          <p:spPr bwMode="auto">
            <a:xfrm>
              <a:off x="1998" y="3368"/>
              <a:ext cx="26" cy="37"/>
            </a:xfrm>
            <a:custGeom>
              <a:avLst/>
              <a:gdLst>
                <a:gd name="T0" fmla="*/ 8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8 w 15"/>
                <a:gd name="T13" fmla="*/ 22 h 22"/>
                <a:gd name="T14" fmla="*/ 8 w 15"/>
                <a:gd name="T15" fmla="*/ 4 h 22"/>
                <a:gd name="T16" fmla="*/ 5 w 15"/>
                <a:gd name="T17" fmla="*/ 11 h 22"/>
                <a:gd name="T18" fmla="*/ 8 w 15"/>
                <a:gd name="T19" fmla="*/ 18 h 22"/>
                <a:gd name="T20" fmla="*/ 11 w 15"/>
                <a:gd name="T21" fmla="*/ 11 h 22"/>
                <a:gd name="T22" fmla="*/ 8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8" y="22"/>
                  </a:moveTo>
                  <a:cubicBezTo>
                    <a:pt x="3" y="22"/>
                    <a:pt x="0" y="18"/>
                    <a:pt x="0" y="11"/>
                  </a:cubicBezTo>
                  <a:cubicBezTo>
                    <a:pt x="0" y="8"/>
                    <a:pt x="1" y="5"/>
                    <a:pt x="2" y="3"/>
                  </a:cubicBezTo>
                  <a:cubicBezTo>
                    <a:pt x="4" y="1"/>
                    <a:pt x="6" y="0"/>
                    <a:pt x="8" y="0"/>
                  </a:cubicBezTo>
                  <a:cubicBezTo>
                    <a:pt x="13" y="0"/>
                    <a:pt x="15" y="4"/>
                    <a:pt x="15" y="11"/>
                  </a:cubicBezTo>
                  <a:cubicBezTo>
                    <a:pt x="15" y="14"/>
                    <a:pt x="15" y="17"/>
                    <a:pt x="13" y="19"/>
                  </a:cubicBezTo>
                  <a:cubicBezTo>
                    <a:pt x="12" y="21"/>
                    <a:pt x="10" y="22"/>
                    <a:pt x="8" y="22"/>
                  </a:cubicBezTo>
                  <a:close/>
                  <a:moveTo>
                    <a:pt x="8" y="4"/>
                  </a:moveTo>
                  <a:cubicBezTo>
                    <a:pt x="6" y="4"/>
                    <a:pt x="5" y="6"/>
                    <a:pt x="5" y="11"/>
                  </a:cubicBezTo>
                  <a:cubicBezTo>
                    <a:pt x="5" y="16"/>
                    <a:pt x="6" y="18"/>
                    <a:pt x="8" y="18"/>
                  </a:cubicBezTo>
                  <a:cubicBezTo>
                    <a:pt x="10" y="18"/>
                    <a:pt x="11" y="16"/>
                    <a:pt x="11" y="11"/>
                  </a:cubicBezTo>
                  <a:cubicBezTo>
                    <a:pt x="11" y="6"/>
                    <a:pt x="10" y="4"/>
                    <a:pt x="8"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304"/>
            <p:cNvSpPr>
              <a:spLocks/>
            </p:cNvSpPr>
            <p:nvPr/>
          </p:nvSpPr>
          <p:spPr bwMode="auto">
            <a:xfrm>
              <a:off x="2032" y="3368"/>
              <a:ext cx="16" cy="37"/>
            </a:xfrm>
            <a:custGeom>
              <a:avLst/>
              <a:gdLst>
                <a:gd name="T0" fmla="*/ 9 w 9"/>
                <a:gd name="T1" fmla="*/ 0 h 22"/>
                <a:gd name="T2" fmla="*/ 9 w 9"/>
                <a:gd name="T3" fmla="*/ 22 h 22"/>
                <a:gd name="T4" fmla="*/ 4 w 9"/>
                <a:gd name="T5" fmla="*/ 22 h 22"/>
                <a:gd name="T6" fmla="*/ 4 w 9"/>
                <a:gd name="T7" fmla="*/ 5 h 22"/>
                <a:gd name="T8" fmla="*/ 3 w 9"/>
                <a:gd name="T9" fmla="*/ 6 h 22"/>
                <a:gd name="T10" fmla="*/ 2 w 9"/>
                <a:gd name="T11" fmla="*/ 6 h 22"/>
                <a:gd name="T12" fmla="*/ 1 w 9"/>
                <a:gd name="T13" fmla="*/ 7 h 22"/>
                <a:gd name="T14" fmla="*/ 0 w 9"/>
                <a:gd name="T15" fmla="*/ 7 h 22"/>
                <a:gd name="T16" fmla="*/ 0 w 9"/>
                <a:gd name="T17" fmla="*/ 3 h 22"/>
                <a:gd name="T18" fmla="*/ 3 w 9"/>
                <a:gd name="T19" fmla="*/ 2 h 22"/>
                <a:gd name="T20" fmla="*/ 6 w 9"/>
                <a:gd name="T21" fmla="*/ 0 h 22"/>
                <a:gd name="T22" fmla="*/ 9 w 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2">
                  <a:moveTo>
                    <a:pt x="9" y="0"/>
                  </a:moveTo>
                  <a:cubicBezTo>
                    <a:pt x="9" y="22"/>
                    <a:pt x="9" y="22"/>
                    <a:pt x="9" y="22"/>
                  </a:cubicBezTo>
                  <a:cubicBezTo>
                    <a:pt x="4" y="22"/>
                    <a:pt x="4" y="22"/>
                    <a:pt x="4" y="22"/>
                  </a:cubicBezTo>
                  <a:cubicBezTo>
                    <a:pt x="4" y="5"/>
                    <a:pt x="4" y="5"/>
                    <a:pt x="4" y="5"/>
                  </a:cubicBezTo>
                  <a:cubicBezTo>
                    <a:pt x="4" y="6"/>
                    <a:pt x="4" y="6"/>
                    <a:pt x="3" y="6"/>
                  </a:cubicBezTo>
                  <a:cubicBezTo>
                    <a:pt x="3" y="6"/>
                    <a:pt x="2" y="6"/>
                    <a:pt x="2" y="6"/>
                  </a:cubicBezTo>
                  <a:cubicBezTo>
                    <a:pt x="2" y="7"/>
                    <a:pt x="1" y="7"/>
                    <a:pt x="1" y="7"/>
                  </a:cubicBezTo>
                  <a:cubicBezTo>
                    <a:pt x="0" y="7"/>
                    <a:pt x="0" y="7"/>
                    <a:pt x="0" y="7"/>
                  </a:cubicBezTo>
                  <a:cubicBezTo>
                    <a:pt x="0" y="3"/>
                    <a:pt x="0" y="3"/>
                    <a:pt x="0" y="3"/>
                  </a:cubicBezTo>
                  <a:cubicBezTo>
                    <a:pt x="1" y="3"/>
                    <a:pt x="2" y="2"/>
                    <a:pt x="3" y="2"/>
                  </a:cubicBezTo>
                  <a:cubicBezTo>
                    <a:pt x="4" y="1"/>
                    <a:pt x="5" y="1"/>
                    <a:pt x="6" y="0"/>
                  </a:cubicBezTo>
                  <a:lnTo>
                    <a:pt x="9" y="0"/>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305"/>
            <p:cNvSpPr>
              <a:spLocks/>
            </p:cNvSpPr>
            <p:nvPr/>
          </p:nvSpPr>
          <p:spPr bwMode="auto">
            <a:xfrm>
              <a:off x="2094" y="3265"/>
              <a:ext cx="15" cy="36"/>
            </a:xfrm>
            <a:custGeom>
              <a:avLst/>
              <a:gdLst>
                <a:gd name="T0" fmla="*/ 9 w 9"/>
                <a:gd name="T1" fmla="*/ 0 h 21"/>
                <a:gd name="T2" fmla="*/ 9 w 9"/>
                <a:gd name="T3" fmla="*/ 21 h 21"/>
                <a:gd name="T4" fmla="*/ 5 w 9"/>
                <a:gd name="T5" fmla="*/ 21 h 21"/>
                <a:gd name="T6" fmla="*/ 5 w 9"/>
                <a:gd name="T7" fmla="*/ 5 h 21"/>
                <a:gd name="T8" fmla="*/ 4 w 9"/>
                <a:gd name="T9" fmla="*/ 6 h 21"/>
                <a:gd name="T10" fmla="*/ 3 w 9"/>
                <a:gd name="T11" fmla="*/ 6 h 21"/>
                <a:gd name="T12" fmla="*/ 1 w 9"/>
                <a:gd name="T13" fmla="*/ 7 h 21"/>
                <a:gd name="T14" fmla="*/ 0 w 9"/>
                <a:gd name="T15" fmla="*/ 7 h 21"/>
                <a:gd name="T16" fmla="*/ 0 w 9"/>
                <a:gd name="T17" fmla="*/ 3 h 21"/>
                <a:gd name="T18" fmla="*/ 3 w 9"/>
                <a:gd name="T19" fmla="*/ 2 h 21"/>
                <a:gd name="T20" fmla="*/ 6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5" y="21"/>
                    <a:pt x="5" y="21"/>
                    <a:pt x="5" y="21"/>
                  </a:cubicBezTo>
                  <a:cubicBezTo>
                    <a:pt x="5" y="5"/>
                    <a:pt x="5" y="5"/>
                    <a:pt x="5" y="5"/>
                  </a:cubicBezTo>
                  <a:cubicBezTo>
                    <a:pt x="4" y="5"/>
                    <a:pt x="4" y="6"/>
                    <a:pt x="4" y="6"/>
                  </a:cubicBezTo>
                  <a:cubicBezTo>
                    <a:pt x="3" y="6"/>
                    <a:pt x="3" y="6"/>
                    <a:pt x="3" y="6"/>
                  </a:cubicBezTo>
                  <a:cubicBezTo>
                    <a:pt x="2" y="6"/>
                    <a:pt x="2" y="7"/>
                    <a:pt x="1" y="7"/>
                  </a:cubicBezTo>
                  <a:cubicBezTo>
                    <a:pt x="1" y="7"/>
                    <a:pt x="0" y="7"/>
                    <a:pt x="0" y="7"/>
                  </a:cubicBezTo>
                  <a:cubicBezTo>
                    <a:pt x="0" y="3"/>
                    <a:pt x="0" y="3"/>
                    <a:pt x="0" y="3"/>
                  </a:cubicBezTo>
                  <a:cubicBezTo>
                    <a:pt x="1" y="3"/>
                    <a:pt x="2" y="2"/>
                    <a:pt x="3" y="2"/>
                  </a:cubicBezTo>
                  <a:cubicBezTo>
                    <a:pt x="5" y="1"/>
                    <a:pt x="6" y="1"/>
                    <a:pt x="6" y="0"/>
                  </a:cubicBezTo>
                  <a:lnTo>
                    <a:pt x="9" y="0"/>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06"/>
            <p:cNvSpPr>
              <a:spLocks noEditPoints="1"/>
            </p:cNvSpPr>
            <p:nvPr/>
          </p:nvSpPr>
          <p:spPr bwMode="auto">
            <a:xfrm>
              <a:off x="2091" y="3317"/>
              <a:ext cx="25" cy="37"/>
            </a:xfrm>
            <a:custGeom>
              <a:avLst/>
              <a:gdLst>
                <a:gd name="T0" fmla="*/ 7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7 w 15"/>
                <a:gd name="T13" fmla="*/ 22 h 22"/>
                <a:gd name="T14" fmla="*/ 8 w 15"/>
                <a:gd name="T15" fmla="*/ 4 h 22"/>
                <a:gd name="T16" fmla="*/ 5 w 15"/>
                <a:gd name="T17" fmla="*/ 11 h 22"/>
                <a:gd name="T18" fmla="*/ 8 w 15"/>
                <a:gd name="T19" fmla="*/ 18 h 22"/>
                <a:gd name="T20" fmla="*/ 11 w 15"/>
                <a:gd name="T21" fmla="*/ 11 h 22"/>
                <a:gd name="T22" fmla="*/ 8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8"/>
                    <a:pt x="1" y="5"/>
                    <a:pt x="2" y="3"/>
                  </a:cubicBezTo>
                  <a:cubicBezTo>
                    <a:pt x="3" y="1"/>
                    <a:pt x="5" y="0"/>
                    <a:pt x="8" y="0"/>
                  </a:cubicBezTo>
                  <a:cubicBezTo>
                    <a:pt x="13" y="0"/>
                    <a:pt x="15" y="4"/>
                    <a:pt x="15" y="11"/>
                  </a:cubicBezTo>
                  <a:cubicBezTo>
                    <a:pt x="15" y="14"/>
                    <a:pt x="15" y="17"/>
                    <a:pt x="13" y="19"/>
                  </a:cubicBezTo>
                  <a:cubicBezTo>
                    <a:pt x="12" y="21"/>
                    <a:pt x="10" y="22"/>
                    <a:pt x="7" y="22"/>
                  </a:cubicBezTo>
                  <a:close/>
                  <a:moveTo>
                    <a:pt x="8" y="4"/>
                  </a:moveTo>
                  <a:cubicBezTo>
                    <a:pt x="6" y="4"/>
                    <a:pt x="5" y="6"/>
                    <a:pt x="5" y="11"/>
                  </a:cubicBezTo>
                  <a:cubicBezTo>
                    <a:pt x="5" y="16"/>
                    <a:pt x="6" y="18"/>
                    <a:pt x="8" y="18"/>
                  </a:cubicBezTo>
                  <a:cubicBezTo>
                    <a:pt x="10" y="18"/>
                    <a:pt x="11" y="16"/>
                    <a:pt x="11" y="11"/>
                  </a:cubicBezTo>
                  <a:cubicBezTo>
                    <a:pt x="11" y="6"/>
                    <a:pt x="10" y="4"/>
                    <a:pt x="8"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307"/>
            <p:cNvSpPr>
              <a:spLocks noEditPoints="1"/>
            </p:cNvSpPr>
            <p:nvPr/>
          </p:nvSpPr>
          <p:spPr bwMode="auto">
            <a:xfrm>
              <a:off x="2091" y="3368"/>
              <a:ext cx="25" cy="37"/>
            </a:xfrm>
            <a:custGeom>
              <a:avLst/>
              <a:gdLst>
                <a:gd name="T0" fmla="*/ 7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7 w 15"/>
                <a:gd name="T13" fmla="*/ 22 h 22"/>
                <a:gd name="T14" fmla="*/ 8 w 15"/>
                <a:gd name="T15" fmla="*/ 4 h 22"/>
                <a:gd name="T16" fmla="*/ 5 w 15"/>
                <a:gd name="T17" fmla="*/ 11 h 22"/>
                <a:gd name="T18" fmla="*/ 8 w 15"/>
                <a:gd name="T19" fmla="*/ 18 h 22"/>
                <a:gd name="T20" fmla="*/ 11 w 15"/>
                <a:gd name="T21" fmla="*/ 11 h 22"/>
                <a:gd name="T22" fmla="*/ 8 w 15"/>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8"/>
                    <a:pt x="1" y="5"/>
                    <a:pt x="2" y="3"/>
                  </a:cubicBezTo>
                  <a:cubicBezTo>
                    <a:pt x="3" y="1"/>
                    <a:pt x="5" y="0"/>
                    <a:pt x="8" y="0"/>
                  </a:cubicBezTo>
                  <a:cubicBezTo>
                    <a:pt x="13" y="0"/>
                    <a:pt x="15" y="4"/>
                    <a:pt x="15" y="11"/>
                  </a:cubicBezTo>
                  <a:cubicBezTo>
                    <a:pt x="15" y="14"/>
                    <a:pt x="15" y="17"/>
                    <a:pt x="13" y="19"/>
                  </a:cubicBezTo>
                  <a:cubicBezTo>
                    <a:pt x="12" y="21"/>
                    <a:pt x="10" y="22"/>
                    <a:pt x="7" y="22"/>
                  </a:cubicBezTo>
                  <a:close/>
                  <a:moveTo>
                    <a:pt x="8" y="4"/>
                  </a:moveTo>
                  <a:cubicBezTo>
                    <a:pt x="6" y="4"/>
                    <a:pt x="5" y="6"/>
                    <a:pt x="5" y="11"/>
                  </a:cubicBezTo>
                  <a:cubicBezTo>
                    <a:pt x="5" y="16"/>
                    <a:pt x="6" y="18"/>
                    <a:pt x="8" y="18"/>
                  </a:cubicBezTo>
                  <a:cubicBezTo>
                    <a:pt x="10" y="18"/>
                    <a:pt x="11" y="16"/>
                    <a:pt x="11" y="11"/>
                  </a:cubicBezTo>
                  <a:cubicBezTo>
                    <a:pt x="11" y="6"/>
                    <a:pt x="10" y="4"/>
                    <a:pt x="8"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08"/>
            <p:cNvSpPr>
              <a:spLocks noEditPoints="1"/>
            </p:cNvSpPr>
            <p:nvPr/>
          </p:nvSpPr>
          <p:spPr bwMode="auto">
            <a:xfrm>
              <a:off x="2058" y="3265"/>
              <a:ext cx="27" cy="38"/>
            </a:xfrm>
            <a:custGeom>
              <a:avLst/>
              <a:gdLst>
                <a:gd name="T0" fmla="*/ 8 w 16"/>
                <a:gd name="T1" fmla="*/ 22 h 22"/>
                <a:gd name="T2" fmla="*/ 0 w 16"/>
                <a:gd name="T3" fmla="*/ 11 h 22"/>
                <a:gd name="T4" fmla="*/ 2 w 16"/>
                <a:gd name="T5" fmla="*/ 3 h 22"/>
                <a:gd name="T6" fmla="*/ 8 w 16"/>
                <a:gd name="T7" fmla="*/ 0 h 22"/>
                <a:gd name="T8" fmla="*/ 16 w 16"/>
                <a:gd name="T9" fmla="*/ 11 h 22"/>
                <a:gd name="T10" fmla="*/ 14 w 16"/>
                <a:gd name="T11" fmla="*/ 19 h 22"/>
                <a:gd name="T12" fmla="*/ 8 w 16"/>
                <a:gd name="T13" fmla="*/ 22 h 22"/>
                <a:gd name="T14" fmla="*/ 8 w 16"/>
                <a:gd name="T15" fmla="*/ 4 h 22"/>
                <a:gd name="T16" fmla="*/ 5 w 16"/>
                <a:gd name="T17" fmla="*/ 11 h 22"/>
                <a:gd name="T18" fmla="*/ 8 w 16"/>
                <a:gd name="T19" fmla="*/ 18 h 22"/>
                <a:gd name="T20" fmla="*/ 11 w 16"/>
                <a:gd name="T21" fmla="*/ 11 h 22"/>
                <a:gd name="T22" fmla="*/ 8 w 16"/>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2">
                  <a:moveTo>
                    <a:pt x="8" y="22"/>
                  </a:moveTo>
                  <a:cubicBezTo>
                    <a:pt x="3" y="22"/>
                    <a:pt x="0" y="18"/>
                    <a:pt x="0" y="11"/>
                  </a:cubicBezTo>
                  <a:cubicBezTo>
                    <a:pt x="0" y="8"/>
                    <a:pt x="1" y="5"/>
                    <a:pt x="2" y="3"/>
                  </a:cubicBezTo>
                  <a:cubicBezTo>
                    <a:pt x="4" y="1"/>
                    <a:pt x="6" y="0"/>
                    <a:pt x="8" y="0"/>
                  </a:cubicBezTo>
                  <a:cubicBezTo>
                    <a:pt x="13" y="0"/>
                    <a:pt x="16" y="4"/>
                    <a:pt x="16" y="11"/>
                  </a:cubicBezTo>
                  <a:cubicBezTo>
                    <a:pt x="16" y="14"/>
                    <a:pt x="15" y="17"/>
                    <a:pt x="14" y="19"/>
                  </a:cubicBezTo>
                  <a:cubicBezTo>
                    <a:pt x="12" y="21"/>
                    <a:pt x="10" y="22"/>
                    <a:pt x="8" y="22"/>
                  </a:cubicBezTo>
                  <a:close/>
                  <a:moveTo>
                    <a:pt x="8" y="4"/>
                  </a:moveTo>
                  <a:cubicBezTo>
                    <a:pt x="6" y="4"/>
                    <a:pt x="5" y="6"/>
                    <a:pt x="5" y="11"/>
                  </a:cubicBezTo>
                  <a:cubicBezTo>
                    <a:pt x="5" y="16"/>
                    <a:pt x="6" y="18"/>
                    <a:pt x="8" y="18"/>
                  </a:cubicBezTo>
                  <a:cubicBezTo>
                    <a:pt x="10" y="18"/>
                    <a:pt x="11" y="16"/>
                    <a:pt x="11" y="11"/>
                  </a:cubicBezTo>
                  <a:cubicBezTo>
                    <a:pt x="11" y="6"/>
                    <a:pt x="10" y="4"/>
                    <a:pt x="8"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09"/>
            <p:cNvSpPr>
              <a:spLocks/>
            </p:cNvSpPr>
            <p:nvPr/>
          </p:nvSpPr>
          <p:spPr bwMode="auto">
            <a:xfrm>
              <a:off x="2062" y="3317"/>
              <a:ext cx="17" cy="37"/>
            </a:xfrm>
            <a:custGeom>
              <a:avLst/>
              <a:gdLst>
                <a:gd name="T0" fmla="*/ 10 w 10"/>
                <a:gd name="T1" fmla="*/ 0 h 22"/>
                <a:gd name="T2" fmla="*/ 10 w 10"/>
                <a:gd name="T3" fmla="*/ 22 h 22"/>
                <a:gd name="T4" fmla="*/ 5 w 10"/>
                <a:gd name="T5" fmla="*/ 22 h 22"/>
                <a:gd name="T6" fmla="*/ 5 w 10"/>
                <a:gd name="T7" fmla="*/ 5 h 22"/>
                <a:gd name="T8" fmla="*/ 4 w 10"/>
                <a:gd name="T9" fmla="*/ 6 h 22"/>
                <a:gd name="T10" fmla="*/ 3 w 10"/>
                <a:gd name="T11" fmla="*/ 6 h 22"/>
                <a:gd name="T12" fmla="*/ 2 w 10"/>
                <a:gd name="T13" fmla="*/ 7 h 22"/>
                <a:gd name="T14" fmla="*/ 0 w 10"/>
                <a:gd name="T15" fmla="*/ 7 h 22"/>
                <a:gd name="T16" fmla="*/ 0 w 10"/>
                <a:gd name="T17" fmla="*/ 3 h 22"/>
                <a:gd name="T18" fmla="*/ 4 w 10"/>
                <a:gd name="T19" fmla="*/ 2 h 22"/>
                <a:gd name="T20" fmla="*/ 7 w 10"/>
                <a:gd name="T21" fmla="*/ 0 h 22"/>
                <a:gd name="T22" fmla="*/ 10 w 10"/>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2">
                  <a:moveTo>
                    <a:pt x="10" y="0"/>
                  </a:moveTo>
                  <a:cubicBezTo>
                    <a:pt x="10" y="22"/>
                    <a:pt x="10" y="22"/>
                    <a:pt x="10" y="22"/>
                  </a:cubicBezTo>
                  <a:cubicBezTo>
                    <a:pt x="5" y="22"/>
                    <a:pt x="5" y="22"/>
                    <a:pt x="5" y="22"/>
                  </a:cubicBezTo>
                  <a:cubicBezTo>
                    <a:pt x="5" y="5"/>
                    <a:pt x="5" y="5"/>
                    <a:pt x="5" y="5"/>
                  </a:cubicBezTo>
                  <a:cubicBezTo>
                    <a:pt x="5" y="5"/>
                    <a:pt x="4" y="6"/>
                    <a:pt x="4" y="6"/>
                  </a:cubicBezTo>
                  <a:cubicBezTo>
                    <a:pt x="4" y="6"/>
                    <a:pt x="3" y="6"/>
                    <a:pt x="3" y="6"/>
                  </a:cubicBezTo>
                  <a:cubicBezTo>
                    <a:pt x="3" y="7"/>
                    <a:pt x="2" y="7"/>
                    <a:pt x="2" y="7"/>
                  </a:cubicBezTo>
                  <a:cubicBezTo>
                    <a:pt x="1" y="7"/>
                    <a:pt x="1" y="7"/>
                    <a:pt x="0" y="7"/>
                  </a:cubicBezTo>
                  <a:cubicBezTo>
                    <a:pt x="0" y="3"/>
                    <a:pt x="0" y="3"/>
                    <a:pt x="0" y="3"/>
                  </a:cubicBezTo>
                  <a:cubicBezTo>
                    <a:pt x="2" y="3"/>
                    <a:pt x="3" y="2"/>
                    <a:pt x="4" y="2"/>
                  </a:cubicBezTo>
                  <a:cubicBezTo>
                    <a:pt x="5" y="1"/>
                    <a:pt x="6" y="1"/>
                    <a:pt x="7" y="0"/>
                  </a:cubicBezTo>
                  <a:lnTo>
                    <a:pt x="10" y="0"/>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10"/>
            <p:cNvSpPr>
              <a:spLocks noEditPoints="1"/>
            </p:cNvSpPr>
            <p:nvPr/>
          </p:nvSpPr>
          <p:spPr bwMode="auto">
            <a:xfrm>
              <a:off x="2058" y="3368"/>
              <a:ext cx="27" cy="37"/>
            </a:xfrm>
            <a:custGeom>
              <a:avLst/>
              <a:gdLst>
                <a:gd name="T0" fmla="*/ 8 w 16"/>
                <a:gd name="T1" fmla="*/ 22 h 22"/>
                <a:gd name="T2" fmla="*/ 0 w 16"/>
                <a:gd name="T3" fmla="*/ 11 h 22"/>
                <a:gd name="T4" fmla="*/ 2 w 16"/>
                <a:gd name="T5" fmla="*/ 3 h 22"/>
                <a:gd name="T6" fmla="*/ 8 w 16"/>
                <a:gd name="T7" fmla="*/ 0 h 22"/>
                <a:gd name="T8" fmla="*/ 16 w 16"/>
                <a:gd name="T9" fmla="*/ 11 h 22"/>
                <a:gd name="T10" fmla="*/ 14 w 16"/>
                <a:gd name="T11" fmla="*/ 19 h 22"/>
                <a:gd name="T12" fmla="*/ 8 w 16"/>
                <a:gd name="T13" fmla="*/ 22 h 22"/>
                <a:gd name="T14" fmla="*/ 8 w 16"/>
                <a:gd name="T15" fmla="*/ 4 h 22"/>
                <a:gd name="T16" fmla="*/ 5 w 16"/>
                <a:gd name="T17" fmla="*/ 11 h 22"/>
                <a:gd name="T18" fmla="*/ 8 w 16"/>
                <a:gd name="T19" fmla="*/ 18 h 22"/>
                <a:gd name="T20" fmla="*/ 11 w 16"/>
                <a:gd name="T21" fmla="*/ 11 h 22"/>
                <a:gd name="T22" fmla="*/ 8 w 16"/>
                <a:gd name="T2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2">
                  <a:moveTo>
                    <a:pt x="8" y="22"/>
                  </a:moveTo>
                  <a:cubicBezTo>
                    <a:pt x="3" y="22"/>
                    <a:pt x="0" y="18"/>
                    <a:pt x="0" y="11"/>
                  </a:cubicBezTo>
                  <a:cubicBezTo>
                    <a:pt x="0" y="8"/>
                    <a:pt x="1" y="5"/>
                    <a:pt x="2" y="3"/>
                  </a:cubicBezTo>
                  <a:cubicBezTo>
                    <a:pt x="4" y="1"/>
                    <a:pt x="6" y="0"/>
                    <a:pt x="8" y="0"/>
                  </a:cubicBezTo>
                  <a:cubicBezTo>
                    <a:pt x="13" y="0"/>
                    <a:pt x="16" y="4"/>
                    <a:pt x="16" y="11"/>
                  </a:cubicBezTo>
                  <a:cubicBezTo>
                    <a:pt x="16" y="14"/>
                    <a:pt x="15" y="17"/>
                    <a:pt x="14" y="19"/>
                  </a:cubicBezTo>
                  <a:cubicBezTo>
                    <a:pt x="12" y="21"/>
                    <a:pt x="10" y="22"/>
                    <a:pt x="8" y="22"/>
                  </a:cubicBezTo>
                  <a:close/>
                  <a:moveTo>
                    <a:pt x="8" y="4"/>
                  </a:moveTo>
                  <a:cubicBezTo>
                    <a:pt x="6" y="4"/>
                    <a:pt x="5" y="6"/>
                    <a:pt x="5" y="11"/>
                  </a:cubicBezTo>
                  <a:cubicBezTo>
                    <a:pt x="5" y="16"/>
                    <a:pt x="6" y="18"/>
                    <a:pt x="8" y="18"/>
                  </a:cubicBezTo>
                  <a:cubicBezTo>
                    <a:pt x="10" y="18"/>
                    <a:pt x="11" y="16"/>
                    <a:pt x="11" y="11"/>
                  </a:cubicBezTo>
                  <a:cubicBezTo>
                    <a:pt x="11" y="6"/>
                    <a:pt x="10" y="4"/>
                    <a:pt x="8" y="4"/>
                  </a:cubicBez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311"/>
            <p:cNvSpPr>
              <a:spLocks noChangeArrowheads="1"/>
            </p:cNvSpPr>
            <p:nvPr/>
          </p:nvSpPr>
          <p:spPr bwMode="auto">
            <a:xfrm>
              <a:off x="1848" y="2613"/>
              <a:ext cx="319" cy="3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12"/>
            <p:cNvSpPr>
              <a:spLocks/>
            </p:cNvSpPr>
            <p:nvPr/>
          </p:nvSpPr>
          <p:spPr bwMode="auto">
            <a:xfrm>
              <a:off x="1904" y="2671"/>
              <a:ext cx="23" cy="53"/>
            </a:xfrm>
            <a:custGeom>
              <a:avLst/>
              <a:gdLst>
                <a:gd name="T0" fmla="*/ 13 w 13"/>
                <a:gd name="T1" fmla="*/ 0 h 31"/>
                <a:gd name="T2" fmla="*/ 13 w 13"/>
                <a:gd name="T3" fmla="*/ 31 h 31"/>
                <a:gd name="T4" fmla="*/ 6 w 13"/>
                <a:gd name="T5" fmla="*/ 31 h 31"/>
                <a:gd name="T6" fmla="*/ 6 w 13"/>
                <a:gd name="T7" fmla="*/ 7 h 31"/>
                <a:gd name="T8" fmla="*/ 5 w 13"/>
                <a:gd name="T9" fmla="*/ 8 h 31"/>
                <a:gd name="T10" fmla="*/ 3 w 13"/>
                <a:gd name="T11" fmla="*/ 9 h 31"/>
                <a:gd name="T12" fmla="*/ 2 w 13"/>
                <a:gd name="T13" fmla="*/ 10 h 31"/>
                <a:gd name="T14" fmla="*/ 0 w 13"/>
                <a:gd name="T15" fmla="*/ 10 h 31"/>
                <a:gd name="T16" fmla="*/ 0 w 13"/>
                <a:gd name="T17" fmla="*/ 4 h 31"/>
                <a:gd name="T18" fmla="*/ 5 w 13"/>
                <a:gd name="T19" fmla="*/ 2 h 31"/>
                <a:gd name="T20" fmla="*/ 9 w 13"/>
                <a:gd name="T21" fmla="*/ 0 h 31"/>
                <a:gd name="T22" fmla="*/ 13 w 1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1">
                  <a:moveTo>
                    <a:pt x="13" y="0"/>
                  </a:moveTo>
                  <a:cubicBezTo>
                    <a:pt x="13" y="31"/>
                    <a:pt x="13" y="31"/>
                    <a:pt x="13" y="31"/>
                  </a:cubicBezTo>
                  <a:cubicBezTo>
                    <a:pt x="6" y="31"/>
                    <a:pt x="6" y="31"/>
                    <a:pt x="6" y="31"/>
                  </a:cubicBezTo>
                  <a:cubicBezTo>
                    <a:pt x="6" y="7"/>
                    <a:pt x="6" y="7"/>
                    <a:pt x="6" y="7"/>
                  </a:cubicBezTo>
                  <a:cubicBezTo>
                    <a:pt x="6" y="8"/>
                    <a:pt x="6" y="8"/>
                    <a:pt x="5" y="8"/>
                  </a:cubicBezTo>
                  <a:cubicBezTo>
                    <a:pt x="5" y="8"/>
                    <a:pt x="4" y="9"/>
                    <a:pt x="3" y="9"/>
                  </a:cubicBezTo>
                  <a:cubicBezTo>
                    <a:pt x="3" y="9"/>
                    <a:pt x="2" y="9"/>
                    <a:pt x="2" y="10"/>
                  </a:cubicBezTo>
                  <a:cubicBezTo>
                    <a:pt x="1" y="10"/>
                    <a:pt x="0" y="10"/>
                    <a:pt x="0" y="10"/>
                  </a:cubicBezTo>
                  <a:cubicBezTo>
                    <a:pt x="0" y="4"/>
                    <a:pt x="0" y="4"/>
                    <a:pt x="0" y="4"/>
                  </a:cubicBezTo>
                  <a:cubicBezTo>
                    <a:pt x="2" y="4"/>
                    <a:pt x="3" y="3"/>
                    <a:pt x="5" y="2"/>
                  </a:cubicBezTo>
                  <a:cubicBezTo>
                    <a:pt x="6" y="1"/>
                    <a:pt x="8" y="1"/>
                    <a:pt x="9" y="0"/>
                  </a:cubicBezTo>
                  <a:lnTo>
                    <a:pt x="13"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13"/>
            <p:cNvSpPr>
              <a:spLocks noEditPoints="1"/>
            </p:cNvSpPr>
            <p:nvPr/>
          </p:nvSpPr>
          <p:spPr bwMode="auto">
            <a:xfrm>
              <a:off x="1945" y="2671"/>
              <a:ext cx="38" cy="54"/>
            </a:xfrm>
            <a:custGeom>
              <a:avLst/>
              <a:gdLst>
                <a:gd name="T0" fmla="*/ 11 w 22"/>
                <a:gd name="T1" fmla="*/ 32 h 32"/>
                <a:gd name="T2" fmla="*/ 0 w 22"/>
                <a:gd name="T3" fmla="*/ 16 h 32"/>
                <a:gd name="T4" fmla="*/ 3 w 22"/>
                <a:gd name="T5" fmla="*/ 4 h 32"/>
                <a:gd name="T6" fmla="*/ 11 w 22"/>
                <a:gd name="T7" fmla="*/ 0 h 32"/>
                <a:gd name="T8" fmla="*/ 22 w 22"/>
                <a:gd name="T9" fmla="*/ 15 h 32"/>
                <a:gd name="T10" fmla="*/ 19 w 22"/>
                <a:gd name="T11" fmla="*/ 27 h 32"/>
                <a:gd name="T12" fmla="*/ 11 w 22"/>
                <a:gd name="T13" fmla="*/ 32 h 32"/>
                <a:gd name="T14" fmla="*/ 11 w 22"/>
                <a:gd name="T15" fmla="*/ 5 h 32"/>
                <a:gd name="T16" fmla="*/ 7 w 22"/>
                <a:gd name="T17" fmla="*/ 16 h 32"/>
                <a:gd name="T18" fmla="*/ 11 w 22"/>
                <a:gd name="T19" fmla="*/ 26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6"/>
                    <a:pt x="0" y="16"/>
                  </a:cubicBezTo>
                  <a:cubicBezTo>
                    <a:pt x="0" y="11"/>
                    <a:pt x="1" y="7"/>
                    <a:pt x="3" y="4"/>
                  </a:cubicBezTo>
                  <a:cubicBezTo>
                    <a:pt x="5" y="1"/>
                    <a:pt x="8" y="0"/>
                    <a:pt x="11" y="0"/>
                  </a:cubicBezTo>
                  <a:cubicBezTo>
                    <a:pt x="19" y="0"/>
                    <a:pt x="22" y="5"/>
                    <a:pt x="22" y="15"/>
                  </a:cubicBezTo>
                  <a:cubicBezTo>
                    <a:pt x="22" y="21"/>
                    <a:pt x="21" y="25"/>
                    <a:pt x="19" y="27"/>
                  </a:cubicBezTo>
                  <a:cubicBezTo>
                    <a:pt x="17" y="30"/>
                    <a:pt x="14" y="32"/>
                    <a:pt x="11" y="32"/>
                  </a:cubicBezTo>
                  <a:close/>
                  <a:moveTo>
                    <a:pt x="11" y="5"/>
                  </a:moveTo>
                  <a:cubicBezTo>
                    <a:pt x="8" y="5"/>
                    <a:pt x="7" y="9"/>
                    <a:pt x="7" y="16"/>
                  </a:cubicBezTo>
                  <a:cubicBezTo>
                    <a:pt x="7" y="23"/>
                    <a:pt x="8" y="26"/>
                    <a:pt x="11" y="26"/>
                  </a:cubicBezTo>
                  <a:cubicBezTo>
                    <a:pt x="14" y="26"/>
                    <a:pt x="15" y="23"/>
                    <a:pt x="15" y="16"/>
                  </a:cubicBezTo>
                  <a:cubicBezTo>
                    <a:pt x="15" y="9"/>
                    <a:pt x="14" y="5"/>
                    <a:pt x="11" y="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14"/>
            <p:cNvSpPr>
              <a:spLocks/>
            </p:cNvSpPr>
            <p:nvPr/>
          </p:nvSpPr>
          <p:spPr bwMode="auto">
            <a:xfrm>
              <a:off x="1993" y="2671"/>
              <a:ext cx="22" cy="53"/>
            </a:xfrm>
            <a:custGeom>
              <a:avLst/>
              <a:gdLst>
                <a:gd name="T0" fmla="*/ 13 w 13"/>
                <a:gd name="T1" fmla="*/ 0 h 31"/>
                <a:gd name="T2" fmla="*/ 13 w 13"/>
                <a:gd name="T3" fmla="*/ 31 h 31"/>
                <a:gd name="T4" fmla="*/ 7 w 13"/>
                <a:gd name="T5" fmla="*/ 31 h 31"/>
                <a:gd name="T6" fmla="*/ 7 w 13"/>
                <a:gd name="T7" fmla="*/ 7 h 31"/>
                <a:gd name="T8" fmla="*/ 5 w 13"/>
                <a:gd name="T9" fmla="*/ 8 h 31"/>
                <a:gd name="T10" fmla="*/ 4 w 13"/>
                <a:gd name="T11" fmla="*/ 9 h 31"/>
                <a:gd name="T12" fmla="*/ 2 w 13"/>
                <a:gd name="T13" fmla="*/ 10 h 31"/>
                <a:gd name="T14" fmla="*/ 0 w 13"/>
                <a:gd name="T15" fmla="*/ 10 h 31"/>
                <a:gd name="T16" fmla="*/ 0 w 13"/>
                <a:gd name="T17" fmla="*/ 4 h 31"/>
                <a:gd name="T18" fmla="*/ 5 w 13"/>
                <a:gd name="T19" fmla="*/ 2 h 31"/>
                <a:gd name="T20" fmla="*/ 9 w 13"/>
                <a:gd name="T21" fmla="*/ 0 h 31"/>
                <a:gd name="T22" fmla="*/ 13 w 1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1">
                  <a:moveTo>
                    <a:pt x="13" y="0"/>
                  </a:moveTo>
                  <a:cubicBezTo>
                    <a:pt x="13" y="31"/>
                    <a:pt x="13" y="31"/>
                    <a:pt x="13" y="31"/>
                  </a:cubicBezTo>
                  <a:cubicBezTo>
                    <a:pt x="7" y="31"/>
                    <a:pt x="7" y="31"/>
                    <a:pt x="7" y="31"/>
                  </a:cubicBezTo>
                  <a:cubicBezTo>
                    <a:pt x="7" y="7"/>
                    <a:pt x="7" y="7"/>
                    <a:pt x="7" y="7"/>
                  </a:cubicBezTo>
                  <a:cubicBezTo>
                    <a:pt x="6" y="8"/>
                    <a:pt x="6" y="8"/>
                    <a:pt x="5" y="8"/>
                  </a:cubicBezTo>
                  <a:cubicBezTo>
                    <a:pt x="5" y="8"/>
                    <a:pt x="4" y="9"/>
                    <a:pt x="4" y="9"/>
                  </a:cubicBezTo>
                  <a:cubicBezTo>
                    <a:pt x="3" y="9"/>
                    <a:pt x="3" y="9"/>
                    <a:pt x="2" y="10"/>
                  </a:cubicBezTo>
                  <a:cubicBezTo>
                    <a:pt x="1" y="10"/>
                    <a:pt x="1" y="10"/>
                    <a:pt x="0" y="10"/>
                  </a:cubicBezTo>
                  <a:cubicBezTo>
                    <a:pt x="0" y="4"/>
                    <a:pt x="0" y="4"/>
                    <a:pt x="0" y="4"/>
                  </a:cubicBezTo>
                  <a:cubicBezTo>
                    <a:pt x="2" y="4"/>
                    <a:pt x="4" y="3"/>
                    <a:pt x="5" y="2"/>
                  </a:cubicBezTo>
                  <a:cubicBezTo>
                    <a:pt x="7" y="1"/>
                    <a:pt x="8" y="1"/>
                    <a:pt x="9" y="0"/>
                  </a:cubicBezTo>
                  <a:lnTo>
                    <a:pt x="13"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15"/>
            <p:cNvSpPr>
              <a:spLocks noEditPoints="1"/>
            </p:cNvSpPr>
            <p:nvPr/>
          </p:nvSpPr>
          <p:spPr bwMode="auto">
            <a:xfrm>
              <a:off x="1899" y="2746"/>
              <a:ext cx="38" cy="53"/>
            </a:xfrm>
            <a:custGeom>
              <a:avLst/>
              <a:gdLst>
                <a:gd name="T0" fmla="*/ 11 w 22"/>
                <a:gd name="T1" fmla="*/ 31 h 31"/>
                <a:gd name="T2" fmla="*/ 0 w 22"/>
                <a:gd name="T3" fmla="*/ 16 h 31"/>
                <a:gd name="T4" fmla="*/ 3 w 22"/>
                <a:gd name="T5" fmla="*/ 4 h 31"/>
                <a:gd name="T6" fmla="*/ 11 w 22"/>
                <a:gd name="T7" fmla="*/ 0 h 31"/>
                <a:gd name="T8" fmla="*/ 22 w 22"/>
                <a:gd name="T9" fmla="*/ 15 h 31"/>
                <a:gd name="T10" fmla="*/ 19 w 22"/>
                <a:gd name="T11" fmla="*/ 27 h 31"/>
                <a:gd name="T12" fmla="*/ 11 w 22"/>
                <a:gd name="T13" fmla="*/ 31 h 31"/>
                <a:gd name="T14" fmla="*/ 11 w 22"/>
                <a:gd name="T15" fmla="*/ 5 h 31"/>
                <a:gd name="T16" fmla="*/ 7 w 22"/>
                <a:gd name="T17" fmla="*/ 16 h 31"/>
                <a:gd name="T18" fmla="*/ 11 w 22"/>
                <a:gd name="T19" fmla="*/ 26 h 31"/>
                <a:gd name="T20" fmla="*/ 15 w 22"/>
                <a:gd name="T21" fmla="*/ 15 h 31"/>
                <a:gd name="T22" fmla="*/ 11 w 22"/>
                <a:gd name="T2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11" y="31"/>
                  </a:moveTo>
                  <a:cubicBezTo>
                    <a:pt x="3" y="31"/>
                    <a:pt x="0" y="26"/>
                    <a:pt x="0" y="16"/>
                  </a:cubicBezTo>
                  <a:cubicBezTo>
                    <a:pt x="0" y="11"/>
                    <a:pt x="1" y="7"/>
                    <a:pt x="3" y="4"/>
                  </a:cubicBezTo>
                  <a:cubicBezTo>
                    <a:pt x="5" y="1"/>
                    <a:pt x="8" y="0"/>
                    <a:pt x="11" y="0"/>
                  </a:cubicBezTo>
                  <a:cubicBezTo>
                    <a:pt x="18" y="0"/>
                    <a:pt x="22" y="5"/>
                    <a:pt x="22" y="15"/>
                  </a:cubicBezTo>
                  <a:cubicBezTo>
                    <a:pt x="22" y="20"/>
                    <a:pt x="21" y="24"/>
                    <a:pt x="19" y="27"/>
                  </a:cubicBezTo>
                  <a:cubicBezTo>
                    <a:pt x="17" y="30"/>
                    <a:pt x="14" y="31"/>
                    <a:pt x="11" y="31"/>
                  </a:cubicBezTo>
                  <a:close/>
                  <a:moveTo>
                    <a:pt x="11" y="5"/>
                  </a:moveTo>
                  <a:cubicBezTo>
                    <a:pt x="8" y="5"/>
                    <a:pt x="7" y="8"/>
                    <a:pt x="7" y="16"/>
                  </a:cubicBezTo>
                  <a:cubicBezTo>
                    <a:pt x="7" y="23"/>
                    <a:pt x="8" y="26"/>
                    <a:pt x="11" y="26"/>
                  </a:cubicBezTo>
                  <a:cubicBezTo>
                    <a:pt x="14" y="26"/>
                    <a:pt x="15" y="23"/>
                    <a:pt x="15" y="15"/>
                  </a:cubicBezTo>
                  <a:cubicBezTo>
                    <a:pt x="15" y="8"/>
                    <a:pt x="14" y="5"/>
                    <a:pt x="11" y="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16"/>
            <p:cNvSpPr>
              <a:spLocks/>
            </p:cNvSpPr>
            <p:nvPr/>
          </p:nvSpPr>
          <p:spPr bwMode="auto">
            <a:xfrm>
              <a:off x="1950" y="2744"/>
              <a:ext cx="23" cy="55"/>
            </a:xfrm>
            <a:custGeom>
              <a:avLst/>
              <a:gdLst>
                <a:gd name="T0" fmla="*/ 13 w 13"/>
                <a:gd name="T1" fmla="*/ 0 h 32"/>
                <a:gd name="T2" fmla="*/ 13 w 13"/>
                <a:gd name="T3" fmla="*/ 32 h 32"/>
                <a:gd name="T4" fmla="*/ 6 w 13"/>
                <a:gd name="T5" fmla="*/ 32 h 32"/>
                <a:gd name="T6" fmla="*/ 6 w 13"/>
                <a:gd name="T7" fmla="*/ 8 h 32"/>
                <a:gd name="T8" fmla="*/ 5 w 13"/>
                <a:gd name="T9" fmla="*/ 9 h 32"/>
                <a:gd name="T10" fmla="*/ 4 w 13"/>
                <a:gd name="T11" fmla="*/ 10 h 32"/>
                <a:gd name="T12" fmla="*/ 2 w 13"/>
                <a:gd name="T13" fmla="*/ 10 h 32"/>
                <a:gd name="T14" fmla="*/ 0 w 13"/>
                <a:gd name="T15" fmla="*/ 11 h 32"/>
                <a:gd name="T16" fmla="*/ 0 w 13"/>
                <a:gd name="T17" fmla="*/ 5 h 32"/>
                <a:gd name="T18" fmla="*/ 5 w 13"/>
                <a:gd name="T19" fmla="*/ 3 h 32"/>
                <a:gd name="T20" fmla="*/ 9 w 13"/>
                <a:gd name="T21" fmla="*/ 0 h 32"/>
                <a:gd name="T22" fmla="*/ 13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13" y="0"/>
                  </a:moveTo>
                  <a:cubicBezTo>
                    <a:pt x="13" y="32"/>
                    <a:pt x="13" y="32"/>
                    <a:pt x="13" y="32"/>
                  </a:cubicBezTo>
                  <a:cubicBezTo>
                    <a:pt x="6" y="32"/>
                    <a:pt x="6" y="32"/>
                    <a:pt x="6" y="32"/>
                  </a:cubicBezTo>
                  <a:cubicBezTo>
                    <a:pt x="6" y="8"/>
                    <a:pt x="6" y="8"/>
                    <a:pt x="6" y="8"/>
                  </a:cubicBezTo>
                  <a:cubicBezTo>
                    <a:pt x="6" y="8"/>
                    <a:pt x="6" y="9"/>
                    <a:pt x="5" y="9"/>
                  </a:cubicBezTo>
                  <a:cubicBezTo>
                    <a:pt x="5" y="9"/>
                    <a:pt x="4" y="10"/>
                    <a:pt x="4" y="10"/>
                  </a:cubicBezTo>
                  <a:cubicBezTo>
                    <a:pt x="3" y="10"/>
                    <a:pt x="2" y="10"/>
                    <a:pt x="2" y="10"/>
                  </a:cubicBezTo>
                  <a:cubicBezTo>
                    <a:pt x="1" y="11"/>
                    <a:pt x="1" y="11"/>
                    <a:pt x="0" y="11"/>
                  </a:cubicBezTo>
                  <a:cubicBezTo>
                    <a:pt x="0" y="5"/>
                    <a:pt x="0" y="5"/>
                    <a:pt x="0" y="5"/>
                  </a:cubicBezTo>
                  <a:cubicBezTo>
                    <a:pt x="2" y="5"/>
                    <a:pt x="3" y="4"/>
                    <a:pt x="5" y="3"/>
                  </a:cubicBezTo>
                  <a:cubicBezTo>
                    <a:pt x="6" y="2"/>
                    <a:pt x="8" y="1"/>
                    <a:pt x="9" y="0"/>
                  </a:cubicBezTo>
                  <a:lnTo>
                    <a:pt x="13"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17"/>
            <p:cNvSpPr>
              <a:spLocks noEditPoints="1"/>
            </p:cNvSpPr>
            <p:nvPr/>
          </p:nvSpPr>
          <p:spPr bwMode="auto">
            <a:xfrm>
              <a:off x="1988" y="2746"/>
              <a:ext cx="38" cy="53"/>
            </a:xfrm>
            <a:custGeom>
              <a:avLst/>
              <a:gdLst>
                <a:gd name="T0" fmla="*/ 11 w 22"/>
                <a:gd name="T1" fmla="*/ 31 h 31"/>
                <a:gd name="T2" fmla="*/ 0 w 22"/>
                <a:gd name="T3" fmla="*/ 16 h 31"/>
                <a:gd name="T4" fmla="*/ 3 w 22"/>
                <a:gd name="T5" fmla="*/ 4 h 31"/>
                <a:gd name="T6" fmla="*/ 12 w 22"/>
                <a:gd name="T7" fmla="*/ 0 h 31"/>
                <a:gd name="T8" fmla="*/ 22 w 22"/>
                <a:gd name="T9" fmla="*/ 15 h 31"/>
                <a:gd name="T10" fmla="*/ 19 w 22"/>
                <a:gd name="T11" fmla="*/ 27 h 31"/>
                <a:gd name="T12" fmla="*/ 11 w 22"/>
                <a:gd name="T13" fmla="*/ 31 h 31"/>
                <a:gd name="T14" fmla="*/ 11 w 22"/>
                <a:gd name="T15" fmla="*/ 5 h 31"/>
                <a:gd name="T16" fmla="*/ 7 w 22"/>
                <a:gd name="T17" fmla="*/ 16 h 31"/>
                <a:gd name="T18" fmla="*/ 11 w 22"/>
                <a:gd name="T19" fmla="*/ 26 h 31"/>
                <a:gd name="T20" fmla="*/ 15 w 22"/>
                <a:gd name="T21" fmla="*/ 15 h 31"/>
                <a:gd name="T22" fmla="*/ 11 w 22"/>
                <a:gd name="T2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11" y="31"/>
                  </a:moveTo>
                  <a:cubicBezTo>
                    <a:pt x="4" y="31"/>
                    <a:pt x="0" y="26"/>
                    <a:pt x="0" y="16"/>
                  </a:cubicBezTo>
                  <a:cubicBezTo>
                    <a:pt x="0" y="11"/>
                    <a:pt x="1" y="7"/>
                    <a:pt x="3" y="4"/>
                  </a:cubicBezTo>
                  <a:cubicBezTo>
                    <a:pt x="5" y="1"/>
                    <a:pt x="8" y="0"/>
                    <a:pt x="12" y="0"/>
                  </a:cubicBezTo>
                  <a:cubicBezTo>
                    <a:pt x="19" y="0"/>
                    <a:pt x="22" y="5"/>
                    <a:pt x="22" y="15"/>
                  </a:cubicBezTo>
                  <a:cubicBezTo>
                    <a:pt x="22" y="20"/>
                    <a:pt x="21" y="24"/>
                    <a:pt x="19" y="27"/>
                  </a:cubicBezTo>
                  <a:cubicBezTo>
                    <a:pt x="17" y="30"/>
                    <a:pt x="15" y="31"/>
                    <a:pt x="11" y="31"/>
                  </a:cubicBezTo>
                  <a:close/>
                  <a:moveTo>
                    <a:pt x="11" y="5"/>
                  </a:moveTo>
                  <a:cubicBezTo>
                    <a:pt x="8" y="5"/>
                    <a:pt x="7" y="8"/>
                    <a:pt x="7" y="16"/>
                  </a:cubicBezTo>
                  <a:cubicBezTo>
                    <a:pt x="7" y="23"/>
                    <a:pt x="8" y="26"/>
                    <a:pt x="11" y="26"/>
                  </a:cubicBezTo>
                  <a:cubicBezTo>
                    <a:pt x="14" y="26"/>
                    <a:pt x="15" y="23"/>
                    <a:pt x="15" y="15"/>
                  </a:cubicBezTo>
                  <a:cubicBezTo>
                    <a:pt x="15" y="8"/>
                    <a:pt x="14" y="5"/>
                    <a:pt x="11" y="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18"/>
            <p:cNvSpPr>
              <a:spLocks noEditPoints="1"/>
            </p:cNvSpPr>
            <p:nvPr/>
          </p:nvSpPr>
          <p:spPr bwMode="auto">
            <a:xfrm>
              <a:off x="1899" y="2819"/>
              <a:ext cx="38" cy="55"/>
            </a:xfrm>
            <a:custGeom>
              <a:avLst/>
              <a:gdLst>
                <a:gd name="T0" fmla="*/ 11 w 22"/>
                <a:gd name="T1" fmla="*/ 32 h 32"/>
                <a:gd name="T2" fmla="*/ 0 w 22"/>
                <a:gd name="T3" fmla="*/ 17 h 32"/>
                <a:gd name="T4" fmla="*/ 3 w 22"/>
                <a:gd name="T5" fmla="*/ 5 h 32"/>
                <a:gd name="T6" fmla="*/ 11 w 22"/>
                <a:gd name="T7" fmla="*/ 0 h 32"/>
                <a:gd name="T8" fmla="*/ 22 w 22"/>
                <a:gd name="T9" fmla="*/ 16 h 32"/>
                <a:gd name="T10" fmla="*/ 19 w 22"/>
                <a:gd name="T11" fmla="*/ 28 h 32"/>
                <a:gd name="T12" fmla="*/ 11 w 22"/>
                <a:gd name="T13" fmla="*/ 32 h 32"/>
                <a:gd name="T14" fmla="*/ 11 w 22"/>
                <a:gd name="T15" fmla="*/ 6 h 32"/>
                <a:gd name="T16" fmla="*/ 7 w 22"/>
                <a:gd name="T17" fmla="*/ 17 h 32"/>
                <a:gd name="T18" fmla="*/ 11 w 22"/>
                <a:gd name="T19" fmla="*/ 27 h 32"/>
                <a:gd name="T20" fmla="*/ 15 w 22"/>
                <a:gd name="T21" fmla="*/ 16 h 32"/>
                <a:gd name="T22" fmla="*/ 11 w 22"/>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3" y="32"/>
                    <a:pt x="0" y="27"/>
                    <a:pt x="0" y="17"/>
                  </a:cubicBezTo>
                  <a:cubicBezTo>
                    <a:pt x="0" y="11"/>
                    <a:pt x="1" y="7"/>
                    <a:pt x="3" y="5"/>
                  </a:cubicBezTo>
                  <a:cubicBezTo>
                    <a:pt x="5" y="2"/>
                    <a:pt x="8" y="0"/>
                    <a:pt x="11" y="0"/>
                  </a:cubicBezTo>
                  <a:cubicBezTo>
                    <a:pt x="18" y="0"/>
                    <a:pt x="22" y="6"/>
                    <a:pt x="22" y="16"/>
                  </a:cubicBezTo>
                  <a:cubicBezTo>
                    <a:pt x="22" y="21"/>
                    <a:pt x="21" y="25"/>
                    <a:pt x="19" y="28"/>
                  </a:cubicBezTo>
                  <a:cubicBezTo>
                    <a:pt x="17" y="31"/>
                    <a:pt x="14" y="32"/>
                    <a:pt x="11" y="32"/>
                  </a:cubicBezTo>
                  <a:close/>
                  <a:moveTo>
                    <a:pt x="11" y="6"/>
                  </a:moveTo>
                  <a:cubicBezTo>
                    <a:pt x="8" y="6"/>
                    <a:pt x="7" y="9"/>
                    <a:pt x="7" y="17"/>
                  </a:cubicBezTo>
                  <a:cubicBezTo>
                    <a:pt x="7" y="24"/>
                    <a:pt x="8" y="27"/>
                    <a:pt x="11" y="27"/>
                  </a:cubicBezTo>
                  <a:cubicBezTo>
                    <a:pt x="14" y="27"/>
                    <a:pt x="15" y="23"/>
                    <a:pt x="15" y="16"/>
                  </a:cubicBezTo>
                  <a:cubicBezTo>
                    <a:pt x="15" y="9"/>
                    <a:pt x="14" y="6"/>
                    <a:pt x="11" y="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19"/>
            <p:cNvSpPr>
              <a:spLocks noEditPoints="1"/>
            </p:cNvSpPr>
            <p:nvPr/>
          </p:nvSpPr>
          <p:spPr bwMode="auto">
            <a:xfrm>
              <a:off x="1945" y="2819"/>
              <a:ext cx="38" cy="55"/>
            </a:xfrm>
            <a:custGeom>
              <a:avLst/>
              <a:gdLst>
                <a:gd name="T0" fmla="*/ 11 w 22"/>
                <a:gd name="T1" fmla="*/ 32 h 32"/>
                <a:gd name="T2" fmla="*/ 0 w 22"/>
                <a:gd name="T3" fmla="*/ 17 h 32"/>
                <a:gd name="T4" fmla="*/ 3 w 22"/>
                <a:gd name="T5" fmla="*/ 5 h 32"/>
                <a:gd name="T6" fmla="*/ 11 w 22"/>
                <a:gd name="T7" fmla="*/ 0 h 32"/>
                <a:gd name="T8" fmla="*/ 22 w 22"/>
                <a:gd name="T9" fmla="*/ 16 h 32"/>
                <a:gd name="T10" fmla="*/ 19 w 22"/>
                <a:gd name="T11" fmla="*/ 28 h 32"/>
                <a:gd name="T12" fmla="*/ 11 w 22"/>
                <a:gd name="T13" fmla="*/ 32 h 32"/>
                <a:gd name="T14" fmla="*/ 11 w 22"/>
                <a:gd name="T15" fmla="*/ 6 h 32"/>
                <a:gd name="T16" fmla="*/ 7 w 22"/>
                <a:gd name="T17" fmla="*/ 17 h 32"/>
                <a:gd name="T18" fmla="*/ 11 w 22"/>
                <a:gd name="T19" fmla="*/ 27 h 32"/>
                <a:gd name="T20" fmla="*/ 15 w 22"/>
                <a:gd name="T21" fmla="*/ 16 h 32"/>
                <a:gd name="T22" fmla="*/ 11 w 22"/>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5"/>
                  </a:cubicBezTo>
                  <a:cubicBezTo>
                    <a:pt x="5" y="2"/>
                    <a:pt x="8" y="0"/>
                    <a:pt x="11" y="0"/>
                  </a:cubicBezTo>
                  <a:cubicBezTo>
                    <a:pt x="19" y="0"/>
                    <a:pt x="22" y="6"/>
                    <a:pt x="22" y="16"/>
                  </a:cubicBezTo>
                  <a:cubicBezTo>
                    <a:pt x="22" y="21"/>
                    <a:pt x="21" y="25"/>
                    <a:pt x="19" y="28"/>
                  </a:cubicBezTo>
                  <a:cubicBezTo>
                    <a:pt x="17" y="31"/>
                    <a:pt x="14" y="32"/>
                    <a:pt x="11" y="32"/>
                  </a:cubicBezTo>
                  <a:close/>
                  <a:moveTo>
                    <a:pt x="11" y="6"/>
                  </a:moveTo>
                  <a:cubicBezTo>
                    <a:pt x="8" y="6"/>
                    <a:pt x="7" y="9"/>
                    <a:pt x="7" y="17"/>
                  </a:cubicBezTo>
                  <a:cubicBezTo>
                    <a:pt x="7" y="24"/>
                    <a:pt x="8" y="27"/>
                    <a:pt x="11" y="27"/>
                  </a:cubicBezTo>
                  <a:cubicBezTo>
                    <a:pt x="14" y="27"/>
                    <a:pt x="15" y="23"/>
                    <a:pt x="15" y="16"/>
                  </a:cubicBezTo>
                  <a:cubicBezTo>
                    <a:pt x="15" y="9"/>
                    <a:pt x="14" y="6"/>
                    <a:pt x="11" y="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20"/>
            <p:cNvSpPr>
              <a:spLocks/>
            </p:cNvSpPr>
            <p:nvPr/>
          </p:nvSpPr>
          <p:spPr bwMode="auto">
            <a:xfrm>
              <a:off x="1993" y="2819"/>
              <a:ext cx="22" cy="55"/>
            </a:xfrm>
            <a:custGeom>
              <a:avLst/>
              <a:gdLst>
                <a:gd name="T0" fmla="*/ 13 w 13"/>
                <a:gd name="T1" fmla="*/ 0 h 32"/>
                <a:gd name="T2" fmla="*/ 13 w 13"/>
                <a:gd name="T3" fmla="*/ 32 h 32"/>
                <a:gd name="T4" fmla="*/ 7 w 13"/>
                <a:gd name="T5" fmla="*/ 32 h 32"/>
                <a:gd name="T6" fmla="*/ 7 w 13"/>
                <a:gd name="T7" fmla="*/ 8 h 32"/>
                <a:gd name="T8" fmla="*/ 5 w 13"/>
                <a:gd name="T9" fmla="*/ 9 h 32"/>
                <a:gd name="T10" fmla="*/ 4 w 13"/>
                <a:gd name="T11" fmla="*/ 10 h 32"/>
                <a:gd name="T12" fmla="*/ 2 w 13"/>
                <a:gd name="T13" fmla="*/ 10 h 32"/>
                <a:gd name="T14" fmla="*/ 0 w 13"/>
                <a:gd name="T15" fmla="*/ 11 h 32"/>
                <a:gd name="T16" fmla="*/ 0 w 13"/>
                <a:gd name="T17" fmla="*/ 5 h 32"/>
                <a:gd name="T18" fmla="*/ 5 w 13"/>
                <a:gd name="T19" fmla="*/ 3 h 32"/>
                <a:gd name="T20" fmla="*/ 9 w 13"/>
                <a:gd name="T21" fmla="*/ 0 h 32"/>
                <a:gd name="T22" fmla="*/ 13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13" y="0"/>
                  </a:moveTo>
                  <a:cubicBezTo>
                    <a:pt x="13" y="32"/>
                    <a:pt x="13" y="32"/>
                    <a:pt x="13" y="32"/>
                  </a:cubicBezTo>
                  <a:cubicBezTo>
                    <a:pt x="7" y="32"/>
                    <a:pt x="7" y="32"/>
                    <a:pt x="7" y="32"/>
                  </a:cubicBezTo>
                  <a:cubicBezTo>
                    <a:pt x="7" y="8"/>
                    <a:pt x="7" y="8"/>
                    <a:pt x="7" y="8"/>
                  </a:cubicBezTo>
                  <a:cubicBezTo>
                    <a:pt x="6" y="8"/>
                    <a:pt x="6" y="9"/>
                    <a:pt x="5" y="9"/>
                  </a:cubicBezTo>
                  <a:cubicBezTo>
                    <a:pt x="5" y="9"/>
                    <a:pt x="4" y="9"/>
                    <a:pt x="4" y="10"/>
                  </a:cubicBezTo>
                  <a:cubicBezTo>
                    <a:pt x="3" y="10"/>
                    <a:pt x="3" y="10"/>
                    <a:pt x="2" y="10"/>
                  </a:cubicBezTo>
                  <a:cubicBezTo>
                    <a:pt x="1" y="10"/>
                    <a:pt x="1" y="11"/>
                    <a:pt x="0" y="11"/>
                  </a:cubicBezTo>
                  <a:cubicBezTo>
                    <a:pt x="0" y="5"/>
                    <a:pt x="0" y="5"/>
                    <a:pt x="0" y="5"/>
                  </a:cubicBezTo>
                  <a:cubicBezTo>
                    <a:pt x="2" y="4"/>
                    <a:pt x="4" y="4"/>
                    <a:pt x="5" y="3"/>
                  </a:cubicBezTo>
                  <a:cubicBezTo>
                    <a:pt x="7" y="2"/>
                    <a:pt x="8" y="1"/>
                    <a:pt x="9" y="0"/>
                  </a:cubicBezTo>
                  <a:lnTo>
                    <a:pt x="13"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21"/>
            <p:cNvSpPr>
              <a:spLocks/>
            </p:cNvSpPr>
            <p:nvPr/>
          </p:nvSpPr>
          <p:spPr bwMode="auto">
            <a:xfrm>
              <a:off x="2084" y="2671"/>
              <a:ext cx="24" cy="53"/>
            </a:xfrm>
            <a:custGeom>
              <a:avLst/>
              <a:gdLst>
                <a:gd name="T0" fmla="*/ 14 w 14"/>
                <a:gd name="T1" fmla="*/ 0 h 31"/>
                <a:gd name="T2" fmla="*/ 14 w 14"/>
                <a:gd name="T3" fmla="*/ 31 h 31"/>
                <a:gd name="T4" fmla="*/ 7 w 14"/>
                <a:gd name="T5" fmla="*/ 31 h 31"/>
                <a:gd name="T6" fmla="*/ 7 w 14"/>
                <a:gd name="T7" fmla="*/ 7 h 31"/>
                <a:gd name="T8" fmla="*/ 5 w 14"/>
                <a:gd name="T9" fmla="*/ 8 h 31"/>
                <a:gd name="T10" fmla="*/ 4 w 14"/>
                <a:gd name="T11" fmla="*/ 9 h 31"/>
                <a:gd name="T12" fmla="*/ 2 w 14"/>
                <a:gd name="T13" fmla="*/ 10 h 31"/>
                <a:gd name="T14" fmla="*/ 0 w 14"/>
                <a:gd name="T15" fmla="*/ 10 h 31"/>
                <a:gd name="T16" fmla="*/ 0 w 14"/>
                <a:gd name="T17" fmla="*/ 4 h 31"/>
                <a:gd name="T18" fmla="*/ 5 w 14"/>
                <a:gd name="T19" fmla="*/ 2 h 31"/>
                <a:gd name="T20" fmla="*/ 9 w 14"/>
                <a:gd name="T21" fmla="*/ 0 h 31"/>
                <a:gd name="T22" fmla="*/ 14 w 14"/>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1">
                  <a:moveTo>
                    <a:pt x="14" y="0"/>
                  </a:moveTo>
                  <a:cubicBezTo>
                    <a:pt x="14" y="31"/>
                    <a:pt x="14" y="31"/>
                    <a:pt x="14" y="31"/>
                  </a:cubicBezTo>
                  <a:cubicBezTo>
                    <a:pt x="7" y="31"/>
                    <a:pt x="7" y="31"/>
                    <a:pt x="7" y="31"/>
                  </a:cubicBezTo>
                  <a:cubicBezTo>
                    <a:pt x="7" y="7"/>
                    <a:pt x="7" y="7"/>
                    <a:pt x="7" y="7"/>
                  </a:cubicBezTo>
                  <a:cubicBezTo>
                    <a:pt x="6" y="8"/>
                    <a:pt x="6" y="8"/>
                    <a:pt x="5" y="8"/>
                  </a:cubicBezTo>
                  <a:cubicBezTo>
                    <a:pt x="5" y="8"/>
                    <a:pt x="4" y="9"/>
                    <a:pt x="4" y="9"/>
                  </a:cubicBezTo>
                  <a:cubicBezTo>
                    <a:pt x="3" y="9"/>
                    <a:pt x="3" y="9"/>
                    <a:pt x="2" y="10"/>
                  </a:cubicBezTo>
                  <a:cubicBezTo>
                    <a:pt x="1" y="10"/>
                    <a:pt x="1" y="10"/>
                    <a:pt x="0" y="10"/>
                  </a:cubicBezTo>
                  <a:cubicBezTo>
                    <a:pt x="0" y="4"/>
                    <a:pt x="0" y="4"/>
                    <a:pt x="0" y="4"/>
                  </a:cubicBezTo>
                  <a:cubicBezTo>
                    <a:pt x="2" y="4"/>
                    <a:pt x="4" y="3"/>
                    <a:pt x="5" y="2"/>
                  </a:cubicBezTo>
                  <a:cubicBezTo>
                    <a:pt x="7" y="1"/>
                    <a:pt x="8" y="1"/>
                    <a:pt x="9" y="0"/>
                  </a:cubicBezTo>
                  <a:lnTo>
                    <a:pt x="14"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22"/>
            <p:cNvSpPr>
              <a:spLocks noEditPoints="1"/>
            </p:cNvSpPr>
            <p:nvPr/>
          </p:nvSpPr>
          <p:spPr bwMode="auto">
            <a:xfrm>
              <a:off x="2079" y="2746"/>
              <a:ext cx="37" cy="53"/>
            </a:xfrm>
            <a:custGeom>
              <a:avLst/>
              <a:gdLst>
                <a:gd name="T0" fmla="*/ 11 w 22"/>
                <a:gd name="T1" fmla="*/ 31 h 31"/>
                <a:gd name="T2" fmla="*/ 0 w 22"/>
                <a:gd name="T3" fmla="*/ 16 h 31"/>
                <a:gd name="T4" fmla="*/ 3 w 22"/>
                <a:gd name="T5" fmla="*/ 4 h 31"/>
                <a:gd name="T6" fmla="*/ 12 w 22"/>
                <a:gd name="T7" fmla="*/ 0 h 31"/>
                <a:gd name="T8" fmla="*/ 22 w 22"/>
                <a:gd name="T9" fmla="*/ 15 h 31"/>
                <a:gd name="T10" fmla="*/ 20 w 22"/>
                <a:gd name="T11" fmla="*/ 27 h 31"/>
                <a:gd name="T12" fmla="*/ 11 w 22"/>
                <a:gd name="T13" fmla="*/ 31 h 31"/>
                <a:gd name="T14" fmla="*/ 11 w 22"/>
                <a:gd name="T15" fmla="*/ 5 h 31"/>
                <a:gd name="T16" fmla="*/ 7 w 22"/>
                <a:gd name="T17" fmla="*/ 16 h 31"/>
                <a:gd name="T18" fmla="*/ 11 w 22"/>
                <a:gd name="T19" fmla="*/ 26 h 31"/>
                <a:gd name="T20" fmla="*/ 16 w 22"/>
                <a:gd name="T21" fmla="*/ 15 h 31"/>
                <a:gd name="T22" fmla="*/ 11 w 22"/>
                <a:gd name="T23"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11" y="31"/>
                  </a:moveTo>
                  <a:cubicBezTo>
                    <a:pt x="4" y="31"/>
                    <a:pt x="0" y="26"/>
                    <a:pt x="0" y="16"/>
                  </a:cubicBezTo>
                  <a:cubicBezTo>
                    <a:pt x="0" y="11"/>
                    <a:pt x="1" y="7"/>
                    <a:pt x="3" y="4"/>
                  </a:cubicBezTo>
                  <a:cubicBezTo>
                    <a:pt x="5" y="1"/>
                    <a:pt x="8" y="0"/>
                    <a:pt x="12" y="0"/>
                  </a:cubicBezTo>
                  <a:cubicBezTo>
                    <a:pt x="19" y="0"/>
                    <a:pt x="22" y="5"/>
                    <a:pt x="22" y="15"/>
                  </a:cubicBezTo>
                  <a:cubicBezTo>
                    <a:pt x="22" y="20"/>
                    <a:pt x="22" y="24"/>
                    <a:pt x="20" y="27"/>
                  </a:cubicBezTo>
                  <a:cubicBezTo>
                    <a:pt x="18" y="30"/>
                    <a:pt x="15" y="31"/>
                    <a:pt x="11" y="31"/>
                  </a:cubicBezTo>
                  <a:close/>
                  <a:moveTo>
                    <a:pt x="11" y="5"/>
                  </a:moveTo>
                  <a:cubicBezTo>
                    <a:pt x="9" y="5"/>
                    <a:pt x="7" y="8"/>
                    <a:pt x="7" y="16"/>
                  </a:cubicBezTo>
                  <a:cubicBezTo>
                    <a:pt x="7" y="23"/>
                    <a:pt x="9" y="26"/>
                    <a:pt x="11" y="26"/>
                  </a:cubicBezTo>
                  <a:cubicBezTo>
                    <a:pt x="14" y="26"/>
                    <a:pt x="16" y="23"/>
                    <a:pt x="16" y="15"/>
                  </a:cubicBezTo>
                  <a:cubicBezTo>
                    <a:pt x="16" y="8"/>
                    <a:pt x="14" y="5"/>
                    <a:pt x="11" y="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323"/>
            <p:cNvSpPr>
              <a:spLocks noEditPoints="1"/>
            </p:cNvSpPr>
            <p:nvPr/>
          </p:nvSpPr>
          <p:spPr bwMode="auto">
            <a:xfrm>
              <a:off x="2079" y="2819"/>
              <a:ext cx="37" cy="55"/>
            </a:xfrm>
            <a:custGeom>
              <a:avLst/>
              <a:gdLst>
                <a:gd name="T0" fmla="*/ 11 w 22"/>
                <a:gd name="T1" fmla="*/ 32 h 32"/>
                <a:gd name="T2" fmla="*/ 0 w 22"/>
                <a:gd name="T3" fmla="*/ 17 h 32"/>
                <a:gd name="T4" fmla="*/ 3 w 22"/>
                <a:gd name="T5" fmla="*/ 5 h 32"/>
                <a:gd name="T6" fmla="*/ 12 w 22"/>
                <a:gd name="T7" fmla="*/ 0 h 32"/>
                <a:gd name="T8" fmla="*/ 22 w 22"/>
                <a:gd name="T9" fmla="*/ 16 h 32"/>
                <a:gd name="T10" fmla="*/ 20 w 22"/>
                <a:gd name="T11" fmla="*/ 28 h 32"/>
                <a:gd name="T12" fmla="*/ 11 w 22"/>
                <a:gd name="T13" fmla="*/ 32 h 32"/>
                <a:gd name="T14" fmla="*/ 11 w 22"/>
                <a:gd name="T15" fmla="*/ 6 h 32"/>
                <a:gd name="T16" fmla="*/ 7 w 22"/>
                <a:gd name="T17" fmla="*/ 17 h 32"/>
                <a:gd name="T18" fmla="*/ 11 w 22"/>
                <a:gd name="T19" fmla="*/ 27 h 32"/>
                <a:gd name="T20" fmla="*/ 16 w 22"/>
                <a:gd name="T21" fmla="*/ 16 h 32"/>
                <a:gd name="T22" fmla="*/ 11 w 22"/>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5"/>
                  </a:cubicBezTo>
                  <a:cubicBezTo>
                    <a:pt x="5" y="2"/>
                    <a:pt x="8" y="0"/>
                    <a:pt x="12" y="0"/>
                  </a:cubicBezTo>
                  <a:cubicBezTo>
                    <a:pt x="19" y="0"/>
                    <a:pt x="22" y="6"/>
                    <a:pt x="22" y="16"/>
                  </a:cubicBezTo>
                  <a:cubicBezTo>
                    <a:pt x="22" y="21"/>
                    <a:pt x="22" y="25"/>
                    <a:pt x="20" y="28"/>
                  </a:cubicBezTo>
                  <a:cubicBezTo>
                    <a:pt x="18" y="31"/>
                    <a:pt x="15" y="32"/>
                    <a:pt x="11" y="32"/>
                  </a:cubicBezTo>
                  <a:close/>
                  <a:moveTo>
                    <a:pt x="11" y="6"/>
                  </a:moveTo>
                  <a:cubicBezTo>
                    <a:pt x="9" y="6"/>
                    <a:pt x="7" y="9"/>
                    <a:pt x="7" y="17"/>
                  </a:cubicBezTo>
                  <a:cubicBezTo>
                    <a:pt x="7" y="24"/>
                    <a:pt x="9" y="27"/>
                    <a:pt x="11" y="27"/>
                  </a:cubicBezTo>
                  <a:cubicBezTo>
                    <a:pt x="14" y="27"/>
                    <a:pt x="16" y="23"/>
                    <a:pt x="16" y="16"/>
                  </a:cubicBezTo>
                  <a:cubicBezTo>
                    <a:pt x="16" y="9"/>
                    <a:pt x="14" y="6"/>
                    <a:pt x="11" y="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324"/>
            <p:cNvSpPr>
              <a:spLocks noEditPoints="1"/>
            </p:cNvSpPr>
            <p:nvPr/>
          </p:nvSpPr>
          <p:spPr bwMode="auto">
            <a:xfrm>
              <a:off x="2032" y="2671"/>
              <a:ext cx="38" cy="54"/>
            </a:xfrm>
            <a:custGeom>
              <a:avLst/>
              <a:gdLst>
                <a:gd name="T0" fmla="*/ 11 w 22"/>
                <a:gd name="T1" fmla="*/ 32 h 32"/>
                <a:gd name="T2" fmla="*/ 0 w 22"/>
                <a:gd name="T3" fmla="*/ 16 h 32"/>
                <a:gd name="T4" fmla="*/ 3 w 22"/>
                <a:gd name="T5" fmla="*/ 4 h 32"/>
                <a:gd name="T6" fmla="*/ 12 w 22"/>
                <a:gd name="T7" fmla="*/ 0 h 32"/>
                <a:gd name="T8" fmla="*/ 22 w 22"/>
                <a:gd name="T9" fmla="*/ 15 h 32"/>
                <a:gd name="T10" fmla="*/ 19 w 22"/>
                <a:gd name="T11" fmla="*/ 27 h 32"/>
                <a:gd name="T12" fmla="*/ 11 w 22"/>
                <a:gd name="T13" fmla="*/ 32 h 32"/>
                <a:gd name="T14" fmla="*/ 11 w 22"/>
                <a:gd name="T15" fmla="*/ 5 h 32"/>
                <a:gd name="T16" fmla="*/ 7 w 22"/>
                <a:gd name="T17" fmla="*/ 16 h 32"/>
                <a:gd name="T18" fmla="*/ 11 w 22"/>
                <a:gd name="T19" fmla="*/ 26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6"/>
                    <a:pt x="0" y="16"/>
                  </a:cubicBezTo>
                  <a:cubicBezTo>
                    <a:pt x="0" y="11"/>
                    <a:pt x="1" y="7"/>
                    <a:pt x="3" y="4"/>
                  </a:cubicBezTo>
                  <a:cubicBezTo>
                    <a:pt x="5" y="1"/>
                    <a:pt x="8" y="0"/>
                    <a:pt x="12" y="0"/>
                  </a:cubicBezTo>
                  <a:cubicBezTo>
                    <a:pt x="19" y="0"/>
                    <a:pt x="22" y="5"/>
                    <a:pt x="22" y="15"/>
                  </a:cubicBezTo>
                  <a:cubicBezTo>
                    <a:pt x="22" y="21"/>
                    <a:pt x="21" y="25"/>
                    <a:pt x="19" y="27"/>
                  </a:cubicBezTo>
                  <a:cubicBezTo>
                    <a:pt x="18" y="30"/>
                    <a:pt x="15" y="32"/>
                    <a:pt x="11" y="32"/>
                  </a:cubicBezTo>
                  <a:close/>
                  <a:moveTo>
                    <a:pt x="11" y="5"/>
                  </a:moveTo>
                  <a:cubicBezTo>
                    <a:pt x="8" y="5"/>
                    <a:pt x="7" y="9"/>
                    <a:pt x="7" y="16"/>
                  </a:cubicBezTo>
                  <a:cubicBezTo>
                    <a:pt x="7" y="23"/>
                    <a:pt x="8" y="26"/>
                    <a:pt x="11" y="26"/>
                  </a:cubicBezTo>
                  <a:cubicBezTo>
                    <a:pt x="14" y="26"/>
                    <a:pt x="15" y="23"/>
                    <a:pt x="15" y="16"/>
                  </a:cubicBezTo>
                  <a:cubicBezTo>
                    <a:pt x="15" y="9"/>
                    <a:pt x="14" y="5"/>
                    <a:pt x="11" y="5"/>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25"/>
            <p:cNvSpPr>
              <a:spLocks/>
            </p:cNvSpPr>
            <p:nvPr/>
          </p:nvSpPr>
          <p:spPr bwMode="auto">
            <a:xfrm>
              <a:off x="2038" y="2744"/>
              <a:ext cx="22" cy="55"/>
            </a:xfrm>
            <a:custGeom>
              <a:avLst/>
              <a:gdLst>
                <a:gd name="T0" fmla="*/ 13 w 13"/>
                <a:gd name="T1" fmla="*/ 0 h 32"/>
                <a:gd name="T2" fmla="*/ 13 w 13"/>
                <a:gd name="T3" fmla="*/ 32 h 32"/>
                <a:gd name="T4" fmla="*/ 7 w 13"/>
                <a:gd name="T5" fmla="*/ 32 h 32"/>
                <a:gd name="T6" fmla="*/ 7 w 13"/>
                <a:gd name="T7" fmla="*/ 8 h 32"/>
                <a:gd name="T8" fmla="*/ 5 w 13"/>
                <a:gd name="T9" fmla="*/ 9 h 32"/>
                <a:gd name="T10" fmla="*/ 4 w 13"/>
                <a:gd name="T11" fmla="*/ 10 h 32"/>
                <a:gd name="T12" fmla="*/ 2 w 13"/>
                <a:gd name="T13" fmla="*/ 10 h 32"/>
                <a:gd name="T14" fmla="*/ 0 w 13"/>
                <a:gd name="T15" fmla="*/ 11 h 32"/>
                <a:gd name="T16" fmla="*/ 0 w 13"/>
                <a:gd name="T17" fmla="*/ 5 h 32"/>
                <a:gd name="T18" fmla="*/ 5 w 13"/>
                <a:gd name="T19" fmla="*/ 3 h 32"/>
                <a:gd name="T20" fmla="*/ 9 w 13"/>
                <a:gd name="T21" fmla="*/ 0 h 32"/>
                <a:gd name="T22" fmla="*/ 13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13" y="0"/>
                  </a:moveTo>
                  <a:cubicBezTo>
                    <a:pt x="13" y="32"/>
                    <a:pt x="13" y="32"/>
                    <a:pt x="13" y="32"/>
                  </a:cubicBezTo>
                  <a:cubicBezTo>
                    <a:pt x="7" y="32"/>
                    <a:pt x="7" y="32"/>
                    <a:pt x="7" y="32"/>
                  </a:cubicBezTo>
                  <a:cubicBezTo>
                    <a:pt x="7" y="8"/>
                    <a:pt x="7" y="8"/>
                    <a:pt x="7" y="8"/>
                  </a:cubicBezTo>
                  <a:cubicBezTo>
                    <a:pt x="6" y="8"/>
                    <a:pt x="6" y="9"/>
                    <a:pt x="5" y="9"/>
                  </a:cubicBezTo>
                  <a:cubicBezTo>
                    <a:pt x="5" y="9"/>
                    <a:pt x="4" y="10"/>
                    <a:pt x="4" y="10"/>
                  </a:cubicBezTo>
                  <a:cubicBezTo>
                    <a:pt x="3" y="10"/>
                    <a:pt x="3" y="10"/>
                    <a:pt x="2" y="10"/>
                  </a:cubicBezTo>
                  <a:cubicBezTo>
                    <a:pt x="1" y="11"/>
                    <a:pt x="1" y="11"/>
                    <a:pt x="0" y="11"/>
                  </a:cubicBezTo>
                  <a:cubicBezTo>
                    <a:pt x="0" y="5"/>
                    <a:pt x="0" y="5"/>
                    <a:pt x="0" y="5"/>
                  </a:cubicBezTo>
                  <a:cubicBezTo>
                    <a:pt x="2" y="5"/>
                    <a:pt x="4" y="4"/>
                    <a:pt x="5" y="3"/>
                  </a:cubicBezTo>
                  <a:cubicBezTo>
                    <a:pt x="7" y="2"/>
                    <a:pt x="8" y="1"/>
                    <a:pt x="9" y="0"/>
                  </a:cubicBezTo>
                  <a:lnTo>
                    <a:pt x="13"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326"/>
            <p:cNvSpPr>
              <a:spLocks noEditPoints="1"/>
            </p:cNvSpPr>
            <p:nvPr/>
          </p:nvSpPr>
          <p:spPr bwMode="auto">
            <a:xfrm>
              <a:off x="2032" y="2819"/>
              <a:ext cx="38" cy="55"/>
            </a:xfrm>
            <a:custGeom>
              <a:avLst/>
              <a:gdLst>
                <a:gd name="T0" fmla="*/ 11 w 22"/>
                <a:gd name="T1" fmla="*/ 32 h 32"/>
                <a:gd name="T2" fmla="*/ 0 w 22"/>
                <a:gd name="T3" fmla="*/ 17 h 32"/>
                <a:gd name="T4" fmla="*/ 3 w 22"/>
                <a:gd name="T5" fmla="*/ 5 h 32"/>
                <a:gd name="T6" fmla="*/ 12 w 22"/>
                <a:gd name="T7" fmla="*/ 0 h 32"/>
                <a:gd name="T8" fmla="*/ 22 w 22"/>
                <a:gd name="T9" fmla="*/ 16 h 32"/>
                <a:gd name="T10" fmla="*/ 19 w 22"/>
                <a:gd name="T11" fmla="*/ 28 h 32"/>
                <a:gd name="T12" fmla="*/ 11 w 22"/>
                <a:gd name="T13" fmla="*/ 32 h 32"/>
                <a:gd name="T14" fmla="*/ 11 w 22"/>
                <a:gd name="T15" fmla="*/ 6 h 32"/>
                <a:gd name="T16" fmla="*/ 7 w 22"/>
                <a:gd name="T17" fmla="*/ 17 h 32"/>
                <a:gd name="T18" fmla="*/ 11 w 22"/>
                <a:gd name="T19" fmla="*/ 27 h 32"/>
                <a:gd name="T20" fmla="*/ 15 w 22"/>
                <a:gd name="T21" fmla="*/ 16 h 32"/>
                <a:gd name="T22" fmla="*/ 11 w 22"/>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5"/>
                  </a:cubicBezTo>
                  <a:cubicBezTo>
                    <a:pt x="5" y="2"/>
                    <a:pt x="8" y="0"/>
                    <a:pt x="12" y="0"/>
                  </a:cubicBezTo>
                  <a:cubicBezTo>
                    <a:pt x="19" y="0"/>
                    <a:pt x="22" y="6"/>
                    <a:pt x="22" y="16"/>
                  </a:cubicBezTo>
                  <a:cubicBezTo>
                    <a:pt x="22" y="21"/>
                    <a:pt x="21" y="25"/>
                    <a:pt x="19" y="28"/>
                  </a:cubicBezTo>
                  <a:cubicBezTo>
                    <a:pt x="18" y="31"/>
                    <a:pt x="15" y="32"/>
                    <a:pt x="11" y="32"/>
                  </a:cubicBezTo>
                  <a:close/>
                  <a:moveTo>
                    <a:pt x="11" y="6"/>
                  </a:moveTo>
                  <a:cubicBezTo>
                    <a:pt x="8" y="6"/>
                    <a:pt x="7" y="9"/>
                    <a:pt x="7" y="17"/>
                  </a:cubicBezTo>
                  <a:cubicBezTo>
                    <a:pt x="7" y="24"/>
                    <a:pt x="8" y="27"/>
                    <a:pt x="11" y="27"/>
                  </a:cubicBezTo>
                  <a:cubicBezTo>
                    <a:pt x="14" y="27"/>
                    <a:pt x="15" y="23"/>
                    <a:pt x="15" y="16"/>
                  </a:cubicBezTo>
                  <a:cubicBezTo>
                    <a:pt x="15" y="9"/>
                    <a:pt x="14" y="6"/>
                    <a:pt x="11" y="6"/>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327"/>
            <p:cNvSpPr>
              <a:spLocks noChangeArrowheads="1"/>
            </p:cNvSpPr>
            <p:nvPr/>
          </p:nvSpPr>
          <p:spPr bwMode="auto">
            <a:xfrm>
              <a:off x="1848" y="3595"/>
              <a:ext cx="319" cy="318"/>
            </a:xfrm>
            <a:prstGeom prst="rect">
              <a:avLst/>
            </a:prstGeom>
            <a:solidFill>
              <a:srgbClr val="00B2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28"/>
            <p:cNvSpPr>
              <a:spLocks/>
            </p:cNvSpPr>
            <p:nvPr/>
          </p:nvSpPr>
          <p:spPr bwMode="auto">
            <a:xfrm>
              <a:off x="1904" y="3652"/>
              <a:ext cx="23" cy="54"/>
            </a:xfrm>
            <a:custGeom>
              <a:avLst/>
              <a:gdLst>
                <a:gd name="T0" fmla="*/ 13 w 13"/>
                <a:gd name="T1" fmla="*/ 0 h 32"/>
                <a:gd name="T2" fmla="*/ 13 w 13"/>
                <a:gd name="T3" fmla="*/ 32 h 32"/>
                <a:gd name="T4" fmla="*/ 6 w 13"/>
                <a:gd name="T5" fmla="*/ 32 h 32"/>
                <a:gd name="T6" fmla="*/ 6 w 13"/>
                <a:gd name="T7" fmla="*/ 8 h 32"/>
                <a:gd name="T8" fmla="*/ 5 w 13"/>
                <a:gd name="T9" fmla="*/ 9 h 32"/>
                <a:gd name="T10" fmla="*/ 3 w 13"/>
                <a:gd name="T11" fmla="*/ 10 h 32"/>
                <a:gd name="T12" fmla="*/ 2 w 13"/>
                <a:gd name="T13" fmla="*/ 10 h 32"/>
                <a:gd name="T14" fmla="*/ 0 w 13"/>
                <a:gd name="T15" fmla="*/ 10 h 32"/>
                <a:gd name="T16" fmla="*/ 0 w 13"/>
                <a:gd name="T17" fmla="*/ 5 h 32"/>
                <a:gd name="T18" fmla="*/ 5 w 13"/>
                <a:gd name="T19" fmla="*/ 3 h 32"/>
                <a:gd name="T20" fmla="*/ 9 w 13"/>
                <a:gd name="T21" fmla="*/ 0 h 32"/>
                <a:gd name="T22" fmla="*/ 13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13" y="0"/>
                  </a:moveTo>
                  <a:cubicBezTo>
                    <a:pt x="13" y="32"/>
                    <a:pt x="13" y="32"/>
                    <a:pt x="13" y="32"/>
                  </a:cubicBezTo>
                  <a:cubicBezTo>
                    <a:pt x="6" y="32"/>
                    <a:pt x="6" y="32"/>
                    <a:pt x="6" y="32"/>
                  </a:cubicBezTo>
                  <a:cubicBezTo>
                    <a:pt x="6" y="8"/>
                    <a:pt x="6" y="8"/>
                    <a:pt x="6" y="8"/>
                  </a:cubicBezTo>
                  <a:cubicBezTo>
                    <a:pt x="6" y="8"/>
                    <a:pt x="6" y="8"/>
                    <a:pt x="5" y="9"/>
                  </a:cubicBezTo>
                  <a:cubicBezTo>
                    <a:pt x="5" y="9"/>
                    <a:pt x="4" y="9"/>
                    <a:pt x="3" y="10"/>
                  </a:cubicBezTo>
                  <a:cubicBezTo>
                    <a:pt x="3" y="10"/>
                    <a:pt x="2" y="10"/>
                    <a:pt x="2" y="10"/>
                  </a:cubicBezTo>
                  <a:cubicBezTo>
                    <a:pt x="1" y="10"/>
                    <a:pt x="0" y="10"/>
                    <a:pt x="0" y="10"/>
                  </a:cubicBezTo>
                  <a:cubicBezTo>
                    <a:pt x="0" y="5"/>
                    <a:pt x="0" y="5"/>
                    <a:pt x="0" y="5"/>
                  </a:cubicBezTo>
                  <a:cubicBezTo>
                    <a:pt x="2" y="4"/>
                    <a:pt x="3" y="4"/>
                    <a:pt x="5" y="3"/>
                  </a:cubicBezTo>
                  <a:cubicBezTo>
                    <a:pt x="6" y="2"/>
                    <a:pt x="8" y="1"/>
                    <a:pt x="9" y="0"/>
                  </a:cubicBezTo>
                  <a:lnTo>
                    <a:pt x="13"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29"/>
            <p:cNvSpPr>
              <a:spLocks noEditPoints="1"/>
            </p:cNvSpPr>
            <p:nvPr/>
          </p:nvSpPr>
          <p:spPr bwMode="auto">
            <a:xfrm>
              <a:off x="1945" y="3652"/>
              <a:ext cx="38" cy="54"/>
            </a:xfrm>
            <a:custGeom>
              <a:avLst/>
              <a:gdLst>
                <a:gd name="T0" fmla="*/ 11 w 22"/>
                <a:gd name="T1" fmla="*/ 32 h 32"/>
                <a:gd name="T2" fmla="*/ 0 w 22"/>
                <a:gd name="T3" fmla="*/ 17 h 32"/>
                <a:gd name="T4" fmla="*/ 3 w 22"/>
                <a:gd name="T5" fmla="*/ 5 h 32"/>
                <a:gd name="T6" fmla="*/ 11 w 22"/>
                <a:gd name="T7" fmla="*/ 0 h 32"/>
                <a:gd name="T8" fmla="*/ 22 w 22"/>
                <a:gd name="T9" fmla="*/ 16 h 32"/>
                <a:gd name="T10" fmla="*/ 19 w 22"/>
                <a:gd name="T11" fmla="*/ 28 h 32"/>
                <a:gd name="T12" fmla="*/ 11 w 22"/>
                <a:gd name="T13" fmla="*/ 32 h 32"/>
                <a:gd name="T14" fmla="*/ 11 w 22"/>
                <a:gd name="T15" fmla="*/ 6 h 32"/>
                <a:gd name="T16" fmla="*/ 7 w 22"/>
                <a:gd name="T17" fmla="*/ 17 h 32"/>
                <a:gd name="T18" fmla="*/ 11 w 22"/>
                <a:gd name="T19" fmla="*/ 27 h 32"/>
                <a:gd name="T20" fmla="*/ 15 w 22"/>
                <a:gd name="T21" fmla="*/ 16 h 32"/>
                <a:gd name="T22" fmla="*/ 11 w 22"/>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5"/>
                  </a:cubicBezTo>
                  <a:cubicBezTo>
                    <a:pt x="5" y="2"/>
                    <a:pt x="8" y="0"/>
                    <a:pt x="11" y="0"/>
                  </a:cubicBezTo>
                  <a:cubicBezTo>
                    <a:pt x="19" y="0"/>
                    <a:pt x="22" y="6"/>
                    <a:pt x="22" y="16"/>
                  </a:cubicBezTo>
                  <a:cubicBezTo>
                    <a:pt x="22" y="21"/>
                    <a:pt x="21" y="25"/>
                    <a:pt x="19" y="28"/>
                  </a:cubicBezTo>
                  <a:cubicBezTo>
                    <a:pt x="17" y="31"/>
                    <a:pt x="14" y="32"/>
                    <a:pt x="11" y="32"/>
                  </a:cubicBezTo>
                  <a:close/>
                  <a:moveTo>
                    <a:pt x="11" y="6"/>
                  </a:moveTo>
                  <a:cubicBezTo>
                    <a:pt x="8" y="6"/>
                    <a:pt x="7" y="9"/>
                    <a:pt x="7" y="17"/>
                  </a:cubicBezTo>
                  <a:cubicBezTo>
                    <a:pt x="7" y="23"/>
                    <a:pt x="8" y="27"/>
                    <a:pt x="11" y="27"/>
                  </a:cubicBezTo>
                  <a:cubicBezTo>
                    <a:pt x="14" y="27"/>
                    <a:pt x="15" y="23"/>
                    <a:pt x="15" y="16"/>
                  </a:cubicBezTo>
                  <a:cubicBezTo>
                    <a:pt x="15" y="9"/>
                    <a:pt x="14" y="6"/>
                    <a:pt x="11" y="6"/>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30"/>
            <p:cNvSpPr>
              <a:spLocks/>
            </p:cNvSpPr>
            <p:nvPr/>
          </p:nvSpPr>
          <p:spPr bwMode="auto">
            <a:xfrm>
              <a:off x="1993" y="3652"/>
              <a:ext cx="22" cy="54"/>
            </a:xfrm>
            <a:custGeom>
              <a:avLst/>
              <a:gdLst>
                <a:gd name="T0" fmla="*/ 13 w 13"/>
                <a:gd name="T1" fmla="*/ 0 h 32"/>
                <a:gd name="T2" fmla="*/ 13 w 13"/>
                <a:gd name="T3" fmla="*/ 32 h 32"/>
                <a:gd name="T4" fmla="*/ 7 w 13"/>
                <a:gd name="T5" fmla="*/ 32 h 32"/>
                <a:gd name="T6" fmla="*/ 7 w 13"/>
                <a:gd name="T7" fmla="*/ 8 h 32"/>
                <a:gd name="T8" fmla="*/ 5 w 13"/>
                <a:gd name="T9" fmla="*/ 9 h 32"/>
                <a:gd name="T10" fmla="*/ 4 w 13"/>
                <a:gd name="T11" fmla="*/ 10 h 32"/>
                <a:gd name="T12" fmla="*/ 2 w 13"/>
                <a:gd name="T13" fmla="*/ 10 h 32"/>
                <a:gd name="T14" fmla="*/ 0 w 13"/>
                <a:gd name="T15" fmla="*/ 10 h 32"/>
                <a:gd name="T16" fmla="*/ 0 w 13"/>
                <a:gd name="T17" fmla="*/ 5 h 32"/>
                <a:gd name="T18" fmla="*/ 5 w 13"/>
                <a:gd name="T19" fmla="*/ 3 h 32"/>
                <a:gd name="T20" fmla="*/ 9 w 13"/>
                <a:gd name="T21" fmla="*/ 0 h 32"/>
                <a:gd name="T22" fmla="*/ 13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13" y="0"/>
                  </a:moveTo>
                  <a:cubicBezTo>
                    <a:pt x="13" y="32"/>
                    <a:pt x="13" y="32"/>
                    <a:pt x="13" y="32"/>
                  </a:cubicBezTo>
                  <a:cubicBezTo>
                    <a:pt x="7" y="32"/>
                    <a:pt x="7" y="32"/>
                    <a:pt x="7" y="32"/>
                  </a:cubicBezTo>
                  <a:cubicBezTo>
                    <a:pt x="7" y="8"/>
                    <a:pt x="7" y="8"/>
                    <a:pt x="7" y="8"/>
                  </a:cubicBezTo>
                  <a:cubicBezTo>
                    <a:pt x="6" y="8"/>
                    <a:pt x="6" y="8"/>
                    <a:pt x="5" y="9"/>
                  </a:cubicBezTo>
                  <a:cubicBezTo>
                    <a:pt x="5" y="9"/>
                    <a:pt x="4" y="9"/>
                    <a:pt x="4" y="10"/>
                  </a:cubicBezTo>
                  <a:cubicBezTo>
                    <a:pt x="3" y="10"/>
                    <a:pt x="3" y="10"/>
                    <a:pt x="2" y="10"/>
                  </a:cubicBezTo>
                  <a:cubicBezTo>
                    <a:pt x="1" y="10"/>
                    <a:pt x="1" y="10"/>
                    <a:pt x="0" y="10"/>
                  </a:cubicBezTo>
                  <a:cubicBezTo>
                    <a:pt x="0" y="5"/>
                    <a:pt x="0" y="5"/>
                    <a:pt x="0" y="5"/>
                  </a:cubicBezTo>
                  <a:cubicBezTo>
                    <a:pt x="2" y="4"/>
                    <a:pt x="4" y="4"/>
                    <a:pt x="5" y="3"/>
                  </a:cubicBezTo>
                  <a:cubicBezTo>
                    <a:pt x="7" y="2"/>
                    <a:pt x="8" y="1"/>
                    <a:pt x="9" y="0"/>
                  </a:cubicBezTo>
                  <a:lnTo>
                    <a:pt x="13"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1"/>
            <p:cNvSpPr>
              <a:spLocks noEditPoints="1"/>
            </p:cNvSpPr>
            <p:nvPr/>
          </p:nvSpPr>
          <p:spPr bwMode="auto">
            <a:xfrm>
              <a:off x="1899" y="3727"/>
              <a:ext cx="38" cy="54"/>
            </a:xfrm>
            <a:custGeom>
              <a:avLst/>
              <a:gdLst>
                <a:gd name="T0" fmla="*/ 11 w 22"/>
                <a:gd name="T1" fmla="*/ 32 h 32"/>
                <a:gd name="T2" fmla="*/ 0 w 22"/>
                <a:gd name="T3" fmla="*/ 17 h 32"/>
                <a:gd name="T4" fmla="*/ 3 w 22"/>
                <a:gd name="T5" fmla="*/ 4 h 32"/>
                <a:gd name="T6" fmla="*/ 11 w 22"/>
                <a:gd name="T7" fmla="*/ 0 h 32"/>
                <a:gd name="T8" fmla="*/ 22 w 22"/>
                <a:gd name="T9" fmla="*/ 16 h 32"/>
                <a:gd name="T10" fmla="*/ 19 w 22"/>
                <a:gd name="T11" fmla="*/ 28 h 32"/>
                <a:gd name="T12" fmla="*/ 11 w 22"/>
                <a:gd name="T13" fmla="*/ 32 h 32"/>
                <a:gd name="T14" fmla="*/ 11 w 22"/>
                <a:gd name="T15" fmla="*/ 5 h 32"/>
                <a:gd name="T16" fmla="*/ 7 w 22"/>
                <a:gd name="T17" fmla="*/ 16 h 32"/>
                <a:gd name="T18" fmla="*/ 11 w 22"/>
                <a:gd name="T19" fmla="*/ 27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3" y="32"/>
                    <a:pt x="0" y="27"/>
                    <a:pt x="0" y="17"/>
                  </a:cubicBezTo>
                  <a:cubicBezTo>
                    <a:pt x="0" y="11"/>
                    <a:pt x="1" y="7"/>
                    <a:pt x="3" y="4"/>
                  </a:cubicBezTo>
                  <a:cubicBezTo>
                    <a:pt x="5" y="2"/>
                    <a:pt x="8" y="0"/>
                    <a:pt x="11" y="0"/>
                  </a:cubicBezTo>
                  <a:cubicBezTo>
                    <a:pt x="18" y="0"/>
                    <a:pt x="22" y="5"/>
                    <a:pt x="22" y="16"/>
                  </a:cubicBezTo>
                  <a:cubicBezTo>
                    <a:pt x="22" y="21"/>
                    <a:pt x="21" y="25"/>
                    <a:pt x="19" y="28"/>
                  </a:cubicBezTo>
                  <a:cubicBezTo>
                    <a:pt x="17" y="31"/>
                    <a:pt x="14" y="32"/>
                    <a:pt x="11" y="32"/>
                  </a:cubicBezTo>
                  <a:close/>
                  <a:moveTo>
                    <a:pt x="11" y="5"/>
                  </a:moveTo>
                  <a:cubicBezTo>
                    <a:pt x="8" y="5"/>
                    <a:pt x="7" y="9"/>
                    <a:pt x="7" y="16"/>
                  </a:cubicBezTo>
                  <a:cubicBezTo>
                    <a:pt x="7" y="23"/>
                    <a:pt x="8" y="27"/>
                    <a:pt x="11" y="27"/>
                  </a:cubicBezTo>
                  <a:cubicBezTo>
                    <a:pt x="14" y="27"/>
                    <a:pt x="15" y="23"/>
                    <a:pt x="15" y="16"/>
                  </a:cubicBezTo>
                  <a:cubicBezTo>
                    <a:pt x="15"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32"/>
            <p:cNvSpPr>
              <a:spLocks/>
            </p:cNvSpPr>
            <p:nvPr/>
          </p:nvSpPr>
          <p:spPr bwMode="auto">
            <a:xfrm>
              <a:off x="1950" y="3727"/>
              <a:ext cx="23" cy="53"/>
            </a:xfrm>
            <a:custGeom>
              <a:avLst/>
              <a:gdLst>
                <a:gd name="T0" fmla="*/ 13 w 13"/>
                <a:gd name="T1" fmla="*/ 0 h 31"/>
                <a:gd name="T2" fmla="*/ 13 w 13"/>
                <a:gd name="T3" fmla="*/ 31 h 31"/>
                <a:gd name="T4" fmla="*/ 6 w 13"/>
                <a:gd name="T5" fmla="*/ 31 h 31"/>
                <a:gd name="T6" fmla="*/ 6 w 13"/>
                <a:gd name="T7" fmla="*/ 8 h 31"/>
                <a:gd name="T8" fmla="*/ 5 w 13"/>
                <a:gd name="T9" fmla="*/ 9 h 31"/>
                <a:gd name="T10" fmla="*/ 4 w 13"/>
                <a:gd name="T11" fmla="*/ 9 h 31"/>
                <a:gd name="T12" fmla="*/ 2 w 13"/>
                <a:gd name="T13" fmla="*/ 10 h 31"/>
                <a:gd name="T14" fmla="*/ 0 w 13"/>
                <a:gd name="T15" fmla="*/ 10 h 31"/>
                <a:gd name="T16" fmla="*/ 0 w 13"/>
                <a:gd name="T17" fmla="*/ 5 h 31"/>
                <a:gd name="T18" fmla="*/ 5 w 13"/>
                <a:gd name="T19" fmla="*/ 3 h 31"/>
                <a:gd name="T20" fmla="*/ 9 w 13"/>
                <a:gd name="T21" fmla="*/ 0 h 31"/>
                <a:gd name="T22" fmla="*/ 13 w 1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1">
                  <a:moveTo>
                    <a:pt x="13" y="0"/>
                  </a:moveTo>
                  <a:cubicBezTo>
                    <a:pt x="13" y="31"/>
                    <a:pt x="13" y="31"/>
                    <a:pt x="13" y="31"/>
                  </a:cubicBezTo>
                  <a:cubicBezTo>
                    <a:pt x="6" y="31"/>
                    <a:pt x="6" y="31"/>
                    <a:pt x="6" y="31"/>
                  </a:cubicBezTo>
                  <a:cubicBezTo>
                    <a:pt x="6" y="8"/>
                    <a:pt x="6" y="8"/>
                    <a:pt x="6" y="8"/>
                  </a:cubicBezTo>
                  <a:cubicBezTo>
                    <a:pt x="6" y="8"/>
                    <a:pt x="6" y="8"/>
                    <a:pt x="5" y="9"/>
                  </a:cubicBezTo>
                  <a:cubicBezTo>
                    <a:pt x="5" y="9"/>
                    <a:pt x="4" y="9"/>
                    <a:pt x="4" y="9"/>
                  </a:cubicBezTo>
                  <a:cubicBezTo>
                    <a:pt x="3" y="10"/>
                    <a:pt x="2" y="10"/>
                    <a:pt x="2" y="10"/>
                  </a:cubicBezTo>
                  <a:cubicBezTo>
                    <a:pt x="1" y="10"/>
                    <a:pt x="1" y="10"/>
                    <a:pt x="0" y="10"/>
                  </a:cubicBezTo>
                  <a:cubicBezTo>
                    <a:pt x="0" y="5"/>
                    <a:pt x="0" y="5"/>
                    <a:pt x="0" y="5"/>
                  </a:cubicBezTo>
                  <a:cubicBezTo>
                    <a:pt x="2" y="4"/>
                    <a:pt x="3" y="3"/>
                    <a:pt x="5" y="3"/>
                  </a:cubicBezTo>
                  <a:cubicBezTo>
                    <a:pt x="6" y="2"/>
                    <a:pt x="8" y="1"/>
                    <a:pt x="9" y="0"/>
                  </a:cubicBezTo>
                  <a:lnTo>
                    <a:pt x="13"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33"/>
            <p:cNvSpPr>
              <a:spLocks noEditPoints="1"/>
            </p:cNvSpPr>
            <p:nvPr/>
          </p:nvSpPr>
          <p:spPr bwMode="auto">
            <a:xfrm>
              <a:off x="1988" y="3727"/>
              <a:ext cx="38" cy="54"/>
            </a:xfrm>
            <a:custGeom>
              <a:avLst/>
              <a:gdLst>
                <a:gd name="T0" fmla="*/ 11 w 22"/>
                <a:gd name="T1" fmla="*/ 32 h 32"/>
                <a:gd name="T2" fmla="*/ 0 w 22"/>
                <a:gd name="T3" fmla="*/ 17 h 32"/>
                <a:gd name="T4" fmla="*/ 3 w 22"/>
                <a:gd name="T5" fmla="*/ 4 h 32"/>
                <a:gd name="T6" fmla="*/ 12 w 22"/>
                <a:gd name="T7" fmla="*/ 0 h 32"/>
                <a:gd name="T8" fmla="*/ 22 w 22"/>
                <a:gd name="T9" fmla="*/ 16 h 32"/>
                <a:gd name="T10" fmla="*/ 19 w 22"/>
                <a:gd name="T11" fmla="*/ 28 h 32"/>
                <a:gd name="T12" fmla="*/ 11 w 22"/>
                <a:gd name="T13" fmla="*/ 32 h 32"/>
                <a:gd name="T14" fmla="*/ 11 w 22"/>
                <a:gd name="T15" fmla="*/ 5 h 32"/>
                <a:gd name="T16" fmla="*/ 7 w 22"/>
                <a:gd name="T17" fmla="*/ 16 h 32"/>
                <a:gd name="T18" fmla="*/ 11 w 22"/>
                <a:gd name="T19" fmla="*/ 27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4"/>
                  </a:cubicBezTo>
                  <a:cubicBezTo>
                    <a:pt x="5" y="2"/>
                    <a:pt x="8" y="0"/>
                    <a:pt x="12" y="0"/>
                  </a:cubicBezTo>
                  <a:cubicBezTo>
                    <a:pt x="19" y="0"/>
                    <a:pt x="22" y="5"/>
                    <a:pt x="22" y="16"/>
                  </a:cubicBezTo>
                  <a:cubicBezTo>
                    <a:pt x="22" y="21"/>
                    <a:pt x="21" y="25"/>
                    <a:pt x="19" y="28"/>
                  </a:cubicBezTo>
                  <a:cubicBezTo>
                    <a:pt x="17" y="31"/>
                    <a:pt x="15" y="32"/>
                    <a:pt x="11" y="32"/>
                  </a:cubicBezTo>
                  <a:close/>
                  <a:moveTo>
                    <a:pt x="11" y="5"/>
                  </a:moveTo>
                  <a:cubicBezTo>
                    <a:pt x="8" y="5"/>
                    <a:pt x="7" y="9"/>
                    <a:pt x="7" y="16"/>
                  </a:cubicBezTo>
                  <a:cubicBezTo>
                    <a:pt x="7" y="23"/>
                    <a:pt x="8" y="27"/>
                    <a:pt x="11" y="27"/>
                  </a:cubicBezTo>
                  <a:cubicBezTo>
                    <a:pt x="14" y="27"/>
                    <a:pt x="15" y="23"/>
                    <a:pt x="15" y="16"/>
                  </a:cubicBezTo>
                  <a:cubicBezTo>
                    <a:pt x="15"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34"/>
            <p:cNvSpPr>
              <a:spLocks noEditPoints="1"/>
            </p:cNvSpPr>
            <p:nvPr/>
          </p:nvSpPr>
          <p:spPr bwMode="auto">
            <a:xfrm>
              <a:off x="1899" y="3802"/>
              <a:ext cx="38" cy="55"/>
            </a:xfrm>
            <a:custGeom>
              <a:avLst/>
              <a:gdLst>
                <a:gd name="T0" fmla="*/ 11 w 22"/>
                <a:gd name="T1" fmla="*/ 32 h 32"/>
                <a:gd name="T2" fmla="*/ 0 w 22"/>
                <a:gd name="T3" fmla="*/ 16 h 32"/>
                <a:gd name="T4" fmla="*/ 3 w 22"/>
                <a:gd name="T5" fmla="*/ 4 h 32"/>
                <a:gd name="T6" fmla="*/ 11 w 22"/>
                <a:gd name="T7" fmla="*/ 0 h 32"/>
                <a:gd name="T8" fmla="*/ 22 w 22"/>
                <a:gd name="T9" fmla="*/ 16 h 32"/>
                <a:gd name="T10" fmla="*/ 19 w 22"/>
                <a:gd name="T11" fmla="*/ 28 h 32"/>
                <a:gd name="T12" fmla="*/ 11 w 22"/>
                <a:gd name="T13" fmla="*/ 32 h 32"/>
                <a:gd name="T14" fmla="*/ 11 w 22"/>
                <a:gd name="T15" fmla="*/ 5 h 32"/>
                <a:gd name="T16" fmla="*/ 7 w 22"/>
                <a:gd name="T17" fmla="*/ 16 h 32"/>
                <a:gd name="T18" fmla="*/ 11 w 22"/>
                <a:gd name="T19" fmla="*/ 27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3" y="32"/>
                    <a:pt x="0" y="27"/>
                    <a:pt x="0" y="16"/>
                  </a:cubicBezTo>
                  <a:cubicBezTo>
                    <a:pt x="0" y="11"/>
                    <a:pt x="1" y="7"/>
                    <a:pt x="3" y="4"/>
                  </a:cubicBezTo>
                  <a:cubicBezTo>
                    <a:pt x="5" y="1"/>
                    <a:pt x="8" y="0"/>
                    <a:pt x="11" y="0"/>
                  </a:cubicBezTo>
                  <a:cubicBezTo>
                    <a:pt x="18" y="0"/>
                    <a:pt x="22" y="5"/>
                    <a:pt x="22" y="16"/>
                  </a:cubicBezTo>
                  <a:cubicBezTo>
                    <a:pt x="22" y="21"/>
                    <a:pt x="21" y="25"/>
                    <a:pt x="19" y="28"/>
                  </a:cubicBezTo>
                  <a:cubicBezTo>
                    <a:pt x="17" y="30"/>
                    <a:pt x="14" y="32"/>
                    <a:pt x="11" y="32"/>
                  </a:cubicBezTo>
                  <a:close/>
                  <a:moveTo>
                    <a:pt x="11" y="5"/>
                  </a:moveTo>
                  <a:cubicBezTo>
                    <a:pt x="8" y="5"/>
                    <a:pt x="7" y="9"/>
                    <a:pt x="7" y="16"/>
                  </a:cubicBezTo>
                  <a:cubicBezTo>
                    <a:pt x="7" y="23"/>
                    <a:pt x="8" y="27"/>
                    <a:pt x="11" y="27"/>
                  </a:cubicBezTo>
                  <a:cubicBezTo>
                    <a:pt x="14" y="27"/>
                    <a:pt x="15" y="23"/>
                    <a:pt x="15" y="16"/>
                  </a:cubicBezTo>
                  <a:cubicBezTo>
                    <a:pt x="15"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35"/>
            <p:cNvSpPr>
              <a:spLocks noEditPoints="1"/>
            </p:cNvSpPr>
            <p:nvPr/>
          </p:nvSpPr>
          <p:spPr bwMode="auto">
            <a:xfrm>
              <a:off x="1945" y="3802"/>
              <a:ext cx="38" cy="55"/>
            </a:xfrm>
            <a:custGeom>
              <a:avLst/>
              <a:gdLst>
                <a:gd name="T0" fmla="*/ 11 w 22"/>
                <a:gd name="T1" fmla="*/ 32 h 32"/>
                <a:gd name="T2" fmla="*/ 0 w 22"/>
                <a:gd name="T3" fmla="*/ 16 h 32"/>
                <a:gd name="T4" fmla="*/ 3 w 22"/>
                <a:gd name="T5" fmla="*/ 4 h 32"/>
                <a:gd name="T6" fmla="*/ 11 w 22"/>
                <a:gd name="T7" fmla="*/ 0 h 32"/>
                <a:gd name="T8" fmla="*/ 22 w 22"/>
                <a:gd name="T9" fmla="*/ 16 h 32"/>
                <a:gd name="T10" fmla="*/ 19 w 22"/>
                <a:gd name="T11" fmla="*/ 28 h 32"/>
                <a:gd name="T12" fmla="*/ 11 w 22"/>
                <a:gd name="T13" fmla="*/ 32 h 32"/>
                <a:gd name="T14" fmla="*/ 11 w 22"/>
                <a:gd name="T15" fmla="*/ 5 h 32"/>
                <a:gd name="T16" fmla="*/ 7 w 22"/>
                <a:gd name="T17" fmla="*/ 16 h 32"/>
                <a:gd name="T18" fmla="*/ 11 w 22"/>
                <a:gd name="T19" fmla="*/ 27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6"/>
                  </a:cubicBezTo>
                  <a:cubicBezTo>
                    <a:pt x="0" y="11"/>
                    <a:pt x="1" y="7"/>
                    <a:pt x="3" y="4"/>
                  </a:cubicBezTo>
                  <a:cubicBezTo>
                    <a:pt x="5" y="1"/>
                    <a:pt x="8" y="0"/>
                    <a:pt x="11" y="0"/>
                  </a:cubicBezTo>
                  <a:cubicBezTo>
                    <a:pt x="19" y="0"/>
                    <a:pt x="22" y="5"/>
                    <a:pt x="22" y="16"/>
                  </a:cubicBezTo>
                  <a:cubicBezTo>
                    <a:pt x="22" y="21"/>
                    <a:pt x="21" y="25"/>
                    <a:pt x="19" y="28"/>
                  </a:cubicBezTo>
                  <a:cubicBezTo>
                    <a:pt x="17" y="30"/>
                    <a:pt x="14" y="32"/>
                    <a:pt x="11" y="32"/>
                  </a:cubicBezTo>
                  <a:close/>
                  <a:moveTo>
                    <a:pt x="11" y="5"/>
                  </a:moveTo>
                  <a:cubicBezTo>
                    <a:pt x="8" y="5"/>
                    <a:pt x="7" y="9"/>
                    <a:pt x="7" y="16"/>
                  </a:cubicBezTo>
                  <a:cubicBezTo>
                    <a:pt x="7" y="23"/>
                    <a:pt x="8" y="27"/>
                    <a:pt x="11" y="27"/>
                  </a:cubicBezTo>
                  <a:cubicBezTo>
                    <a:pt x="14" y="27"/>
                    <a:pt x="15" y="23"/>
                    <a:pt x="15" y="16"/>
                  </a:cubicBezTo>
                  <a:cubicBezTo>
                    <a:pt x="15"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36"/>
            <p:cNvSpPr>
              <a:spLocks/>
            </p:cNvSpPr>
            <p:nvPr/>
          </p:nvSpPr>
          <p:spPr bwMode="auto">
            <a:xfrm>
              <a:off x="1993" y="3802"/>
              <a:ext cx="22" cy="53"/>
            </a:xfrm>
            <a:custGeom>
              <a:avLst/>
              <a:gdLst>
                <a:gd name="T0" fmla="*/ 13 w 13"/>
                <a:gd name="T1" fmla="*/ 0 h 31"/>
                <a:gd name="T2" fmla="*/ 13 w 13"/>
                <a:gd name="T3" fmla="*/ 31 h 31"/>
                <a:gd name="T4" fmla="*/ 7 w 13"/>
                <a:gd name="T5" fmla="*/ 31 h 31"/>
                <a:gd name="T6" fmla="*/ 7 w 13"/>
                <a:gd name="T7" fmla="*/ 7 h 31"/>
                <a:gd name="T8" fmla="*/ 5 w 13"/>
                <a:gd name="T9" fmla="*/ 8 h 31"/>
                <a:gd name="T10" fmla="*/ 4 w 13"/>
                <a:gd name="T11" fmla="*/ 9 h 31"/>
                <a:gd name="T12" fmla="*/ 2 w 13"/>
                <a:gd name="T13" fmla="*/ 10 h 31"/>
                <a:gd name="T14" fmla="*/ 0 w 13"/>
                <a:gd name="T15" fmla="*/ 10 h 31"/>
                <a:gd name="T16" fmla="*/ 0 w 13"/>
                <a:gd name="T17" fmla="*/ 4 h 31"/>
                <a:gd name="T18" fmla="*/ 5 w 13"/>
                <a:gd name="T19" fmla="*/ 2 h 31"/>
                <a:gd name="T20" fmla="*/ 9 w 13"/>
                <a:gd name="T21" fmla="*/ 0 h 31"/>
                <a:gd name="T22" fmla="*/ 13 w 1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1">
                  <a:moveTo>
                    <a:pt x="13" y="0"/>
                  </a:moveTo>
                  <a:cubicBezTo>
                    <a:pt x="13" y="31"/>
                    <a:pt x="13" y="31"/>
                    <a:pt x="13" y="31"/>
                  </a:cubicBezTo>
                  <a:cubicBezTo>
                    <a:pt x="7" y="31"/>
                    <a:pt x="7" y="31"/>
                    <a:pt x="7" y="31"/>
                  </a:cubicBezTo>
                  <a:cubicBezTo>
                    <a:pt x="7" y="7"/>
                    <a:pt x="7" y="7"/>
                    <a:pt x="7" y="7"/>
                  </a:cubicBezTo>
                  <a:cubicBezTo>
                    <a:pt x="6" y="8"/>
                    <a:pt x="6" y="8"/>
                    <a:pt x="5" y="8"/>
                  </a:cubicBezTo>
                  <a:cubicBezTo>
                    <a:pt x="5" y="9"/>
                    <a:pt x="4" y="9"/>
                    <a:pt x="4" y="9"/>
                  </a:cubicBezTo>
                  <a:cubicBezTo>
                    <a:pt x="3" y="9"/>
                    <a:pt x="3" y="10"/>
                    <a:pt x="2" y="10"/>
                  </a:cubicBezTo>
                  <a:cubicBezTo>
                    <a:pt x="1" y="10"/>
                    <a:pt x="1" y="10"/>
                    <a:pt x="0" y="10"/>
                  </a:cubicBezTo>
                  <a:cubicBezTo>
                    <a:pt x="0" y="4"/>
                    <a:pt x="0" y="4"/>
                    <a:pt x="0" y="4"/>
                  </a:cubicBezTo>
                  <a:cubicBezTo>
                    <a:pt x="2" y="4"/>
                    <a:pt x="4" y="3"/>
                    <a:pt x="5" y="2"/>
                  </a:cubicBezTo>
                  <a:cubicBezTo>
                    <a:pt x="7" y="2"/>
                    <a:pt x="8" y="1"/>
                    <a:pt x="9" y="0"/>
                  </a:cubicBezTo>
                  <a:lnTo>
                    <a:pt x="13"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37"/>
            <p:cNvSpPr>
              <a:spLocks/>
            </p:cNvSpPr>
            <p:nvPr/>
          </p:nvSpPr>
          <p:spPr bwMode="auto">
            <a:xfrm>
              <a:off x="2084" y="3652"/>
              <a:ext cx="24" cy="54"/>
            </a:xfrm>
            <a:custGeom>
              <a:avLst/>
              <a:gdLst>
                <a:gd name="T0" fmla="*/ 14 w 14"/>
                <a:gd name="T1" fmla="*/ 0 h 32"/>
                <a:gd name="T2" fmla="*/ 14 w 14"/>
                <a:gd name="T3" fmla="*/ 32 h 32"/>
                <a:gd name="T4" fmla="*/ 7 w 14"/>
                <a:gd name="T5" fmla="*/ 32 h 32"/>
                <a:gd name="T6" fmla="*/ 7 w 14"/>
                <a:gd name="T7" fmla="*/ 8 h 32"/>
                <a:gd name="T8" fmla="*/ 5 w 14"/>
                <a:gd name="T9" fmla="*/ 9 h 32"/>
                <a:gd name="T10" fmla="*/ 4 w 14"/>
                <a:gd name="T11" fmla="*/ 10 h 32"/>
                <a:gd name="T12" fmla="*/ 2 w 14"/>
                <a:gd name="T13" fmla="*/ 10 h 32"/>
                <a:gd name="T14" fmla="*/ 0 w 14"/>
                <a:gd name="T15" fmla="*/ 10 h 32"/>
                <a:gd name="T16" fmla="*/ 0 w 14"/>
                <a:gd name="T17" fmla="*/ 5 h 32"/>
                <a:gd name="T18" fmla="*/ 5 w 14"/>
                <a:gd name="T19" fmla="*/ 3 h 32"/>
                <a:gd name="T20" fmla="*/ 9 w 14"/>
                <a:gd name="T21" fmla="*/ 0 h 32"/>
                <a:gd name="T22" fmla="*/ 14 w 14"/>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2">
                  <a:moveTo>
                    <a:pt x="14" y="0"/>
                  </a:moveTo>
                  <a:cubicBezTo>
                    <a:pt x="14" y="32"/>
                    <a:pt x="14" y="32"/>
                    <a:pt x="14" y="32"/>
                  </a:cubicBezTo>
                  <a:cubicBezTo>
                    <a:pt x="7" y="32"/>
                    <a:pt x="7" y="32"/>
                    <a:pt x="7" y="32"/>
                  </a:cubicBezTo>
                  <a:cubicBezTo>
                    <a:pt x="7" y="8"/>
                    <a:pt x="7" y="8"/>
                    <a:pt x="7" y="8"/>
                  </a:cubicBezTo>
                  <a:cubicBezTo>
                    <a:pt x="6" y="8"/>
                    <a:pt x="6" y="8"/>
                    <a:pt x="5" y="9"/>
                  </a:cubicBezTo>
                  <a:cubicBezTo>
                    <a:pt x="5" y="9"/>
                    <a:pt x="4" y="9"/>
                    <a:pt x="4" y="10"/>
                  </a:cubicBezTo>
                  <a:cubicBezTo>
                    <a:pt x="3" y="10"/>
                    <a:pt x="3" y="10"/>
                    <a:pt x="2" y="10"/>
                  </a:cubicBezTo>
                  <a:cubicBezTo>
                    <a:pt x="1" y="10"/>
                    <a:pt x="1" y="10"/>
                    <a:pt x="0" y="10"/>
                  </a:cubicBezTo>
                  <a:cubicBezTo>
                    <a:pt x="0" y="5"/>
                    <a:pt x="0" y="5"/>
                    <a:pt x="0" y="5"/>
                  </a:cubicBezTo>
                  <a:cubicBezTo>
                    <a:pt x="2" y="4"/>
                    <a:pt x="4" y="4"/>
                    <a:pt x="5" y="3"/>
                  </a:cubicBezTo>
                  <a:cubicBezTo>
                    <a:pt x="7" y="2"/>
                    <a:pt x="8" y="1"/>
                    <a:pt x="9" y="0"/>
                  </a:cubicBezTo>
                  <a:lnTo>
                    <a:pt x="14"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38"/>
            <p:cNvSpPr>
              <a:spLocks noEditPoints="1"/>
            </p:cNvSpPr>
            <p:nvPr/>
          </p:nvSpPr>
          <p:spPr bwMode="auto">
            <a:xfrm>
              <a:off x="2079" y="3727"/>
              <a:ext cx="37" cy="54"/>
            </a:xfrm>
            <a:custGeom>
              <a:avLst/>
              <a:gdLst>
                <a:gd name="T0" fmla="*/ 11 w 22"/>
                <a:gd name="T1" fmla="*/ 32 h 32"/>
                <a:gd name="T2" fmla="*/ 0 w 22"/>
                <a:gd name="T3" fmla="*/ 17 h 32"/>
                <a:gd name="T4" fmla="*/ 3 w 22"/>
                <a:gd name="T5" fmla="*/ 4 h 32"/>
                <a:gd name="T6" fmla="*/ 12 w 22"/>
                <a:gd name="T7" fmla="*/ 0 h 32"/>
                <a:gd name="T8" fmla="*/ 22 w 22"/>
                <a:gd name="T9" fmla="*/ 16 h 32"/>
                <a:gd name="T10" fmla="*/ 20 w 22"/>
                <a:gd name="T11" fmla="*/ 28 h 32"/>
                <a:gd name="T12" fmla="*/ 11 w 22"/>
                <a:gd name="T13" fmla="*/ 32 h 32"/>
                <a:gd name="T14" fmla="*/ 11 w 22"/>
                <a:gd name="T15" fmla="*/ 5 h 32"/>
                <a:gd name="T16" fmla="*/ 7 w 22"/>
                <a:gd name="T17" fmla="*/ 16 h 32"/>
                <a:gd name="T18" fmla="*/ 11 w 22"/>
                <a:gd name="T19" fmla="*/ 27 h 32"/>
                <a:gd name="T20" fmla="*/ 16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4"/>
                  </a:cubicBezTo>
                  <a:cubicBezTo>
                    <a:pt x="5" y="2"/>
                    <a:pt x="8" y="0"/>
                    <a:pt x="12" y="0"/>
                  </a:cubicBezTo>
                  <a:cubicBezTo>
                    <a:pt x="19" y="0"/>
                    <a:pt x="22" y="5"/>
                    <a:pt x="22" y="16"/>
                  </a:cubicBezTo>
                  <a:cubicBezTo>
                    <a:pt x="22" y="21"/>
                    <a:pt x="22" y="25"/>
                    <a:pt x="20" y="28"/>
                  </a:cubicBezTo>
                  <a:cubicBezTo>
                    <a:pt x="18" y="31"/>
                    <a:pt x="15" y="32"/>
                    <a:pt x="11" y="32"/>
                  </a:cubicBezTo>
                  <a:close/>
                  <a:moveTo>
                    <a:pt x="11" y="5"/>
                  </a:moveTo>
                  <a:cubicBezTo>
                    <a:pt x="9" y="5"/>
                    <a:pt x="7" y="9"/>
                    <a:pt x="7" y="16"/>
                  </a:cubicBezTo>
                  <a:cubicBezTo>
                    <a:pt x="7" y="23"/>
                    <a:pt x="9" y="27"/>
                    <a:pt x="11" y="27"/>
                  </a:cubicBezTo>
                  <a:cubicBezTo>
                    <a:pt x="14" y="27"/>
                    <a:pt x="16" y="23"/>
                    <a:pt x="16" y="16"/>
                  </a:cubicBezTo>
                  <a:cubicBezTo>
                    <a:pt x="16"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339"/>
            <p:cNvSpPr>
              <a:spLocks noEditPoints="1"/>
            </p:cNvSpPr>
            <p:nvPr/>
          </p:nvSpPr>
          <p:spPr bwMode="auto">
            <a:xfrm>
              <a:off x="2079" y="3802"/>
              <a:ext cx="37" cy="55"/>
            </a:xfrm>
            <a:custGeom>
              <a:avLst/>
              <a:gdLst>
                <a:gd name="T0" fmla="*/ 11 w 22"/>
                <a:gd name="T1" fmla="*/ 32 h 32"/>
                <a:gd name="T2" fmla="*/ 0 w 22"/>
                <a:gd name="T3" fmla="*/ 16 h 32"/>
                <a:gd name="T4" fmla="*/ 3 w 22"/>
                <a:gd name="T5" fmla="*/ 4 h 32"/>
                <a:gd name="T6" fmla="*/ 12 w 22"/>
                <a:gd name="T7" fmla="*/ 0 h 32"/>
                <a:gd name="T8" fmla="*/ 22 w 22"/>
                <a:gd name="T9" fmla="*/ 16 h 32"/>
                <a:gd name="T10" fmla="*/ 20 w 22"/>
                <a:gd name="T11" fmla="*/ 28 h 32"/>
                <a:gd name="T12" fmla="*/ 11 w 22"/>
                <a:gd name="T13" fmla="*/ 32 h 32"/>
                <a:gd name="T14" fmla="*/ 11 w 22"/>
                <a:gd name="T15" fmla="*/ 5 h 32"/>
                <a:gd name="T16" fmla="*/ 7 w 22"/>
                <a:gd name="T17" fmla="*/ 16 h 32"/>
                <a:gd name="T18" fmla="*/ 11 w 22"/>
                <a:gd name="T19" fmla="*/ 27 h 32"/>
                <a:gd name="T20" fmla="*/ 16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6"/>
                  </a:cubicBezTo>
                  <a:cubicBezTo>
                    <a:pt x="0" y="11"/>
                    <a:pt x="1" y="7"/>
                    <a:pt x="3" y="4"/>
                  </a:cubicBezTo>
                  <a:cubicBezTo>
                    <a:pt x="5" y="1"/>
                    <a:pt x="8" y="0"/>
                    <a:pt x="12" y="0"/>
                  </a:cubicBezTo>
                  <a:cubicBezTo>
                    <a:pt x="19" y="0"/>
                    <a:pt x="22" y="5"/>
                    <a:pt x="22" y="16"/>
                  </a:cubicBezTo>
                  <a:cubicBezTo>
                    <a:pt x="22" y="21"/>
                    <a:pt x="22" y="25"/>
                    <a:pt x="20" y="28"/>
                  </a:cubicBezTo>
                  <a:cubicBezTo>
                    <a:pt x="18" y="30"/>
                    <a:pt x="15" y="32"/>
                    <a:pt x="11" y="32"/>
                  </a:cubicBezTo>
                  <a:close/>
                  <a:moveTo>
                    <a:pt x="11" y="5"/>
                  </a:moveTo>
                  <a:cubicBezTo>
                    <a:pt x="9" y="5"/>
                    <a:pt x="7" y="9"/>
                    <a:pt x="7" y="16"/>
                  </a:cubicBezTo>
                  <a:cubicBezTo>
                    <a:pt x="7" y="23"/>
                    <a:pt x="9" y="27"/>
                    <a:pt x="11" y="27"/>
                  </a:cubicBezTo>
                  <a:cubicBezTo>
                    <a:pt x="14" y="27"/>
                    <a:pt x="16" y="23"/>
                    <a:pt x="16" y="16"/>
                  </a:cubicBezTo>
                  <a:cubicBezTo>
                    <a:pt x="16"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340"/>
            <p:cNvSpPr>
              <a:spLocks noEditPoints="1"/>
            </p:cNvSpPr>
            <p:nvPr/>
          </p:nvSpPr>
          <p:spPr bwMode="auto">
            <a:xfrm>
              <a:off x="2032" y="3652"/>
              <a:ext cx="38" cy="54"/>
            </a:xfrm>
            <a:custGeom>
              <a:avLst/>
              <a:gdLst>
                <a:gd name="T0" fmla="*/ 11 w 22"/>
                <a:gd name="T1" fmla="*/ 32 h 32"/>
                <a:gd name="T2" fmla="*/ 0 w 22"/>
                <a:gd name="T3" fmla="*/ 17 h 32"/>
                <a:gd name="T4" fmla="*/ 3 w 22"/>
                <a:gd name="T5" fmla="*/ 5 h 32"/>
                <a:gd name="T6" fmla="*/ 12 w 22"/>
                <a:gd name="T7" fmla="*/ 0 h 32"/>
                <a:gd name="T8" fmla="*/ 22 w 22"/>
                <a:gd name="T9" fmla="*/ 16 h 32"/>
                <a:gd name="T10" fmla="*/ 19 w 22"/>
                <a:gd name="T11" fmla="*/ 28 h 32"/>
                <a:gd name="T12" fmla="*/ 11 w 22"/>
                <a:gd name="T13" fmla="*/ 32 h 32"/>
                <a:gd name="T14" fmla="*/ 11 w 22"/>
                <a:gd name="T15" fmla="*/ 6 h 32"/>
                <a:gd name="T16" fmla="*/ 7 w 22"/>
                <a:gd name="T17" fmla="*/ 17 h 32"/>
                <a:gd name="T18" fmla="*/ 11 w 22"/>
                <a:gd name="T19" fmla="*/ 27 h 32"/>
                <a:gd name="T20" fmla="*/ 15 w 22"/>
                <a:gd name="T21" fmla="*/ 16 h 32"/>
                <a:gd name="T22" fmla="*/ 11 w 22"/>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7"/>
                  </a:cubicBezTo>
                  <a:cubicBezTo>
                    <a:pt x="0" y="11"/>
                    <a:pt x="1" y="7"/>
                    <a:pt x="3" y="5"/>
                  </a:cubicBezTo>
                  <a:cubicBezTo>
                    <a:pt x="5" y="2"/>
                    <a:pt x="8" y="0"/>
                    <a:pt x="12" y="0"/>
                  </a:cubicBezTo>
                  <a:cubicBezTo>
                    <a:pt x="19" y="0"/>
                    <a:pt x="22" y="6"/>
                    <a:pt x="22" y="16"/>
                  </a:cubicBezTo>
                  <a:cubicBezTo>
                    <a:pt x="22" y="21"/>
                    <a:pt x="21" y="25"/>
                    <a:pt x="19" y="28"/>
                  </a:cubicBezTo>
                  <a:cubicBezTo>
                    <a:pt x="18" y="31"/>
                    <a:pt x="15" y="32"/>
                    <a:pt x="11" y="32"/>
                  </a:cubicBezTo>
                  <a:close/>
                  <a:moveTo>
                    <a:pt x="11" y="6"/>
                  </a:moveTo>
                  <a:cubicBezTo>
                    <a:pt x="8" y="6"/>
                    <a:pt x="7" y="9"/>
                    <a:pt x="7" y="17"/>
                  </a:cubicBezTo>
                  <a:cubicBezTo>
                    <a:pt x="7" y="23"/>
                    <a:pt x="8" y="27"/>
                    <a:pt x="11" y="27"/>
                  </a:cubicBezTo>
                  <a:cubicBezTo>
                    <a:pt x="14" y="27"/>
                    <a:pt x="15" y="23"/>
                    <a:pt x="15" y="16"/>
                  </a:cubicBezTo>
                  <a:cubicBezTo>
                    <a:pt x="15" y="9"/>
                    <a:pt x="14" y="6"/>
                    <a:pt x="11" y="6"/>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341"/>
            <p:cNvSpPr>
              <a:spLocks/>
            </p:cNvSpPr>
            <p:nvPr/>
          </p:nvSpPr>
          <p:spPr bwMode="auto">
            <a:xfrm>
              <a:off x="2038" y="3727"/>
              <a:ext cx="22" cy="53"/>
            </a:xfrm>
            <a:custGeom>
              <a:avLst/>
              <a:gdLst>
                <a:gd name="T0" fmla="*/ 13 w 13"/>
                <a:gd name="T1" fmla="*/ 0 h 31"/>
                <a:gd name="T2" fmla="*/ 13 w 13"/>
                <a:gd name="T3" fmla="*/ 31 h 31"/>
                <a:gd name="T4" fmla="*/ 7 w 13"/>
                <a:gd name="T5" fmla="*/ 31 h 31"/>
                <a:gd name="T6" fmla="*/ 7 w 13"/>
                <a:gd name="T7" fmla="*/ 8 h 31"/>
                <a:gd name="T8" fmla="*/ 5 w 13"/>
                <a:gd name="T9" fmla="*/ 9 h 31"/>
                <a:gd name="T10" fmla="*/ 4 w 13"/>
                <a:gd name="T11" fmla="*/ 9 h 31"/>
                <a:gd name="T12" fmla="*/ 2 w 13"/>
                <a:gd name="T13" fmla="*/ 10 h 31"/>
                <a:gd name="T14" fmla="*/ 0 w 13"/>
                <a:gd name="T15" fmla="*/ 10 h 31"/>
                <a:gd name="T16" fmla="*/ 0 w 13"/>
                <a:gd name="T17" fmla="*/ 5 h 31"/>
                <a:gd name="T18" fmla="*/ 5 w 13"/>
                <a:gd name="T19" fmla="*/ 3 h 31"/>
                <a:gd name="T20" fmla="*/ 9 w 13"/>
                <a:gd name="T21" fmla="*/ 0 h 31"/>
                <a:gd name="T22" fmla="*/ 13 w 13"/>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1">
                  <a:moveTo>
                    <a:pt x="13" y="0"/>
                  </a:moveTo>
                  <a:cubicBezTo>
                    <a:pt x="13" y="31"/>
                    <a:pt x="13" y="31"/>
                    <a:pt x="13" y="31"/>
                  </a:cubicBezTo>
                  <a:cubicBezTo>
                    <a:pt x="7" y="31"/>
                    <a:pt x="7" y="31"/>
                    <a:pt x="7" y="31"/>
                  </a:cubicBezTo>
                  <a:cubicBezTo>
                    <a:pt x="7" y="8"/>
                    <a:pt x="7" y="8"/>
                    <a:pt x="7" y="8"/>
                  </a:cubicBezTo>
                  <a:cubicBezTo>
                    <a:pt x="6" y="8"/>
                    <a:pt x="6" y="8"/>
                    <a:pt x="5" y="9"/>
                  </a:cubicBezTo>
                  <a:cubicBezTo>
                    <a:pt x="5" y="9"/>
                    <a:pt x="4" y="9"/>
                    <a:pt x="4" y="9"/>
                  </a:cubicBezTo>
                  <a:cubicBezTo>
                    <a:pt x="3" y="10"/>
                    <a:pt x="3" y="10"/>
                    <a:pt x="2" y="10"/>
                  </a:cubicBezTo>
                  <a:cubicBezTo>
                    <a:pt x="1" y="10"/>
                    <a:pt x="1" y="10"/>
                    <a:pt x="0" y="10"/>
                  </a:cubicBezTo>
                  <a:cubicBezTo>
                    <a:pt x="0" y="5"/>
                    <a:pt x="0" y="5"/>
                    <a:pt x="0" y="5"/>
                  </a:cubicBezTo>
                  <a:cubicBezTo>
                    <a:pt x="2" y="4"/>
                    <a:pt x="4" y="3"/>
                    <a:pt x="5" y="3"/>
                  </a:cubicBezTo>
                  <a:cubicBezTo>
                    <a:pt x="7" y="2"/>
                    <a:pt x="8" y="1"/>
                    <a:pt x="9" y="0"/>
                  </a:cubicBezTo>
                  <a:lnTo>
                    <a:pt x="13" y="0"/>
                  </a:ln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342"/>
            <p:cNvSpPr>
              <a:spLocks noEditPoints="1"/>
            </p:cNvSpPr>
            <p:nvPr/>
          </p:nvSpPr>
          <p:spPr bwMode="auto">
            <a:xfrm>
              <a:off x="2032" y="3802"/>
              <a:ext cx="38" cy="55"/>
            </a:xfrm>
            <a:custGeom>
              <a:avLst/>
              <a:gdLst>
                <a:gd name="T0" fmla="*/ 11 w 22"/>
                <a:gd name="T1" fmla="*/ 32 h 32"/>
                <a:gd name="T2" fmla="*/ 0 w 22"/>
                <a:gd name="T3" fmla="*/ 16 h 32"/>
                <a:gd name="T4" fmla="*/ 3 w 22"/>
                <a:gd name="T5" fmla="*/ 4 h 32"/>
                <a:gd name="T6" fmla="*/ 12 w 22"/>
                <a:gd name="T7" fmla="*/ 0 h 32"/>
                <a:gd name="T8" fmla="*/ 22 w 22"/>
                <a:gd name="T9" fmla="*/ 16 h 32"/>
                <a:gd name="T10" fmla="*/ 19 w 22"/>
                <a:gd name="T11" fmla="*/ 28 h 32"/>
                <a:gd name="T12" fmla="*/ 11 w 22"/>
                <a:gd name="T13" fmla="*/ 32 h 32"/>
                <a:gd name="T14" fmla="*/ 11 w 22"/>
                <a:gd name="T15" fmla="*/ 5 h 32"/>
                <a:gd name="T16" fmla="*/ 7 w 22"/>
                <a:gd name="T17" fmla="*/ 16 h 32"/>
                <a:gd name="T18" fmla="*/ 11 w 22"/>
                <a:gd name="T19" fmla="*/ 27 h 32"/>
                <a:gd name="T20" fmla="*/ 15 w 22"/>
                <a:gd name="T21" fmla="*/ 16 h 32"/>
                <a:gd name="T22" fmla="*/ 11 w 22"/>
                <a:gd name="T23"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2">
                  <a:moveTo>
                    <a:pt x="11" y="32"/>
                  </a:moveTo>
                  <a:cubicBezTo>
                    <a:pt x="4" y="32"/>
                    <a:pt x="0" y="27"/>
                    <a:pt x="0" y="16"/>
                  </a:cubicBezTo>
                  <a:cubicBezTo>
                    <a:pt x="0" y="11"/>
                    <a:pt x="1" y="7"/>
                    <a:pt x="3" y="4"/>
                  </a:cubicBezTo>
                  <a:cubicBezTo>
                    <a:pt x="5" y="1"/>
                    <a:pt x="8" y="0"/>
                    <a:pt x="12" y="0"/>
                  </a:cubicBezTo>
                  <a:cubicBezTo>
                    <a:pt x="19" y="0"/>
                    <a:pt x="22" y="5"/>
                    <a:pt x="22" y="16"/>
                  </a:cubicBezTo>
                  <a:cubicBezTo>
                    <a:pt x="22" y="21"/>
                    <a:pt x="21" y="25"/>
                    <a:pt x="19" y="28"/>
                  </a:cubicBezTo>
                  <a:cubicBezTo>
                    <a:pt x="18" y="30"/>
                    <a:pt x="15" y="32"/>
                    <a:pt x="11" y="32"/>
                  </a:cubicBezTo>
                  <a:close/>
                  <a:moveTo>
                    <a:pt x="11" y="5"/>
                  </a:moveTo>
                  <a:cubicBezTo>
                    <a:pt x="8" y="5"/>
                    <a:pt x="7" y="9"/>
                    <a:pt x="7" y="16"/>
                  </a:cubicBezTo>
                  <a:cubicBezTo>
                    <a:pt x="7" y="23"/>
                    <a:pt x="8" y="27"/>
                    <a:pt x="11" y="27"/>
                  </a:cubicBezTo>
                  <a:cubicBezTo>
                    <a:pt x="14" y="27"/>
                    <a:pt x="15" y="23"/>
                    <a:pt x="15" y="16"/>
                  </a:cubicBezTo>
                  <a:cubicBezTo>
                    <a:pt x="15" y="9"/>
                    <a:pt x="14" y="5"/>
                    <a:pt x="11" y="5"/>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343"/>
            <p:cNvSpPr>
              <a:spLocks noChangeArrowheads="1"/>
            </p:cNvSpPr>
            <p:nvPr/>
          </p:nvSpPr>
          <p:spPr bwMode="auto">
            <a:xfrm>
              <a:off x="1985" y="1982"/>
              <a:ext cx="218" cy="21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44"/>
            <p:cNvSpPr>
              <a:spLocks/>
            </p:cNvSpPr>
            <p:nvPr/>
          </p:nvSpPr>
          <p:spPr bwMode="auto">
            <a:xfrm>
              <a:off x="2022" y="2021"/>
              <a:ext cx="17" cy="36"/>
            </a:xfrm>
            <a:custGeom>
              <a:avLst/>
              <a:gdLst>
                <a:gd name="T0" fmla="*/ 10 w 10"/>
                <a:gd name="T1" fmla="*/ 0 h 21"/>
                <a:gd name="T2" fmla="*/ 10 w 10"/>
                <a:gd name="T3" fmla="*/ 21 h 21"/>
                <a:gd name="T4" fmla="*/ 5 w 10"/>
                <a:gd name="T5" fmla="*/ 21 h 21"/>
                <a:gd name="T6" fmla="*/ 5 w 10"/>
                <a:gd name="T7" fmla="*/ 5 h 21"/>
                <a:gd name="T8" fmla="*/ 4 w 10"/>
                <a:gd name="T9" fmla="*/ 5 h 21"/>
                <a:gd name="T10" fmla="*/ 3 w 10"/>
                <a:gd name="T11" fmla="*/ 6 h 21"/>
                <a:gd name="T12" fmla="*/ 2 w 10"/>
                <a:gd name="T13" fmla="*/ 6 h 21"/>
                <a:gd name="T14" fmla="*/ 0 w 10"/>
                <a:gd name="T15" fmla="*/ 7 h 21"/>
                <a:gd name="T16" fmla="*/ 0 w 10"/>
                <a:gd name="T17" fmla="*/ 3 h 21"/>
                <a:gd name="T18" fmla="*/ 4 w 10"/>
                <a:gd name="T19" fmla="*/ 1 h 21"/>
                <a:gd name="T20" fmla="*/ 7 w 10"/>
                <a:gd name="T21" fmla="*/ 0 h 21"/>
                <a:gd name="T22" fmla="*/ 10 w 10"/>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1">
                  <a:moveTo>
                    <a:pt x="10" y="0"/>
                  </a:moveTo>
                  <a:cubicBezTo>
                    <a:pt x="10" y="21"/>
                    <a:pt x="10" y="21"/>
                    <a:pt x="10" y="21"/>
                  </a:cubicBezTo>
                  <a:cubicBezTo>
                    <a:pt x="5" y="21"/>
                    <a:pt x="5" y="21"/>
                    <a:pt x="5" y="21"/>
                  </a:cubicBezTo>
                  <a:cubicBezTo>
                    <a:pt x="5" y="5"/>
                    <a:pt x="5" y="5"/>
                    <a:pt x="5" y="5"/>
                  </a:cubicBezTo>
                  <a:cubicBezTo>
                    <a:pt x="5" y="5"/>
                    <a:pt x="4" y="5"/>
                    <a:pt x="4" y="5"/>
                  </a:cubicBezTo>
                  <a:cubicBezTo>
                    <a:pt x="4" y="6"/>
                    <a:pt x="3" y="6"/>
                    <a:pt x="3" y="6"/>
                  </a:cubicBezTo>
                  <a:cubicBezTo>
                    <a:pt x="2" y="6"/>
                    <a:pt x="2" y="6"/>
                    <a:pt x="2" y="6"/>
                  </a:cubicBezTo>
                  <a:cubicBezTo>
                    <a:pt x="1" y="6"/>
                    <a:pt x="1" y="7"/>
                    <a:pt x="0" y="7"/>
                  </a:cubicBezTo>
                  <a:cubicBezTo>
                    <a:pt x="0" y="3"/>
                    <a:pt x="0" y="3"/>
                    <a:pt x="0" y="3"/>
                  </a:cubicBezTo>
                  <a:cubicBezTo>
                    <a:pt x="2" y="2"/>
                    <a:pt x="3" y="2"/>
                    <a:pt x="4" y="1"/>
                  </a:cubicBezTo>
                  <a:cubicBezTo>
                    <a:pt x="5" y="1"/>
                    <a:pt x="6" y="0"/>
                    <a:pt x="7" y="0"/>
                  </a:cubicBezTo>
                  <a:lnTo>
                    <a:pt x="1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45"/>
            <p:cNvSpPr>
              <a:spLocks noEditPoints="1"/>
            </p:cNvSpPr>
            <p:nvPr/>
          </p:nvSpPr>
          <p:spPr bwMode="auto">
            <a:xfrm>
              <a:off x="2051" y="2021"/>
              <a:ext cx="26" cy="36"/>
            </a:xfrm>
            <a:custGeom>
              <a:avLst/>
              <a:gdLst>
                <a:gd name="T0" fmla="*/ 7 w 15"/>
                <a:gd name="T1" fmla="*/ 21 h 21"/>
                <a:gd name="T2" fmla="*/ 0 w 15"/>
                <a:gd name="T3" fmla="*/ 11 h 21"/>
                <a:gd name="T4" fmla="*/ 2 w 15"/>
                <a:gd name="T5" fmla="*/ 3 h 21"/>
                <a:gd name="T6" fmla="*/ 8 w 15"/>
                <a:gd name="T7" fmla="*/ 0 h 21"/>
                <a:gd name="T8" fmla="*/ 15 w 15"/>
                <a:gd name="T9" fmla="*/ 10 h 21"/>
                <a:gd name="T10" fmla="*/ 13 w 15"/>
                <a:gd name="T11" fmla="*/ 19 h 21"/>
                <a:gd name="T12" fmla="*/ 7 w 15"/>
                <a:gd name="T13" fmla="*/ 21 h 21"/>
                <a:gd name="T14" fmla="*/ 8 w 15"/>
                <a:gd name="T15" fmla="*/ 3 h 21"/>
                <a:gd name="T16" fmla="*/ 5 w 15"/>
                <a:gd name="T17" fmla="*/ 11 h 21"/>
                <a:gd name="T18" fmla="*/ 8 w 15"/>
                <a:gd name="T19" fmla="*/ 18 h 21"/>
                <a:gd name="T20" fmla="*/ 10 w 15"/>
                <a:gd name="T21" fmla="*/ 11 h 21"/>
                <a:gd name="T22" fmla="*/ 8 w 15"/>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1">
                  <a:moveTo>
                    <a:pt x="7" y="21"/>
                  </a:moveTo>
                  <a:cubicBezTo>
                    <a:pt x="2" y="21"/>
                    <a:pt x="0" y="18"/>
                    <a:pt x="0" y="11"/>
                  </a:cubicBezTo>
                  <a:cubicBezTo>
                    <a:pt x="0" y="7"/>
                    <a:pt x="1" y="4"/>
                    <a:pt x="2" y="3"/>
                  </a:cubicBezTo>
                  <a:cubicBezTo>
                    <a:pt x="3" y="1"/>
                    <a:pt x="5" y="0"/>
                    <a:pt x="8" y="0"/>
                  </a:cubicBezTo>
                  <a:cubicBezTo>
                    <a:pt x="13" y="0"/>
                    <a:pt x="15" y="3"/>
                    <a:pt x="15" y="10"/>
                  </a:cubicBezTo>
                  <a:cubicBezTo>
                    <a:pt x="15" y="14"/>
                    <a:pt x="15" y="17"/>
                    <a:pt x="13" y="19"/>
                  </a:cubicBezTo>
                  <a:cubicBezTo>
                    <a:pt x="12" y="20"/>
                    <a:pt x="10" y="21"/>
                    <a:pt x="7" y="21"/>
                  </a:cubicBezTo>
                  <a:close/>
                  <a:moveTo>
                    <a:pt x="8" y="3"/>
                  </a:moveTo>
                  <a:cubicBezTo>
                    <a:pt x="6" y="3"/>
                    <a:pt x="5" y="6"/>
                    <a:pt x="5" y="11"/>
                  </a:cubicBezTo>
                  <a:cubicBezTo>
                    <a:pt x="5" y="15"/>
                    <a:pt x="6" y="18"/>
                    <a:pt x="8" y="18"/>
                  </a:cubicBezTo>
                  <a:cubicBezTo>
                    <a:pt x="10" y="18"/>
                    <a:pt x="10" y="15"/>
                    <a:pt x="10" y="11"/>
                  </a:cubicBezTo>
                  <a:cubicBezTo>
                    <a:pt x="10"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346"/>
            <p:cNvSpPr>
              <a:spLocks/>
            </p:cNvSpPr>
            <p:nvPr/>
          </p:nvSpPr>
          <p:spPr bwMode="auto">
            <a:xfrm>
              <a:off x="2084" y="2021"/>
              <a:ext cx="15" cy="36"/>
            </a:xfrm>
            <a:custGeom>
              <a:avLst/>
              <a:gdLst>
                <a:gd name="T0" fmla="*/ 9 w 9"/>
                <a:gd name="T1" fmla="*/ 0 h 21"/>
                <a:gd name="T2" fmla="*/ 9 w 9"/>
                <a:gd name="T3" fmla="*/ 21 h 21"/>
                <a:gd name="T4" fmla="*/ 5 w 9"/>
                <a:gd name="T5" fmla="*/ 21 h 21"/>
                <a:gd name="T6" fmla="*/ 5 w 9"/>
                <a:gd name="T7" fmla="*/ 5 h 21"/>
                <a:gd name="T8" fmla="*/ 4 w 9"/>
                <a:gd name="T9" fmla="*/ 5 h 21"/>
                <a:gd name="T10" fmla="*/ 3 w 9"/>
                <a:gd name="T11" fmla="*/ 6 h 21"/>
                <a:gd name="T12" fmla="*/ 2 w 9"/>
                <a:gd name="T13" fmla="*/ 6 h 21"/>
                <a:gd name="T14" fmla="*/ 0 w 9"/>
                <a:gd name="T15" fmla="*/ 7 h 21"/>
                <a:gd name="T16" fmla="*/ 0 w 9"/>
                <a:gd name="T17" fmla="*/ 3 h 21"/>
                <a:gd name="T18" fmla="*/ 4 w 9"/>
                <a:gd name="T19" fmla="*/ 1 h 21"/>
                <a:gd name="T20" fmla="*/ 7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5" y="21"/>
                    <a:pt x="5" y="21"/>
                    <a:pt x="5" y="21"/>
                  </a:cubicBezTo>
                  <a:cubicBezTo>
                    <a:pt x="5" y="5"/>
                    <a:pt x="5" y="5"/>
                    <a:pt x="5" y="5"/>
                  </a:cubicBezTo>
                  <a:cubicBezTo>
                    <a:pt x="5" y="5"/>
                    <a:pt x="4" y="5"/>
                    <a:pt x="4" y="5"/>
                  </a:cubicBezTo>
                  <a:cubicBezTo>
                    <a:pt x="4" y="6"/>
                    <a:pt x="3" y="6"/>
                    <a:pt x="3" y="6"/>
                  </a:cubicBezTo>
                  <a:cubicBezTo>
                    <a:pt x="2" y="6"/>
                    <a:pt x="2" y="6"/>
                    <a:pt x="2" y="6"/>
                  </a:cubicBezTo>
                  <a:cubicBezTo>
                    <a:pt x="1" y="6"/>
                    <a:pt x="1" y="7"/>
                    <a:pt x="0" y="7"/>
                  </a:cubicBezTo>
                  <a:cubicBezTo>
                    <a:pt x="0" y="3"/>
                    <a:pt x="0" y="3"/>
                    <a:pt x="0" y="3"/>
                  </a:cubicBezTo>
                  <a:cubicBezTo>
                    <a:pt x="2" y="2"/>
                    <a:pt x="3" y="2"/>
                    <a:pt x="4" y="1"/>
                  </a:cubicBezTo>
                  <a:cubicBezTo>
                    <a:pt x="5" y="1"/>
                    <a:pt x="6" y="0"/>
                    <a:pt x="7"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347"/>
            <p:cNvSpPr>
              <a:spLocks noEditPoints="1"/>
            </p:cNvSpPr>
            <p:nvPr/>
          </p:nvSpPr>
          <p:spPr bwMode="auto">
            <a:xfrm>
              <a:off x="2019" y="2073"/>
              <a:ext cx="27" cy="37"/>
            </a:xfrm>
            <a:custGeom>
              <a:avLst/>
              <a:gdLst>
                <a:gd name="T0" fmla="*/ 8 w 16"/>
                <a:gd name="T1" fmla="*/ 22 h 22"/>
                <a:gd name="T2" fmla="*/ 0 w 16"/>
                <a:gd name="T3" fmla="*/ 11 h 22"/>
                <a:gd name="T4" fmla="*/ 2 w 16"/>
                <a:gd name="T5" fmla="*/ 3 h 22"/>
                <a:gd name="T6" fmla="*/ 8 w 16"/>
                <a:gd name="T7" fmla="*/ 0 h 22"/>
                <a:gd name="T8" fmla="*/ 16 w 16"/>
                <a:gd name="T9" fmla="*/ 10 h 22"/>
                <a:gd name="T10" fmla="*/ 14 w 16"/>
                <a:gd name="T11" fmla="*/ 19 h 22"/>
                <a:gd name="T12" fmla="*/ 8 w 16"/>
                <a:gd name="T13" fmla="*/ 22 h 22"/>
                <a:gd name="T14" fmla="*/ 8 w 16"/>
                <a:gd name="T15" fmla="*/ 3 h 22"/>
                <a:gd name="T16" fmla="*/ 5 w 16"/>
                <a:gd name="T17" fmla="*/ 11 h 22"/>
                <a:gd name="T18" fmla="*/ 8 w 16"/>
                <a:gd name="T19" fmla="*/ 18 h 22"/>
                <a:gd name="T20" fmla="*/ 11 w 16"/>
                <a:gd name="T21" fmla="*/ 11 h 22"/>
                <a:gd name="T22" fmla="*/ 8 w 16"/>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2">
                  <a:moveTo>
                    <a:pt x="8" y="22"/>
                  </a:moveTo>
                  <a:cubicBezTo>
                    <a:pt x="3" y="22"/>
                    <a:pt x="0" y="18"/>
                    <a:pt x="0" y="11"/>
                  </a:cubicBezTo>
                  <a:cubicBezTo>
                    <a:pt x="0" y="7"/>
                    <a:pt x="1" y="5"/>
                    <a:pt x="2" y="3"/>
                  </a:cubicBezTo>
                  <a:cubicBezTo>
                    <a:pt x="4" y="1"/>
                    <a:pt x="6" y="0"/>
                    <a:pt x="8" y="0"/>
                  </a:cubicBezTo>
                  <a:cubicBezTo>
                    <a:pt x="13" y="0"/>
                    <a:pt x="16" y="3"/>
                    <a:pt x="16" y="10"/>
                  </a:cubicBezTo>
                  <a:cubicBezTo>
                    <a:pt x="16" y="14"/>
                    <a:pt x="15" y="17"/>
                    <a:pt x="14" y="19"/>
                  </a:cubicBezTo>
                  <a:cubicBezTo>
                    <a:pt x="12" y="21"/>
                    <a:pt x="10" y="22"/>
                    <a:pt x="8" y="22"/>
                  </a:cubicBezTo>
                  <a:close/>
                  <a:moveTo>
                    <a:pt x="8" y="3"/>
                  </a:moveTo>
                  <a:cubicBezTo>
                    <a:pt x="6" y="3"/>
                    <a:pt x="5" y="6"/>
                    <a:pt x="5" y="11"/>
                  </a:cubicBezTo>
                  <a:cubicBezTo>
                    <a:pt x="5" y="16"/>
                    <a:pt x="6" y="18"/>
                    <a:pt x="8" y="18"/>
                  </a:cubicBezTo>
                  <a:cubicBezTo>
                    <a:pt x="10" y="18"/>
                    <a:pt x="11" y="16"/>
                    <a:pt x="11" y="11"/>
                  </a:cubicBezTo>
                  <a:cubicBezTo>
                    <a:pt x="11"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348"/>
            <p:cNvSpPr>
              <a:spLocks/>
            </p:cNvSpPr>
            <p:nvPr/>
          </p:nvSpPr>
          <p:spPr bwMode="auto">
            <a:xfrm>
              <a:off x="2055" y="2073"/>
              <a:ext cx="15" cy="36"/>
            </a:xfrm>
            <a:custGeom>
              <a:avLst/>
              <a:gdLst>
                <a:gd name="T0" fmla="*/ 9 w 9"/>
                <a:gd name="T1" fmla="*/ 0 h 21"/>
                <a:gd name="T2" fmla="*/ 9 w 9"/>
                <a:gd name="T3" fmla="*/ 21 h 21"/>
                <a:gd name="T4" fmla="*/ 4 w 9"/>
                <a:gd name="T5" fmla="*/ 21 h 21"/>
                <a:gd name="T6" fmla="*/ 4 w 9"/>
                <a:gd name="T7" fmla="*/ 5 h 21"/>
                <a:gd name="T8" fmla="*/ 4 w 9"/>
                <a:gd name="T9" fmla="*/ 5 h 21"/>
                <a:gd name="T10" fmla="*/ 2 w 9"/>
                <a:gd name="T11" fmla="*/ 6 h 21"/>
                <a:gd name="T12" fmla="*/ 1 w 9"/>
                <a:gd name="T13" fmla="*/ 6 h 21"/>
                <a:gd name="T14" fmla="*/ 0 w 9"/>
                <a:gd name="T15" fmla="*/ 7 h 21"/>
                <a:gd name="T16" fmla="*/ 0 w 9"/>
                <a:gd name="T17" fmla="*/ 3 h 21"/>
                <a:gd name="T18" fmla="*/ 3 w 9"/>
                <a:gd name="T19" fmla="*/ 1 h 21"/>
                <a:gd name="T20" fmla="*/ 6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4" y="21"/>
                    <a:pt x="4" y="21"/>
                    <a:pt x="4" y="21"/>
                  </a:cubicBezTo>
                  <a:cubicBezTo>
                    <a:pt x="4" y="5"/>
                    <a:pt x="4" y="5"/>
                    <a:pt x="4" y="5"/>
                  </a:cubicBezTo>
                  <a:cubicBezTo>
                    <a:pt x="4" y="5"/>
                    <a:pt x="4" y="5"/>
                    <a:pt x="4" y="5"/>
                  </a:cubicBezTo>
                  <a:cubicBezTo>
                    <a:pt x="3" y="6"/>
                    <a:pt x="3" y="6"/>
                    <a:pt x="2" y="6"/>
                  </a:cubicBezTo>
                  <a:cubicBezTo>
                    <a:pt x="2" y="6"/>
                    <a:pt x="2" y="6"/>
                    <a:pt x="1" y="6"/>
                  </a:cubicBezTo>
                  <a:cubicBezTo>
                    <a:pt x="1" y="7"/>
                    <a:pt x="0" y="7"/>
                    <a:pt x="0" y="7"/>
                  </a:cubicBezTo>
                  <a:cubicBezTo>
                    <a:pt x="0" y="3"/>
                    <a:pt x="0" y="3"/>
                    <a:pt x="0" y="3"/>
                  </a:cubicBezTo>
                  <a:cubicBezTo>
                    <a:pt x="1" y="2"/>
                    <a:pt x="2" y="2"/>
                    <a:pt x="3" y="1"/>
                  </a:cubicBezTo>
                  <a:cubicBezTo>
                    <a:pt x="4" y="1"/>
                    <a:pt x="5" y="0"/>
                    <a:pt x="6"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349"/>
            <p:cNvSpPr>
              <a:spLocks noEditPoints="1"/>
            </p:cNvSpPr>
            <p:nvPr/>
          </p:nvSpPr>
          <p:spPr bwMode="auto">
            <a:xfrm>
              <a:off x="2080" y="2073"/>
              <a:ext cx="26" cy="37"/>
            </a:xfrm>
            <a:custGeom>
              <a:avLst/>
              <a:gdLst>
                <a:gd name="T0" fmla="*/ 8 w 15"/>
                <a:gd name="T1" fmla="*/ 22 h 22"/>
                <a:gd name="T2" fmla="*/ 0 w 15"/>
                <a:gd name="T3" fmla="*/ 11 h 22"/>
                <a:gd name="T4" fmla="*/ 2 w 15"/>
                <a:gd name="T5" fmla="*/ 3 h 22"/>
                <a:gd name="T6" fmla="*/ 8 w 15"/>
                <a:gd name="T7" fmla="*/ 0 h 22"/>
                <a:gd name="T8" fmla="*/ 15 w 15"/>
                <a:gd name="T9" fmla="*/ 10 h 22"/>
                <a:gd name="T10" fmla="*/ 13 w 15"/>
                <a:gd name="T11" fmla="*/ 19 h 22"/>
                <a:gd name="T12" fmla="*/ 8 w 15"/>
                <a:gd name="T13" fmla="*/ 22 h 22"/>
                <a:gd name="T14" fmla="*/ 8 w 15"/>
                <a:gd name="T15" fmla="*/ 3 h 22"/>
                <a:gd name="T16" fmla="*/ 5 w 15"/>
                <a:gd name="T17" fmla="*/ 11 h 22"/>
                <a:gd name="T18" fmla="*/ 8 w 15"/>
                <a:gd name="T19" fmla="*/ 18 h 22"/>
                <a:gd name="T20" fmla="*/ 11 w 15"/>
                <a:gd name="T21" fmla="*/ 11 h 22"/>
                <a:gd name="T22" fmla="*/ 8 w 15"/>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8" y="22"/>
                  </a:moveTo>
                  <a:cubicBezTo>
                    <a:pt x="3" y="22"/>
                    <a:pt x="0" y="18"/>
                    <a:pt x="0" y="11"/>
                  </a:cubicBezTo>
                  <a:cubicBezTo>
                    <a:pt x="0" y="7"/>
                    <a:pt x="1" y="5"/>
                    <a:pt x="2" y="3"/>
                  </a:cubicBezTo>
                  <a:cubicBezTo>
                    <a:pt x="4" y="1"/>
                    <a:pt x="6" y="0"/>
                    <a:pt x="8" y="0"/>
                  </a:cubicBezTo>
                  <a:cubicBezTo>
                    <a:pt x="13" y="0"/>
                    <a:pt x="15" y="3"/>
                    <a:pt x="15" y="10"/>
                  </a:cubicBezTo>
                  <a:cubicBezTo>
                    <a:pt x="15" y="14"/>
                    <a:pt x="15" y="17"/>
                    <a:pt x="13" y="19"/>
                  </a:cubicBezTo>
                  <a:cubicBezTo>
                    <a:pt x="12" y="21"/>
                    <a:pt x="10" y="22"/>
                    <a:pt x="8" y="22"/>
                  </a:cubicBezTo>
                  <a:close/>
                  <a:moveTo>
                    <a:pt x="8" y="3"/>
                  </a:moveTo>
                  <a:cubicBezTo>
                    <a:pt x="6" y="3"/>
                    <a:pt x="5" y="6"/>
                    <a:pt x="5" y="11"/>
                  </a:cubicBezTo>
                  <a:cubicBezTo>
                    <a:pt x="5" y="16"/>
                    <a:pt x="6" y="18"/>
                    <a:pt x="8" y="18"/>
                  </a:cubicBezTo>
                  <a:cubicBezTo>
                    <a:pt x="10" y="18"/>
                    <a:pt x="11" y="16"/>
                    <a:pt x="11" y="11"/>
                  </a:cubicBezTo>
                  <a:cubicBezTo>
                    <a:pt x="11"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50"/>
            <p:cNvSpPr>
              <a:spLocks noEditPoints="1"/>
            </p:cNvSpPr>
            <p:nvPr/>
          </p:nvSpPr>
          <p:spPr bwMode="auto">
            <a:xfrm>
              <a:off x="2019" y="2124"/>
              <a:ext cx="27" cy="37"/>
            </a:xfrm>
            <a:custGeom>
              <a:avLst/>
              <a:gdLst>
                <a:gd name="T0" fmla="*/ 8 w 16"/>
                <a:gd name="T1" fmla="*/ 22 h 22"/>
                <a:gd name="T2" fmla="*/ 0 w 16"/>
                <a:gd name="T3" fmla="*/ 11 h 22"/>
                <a:gd name="T4" fmla="*/ 2 w 16"/>
                <a:gd name="T5" fmla="*/ 3 h 22"/>
                <a:gd name="T6" fmla="*/ 8 w 16"/>
                <a:gd name="T7" fmla="*/ 0 h 22"/>
                <a:gd name="T8" fmla="*/ 16 w 16"/>
                <a:gd name="T9" fmla="*/ 11 h 22"/>
                <a:gd name="T10" fmla="*/ 14 w 16"/>
                <a:gd name="T11" fmla="*/ 19 h 22"/>
                <a:gd name="T12" fmla="*/ 8 w 16"/>
                <a:gd name="T13" fmla="*/ 22 h 22"/>
                <a:gd name="T14" fmla="*/ 8 w 16"/>
                <a:gd name="T15" fmla="*/ 3 h 22"/>
                <a:gd name="T16" fmla="*/ 5 w 16"/>
                <a:gd name="T17" fmla="*/ 11 h 22"/>
                <a:gd name="T18" fmla="*/ 8 w 16"/>
                <a:gd name="T19" fmla="*/ 18 h 22"/>
                <a:gd name="T20" fmla="*/ 11 w 16"/>
                <a:gd name="T21" fmla="*/ 11 h 22"/>
                <a:gd name="T22" fmla="*/ 8 w 16"/>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2">
                  <a:moveTo>
                    <a:pt x="8" y="22"/>
                  </a:moveTo>
                  <a:cubicBezTo>
                    <a:pt x="3" y="22"/>
                    <a:pt x="0" y="18"/>
                    <a:pt x="0" y="11"/>
                  </a:cubicBezTo>
                  <a:cubicBezTo>
                    <a:pt x="0" y="7"/>
                    <a:pt x="1" y="5"/>
                    <a:pt x="2" y="3"/>
                  </a:cubicBezTo>
                  <a:cubicBezTo>
                    <a:pt x="4" y="1"/>
                    <a:pt x="6" y="0"/>
                    <a:pt x="8" y="0"/>
                  </a:cubicBezTo>
                  <a:cubicBezTo>
                    <a:pt x="13" y="0"/>
                    <a:pt x="16" y="3"/>
                    <a:pt x="16" y="11"/>
                  </a:cubicBezTo>
                  <a:cubicBezTo>
                    <a:pt x="16" y="14"/>
                    <a:pt x="15" y="17"/>
                    <a:pt x="14" y="19"/>
                  </a:cubicBezTo>
                  <a:cubicBezTo>
                    <a:pt x="12" y="21"/>
                    <a:pt x="10" y="22"/>
                    <a:pt x="8" y="22"/>
                  </a:cubicBezTo>
                  <a:close/>
                  <a:moveTo>
                    <a:pt x="8" y="3"/>
                  </a:moveTo>
                  <a:cubicBezTo>
                    <a:pt x="6" y="3"/>
                    <a:pt x="5" y="6"/>
                    <a:pt x="5" y="11"/>
                  </a:cubicBezTo>
                  <a:cubicBezTo>
                    <a:pt x="5" y="16"/>
                    <a:pt x="6" y="18"/>
                    <a:pt x="8" y="18"/>
                  </a:cubicBezTo>
                  <a:cubicBezTo>
                    <a:pt x="10" y="18"/>
                    <a:pt x="11" y="16"/>
                    <a:pt x="11" y="11"/>
                  </a:cubicBezTo>
                  <a:cubicBezTo>
                    <a:pt x="11"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1"/>
            <p:cNvSpPr>
              <a:spLocks noEditPoints="1"/>
            </p:cNvSpPr>
            <p:nvPr/>
          </p:nvSpPr>
          <p:spPr bwMode="auto">
            <a:xfrm>
              <a:off x="2051" y="2124"/>
              <a:ext cx="26" cy="37"/>
            </a:xfrm>
            <a:custGeom>
              <a:avLst/>
              <a:gdLst>
                <a:gd name="T0" fmla="*/ 7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7 w 15"/>
                <a:gd name="T13" fmla="*/ 22 h 22"/>
                <a:gd name="T14" fmla="*/ 8 w 15"/>
                <a:gd name="T15" fmla="*/ 3 h 22"/>
                <a:gd name="T16" fmla="*/ 5 w 15"/>
                <a:gd name="T17" fmla="*/ 11 h 22"/>
                <a:gd name="T18" fmla="*/ 8 w 15"/>
                <a:gd name="T19" fmla="*/ 18 h 22"/>
                <a:gd name="T20" fmla="*/ 10 w 15"/>
                <a:gd name="T21" fmla="*/ 11 h 22"/>
                <a:gd name="T22" fmla="*/ 8 w 15"/>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7"/>
                    <a:pt x="1" y="5"/>
                    <a:pt x="2" y="3"/>
                  </a:cubicBezTo>
                  <a:cubicBezTo>
                    <a:pt x="3" y="1"/>
                    <a:pt x="5" y="0"/>
                    <a:pt x="8" y="0"/>
                  </a:cubicBezTo>
                  <a:cubicBezTo>
                    <a:pt x="13" y="0"/>
                    <a:pt x="15" y="3"/>
                    <a:pt x="15" y="11"/>
                  </a:cubicBezTo>
                  <a:cubicBezTo>
                    <a:pt x="15" y="14"/>
                    <a:pt x="15" y="17"/>
                    <a:pt x="13" y="19"/>
                  </a:cubicBezTo>
                  <a:cubicBezTo>
                    <a:pt x="12" y="21"/>
                    <a:pt x="10" y="22"/>
                    <a:pt x="7" y="22"/>
                  </a:cubicBezTo>
                  <a:close/>
                  <a:moveTo>
                    <a:pt x="8" y="3"/>
                  </a:moveTo>
                  <a:cubicBezTo>
                    <a:pt x="6" y="3"/>
                    <a:pt x="5" y="6"/>
                    <a:pt x="5" y="11"/>
                  </a:cubicBezTo>
                  <a:cubicBezTo>
                    <a:pt x="5" y="16"/>
                    <a:pt x="6" y="18"/>
                    <a:pt x="8" y="18"/>
                  </a:cubicBezTo>
                  <a:cubicBezTo>
                    <a:pt x="10" y="18"/>
                    <a:pt x="10" y="16"/>
                    <a:pt x="10" y="11"/>
                  </a:cubicBezTo>
                  <a:cubicBezTo>
                    <a:pt x="10"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352"/>
            <p:cNvSpPr>
              <a:spLocks/>
            </p:cNvSpPr>
            <p:nvPr/>
          </p:nvSpPr>
          <p:spPr bwMode="auto">
            <a:xfrm>
              <a:off x="2084" y="2124"/>
              <a:ext cx="15" cy="36"/>
            </a:xfrm>
            <a:custGeom>
              <a:avLst/>
              <a:gdLst>
                <a:gd name="T0" fmla="*/ 9 w 9"/>
                <a:gd name="T1" fmla="*/ 0 h 21"/>
                <a:gd name="T2" fmla="*/ 9 w 9"/>
                <a:gd name="T3" fmla="*/ 21 h 21"/>
                <a:gd name="T4" fmla="*/ 5 w 9"/>
                <a:gd name="T5" fmla="*/ 21 h 21"/>
                <a:gd name="T6" fmla="*/ 5 w 9"/>
                <a:gd name="T7" fmla="*/ 5 h 21"/>
                <a:gd name="T8" fmla="*/ 4 w 9"/>
                <a:gd name="T9" fmla="*/ 6 h 21"/>
                <a:gd name="T10" fmla="*/ 3 w 9"/>
                <a:gd name="T11" fmla="*/ 6 h 21"/>
                <a:gd name="T12" fmla="*/ 2 w 9"/>
                <a:gd name="T13" fmla="*/ 7 h 21"/>
                <a:gd name="T14" fmla="*/ 0 w 9"/>
                <a:gd name="T15" fmla="*/ 7 h 21"/>
                <a:gd name="T16" fmla="*/ 0 w 9"/>
                <a:gd name="T17" fmla="*/ 3 h 21"/>
                <a:gd name="T18" fmla="*/ 4 w 9"/>
                <a:gd name="T19" fmla="*/ 1 h 21"/>
                <a:gd name="T20" fmla="*/ 7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5" y="21"/>
                    <a:pt x="5" y="21"/>
                    <a:pt x="5" y="21"/>
                  </a:cubicBezTo>
                  <a:cubicBezTo>
                    <a:pt x="5" y="5"/>
                    <a:pt x="5" y="5"/>
                    <a:pt x="5" y="5"/>
                  </a:cubicBezTo>
                  <a:cubicBezTo>
                    <a:pt x="5" y="5"/>
                    <a:pt x="4" y="5"/>
                    <a:pt x="4" y="6"/>
                  </a:cubicBezTo>
                  <a:cubicBezTo>
                    <a:pt x="4" y="6"/>
                    <a:pt x="3" y="6"/>
                    <a:pt x="3" y="6"/>
                  </a:cubicBezTo>
                  <a:cubicBezTo>
                    <a:pt x="2" y="6"/>
                    <a:pt x="2" y="6"/>
                    <a:pt x="2" y="7"/>
                  </a:cubicBezTo>
                  <a:cubicBezTo>
                    <a:pt x="1" y="7"/>
                    <a:pt x="1" y="7"/>
                    <a:pt x="0" y="7"/>
                  </a:cubicBezTo>
                  <a:cubicBezTo>
                    <a:pt x="0" y="3"/>
                    <a:pt x="0" y="3"/>
                    <a:pt x="0" y="3"/>
                  </a:cubicBezTo>
                  <a:cubicBezTo>
                    <a:pt x="2" y="2"/>
                    <a:pt x="3" y="2"/>
                    <a:pt x="4" y="1"/>
                  </a:cubicBezTo>
                  <a:cubicBezTo>
                    <a:pt x="5" y="1"/>
                    <a:pt x="6" y="0"/>
                    <a:pt x="7"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353"/>
            <p:cNvSpPr>
              <a:spLocks/>
            </p:cNvSpPr>
            <p:nvPr/>
          </p:nvSpPr>
          <p:spPr bwMode="auto">
            <a:xfrm>
              <a:off x="2147" y="2021"/>
              <a:ext cx="15" cy="36"/>
            </a:xfrm>
            <a:custGeom>
              <a:avLst/>
              <a:gdLst>
                <a:gd name="T0" fmla="*/ 9 w 9"/>
                <a:gd name="T1" fmla="*/ 0 h 21"/>
                <a:gd name="T2" fmla="*/ 9 w 9"/>
                <a:gd name="T3" fmla="*/ 21 h 21"/>
                <a:gd name="T4" fmla="*/ 4 w 9"/>
                <a:gd name="T5" fmla="*/ 21 h 21"/>
                <a:gd name="T6" fmla="*/ 4 w 9"/>
                <a:gd name="T7" fmla="*/ 5 h 21"/>
                <a:gd name="T8" fmla="*/ 3 w 9"/>
                <a:gd name="T9" fmla="*/ 5 h 21"/>
                <a:gd name="T10" fmla="*/ 2 w 9"/>
                <a:gd name="T11" fmla="*/ 6 h 21"/>
                <a:gd name="T12" fmla="*/ 1 w 9"/>
                <a:gd name="T13" fmla="*/ 6 h 21"/>
                <a:gd name="T14" fmla="*/ 0 w 9"/>
                <a:gd name="T15" fmla="*/ 7 h 21"/>
                <a:gd name="T16" fmla="*/ 0 w 9"/>
                <a:gd name="T17" fmla="*/ 3 h 21"/>
                <a:gd name="T18" fmla="*/ 3 w 9"/>
                <a:gd name="T19" fmla="*/ 1 h 21"/>
                <a:gd name="T20" fmla="*/ 6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4" y="21"/>
                    <a:pt x="4" y="21"/>
                    <a:pt x="4" y="21"/>
                  </a:cubicBezTo>
                  <a:cubicBezTo>
                    <a:pt x="4" y="5"/>
                    <a:pt x="4" y="5"/>
                    <a:pt x="4" y="5"/>
                  </a:cubicBezTo>
                  <a:cubicBezTo>
                    <a:pt x="4" y="5"/>
                    <a:pt x="4" y="5"/>
                    <a:pt x="3" y="5"/>
                  </a:cubicBezTo>
                  <a:cubicBezTo>
                    <a:pt x="3" y="6"/>
                    <a:pt x="3" y="6"/>
                    <a:pt x="2" y="6"/>
                  </a:cubicBezTo>
                  <a:cubicBezTo>
                    <a:pt x="2" y="6"/>
                    <a:pt x="1" y="6"/>
                    <a:pt x="1" y="6"/>
                  </a:cubicBezTo>
                  <a:cubicBezTo>
                    <a:pt x="1" y="6"/>
                    <a:pt x="0" y="7"/>
                    <a:pt x="0" y="7"/>
                  </a:cubicBezTo>
                  <a:cubicBezTo>
                    <a:pt x="0" y="3"/>
                    <a:pt x="0" y="3"/>
                    <a:pt x="0" y="3"/>
                  </a:cubicBezTo>
                  <a:cubicBezTo>
                    <a:pt x="1" y="2"/>
                    <a:pt x="2" y="2"/>
                    <a:pt x="3" y="1"/>
                  </a:cubicBezTo>
                  <a:cubicBezTo>
                    <a:pt x="4" y="1"/>
                    <a:pt x="5" y="0"/>
                    <a:pt x="6"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54"/>
            <p:cNvSpPr>
              <a:spLocks noEditPoints="1"/>
            </p:cNvSpPr>
            <p:nvPr/>
          </p:nvSpPr>
          <p:spPr bwMode="auto">
            <a:xfrm>
              <a:off x="2144" y="2073"/>
              <a:ext cx="25" cy="37"/>
            </a:xfrm>
            <a:custGeom>
              <a:avLst/>
              <a:gdLst>
                <a:gd name="T0" fmla="*/ 7 w 15"/>
                <a:gd name="T1" fmla="*/ 22 h 22"/>
                <a:gd name="T2" fmla="*/ 0 w 15"/>
                <a:gd name="T3" fmla="*/ 11 h 22"/>
                <a:gd name="T4" fmla="*/ 2 w 15"/>
                <a:gd name="T5" fmla="*/ 3 h 22"/>
                <a:gd name="T6" fmla="*/ 8 w 15"/>
                <a:gd name="T7" fmla="*/ 0 h 22"/>
                <a:gd name="T8" fmla="*/ 15 w 15"/>
                <a:gd name="T9" fmla="*/ 10 h 22"/>
                <a:gd name="T10" fmla="*/ 13 w 15"/>
                <a:gd name="T11" fmla="*/ 19 h 22"/>
                <a:gd name="T12" fmla="*/ 7 w 15"/>
                <a:gd name="T13" fmla="*/ 22 h 22"/>
                <a:gd name="T14" fmla="*/ 7 w 15"/>
                <a:gd name="T15" fmla="*/ 3 h 22"/>
                <a:gd name="T16" fmla="*/ 4 w 15"/>
                <a:gd name="T17" fmla="*/ 11 h 22"/>
                <a:gd name="T18" fmla="*/ 7 w 15"/>
                <a:gd name="T19" fmla="*/ 18 h 22"/>
                <a:gd name="T20" fmla="*/ 10 w 15"/>
                <a:gd name="T21" fmla="*/ 11 h 22"/>
                <a:gd name="T22" fmla="*/ 7 w 15"/>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7"/>
                    <a:pt x="0" y="5"/>
                    <a:pt x="2" y="3"/>
                  </a:cubicBezTo>
                  <a:cubicBezTo>
                    <a:pt x="3" y="1"/>
                    <a:pt x="5" y="0"/>
                    <a:pt x="8" y="0"/>
                  </a:cubicBezTo>
                  <a:cubicBezTo>
                    <a:pt x="13" y="0"/>
                    <a:pt x="15" y="3"/>
                    <a:pt x="15" y="10"/>
                  </a:cubicBezTo>
                  <a:cubicBezTo>
                    <a:pt x="15" y="14"/>
                    <a:pt x="14" y="17"/>
                    <a:pt x="13" y="19"/>
                  </a:cubicBezTo>
                  <a:cubicBezTo>
                    <a:pt x="12" y="21"/>
                    <a:pt x="10" y="22"/>
                    <a:pt x="7" y="22"/>
                  </a:cubicBezTo>
                  <a:close/>
                  <a:moveTo>
                    <a:pt x="7" y="3"/>
                  </a:moveTo>
                  <a:cubicBezTo>
                    <a:pt x="5" y="3"/>
                    <a:pt x="4" y="6"/>
                    <a:pt x="4" y="11"/>
                  </a:cubicBezTo>
                  <a:cubicBezTo>
                    <a:pt x="4" y="16"/>
                    <a:pt x="5" y="18"/>
                    <a:pt x="7" y="18"/>
                  </a:cubicBezTo>
                  <a:cubicBezTo>
                    <a:pt x="9" y="18"/>
                    <a:pt x="10" y="16"/>
                    <a:pt x="10" y="11"/>
                  </a:cubicBezTo>
                  <a:cubicBezTo>
                    <a:pt x="10" y="6"/>
                    <a:pt x="9" y="3"/>
                    <a:pt x="7"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355"/>
            <p:cNvSpPr>
              <a:spLocks noEditPoints="1"/>
            </p:cNvSpPr>
            <p:nvPr/>
          </p:nvSpPr>
          <p:spPr bwMode="auto">
            <a:xfrm>
              <a:off x="2144" y="2124"/>
              <a:ext cx="25" cy="37"/>
            </a:xfrm>
            <a:custGeom>
              <a:avLst/>
              <a:gdLst>
                <a:gd name="T0" fmla="*/ 7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7 w 15"/>
                <a:gd name="T13" fmla="*/ 22 h 22"/>
                <a:gd name="T14" fmla="*/ 7 w 15"/>
                <a:gd name="T15" fmla="*/ 3 h 22"/>
                <a:gd name="T16" fmla="*/ 4 w 15"/>
                <a:gd name="T17" fmla="*/ 11 h 22"/>
                <a:gd name="T18" fmla="*/ 7 w 15"/>
                <a:gd name="T19" fmla="*/ 18 h 22"/>
                <a:gd name="T20" fmla="*/ 10 w 15"/>
                <a:gd name="T21" fmla="*/ 11 h 22"/>
                <a:gd name="T22" fmla="*/ 7 w 15"/>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7" y="22"/>
                  </a:moveTo>
                  <a:cubicBezTo>
                    <a:pt x="2" y="22"/>
                    <a:pt x="0" y="18"/>
                    <a:pt x="0" y="11"/>
                  </a:cubicBezTo>
                  <a:cubicBezTo>
                    <a:pt x="0" y="7"/>
                    <a:pt x="0" y="5"/>
                    <a:pt x="2" y="3"/>
                  </a:cubicBezTo>
                  <a:cubicBezTo>
                    <a:pt x="3" y="1"/>
                    <a:pt x="5" y="0"/>
                    <a:pt x="8" y="0"/>
                  </a:cubicBezTo>
                  <a:cubicBezTo>
                    <a:pt x="13" y="0"/>
                    <a:pt x="15" y="3"/>
                    <a:pt x="15" y="11"/>
                  </a:cubicBezTo>
                  <a:cubicBezTo>
                    <a:pt x="15" y="14"/>
                    <a:pt x="14" y="17"/>
                    <a:pt x="13" y="19"/>
                  </a:cubicBezTo>
                  <a:cubicBezTo>
                    <a:pt x="12" y="21"/>
                    <a:pt x="10" y="22"/>
                    <a:pt x="7" y="22"/>
                  </a:cubicBezTo>
                  <a:close/>
                  <a:moveTo>
                    <a:pt x="7" y="3"/>
                  </a:moveTo>
                  <a:cubicBezTo>
                    <a:pt x="5" y="3"/>
                    <a:pt x="4" y="6"/>
                    <a:pt x="4" y="11"/>
                  </a:cubicBezTo>
                  <a:cubicBezTo>
                    <a:pt x="4" y="16"/>
                    <a:pt x="5" y="18"/>
                    <a:pt x="7" y="18"/>
                  </a:cubicBezTo>
                  <a:cubicBezTo>
                    <a:pt x="9" y="18"/>
                    <a:pt x="10" y="16"/>
                    <a:pt x="10" y="11"/>
                  </a:cubicBezTo>
                  <a:cubicBezTo>
                    <a:pt x="10" y="6"/>
                    <a:pt x="9" y="3"/>
                    <a:pt x="7"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56"/>
            <p:cNvSpPr>
              <a:spLocks noEditPoints="1"/>
            </p:cNvSpPr>
            <p:nvPr/>
          </p:nvSpPr>
          <p:spPr bwMode="auto">
            <a:xfrm>
              <a:off x="2111" y="2021"/>
              <a:ext cx="26" cy="36"/>
            </a:xfrm>
            <a:custGeom>
              <a:avLst/>
              <a:gdLst>
                <a:gd name="T0" fmla="*/ 8 w 15"/>
                <a:gd name="T1" fmla="*/ 21 h 21"/>
                <a:gd name="T2" fmla="*/ 0 w 15"/>
                <a:gd name="T3" fmla="*/ 11 h 21"/>
                <a:gd name="T4" fmla="*/ 2 w 15"/>
                <a:gd name="T5" fmla="*/ 3 h 21"/>
                <a:gd name="T6" fmla="*/ 8 w 15"/>
                <a:gd name="T7" fmla="*/ 0 h 21"/>
                <a:gd name="T8" fmla="*/ 15 w 15"/>
                <a:gd name="T9" fmla="*/ 10 h 21"/>
                <a:gd name="T10" fmla="*/ 13 w 15"/>
                <a:gd name="T11" fmla="*/ 19 h 21"/>
                <a:gd name="T12" fmla="*/ 8 w 15"/>
                <a:gd name="T13" fmla="*/ 21 h 21"/>
                <a:gd name="T14" fmla="*/ 8 w 15"/>
                <a:gd name="T15" fmla="*/ 3 h 21"/>
                <a:gd name="T16" fmla="*/ 5 w 15"/>
                <a:gd name="T17" fmla="*/ 11 h 21"/>
                <a:gd name="T18" fmla="*/ 8 w 15"/>
                <a:gd name="T19" fmla="*/ 18 h 21"/>
                <a:gd name="T20" fmla="*/ 11 w 15"/>
                <a:gd name="T21" fmla="*/ 11 h 21"/>
                <a:gd name="T22" fmla="*/ 8 w 15"/>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1">
                  <a:moveTo>
                    <a:pt x="8" y="21"/>
                  </a:moveTo>
                  <a:cubicBezTo>
                    <a:pt x="3" y="21"/>
                    <a:pt x="0" y="18"/>
                    <a:pt x="0" y="11"/>
                  </a:cubicBezTo>
                  <a:cubicBezTo>
                    <a:pt x="0" y="7"/>
                    <a:pt x="1" y="4"/>
                    <a:pt x="2" y="3"/>
                  </a:cubicBezTo>
                  <a:cubicBezTo>
                    <a:pt x="3" y="1"/>
                    <a:pt x="5" y="0"/>
                    <a:pt x="8" y="0"/>
                  </a:cubicBezTo>
                  <a:cubicBezTo>
                    <a:pt x="13" y="0"/>
                    <a:pt x="15" y="3"/>
                    <a:pt x="15" y="10"/>
                  </a:cubicBezTo>
                  <a:cubicBezTo>
                    <a:pt x="15" y="14"/>
                    <a:pt x="15" y="17"/>
                    <a:pt x="13" y="19"/>
                  </a:cubicBezTo>
                  <a:cubicBezTo>
                    <a:pt x="12" y="20"/>
                    <a:pt x="10" y="21"/>
                    <a:pt x="8" y="21"/>
                  </a:cubicBezTo>
                  <a:close/>
                  <a:moveTo>
                    <a:pt x="8" y="3"/>
                  </a:moveTo>
                  <a:cubicBezTo>
                    <a:pt x="6" y="3"/>
                    <a:pt x="5" y="6"/>
                    <a:pt x="5" y="11"/>
                  </a:cubicBezTo>
                  <a:cubicBezTo>
                    <a:pt x="5" y="15"/>
                    <a:pt x="6" y="18"/>
                    <a:pt x="8" y="18"/>
                  </a:cubicBezTo>
                  <a:cubicBezTo>
                    <a:pt x="10" y="18"/>
                    <a:pt x="11" y="15"/>
                    <a:pt x="11" y="11"/>
                  </a:cubicBezTo>
                  <a:cubicBezTo>
                    <a:pt x="11"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357"/>
            <p:cNvSpPr>
              <a:spLocks/>
            </p:cNvSpPr>
            <p:nvPr/>
          </p:nvSpPr>
          <p:spPr bwMode="auto">
            <a:xfrm>
              <a:off x="2115" y="2073"/>
              <a:ext cx="15" cy="36"/>
            </a:xfrm>
            <a:custGeom>
              <a:avLst/>
              <a:gdLst>
                <a:gd name="T0" fmla="*/ 9 w 9"/>
                <a:gd name="T1" fmla="*/ 0 h 21"/>
                <a:gd name="T2" fmla="*/ 9 w 9"/>
                <a:gd name="T3" fmla="*/ 21 h 21"/>
                <a:gd name="T4" fmla="*/ 5 w 9"/>
                <a:gd name="T5" fmla="*/ 21 h 21"/>
                <a:gd name="T6" fmla="*/ 5 w 9"/>
                <a:gd name="T7" fmla="*/ 5 h 21"/>
                <a:gd name="T8" fmla="*/ 4 w 9"/>
                <a:gd name="T9" fmla="*/ 5 h 21"/>
                <a:gd name="T10" fmla="*/ 3 w 9"/>
                <a:gd name="T11" fmla="*/ 6 h 21"/>
                <a:gd name="T12" fmla="*/ 1 w 9"/>
                <a:gd name="T13" fmla="*/ 6 h 21"/>
                <a:gd name="T14" fmla="*/ 0 w 9"/>
                <a:gd name="T15" fmla="*/ 7 h 21"/>
                <a:gd name="T16" fmla="*/ 0 w 9"/>
                <a:gd name="T17" fmla="*/ 3 h 21"/>
                <a:gd name="T18" fmla="*/ 4 w 9"/>
                <a:gd name="T19" fmla="*/ 1 h 21"/>
                <a:gd name="T20" fmla="*/ 6 w 9"/>
                <a:gd name="T21" fmla="*/ 0 h 21"/>
                <a:gd name="T22" fmla="*/ 9 w 9"/>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1">
                  <a:moveTo>
                    <a:pt x="9" y="0"/>
                  </a:moveTo>
                  <a:cubicBezTo>
                    <a:pt x="9" y="21"/>
                    <a:pt x="9" y="21"/>
                    <a:pt x="9" y="21"/>
                  </a:cubicBezTo>
                  <a:cubicBezTo>
                    <a:pt x="5" y="21"/>
                    <a:pt x="5" y="21"/>
                    <a:pt x="5" y="21"/>
                  </a:cubicBezTo>
                  <a:cubicBezTo>
                    <a:pt x="5" y="5"/>
                    <a:pt x="5" y="5"/>
                    <a:pt x="5" y="5"/>
                  </a:cubicBezTo>
                  <a:cubicBezTo>
                    <a:pt x="4" y="5"/>
                    <a:pt x="4" y="5"/>
                    <a:pt x="4" y="5"/>
                  </a:cubicBezTo>
                  <a:cubicBezTo>
                    <a:pt x="3" y="6"/>
                    <a:pt x="3" y="6"/>
                    <a:pt x="3" y="6"/>
                  </a:cubicBezTo>
                  <a:cubicBezTo>
                    <a:pt x="2" y="6"/>
                    <a:pt x="2" y="6"/>
                    <a:pt x="1" y="6"/>
                  </a:cubicBezTo>
                  <a:cubicBezTo>
                    <a:pt x="1" y="7"/>
                    <a:pt x="1" y="7"/>
                    <a:pt x="0" y="7"/>
                  </a:cubicBezTo>
                  <a:cubicBezTo>
                    <a:pt x="0" y="3"/>
                    <a:pt x="0" y="3"/>
                    <a:pt x="0" y="3"/>
                  </a:cubicBezTo>
                  <a:cubicBezTo>
                    <a:pt x="1" y="2"/>
                    <a:pt x="3" y="2"/>
                    <a:pt x="4" y="1"/>
                  </a:cubicBezTo>
                  <a:cubicBezTo>
                    <a:pt x="5" y="1"/>
                    <a:pt x="6" y="0"/>
                    <a:pt x="6"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58"/>
            <p:cNvSpPr>
              <a:spLocks noEditPoints="1"/>
            </p:cNvSpPr>
            <p:nvPr/>
          </p:nvSpPr>
          <p:spPr bwMode="auto">
            <a:xfrm>
              <a:off x="2111" y="2124"/>
              <a:ext cx="26" cy="37"/>
            </a:xfrm>
            <a:custGeom>
              <a:avLst/>
              <a:gdLst>
                <a:gd name="T0" fmla="*/ 8 w 15"/>
                <a:gd name="T1" fmla="*/ 22 h 22"/>
                <a:gd name="T2" fmla="*/ 0 w 15"/>
                <a:gd name="T3" fmla="*/ 11 h 22"/>
                <a:gd name="T4" fmla="*/ 2 w 15"/>
                <a:gd name="T5" fmla="*/ 3 h 22"/>
                <a:gd name="T6" fmla="*/ 8 w 15"/>
                <a:gd name="T7" fmla="*/ 0 h 22"/>
                <a:gd name="T8" fmla="*/ 15 w 15"/>
                <a:gd name="T9" fmla="*/ 11 h 22"/>
                <a:gd name="T10" fmla="*/ 13 w 15"/>
                <a:gd name="T11" fmla="*/ 19 h 22"/>
                <a:gd name="T12" fmla="*/ 8 w 15"/>
                <a:gd name="T13" fmla="*/ 22 h 22"/>
                <a:gd name="T14" fmla="*/ 8 w 15"/>
                <a:gd name="T15" fmla="*/ 3 h 22"/>
                <a:gd name="T16" fmla="*/ 5 w 15"/>
                <a:gd name="T17" fmla="*/ 11 h 22"/>
                <a:gd name="T18" fmla="*/ 8 w 15"/>
                <a:gd name="T19" fmla="*/ 18 h 22"/>
                <a:gd name="T20" fmla="*/ 11 w 15"/>
                <a:gd name="T21" fmla="*/ 11 h 22"/>
                <a:gd name="T22" fmla="*/ 8 w 15"/>
                <a:gd name="T2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2">
                  <a:moveTo>
                    <a:pt x="8" y="22"/>
                  </a:moveTo>
                  <a:cubicBezTo>
                    <a:pt x="3" y="22"/>
                    <a:pt x="0" y="18"/>
                    <a:pt x="0" y="11"/>
                  </a:cubicBezTo>
                  <a:cubicBezTo>
                    <a:pt x="0" y="7"/>
                    <a:pt x="1" y="5"/>
                    <a:pt x="2" y="3"/>
                  </a:cubicBezTo>
                  <a:cubicBezTo>
                    <a:pt x="3" y="1"/>
                    <a:pt x="5" y="0"/>
                    <a:pt x="8" y="0"/>
                  </a:cubicBezTo>
                  <a:cubicBezTo>
                    <a:pt x="13" y="0"/>
                    <a:pt x="15" y="3"/>
                    <a:pt x="15" y="11"/>
                  </a:cubicBezTo>
                  <a:cubicBezTo>
                    <a:pt x="15" y="14"/>
                    <a:pt x="15" y="17"/>
                    <a:pt x="13" y="19"/>
                  </a:cubicBezTo>
                  <a:cubicBezTo>
                    <a:pt x="12" y="21"/>
                    <a:pt x="10" y="22"/>
                    <a:pt x="8" y="22"/>
                  </a:cubicBezTo>
                  <a:close/>
                  <a:moveTo>
                    <a:pt x="8" y="3"/>
                  </a:moveTo>
                  <a:cubicBezTo>
                    <a:pt x="6" y="3"/>
                    <a:pt x="5" y="6"/>
                    <a:pt x="5" y="11"/>
                  </a:cubicBezTo>
                  <a:cubicBezTo>
                    <a:pt x="5" y="16"/>
                    <a:pt x="6" y="18"/>
                    <a:pt x="8" y="18"/>
                  </a:cubicBezTo>
                  <a:cubicBezTo>
                    <a:pt x="10" y="18"/>
                    <a:pt x="11" y="16"/>
                    <a:pt x="11" y="11"/>
                  </a:cubicBezTo>
                  <a:cubicBezTo>
                    <a:pt x="11" y="6"/>
                    <a:pt x="10" y="3"/>
                    <a:pt x="8" y="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9" name="Group 361"/>
          <p:cNvGrpSpPr>
            <a:grpSpLocks noChangeAspect="1"/>
          </p:cNvGrpSpPr>
          <p:nvPr/>
        </p:nvGrpSpPr>
        <p:grpSpPr bwMode="auto">
          <a:xfrm>
            <a:off x="3390175" y="2678213"/>
            <a:ext cx="1177925" cy="3363912"/>
            <a:chOff x="378" y="1801"/>
            <a:chExt cx="742" cy="2119"/>
          </a:xfrm>
        </p:grpSpPr>
        <p:sp>
          <p:nvSpPr>
            <p:cNvPr id="140" name="AutoShape 360"/>
            <p:cNvSpPr>
              <a:spLocks noChangeAspect="1" noChangeArrowheads="1" noTextEdit="1"/>
            </p:cNvSpPr>
            <p:nvPr/>
          </p:nvSpPr>
          <p:spPr bwMode="auto">
            <a:xfrm>
              <a:off x="378" y="1801"/>
              <a:ext cx="742" cy="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362"/>
            <p:cNvSpPr>
              <a:spLocks noChangeArrowheads="1"/>
            </p:cNvSpPr>
            <p:nvPr/>
          </p:nvSpPr>
          <p:spPr bwMode="auto">
            <a:xfrm>
              <a:off x="853" y="2040"/>
              <a:ext cx="225" cy="202"/>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363"/>
            <p:cNvSpPr>
              <a:spLocks noChangeArrowheads="1"/>
            </p:cNvSpPr>
            <p:nvPr/>
          </p:nvSpPr>
          <p:spPr bwMode="auto">
            <a:xfrm>
              <a:off x="380" y="2242"/>
              <a:ext cx="740" cy="3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364"/>
            <p:cNvSpPr>
              <a:spLocks noChangeArrowheads="1"/>
            </p:cNvSpPr>
            <p:nvPr/>
          </p:nvSpPr>
          <p:spPr bwMode="auto">
            <a:xfrm>
              <a:off x="422" y="2276"/>
              <a:ext cx="656" cy="36"/>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365"/>
            <p:cNvSpPr>
              <a:spLocks noChangeArrowheads="1"/>
            </p:cNvSpPr>
            <p:nvPr/>
          </p:nvSpPr>
          <p:spPr bwMode="auto">
            <a:xfrm>
              <a:off x="380" y="2605"/>
              <a:ext cx="740" cy="3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366"/>
            <p:cNvSpPr>
              <a:spLocks noChangeArrowheads="1"/>
            </p:cNvSpPr>
            <p:nvPr/>
          </p:nvSpPr>
          <p:spPr bwMode="auto">
            <a:xfrm>
              <a:off x="422" y="2637"/>
              <a:ext cx="656" cy="36"/>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67"/>
            <p:cNvSpPr>
              <a:spLocks noChangeArrowheads="1"/>
            </p:cNvSpPr>
            <p:nvPr/>
          </p:nvSpPr>
          <p:spPr bwMode="auto">
            <a:xfrm>
              <a:off x="502" y="2968"/>
              <a:ext cx="496" cy="3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368"/>
            <p:cNvSpPr>
              <a:spLocks noChangeArrowheads="1"/>
            </p:cNvSpPr>
            <p:nvPr/>
          </p:nvSpPr>
          <p:spPr bwMode="auto">
            <a:xfrm>
              <a:off x="544" y="3000"/>
              <a:ext cx="413" cy="58"/>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69"/>
            <p:cNvSpPr>
              <a:spLocks noChangeArrowheads="1"/>
            </p:cNvSpPr>
            <p:nvPr/>
          </p:nvSpPr>
          <p:spPr bwMode="auto">
            <a:xfrm>
              <a:off x="594" y="2312"/>
              <a:ext cx="484" cy="29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70"/>
            <p:cNvSpPr>
              <a:spLocks/>
            </p:cNvSpPr>
            <p:nvPr/>
          </p:nvSpPr>
          <p:spPr bwMode="auto">
            <a:xfrm>
              <a:off x="594" y="2673"/>
              <a:ext cx="484" cy="295"/>
            </a:xfrm>
            <a:custGeom>
              <a:avLst/>
              <a:gdLst>
                <a:gd name="T0" fmla="*/ 363 w 484"/>
                <a:gd name="T1" fmla="*/ 295 h 295"/>
                <a:gd name="T2" fmla="*/ 484 w 484"/>
                <a:gd name="T3" fmla="*/ 0 h 295"/>
                <a:gd name="T4" fmla="*/ 0 w 484"/>
                <a:gd name="T5" fmla="*/ 0 h 295"/>
                <a:gd name="T6" fmla="*/ 0 w 484"/>
                <a:gd name="T7" fmla="*/ 295 h 295"/>
                <a:gd name="T8" fmla="*/ 363 w 484"/>
                <a:gd name="T9" fmla="*/ 295 h 295"/>
              </a:gdLst>
              <a:ahLst/>
              <a:cxnLst>
                <a:cxn ang="0">
                  <a:pos x="T0" y="T1"/>
                </a:cxn>
                <a:cxn ang="0">
                  <a:pos x="T2" y="T3"/>
                </a:cxn>
                <a:cxn ang="0">
                  <a:pos x="T4" y="T5"/>
                </a:cxn>
                <a:cxn ang="0">
                  <a:pos x="T6" y="T7"/>
                </a:cxn>
                <a:cxn ang="0">
                  <a:pos x="T8" y="T9"/>
                </a:cxn>
              </a:cxnLst>
              <a:rect l="0" t="0" r="r" b="b"/>
              <a:pathLst>
                <a:path w="484" h="295">
                  <a:moveTo>
                    <a:pt x="363" y="295"/>
                  </a:moveTo>
                  <a:lnTo>
                    <a:pt x="484" y="0"/>
                  </a:lnTo>
                  <a:lnTo>
                    <a:pt x="0" y="0"/>
                  </a:lnTo>
                  <a:lnTo>
                    <a:pt x="0" y="295"/>
                  </a:lnTo>
                  <a:lnTo>
                    <a:pt x="363" y="295"/>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371"/>
            <p:cNvSpPr>
              <a:spLocks noChangeArrowheads="1"/>
            </p:cNvSpPr>
            <p:nvPr/>
          </p:nvSpPr>
          <p:spPr bwMode="auto">
            <a:xfrm>
              <a:off x="422" y="2312"/>
              <a:ext cx="172" cy="293"/>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372"/>
            <p:cNvSpPr>
              <a:spLocks noChangeArrowheads="1"/>
            </p:cNvSpPr>
            <p:nvPr/>
          </p:nvSpPr>
          <p:spPr bwMode="auto">
            <a:xfrm>
              <a:off x="651" y="2424"/>
              <a:ext cx="172" cy="7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373"/>
            <p:cNvSpPr>
              <a:spLocks/>
            </p:cNvSpPr>
            <p:nvPr/>
          </p:nvSpPr>
          <p:spPr bwMode="auto">
            <a:xfrm>
              <a:off x="422" y="2673"/>
              <a:ext cx="172" cy="295"/>
            </a:xfrm>
            <a:custGeom>
              <a:avLst/>
              <a:gdLst>
                <a:gd name="T0" fmla="*/ 122 w 172"/>
                <a:gd name="T1" fmla="*/ 295 h 295"/>
                <a:gd name="T2" fmla="*/ 172 w 172"/>
                <a:gd name="T3" fmla="*/ 295 h 295"/>
                <a:gd name="T4" fmla="*/ 172 w 172"/>
                <a:gd name="T5" fmla="*/ 0 h 295"/>
                <a:gd name="T6" fmla="*/ 0 w 172"/>
                <a:gd name="T7" fmla="*/ 0 h 295"/>
                <a:gd name="T8" fmla="*/ 122 w 172"/>
                <a:gd name="T9" fmla="*/ 295 h 295"/>
              </a:gdLst>
              <a:ahLst/>
              <a:cxnLst>
                <a:cxn ang="0">
                  <a:pos x="T0" y="T1"/>
                </a:cxn>
                <a:cxn ang="0">
                  <a:pos x="T2" y="T3"/>
                </a:cxn>
                <a:cxn ang="0">
                  <a:pos x="T4" y="T5"/>
                </a:cxn>
                <a:cxn ang="0">
                  <a:pos x="T6" y="T7"/>
                </a:cxn>
                <a:cxn ang="0">
                  <a:pos x="T8" y="T9"/>
                </a:cxn>
              </a:cxnLst>
              <a:rect l="0" t="0" r="r" b="b"/>
              <a:pathLst>
                <a:path w="172" h="295">
                  <a:moveTo>
                    <a:pt x="122" y="295"/>
                  </a:moveTo>
                  <a:lnTo>
                    <a:pt x="172" y="295"/>
                  </a:lnTo>
                  <a:lnTo>
                    <a:pt x="172" y="0"/>
                  </a:lnTo>
                  <a:lnTo>
                    <a:pt x="0" y="0"/>
                  </a:lnTo>
                  <a:lnTo>
                    <a:pt x="122" y="295"/>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374"/>
            <p:cNvSpPr>
              <a:spLocks/>
            </p:cNvSpPr>
            <p:nvPr/>
          </p:nvSpPr>
          <p:spPr bwMode="auto">
            <a:xfrm>
              <a:off x="578" y="3096"/>
              <a:ext cx="35" cy="88"/>
            </a:xfrm>
            <a:custGeom>
              <a:avLst/>
              <a:gdLst>
                <a:gd name="T0" fmla="*/ 18 w 18"/>
                <a:gd name="T1" fmla="*/ 0 h 44"/>
                <a:gd name="T2" fmla="*/ 18 w 18"/>
                <a:gd name="T3" fmla="*/ 44 h 44"/>
                <a:gd name="T4" fmla="*/ 9 w 18"/>
                <a:gd name="T5" fmla="*/ 44 h 44"/>
                <a:gd name="T6" fmla="*/ 9 w 18"/>
                <a:gd name="T7" fmla="*/ 10 h 44"/>
                <a:gd name="T8" fmla="*/ 7 w 18"/>
                <a:gd name="T9" fmla="*/ 12 h 44"/>
                <a:gd name="T10" fmla="*/ 5 w 18"/>
                <a:gd name="T11" fmla="*/ 13 h 44"/>
                <a:gd name="T12" fmla="*/ 2 w 18"/>
                <a:gd name="T13" fmla="*/ 14 h 44"/>
                <a:gd name="T14" fmla="*/ 0 w 18"/>
                <a:gd name="T15" fmla="*/ 14 h 44"/>
                <a:gd name="T16" fmla="*/ 0 w 18"/>
                <a:gd name="T17" fmla="*/ 6 h 44"/>
                <a:gd name="T18" fmla="*/ 7 w 18"/>
                <a:gd name="T19" fmla="*/ 3 h 44"/>
                <a:gd name="T20" fmla="*/ 13 w 18"/>
                <a:gd name="T21" fmla="*/ 0 h 44"/>
                <a:gd name="T22" fmla="*/ 18 w 18"/>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4">
                  <a:moveTo>
                    <a:pt x="18" y="0"/>
                  </a:moveTo>
                  <a:cubicBezTo>
                    <a:pt x="18" y="44"/>
                    <a:pt x="18" y="44"/>
                    <a:pt x="18" y="44"/>
                  </a:cubicBezTo>
                  <a:cubicBezTo>
                    <a:pt x="9" y="44"/>
                    <a:pt x="9" y="44"/>
                    <a:pt x="9" y="44"/>
                  </a:cubicBezTo>
                  <a:cubicBezTo>
                    <a:pt x="9" y="10"/>
                    <a:pt x="9" y="10"/>
                    <a:pt x="9" y="10"/>
                  </a:cubicBezTo>
                  <a:cubicBezTo>
                    <a:pt x="8" y="11"/>
                    <a:pt x="8" y="11"/>
                    <a:pt x="7" y="12"/>
                  </a:cubicBezTo>
                  <a:cubicBezTo>
                    <a:pt x="6" y="12"/>
                    <a:pt x="6" y="13"/>
                    <a:pt x="5" y="13"/>
                  </a:cubicBezTo>
                  <a:cubicBezTo>
                    <a:pt x="4" y="13"/>
                    <a:pt x="3" y="13"/>
                    <a:pt x="2" y="14"/>
                  </a:cubicBezTo>
                  <a:cubicBezTo>
                    <a:pt x="1" y="14"/>
                    <a:pt x="0" y="14"/>
                    <a:pt x="0" y="14"/>
                  </a:cubicBezTo>
                  <a:cubicBezTo>
                    <a:pt x="0" y="6"/>
                    <a:pt x="0" y="6"/>
                    <a:pt x="0" y="6"/>
                  </a:cubicBezTo>
                  <a:cubicBezTo>
                    <a:pt x="2" y="5"/>
                    <a:pt x="4" y="5"/>
                    <a:pt x="7" y="3"/>
                  </a:cubicBezTo>
                  <a:cubicBezTo>
                    <a:pt x="9" y="2"/>
                    <a:pt x="11" y="1"/>
                    <a:pt x="13" y="0"/>
                  </a:cubicBezTo>
                  <a:lnTo>
                    <a:pt x="18"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75"/>
            <p:cNvSpPr>
              <a:spLocks noEditPoints="1"/>
            </p:cNvSpPr>
            <p:nvPr/>
          </p:nvSpPr>
          <p:spPr bwMode="auto">
            <a:xfrm>
              <a:off x="645" y="3096"/>
              <a:ext cx="62" cy="90"/>
            </a:xfrm>
            <a:custGeom>
              <a:avLst/>
              <a:gdLst>
                <a:gd name="T0" fmla="*/ 15 w 31"/>
                <a:gd name="T1" fmla="*/ 45 h 45"/>
                <a:gd name="T2" fmla="*/ 0 w 31"/>
                <a:gd name="T3" fmla="*/ 23 h 45"/>
                <a:gd name="T4" fmla="*/ 4 w 31"/>
                <a:gd name="T5" fmla="*/ 6 h 45"/>
                <a:gd name="T6" fmla="*/ 16 w 31"/>
                <a:gd name="T7" fmla="*/ 0 h 45"/>
                <a:gd name="T8" fmla="*/ 31 w 31"/>
                <a:gd name="T9" fmla="*/ 22 h 45"/>
                <a:gd name="T10" fmla="*/ 27 w 31"/>
                <a:gd name="T11" fmla="*/ 39 h 45"/>
                <a:gd name="T12" fmla="*/ 15 w 31"/>
                <a:gd name="T13" fmla="*/ 45 h 45"/>
                <a:gd name="T14" fmla="*/ 16 w 31"/>
                <a:gd name="T15" fmla="*/ 7 h 45"/>
                <a:gd name="T16" fmla="*/ 9 w 31"/>
                <a:gd name="T17" fmla="*/ 23 h 45"/>
                <a:gd name="T18" fmla="*/ 15 w 31"/>
                <a:gd name="T19" fmla="*/ 37 h 45"/>
                <a:gd name="T20" fmla="*/ 21 w 31"/>
                <a:gd name="T21" fmla="*/ 22 h 45"/>
                <a:gd name="T22" fmla="*/ 16 w 31"/>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5">
                  <a:moveTo>
                    <a:pt x="15" y="45"/>
                  </a:moveTo>
                  <a:cubicBezTo>
                    <a:pt x="5" y="45"/>
                    <a:pt x="0" y="38"/>
                    <a:pt x="0" y="23"/>
                  </a:cubicBezTo>
                  <a:cubicBezTo>
                    <a:pt x="0" y="16"/>
                    <a:pt x="1" y="10"/>
                    <a:pt x="4" y="6"/>
                  </a:cubicBezTo>
                  <a:cubicBezTo>
                    <a:pt x="7" y="2"/>
                    <a:pt x="11" y="0"/>
                    <a:pt x="16" y="0"/>
                  </a:cubicBezTo>
                  <a:cubicBezTo>
                    <a:pt x="26" y="0"/>
                    <a:pt x="31" y="7"/>
                    <a:pt x="31" y="22"/>
                  </a:cubicBezTo>
                  <a:cubicBezTo>
                    <a:pt x="31" y="29"/>
                    <a:pt x="30" y="35"/>
                    <a:pt x="27" y="39"/>
                  </a:cubicBezTo>
                  <a:cubicBezTo>
                    <a:pt x="24" y="43"/>
                    <a:pt x="20" y="45"/>
                    <a:pt x="15" y="45"/>
                  </a:cubicBezTo>
                  <a:close/>
                  <a:moveTo>
                    <a:pt x="16" y="7"/>
                  </a:moveTo>
                  <a:cubicBezTo>
                    <a:pt x="11" y="7"/>
                    <a:pt x="9" y="12"/>
                    <a:pt x="9" y="23"/>
                  </a:cubicBezTo>
                  <a:cubicBezTo>
                    <a:pt x="9" y="33"/>
                    <a:pt x="11" y="37"/>
                    <a:pt x="15" y="37"/>
                  </a:cubicBezTo>
                  <a:cubicBezTo>
                    <a:pt x="19" y="37"/>
                    <a:pt x="21" y="32"/>
                    <a:pt x="21" y="22"/>
                  </a:cubicBezTo>
                  <a:cubicBezTo>
                    <a:pt x="21" y="12"/>
                    <a:pt x="19" y="7"/>
                    <a:pt x="16" y="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376"/>
            <p:cNvSpPr>
              <a:spLocks/>
            </p:cNvSpPr>
            <p:nvPr/>
          </p:nvSpPr>
          <p:spPr bwMode="auto">
            <a:xfrm>
              <a:off x="725" y="3096"/>
              <a:ext cx="36" cy="88"/>
            </a:xfrm>
            <a:custGeom>
              <a:avLst/>
              <a:gdLst>
                <a:gd name="T0" fmla="*/ 18 w 18"/>
                <a:gd name="T1" fmla="*/ 0 h 44"/>
                <a:gd name="T2" fmla="*/ 18 w 18"/>
                <a:gd name="T3" fmla="*/ 44 h 44"/>
                <a:gd name="T4" fmla="*/ 9 w 18"/>
                <a:gd name="T5" fmla="*/ 44 h 44"/>
                <a:gd name="T6" fmla="*/ 9 w 18"/>
                <a:gd name="T7" fmla="*/ 10 h 44"/>
                <a:gd name="T8" fmla="*/ 7 w 18"/>
                <a:gd name="T9" fmla="*/ 12 h 44"/>
                <a:gd name="T10" fmla="*/ 5 w 18"/>
                <a:gd name="T11" fmla="*/ 13 h 44"/>
                <a:gd name="T12" fmla="*/ 2 w 18"/>
                <a:gd name="T13" fmla="*/ 14 h 44"/>
                <a:gd name="T14" fmla="*/ 0 w 18"/>
                <a:gd name="T15" fmla="*/ 14 h 44"/>
                <a:gd name="T16" fmla="*/ 0 w 18"/>
                <a:gd name="T17" fmla="*/ 6 h 44"/>
                <a:gd name="T18" fmla="*/ 7 w 18"/>
                <a:gd name="T19" fmla="*/ 3 h 44"/>
                <a:gd name="T20" fmla="*/ 13 w 18"/>
                <a:gd name="T21" fmla="*/ 0 h 44"/>
                <a:gd name="T22" fmla="*/ 18 w 18"/>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4">
                  <a:moveTo>
                    <a:pt x="18" y="0"/>
                  </a:moveTo>
                  <a:cubicBezTo>
                    <a:pt x="18" y="44"/>
                    <a:pt x="18" y="44"/>
                    <a:pt x="18" y="44"/>
                  </a:cubicBezTo>
                  <a:cubicBezTo>
                    <a:pt x="9" y="44"/>
                    <a:pt x="9" y="44"/>
                    <a:pt x="9" y="44"/>
                  </a:cubicBezTo>
                  <a:cubicBezTo>
                    <a:pt x="9" y="10"/>
                    <a:pt x="9" y="10"/>
                    <a:pt x="9" y="10"/>
                  </a:cubicBezTo>
                  <a:cubicBezTo>
                    <a:pt x="8" y="11"/>
                    <a:pt x="8" y="11"/>
                    <a:pt x="7" y="12"/>
                  </a:cubicBezTo>
                  <a:cubicBezTo>
                    <a:pt x="6" y="12"/>
                    <a:pt x="6" y="13"/>
                    <a:pt x="5" y="13"/>
                  </a:cubicBezTo>
                  <a:cubicBezTo>
                    <a:pt x="4" y="13"/>
                    <a:pt x="3" y="13"/>
                    <a:pt x="2" y="14"/>
                  </a:cubicBezTo>
                  <a:cubicBezTo>
                    <a:pt x="1" y="14"/>
                    <a:pt x="0" y="14"/>
                    <a:pt x="0" y="14"/>
                  </a:cubicBezTo>
                  <a:cubicBezTo>
                    <a:pt x="0" y="6"/>
                    <a:pt x="0" y="6"/>
                    <a:pt x="0" y="6"/>
                  </a:cubicBezTo>
                  <a:cubicBezTo>
                    <a:pt x="2" y="5"/>
                    <a:pt x="4" y="5"/>
                    <a:pt x="7" y="3"/>
                  </a:cubicBezTo>
                  <a:cubicBezTo>
                    <a:pt x="9" y="2"/>
                    <a:pt x="11" y="1"/>
                    <a:pt x="13" y="0"/>
                  </a:cubicBezTo>
                  <a:lnTo>
                    <a:pt x="18"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377"/>
            <p:cNvSpPr>
              <a:spLocks noEditPoints="1"/>
            </p:cNvSpPr>
            <p:nvPr/>
          </p:nvSpPr>
          <p:spPr bwMode="auto">
            <a:xfrm>
              <a:off x="568" y="3220"/>
              <a:ext cx="63" cy="89"/>
            </a:xfrm>
            <a:custGeom>
              <a:avLst/>
              <a:gdLst>
                <a:gd name="T0" fmla="*/ 16 w 32"/>
                <a:gd name="T1" fmla="*/ 45 h 45"/>
                <a:gd name="T2" fmla="*/ 0 w 32"/>
                <a:gd name="T3" fmla="*/ 23 h 45"/>
                <a:gd name="T4" fmla="*/ 4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4" y="6"/>
                  </a:cubicBezTo>
                  <a:cubicBezTo>
                    <a:pt x="7" y="2"/>
                    <a:pt x="11" y="0"/>
                    <a:pt x="17"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8"/>
                    <a:pt x="16" y="38"/>
                  </a:cubicBezTo>
                  <a:cubicBezTo>
                    <a:pt x="20" y="38"/>
                    <a:pt x="22" y="32"/>
                    <a:pt x="22" y="22"/>
                  </a:cubicBezTo>
                  <a:cubicBezTo>
                    <a:pt x="22" y="12"/>
                    <a:pt x="20" y="7"/>
                    <a:pt x="16" y="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378"/>
            <p:cNvSpPr>
              <a:spLocks/>
            </p:cNvSpPr>
            <p:nvPr/>
          </p:nvSpPr>
          <p:spPr bwMode="auto">
            <a:xfrm>
              <a:off x="653" y="3220"/>
              <a:ext cx="38" cy="87"/>
            </a:xfrm>
            <a:custGeom>
              <a:avLst/>
              <a:gdLst>
                <a:gd name="T0" fmla="*/ 19 w 19"/>
                <a:gd name="T1" fmla="*/ 0 h 44"/>
                <a:gd name="T2" fmla="*/ 19 w 19"/>
                <a:gd name="T3" fmla="*/ 44 h 44"/>
                <a:gd name="T4" fmla="*/ 9 w 19"/>
                <a:gd name="T5" fmla="*/ 44 h 44"/>
                <a:gd name="T6" fmla="*/ 9 w 19"/>
                <a:gd name="T7" fmla="*/ 10 h 44"/>
                <a:gd name="T8" fmla="*/ 7 w 19"/>
                <a:gd name="T9" fmla="*/ 12 h 44"/>
                <a:gd name="T10" fmla="*/ 5 w 19"/>
                <a:gd name="T11" fmla="*/ 13 h 44"/>
                <a:gd name="T12" fmla="*/ 3 w 19"/>
                <a:gd name="T13" fmla="*/ 14 h 44"/>
                <a:gd name="T14" fmla="*/ 0 w 19"/>
                <a:gd name="T15" fmla="*/ 14 h 44"/>
                <a:gd name="T16" fmla="*/ 0 w 19"/>
                <a:gd name="T17" fmla="*/ 6 h 44"/>
                <a:gd name="T18" fmla="*/ 7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9" y="44"/>
                    <a:pt x="9" y="44"/>
                    <a:pt x="9" y="44"/>
                  </a:cubicBezTo>
                  <a:cubicBezTo>
                    <a:pt x="9" y="10"/>
                    <a:pt x="9" y="10"/>
                    <a:pt x="9" y="10"/>
                  </a:cubicBezTo>
                  <a:cubicBezTo>
                    <a:pt x="9" y="11"/>
                    <a:pt x="8" y="11"/>
                    <a:pt x="7" y="12"/>
                  </a:cubicBezTo>
                  <a:cubicBezTo>
                    <a:pt x="7" y="12"/>
                    <a:pt x="6" y="13"/>
                    <a:pt x="5" y="13"/>
                  </a:cubicBezTo>
                  <a:cubicBezTo>
                    <a:pt x="4" y="13"/>
                    <a:pt x="3" y="14"/>
                    <a:pt x="3" y="14"/>
                  </a:cubicBezTo>
                  <a:cubicBezTo>
                    <a:pt x="2" y="14"/>
                    <a:pt x="1" y="14"/>
                    <a:pt x="0" y="14"/>
                  </a:cubicBezTo>
                  <a:cubicBezTo>
                    <a:pt x="0" y="6"/>
                    <a:pt x="0" y="6"/>
                    <a:pt x="0" y="6"/>
                  </a:cubicBezTo>
                  <a:cubicBezTo>
                    <a:pt x="2" y="5"/>
                    <a:pt x="5" y="5"/>
                    <a:pt x="7" y="3"/>
                  </a:cubicBezTo>
                  <a:cubicBezTo>
                    <a:pt x="9" y="2"/>
                    <a:pt x="11" y="1"/>
                    <a:pt x="13" y="0"/>
                  </a:cubicBezTo>
                  <a:lnTo>
                    <a:pt x="19"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79"/>
            <p:cNvSpPr>
              <a:spLocks noEditPoints="1"/>
            </p:cNvSpPr>
            <p:nvPr/>
          </p:nvSpPr>
          <p:spPr bwMode="auto">
            <a:xfrm>
              <a:off x="715" y="3220"/>
              <a:ext cx="64" cy="89"/>
            </a:xfrm>
            <a:custGeom>
              <a:avLst/>
              <a:gdLst>
                <a:gd name="T0" fmla="*/ 16 w 32"/>
                <a:gd name="T1" fmla="*/ 45 h 45"/>
                <a:gd name="T2" fmla="*/ 0 w 32"/>
                <a:gd name="T3" fmla="*/ 23 h 45"/>
                <a:gd name="T4" fmla="*/ 5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5" y="6"/>
                  </a:cubicBezTo>
                  <a:cubicBezTo>
                    <a:pt x="7" y="2"/>
                    <a:pt x="11" y="0"/>
                    <a:pt x="17"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8"/>
                    <a:pt x="16" y="38"/>
                  </a:cubicBezTo>
                  <a:cubicBezTo>
                    <a:pt x="20" y="38"/>
                    <a:pt x="22" y="32"/>
                    <a:pt x="22" y="22"/>
                  </a:cubicBezTo>
                  <a:cubicBezTo>
                    <a:pt x="22" y="12"/>
                    <a:pt x="20" y="7"/>
                    <a:pt x="16" y="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380"/>
            <p:cNvSpPr>
              <a:spLocks noEditPoints="1"/>
            </p:cNvSpPr>
            <p:nvPr/>
          </p:nvSpPr>
          <p:spPr bwMode="auto">
            <a:xfrm>
              <a:off x="568" y="3589"/>
              <a:ext cx="63" cy="90"/>
            </a:xfrm>
            <a:custGeom>
              <a:avLst/>
              <a:gdLst>
                <a:gd name="T0" fmla="*/ 16 w 32"/>
                <a:gd name="T1" fmla="*/ 45 h 45"/>
                <a:gd name="T2" fmla="*/ 0 w 32"/>
                <a:gd name="T3" fmla="*/ 23 h 45"/>
                <a:gd name="T4" fmla="*/ 4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7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5"/>
                    <a:pt x="2" y="10"/>
                    <a:pt x="4" y="6"/>
                  </a:cubicBezTo>
                  <a:cubicBezTo>
                    <a:pt x="7" y="2"/>
                    <a:pt x="11" y="0"/>
                    <a:pt x="17"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7"/>
                    <a:pt x="16" y="37"/>
                  </a:cubicBezTo>
                  <a:cubicBezTo>
                    <a:pt x="20" y="37"/>
                    <a:pt x="22" y="32"/>
                    <a:pt x="22" y="22"/>
                  </a:cubicBezTo>
                  <a:cubicBezTo>
                    <a:pt x="22" y="12"/>
                    <a:pt x="20" y="7"/>
                    <a:pt x="16"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81"/>
            <p:cNvSpPr>
              <a:spLocks/>
            </p:cNvSpPr>
            <p:nvPr/>
          </p:nvSpPr>
          <p:spPr bwMode="auto">
            <a:xfrm>
              <a:off x="653" y="3589"/>
              <a:ext cx="38" cy="88"/>
            </a:xfrm>
            <a:custGeom>
              <a:avLst/>
              <a:gdLst>
                <a:gd name="T0" fmla="*/ 19 w 19"/>
                <a:gd name="T1" fmla="*/ 0 h 44"/>
                <a:gd name="T2" fmla="*/ 19 w 19"/>
                <a:gd name="T3" fmla="*/ 44 h 44"/>
                <a:gd name="T4" fmla="*/ 9 w 19"/>
                <a:gd name="T5" fmla="*/ 44 h 44"/>
                <a:gd name="T6" fmla="*/ 9 w 19"/>
                <a:gd name="T7" fmla="*/ 10 h 44"/>
                <a:gd name="T8" fmla="*/ 7 w 19"/>
                <a:gd name="T9" fmla="*/ 12 h 44"/>
                <a:gd name="T10" fmla="*/ 5 w 19"/>
                <a:gd name="T11" fmla="*/ 13 h 44"/>
                <a:gd name="T12" fmla="*/ 3 w 19"/>
                <a:gd name="T13" fmla="*/ 14 h 44"/>
                <a:gd name="T14" fmla="*/ 0 w 19"/>
                <a:gd name="T15" fmla="*/ 14 h 44"/>
                <a:gd name="T16" fmla="*/ 0 w 19"/>
                <a:gd name="T17" fmla="*/ 6 h 44"/>
                <a:gd name="T18" fmla="*/ 7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9" y="44"/>
                    <a:pt x="9" y="44"/>
                    <a:pt x="9" y="44"/>
                  </a:cubicBezTo>
                  <a:cubicBezTo>
                    <a:pt x="9" y="10"/>
                    <a:pt x="9" y="10"/>
                    <a:pt x="9" y="10"/>
                  </a:cubicBezTo>
                  <a:cubicBezTo>
                    <a:pt x="9" y="11"/>
                    <a:pt x="8" y="11"/>
                    <a:pt x="7" y="12"/>
                  </a:cubicBezTo>
                  <a:cubicBezTo>
                    <a:pt x="7" y="12"/>
                    <a:pt x="6" y="13"/>
                    <a:pt x="5" y="13"/>
                  </a:cubicBezTo>
                  <a:cubicBezTo>
                    <a:pt x="4" y="13"/>
                    <a:pt x="3" y="13"/>
                    <a:pt x="3" y="14"/>
                  </a:cubicBezTo>
                  <a:cubicBezTo>
                    <a:pt x="2" y="14"/>
                    <a:pt x="1" y="14"/>
                    <a:pt x="0" y="14"/>
                  </a:cubicBezTo>
                  <a:cubicBezTo>
                    <a:pt x="0" y="6"/>
                    <a:pt x="0" y="6"/>
                    <a:pt x="0" y="6"/>
                  </a:cubicBezTo>
                  <a:cubicBezTo>
                    <a:pt x="2" y="5"/>
                    <a:pt x="5" y="4"/>
                    <a:pt x="7" y="3"/>
                  </a:cubicBezTo>
                  <a:cubicBezTo>
                    <a:pt x="9" y="2"/>
                    <a:pt x="11" y="1"/>
                    <a:pt x="13" y="0"/>
                  </a:cubicBezTo>
                  <a:lnTo>
                    <a:pt x="19"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382"/>
            <p:cNvSpPr>
              <a:spLocks noEditPoints="1"/>
            </p:cNvSpPr>
            <p:nvPr/>
          </p:nvSpPr>
          <p:spPr bwMode="auto">
            <a:xfrm>
              <a:off x="715" y="3589"/>
              <a:ext cx="64" cy="90"/>
            </a:xfrm>
            <a:custGeom>
              <a:avLst/>
              <a:gdLst>
                <a:gd name="T0" fmla="*/ 16 w 32"/>
                <a:gd name="T1" fmla="*/ 45 h 45"/>
                <a:gd name="T2" fmla="*/ 0 w 32"/>
                <a:gd name="T3" fmla="*/ 23 h 45"/>
                <a:gd name="T4" fmla="*/ 5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7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5"/>
                    <a:pt x="2" y="10"/>
                    <a:pt x="5" y="6"/>
                  </a:cubicBezTo>
                  <a:cubicBezTo>
                    <a:pt x="7" y="2"/>
                    <a:pt x="11" y="0"/>
                    <a:pt x="17"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7"/>
                    <a:pt x="16" y="37"/>
                  </a:cubicBezTo>
                  <a:cubicBezTo>
                    <a:pt x="20" y="37"/>
                    <a:pt x="22" y="32"/>
                    <a:pt x="22" y="22"/>
                  </a:cubicBezTo>
                  <a:cubicBezTo>
                    <a:pt x="22" y="12"/>
                    <a:pt x="20" y="7"/>
                    <a:pt x="16" y="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83"/>
            <p:cNvSpPr>
              <a:spLocks noEditPoints="1"/>
            </p:cNvSpPr>
            <p:nvPr/>
          </p:nvSpPr>
          <p:spPr bwMode="auto">
            <a:xfrm>
              <a:off x="568" y="3343"/>
              <a:ext cx="63" cy="90"/>
            </a:xfrm>
            <a:custGeom>
              <a:avLst/>
              <a:gdLst>
                <a:gd name="T0" fmla="*/ 16 w 32"/>
                <a:gd name="T1" fmla="*/ 45 h 45"/>
                <a:gd name="T2" fmla="*/ 0 w 32"/>
                <a:gd name="T3" fmla="*/ 23 h 45"/>
                <a:gd name="T4" fmla="*/ 4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4" y="6"/>
                  </a:cubicBezTo>
                  <a:cubicBezTo>
                    <a:pt x="7" y="2"/>
                    <a:pt x="11" y="0"/>
                    <a:pt x="17"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8"/>
                    <a:pt x="16" y="38"/>
                  </a:cubicBezTo>
                  <a:cubicBezTo>
                    <a:pt x="20" y="38"/>
                    <a:pt x="22" y="33"/>
                    <a:pt x="22" y="22"/>
                  </a:cubicBezTo>
                  <a:cubicBezTo>
                    <a:pt x="22" y="12"/>
                    <a:pt x="20" y="7"/>
                    <a:pt x="16" y="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384"/>
            <p:cNvSpPr>
              <a:spLocks noEditPoints="1"/>
            </p:cNvSpPr>
            <p:nvPr/>
          </p:nvSpPr>
          <p:spPr bwMode="auto">
            <a:xfrm>
              <a:off x="645" y="3343"/>
              <a:ext cx="62" cy="90"/>
            </a:xfrm>
            <a:custGeom>
              <a:avLst/>
              <a:gdLst>
                <a:gd name="T0" fmla="*/ 15 w 31"/>
                <a:gd name="T1" fmla="*/ 45 h 45"/>
                <a:gd name="T2" fmla="*/ 0 w 31"/>
                <a:gd name="T3" fmla="*/ 23 h 45"/>
                <a:gd name="T4" fmla="*/ 4 w 31"/>
                <a:gd name="T5" fmla="*/ 6 h 45"/>
                <a:gd name="T6" fmla="*/ 16 w 31"/>
                <a:gd name="T7" fmla="*/ 0 h 45"/>
                <a:gd name="T8" fmla="*/ 31 w 31"/>
                <a:gd name="T9" fmla="*/ 22 h 45"/>
                <a:gd name="T10" fmla="*/ 27 w 31"/>
                <a:gd name="T11" fmla="*/ 39 h 45"/>
                <a:gd name="T12" fmla="*/ 15 w 31"/>
                <a:gd name="T13" fmla="*/ 45 h 45"/>
                <a:gd name="T14" fmla="*/ 16 w 31"/>
                <a:gd name="T15" fmla="*/ 7 h 45"/>
                <a:gd name="T16" fmla="*/ 9 w 31"/>
                <a:gd name="T17" fmla="*/ 23 h 45"/>
                <a:gd name="T18" fmla="*/ 15 w 31"/>
                <a:gd name="T19" fmla="*/ 38 h 45"/>
                <a:gd name="T20" fmla="*/ 21 w 31"/>
                <a:gd name="T21" fmla="*/ 22 h 45"/>
                <a:gd name="T22" fmla="*/ 16 w 31"/>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5">
                  <a:moveTo>
                    <a:pt x="15" y="45"/>
                  </a:moveTo>
                  <a:cubicBezTo>
                    <a:pt x="5" y="45"/>
                    <a:pt x="0" y="38"/>
                    <a:pt x="0" y="23"/>
                  </a:cubicBezTo>
                  <a:cubicBezTo>
                    <a:pt x="0" y="16"/>
                    <a:pt x="1" y="10"/>
                    <a:pt x="4" y="6"/>
                  </a:cubicBezTo>
                  <a:cubicBezTo>
                    <a:pt x="7" y="2"/>
                    <a:pt x="11" y="0"/>
                    <a:pt x="16" y="0"/>
                  </a:cubicBezTo>
                  <a:cubicBezTo>
                    <a:pt x="26" y="0"/>
                    <a:pt x="31" y="7"/>
                    <a:pt x="31" y="22"/>
                  </a:cubicBezTo>
                  <a:cubicBezTo>
                    <a:pt x="31" y="29"/>
                    <a:pt x="30" y="35"/>
                    <a:pt x="27" y="39"/>
                  </a:cubicBezTo>
                  <a:cubicBezTo>
                    <a:pt x="24" y="43"/>
                    <a:pt x="20" y="45"/>
                    <a:pt x="15" y="45"/>
                  </a:cubicBezTo>
                  <a:close/>
                  <a:moveTo>
                    <a:pt x="16" y="7"/>
                  </a:moveTo>
                  <a:cubicBezTo>
                    <a:pt x="11" y="7"/>
                    <a:pt x="9" y="12"/>
                    <a:pt x="9" y="23"/>
                  </a:cubicBezTo>
                  <a:cubicBezTo>
                    <a:pt x="9" y="33"/>
                    <a:pt x="11" y="38"/>
                    <a:pt x="15" y="38"/>
                  </a:cubicBezTo>
                  <a:cubicBezTo>
                    <a:pt x="19" y="38"/>
                    <a:pt x="21" y="33"/>
                    <a:pt x="21" y="22"/>
                  </a:cubicBezTo>
                  <a:cubicBezTo>
                    <a:pt x="21" y="12"/>
                    <a:pt x="19" y="7"/>
                    <a:pt x="16" y="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85"/>
            <p:cNvSpPr>
              <a:spLocks/>
            </p:cNvSpPr>
            <p:nvPr/>
          </p:nvSpPr>
          <p:spPr bwMode="auto">
            <a:xfrm>
              <a:off x="725" y="3343"/>
              <a:ext cx="36" cy="88"/>
            </a:xfrm>
            <a:custGeom>
              <a:avLst/>
              <a:gdLst>
                <a:gd name="T0" fmla="*/ 18 w 18"/>
                <a:gd name="T1" fmla="*/ 0 h 44"/>
                <a:gd name="T2" fmla="*/ 18 w 18"/>
                <a:gd name="T3" fmla="*/ 44 h 44"/>
                <a:gd name="T4" fmla="*/ 9 w 18"/>
                <a:gd name="T5" fmla="*/ 44 h 44"/>
                <a:gd name="T6" fmla="*/ 9 w 18"/>
                <a:gd name="T7" fmla="*/ 11 h 44"/>
                <a:gd name="T8" fmla="*/ 7 w 18"/>
                <a:gd name="T9" fmla="*/ 12 h 44"/>
                <a:gd name="T10" fmla="*/ 5 w 18"/>
                <a:gd name="T11" fmla="*/ 13 h 44"/>
                <a:gd name="T12" fmla="*/ 2 w 18"/>
                <a:gd name="T13" fmla="*/ 14 h 44"/>
                <a:gd name="T14" fmla="*/ 0 w 18"/>
                <a:gd name="T15" fmla="*/ 14 h 44"/>
                <a:gd name="T16" fmla="*/ 0 w 18"/>
                <a:gd name="T17" fmla="*/ 6 h 44"/>
                <a:gd name="T18" fmla="*/ 7 w 18"/>
                <a:gd name="T19" fmla="*/ 3 h 44"/>
                <a:gd name="T20" fmla="*/ 13 w 18"/>
                <a:gd name="T21" fmla="*/ 0 h 44"/>
                <a:gd name="T22" fmla="*/ 18 w 18"/>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4">
                  <a:moveTo>
                    <a:pt x="18" y="0"/>
                  </a:moveTo>
                  <a:cubicBezTo>
                    <a:pt x="18" y="44"/>
                    <a:pt x="18" y="44"/>
                    <a:pt x="18" y="44"/>
                  </a:cubicBezTo>
                  <a:cubicBezTo>
                    <a:pt x="9" y="44"/>
                    <a:pt x="9" y="44"/>
                    <a:pt x="9" y="44"/>
                  </a:cubicBezTo>
                  <a:cubicBezTo>
                    <a:pt x="9" y="11"/>
                    <a:pt x="9" y="11"/>
                    <a:pt x="9" y="11"/>
                  </a:cubicBezTo>
                  <a:cubicBezTo>
                    <a:pt x="8" y="11"/>
                    <a:pt x="8" y="11"/>
                    <a:pt x="7" y="12"/>
                  </a:cubicBezTo>
                  <a:cubicBezTo>
                    <a:pt x="6" y="12"/>
                    <a:pt x="6" y="13"/>
                    <a:pt x="5" y="13"/>
                  </a:cubicBezTo>
                  <a:cubicBezTo>
                    <a:pt x="4" y="13"/>
                    <a:pt x="3" y="14"/>
                    <a:pt x="2" y="14"/>
                  </a:cubicBezTo>
                  <a:cubicBezTo>
                    <a:pt x="1" y="14"/>
                    <a:pt x="0" y="14"/>
                    <a:pt x="0" y="14"/>
                  </a:cubicBezTo>
                  <a:cubicBezTo>
                    <a:pt x="0" y="6"/>
                    <a:pt x="0" y="6"/>
                    <a:pt x="0" y="6"/>
                  </a:cubicBezTo>
                  <a:cubicBezTo>
                    <a:pt x="2" y="6"/>
                    <a:pt x="4" y="5"/>
                    <a:pt x="7" y="3"/>
                  </a:cubicBezTo>
                  <a:cubicBezTo>
                    <a:pt x="9" y="2"/>
                    <a:pt x="11" y="1"/>
                    <a:pt x="13" y="0"/>
                  </a:cubicBezTo>
                  <a:lnTo>
                    <a:pt x="18"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86"/>
            <p:cNvSpPr>
              <a:spLocks/>
            </p:cNvSpPr>
            <p:nvPr/>
          </p:nvSpPr>
          <p:spPr bwMode="auto">
            <a:xfrm>
              <a:off x="578" y="3467"/>
              <a:ext cx="35" cy="88"/>
            </a:xfrm>
            <a:custGeom>
              <a:avLst/>
              <a:gdLst>
                <a:gd name="T0" fmla="*/ 18 w 18"/>
                <a:gd name="T1" fmla="*/ 0 h 44"/>
                <a:gd name="T2" fmla="*/ 18 w 18"/>
                <a:gd name="T3" fmla="*/ 44 h 44"/>
                <a:gd name="T4" fmla="*/ 9 w 18"/>
                <a:gd name="T5" fmla="*/ 44 h 44"/>
                <a:gd name="T6" fmla="*/ 9 w 18"/>
                <a:gd name="T7" fmla="*/ 11 h 44"/>
                <a:gd name="T8" fmla="*/ 7 w 18"/>
                <a:gd name="T9" fmla="*/ 12 h 44"/>
                <a:gd name="T10" fmla="*/ 5 w 18"/>
                <a:gd name="T11" fmla="*/ 13 h 44"/>
                <a:gd name="T12" fmla="*/ 2 w 18"/>
                <a:gd name="T13" fmla="*/ 14 h 44"/>
                <a:gd name="T14" fmla="*/ 0 w 18"/>
                <a:gd name="T15" fmla="*/ 14 h 44"/>
                <a:gd name="T16" fmla="*/ 0 w 18"/>
                <a:gd name="T17" fmla="*/ 6 h 44"/>
                <a:gd name="T18" fmla="*/ 7 w 18"/>
                <a:gd name="T19" fmla="*/ 3 h 44"/>
                <a:gd name="T20" fmla="*/ 13 w 18"/>
                <a:gd name="T21" fmla="*/ 0 h 44"/>
                <a:gd name="T22" fmla="*/ 18 w 18"/>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4">
                  <a:moveTo>
                    <a:pt x="18" y="0"/>
                  </a:moveTo>
                  <a:cubicBezTo>
                    <a:pt x="18" y="44"/>
                    <a:pt x="18" y="44"/>
                    <a:pt x="18" y="44"/>
                  </a:cubicBezTo>
                  <a:cubicBezTo>
                    <a:pt x="9" y="44"/>
                    <a:pt x="9" y="44"/>
                    <a:pt x="9" y="44"/>
                  </a:cubicBezTo>
                  <a:cubicBezTo>
                    <a:pt x="9" y="11"/>
                    <a:pt x="9" y="11"/>
                    <a:pt x="9" y="11"/>
                  </a:cubicBezTo>
                  <a:cubicBezTo>
                    <a:pt x="8" y="11"/>
                    <a:pt x="8" y="11"/>
                    <a:pt x="7" y="12"/>
                  </a:cubicBezTo>
                  <a:cubicBezTo>
                    <a:pt x="6" y="12"/>
                    <a:pt x="6" y="13"/>
                    <a:pt x="5" y="13"/>
                  </a:cubicBezTo>
                  <a:cubicBezTo>
                    <a:pt x="4" y="13"/>
                    <a:pt x="3" y="14"/>
                    <a:pt x="2" y="14"/>
                  </a:cubicBezTo>
                  <a:cubicBezTo>
                    <a:pt x="1" y="14"/>
                    <a:pt x="0" y="14"/>
                    <a:pt x="0" y="14"/>
                  </a:cubicBezTo>
                  <a:cubicBezTo>
                    <a:pt x="0" y="6"/>
                    <a:pt x="0" y="6"/>
                    <a:pt x="0" y="6"/>
                  </a:cubicBezTo>
                  <a:cubicBezTo>
                    <a:pt x="2" y="6"/>
                    <a:pt x="4" y="5"/>
                    <a:pt x="7" y="3"/>
                  </a:cubicBezTo>
                  <a:cubicBezTo>
                    <a:pt x="9" y="2"/>
                    <a:pt x="11" y="1"/>
                    <a:pt x="13" y="0"/>
                  </a:cubicBezTo>
                  <a:lnTo>
                    <a:pt x="18"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87"/>
            <p:cNvSpPr>
              <a:spLocks/>
            </p:cNvSpPr>
            <p:nvPr/>
          </p:nvSpPr>
          <p:spPr bwMode="auto">
            <a:xfrm>
              <a:off x="875" y="3096"/>
              <a:ext cx="38" cy="88"/>
            </a:xfrm>
            <a:custGeom>
              <a:avLst/>
              <a:gdLst>
                <a:gd name="T0" fmla="*/ 19 w 19"/>
                <a:gd name="T1" fmla="*/ 0 h 44"/>
                <a:gd name="T2" fmla="*/ 19 w 19"/>
                <a:gd name="T3" fmla="*/ 44 h 44"/>
                <a:gd name="T4" fmla="*/ 9 w 19"/>
                <a:gd name="T5" fmla="*/ 44 h 44"/>
                <a:gd name="T6" fmla="*/ 9 w 19"/>
                <a:gd name="T7" fmla="*/ 10 h 44"/>
                <a:gd name="T8" fmla="*/ 7 w 19"/>
                <a:gd name="T9" fmla="*/ 12 h 44"/>
                <a:gd name="T10" fmla="*/ 5 w 19"/>
                <a:gd name="T11" fmla="*/ 13 h 44"/>
                <a:gd name="T12" fmla="*/ 2 w 19"/>
                <a:gd name="T13" fmla="*/ 14 h 44"/>
                <a:gd name="T14" fmla="*/ 0 w 19"/>
                <a:gd name="T15" fmla="*/ 14 h 44"/>
                <a:gd name="T16" fmla="*/ 0 w 19"/>
                <a:gd name="T17" fmla="*/ 6 h 44"/>
                <a:gd name="T18" fmla="*/ 7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9" y="44"/>
                    <a:pt x="9" y="44"/>
                    <a:pt x="9" y="44"/>
                  </a:cubicBezTo>
                  <a:cubicBezTo>
                    <a:pt x="9" y="10"/>
                    <a:pt x="9" y="10"/>
                    <a:pt x="9" y="10"/>
                  </a:cubicBezTo>
                  <a:cubicBezTo>
                    <a:pt x="9" y="11"/>
                    <a:pt x="8" y="11"/>
                    <a:pt x="7" y="12"/>
                  </a:cubicBezTo>
                  <a:cubicBezTo>
                    <a:pt x="6" y="12"/>
                    <a:pt x="6" y="13"/>
                    <a:pt x="5" y="13"/>
                  </a:cubicBezTo>
                  <a:cubicBezTo>
                    <a:pt x="4" y="13"/>
                    <a:pt x="3" y="13"/>
                    <a:pt x="2" y="14"/>
                  </a:cubicBezTo>
                  <a:cubicBezTo>
                    <a:pt x="2" y="14"/>
                    <a:pt x="1" y="14"/>
                    <a:pt x="0" y="14"/>
                  </a:cubicBezTo>
                  <a:cubicBezTo>
                    <a:pt x="0" y="6"/>
                    <a:pt x="0" y="6"/>
                    <a:pt x="0" y="6"/>
                  </a:cubicBezTo>
                  <a:cubicBezTo>
                    <a:pt x="2" y="5"/>
                    <a:pt x="5" y="5"/>
                    <a:pt x="7" y="3"/>
                  </a:cubicBezTo>
                  <a:cubicBezTo>
                    <a:pt x="9" y="2"/>
                    <a:pt x="11" y="1"/>
                    <a:pt x="13" y="0"/>
                  </a:cubicBezTo>
                  <a:lnTo>
                    <a:pt x="19"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88"/>
            <p:cNvSpPr>
              <a:spLocks noEditPoints="1"/>
            </p:cNvSpPr>
            <p:nvPr/>
          </p:nvSpPr>
          <p:spPr bwMode="auto">
            <a:xfrm>
              <a:off x="865" y="3220"/>
              <a:ext cx="64" cy="89"/>
            </a:xfrm>
            <a:custGeom>
              <a:avLst/>
              <a:gdLst>
                <a:gd name="T0" fmla="*/ 16 w 32"/>
                <a:gd name="T1" fmla="*/ 45 h 45"/>
                <a:gd name="T2" fmla="*/ 0 w 32"/>
                <a:gd name="T3" fmla="*/ 23 h 45"/>
                <a:gd name="T4" fmla="*/ 5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6" y="45"/>
                    <a:pt x="0" y="38"/>
                    <a:pt x="0" y="23"/>
                  </a:cubicBezTo>
                  <a:cubicBezTo>
                    <a:pt x="0" y="16"/>
                    <a:pt x="2" y="10"/>
                    <a:pt x="5" y="6"/>
                  </a:cubicBezTo>
                  <a:cubicBezTo>
                    <a:pt x="7" y="2"/>
                    <a:pt x="12" y="0"/>
                    <a:pt x="17" y="0"/>
                  </a:cubicBezTo>
                  <a:cubicBezTo>
                    <a:pt x="27" y="0"/>
                    <a:pt x="32" y="7"/>
                    <a:pt x="32" y="22"/>
                  </a:cubicBezTo>
                  <a:cubicBezTo>
                    <a:pt x="32" y="29"/>
                    <a:pt x="31" y="35"/>
                    <a:pt x="28" y="39"/>
                  </a:cubicBezTo>
                  <a:cubicBezTo>
                    <a:pt x="25" y="43"/>
                    <a:pt x="21" y="45"/>
                    <a:pt x="16" y="45"/>
                  </a:cubicBezTo>
                  <a:close/>
                  <a:moveTo>
                    <a:pt x="16" y="7"/>
                  </a:moveTo>
                  <a:cubicBezTo>
                    <a:pt x="12" y="7"/>
                    <a:pt x="10" y="12"/>
                    <a:pt x="10" y="23"/>
                  </a:cubicBezTo>
                  <a:cubicBezTo>
                    <a:pt x="10" y="33"/>
                    <a:pt x="12" y="38"/>
                    <a:pt x="16" y="38"/>
                  </a:cubicBezTo>
                  <a:cubicBezTo>
                    <a:pt x="20" y="38"/>
                    <a:pt x="22" y="32"/>
                    <a:pt x="22" y="22"/>
                  </a:cubicBezTo>
                  <a:cubicBezTo>
                    <a:pt x="22" y="12"/>
                    <a:pt x="20" y="7"/>
                    <a:pt x="16"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89"/>
            <p:cNvSpPr>
              <a:spLocks noEditPoints="1"/>
            </p:cNvSpPr>
            <p:nvPr/>
          </p:nvSpPr>
          <p:spPr bwMode="auto">
            <a:xfrm>
              <a:off x="865" y="3343"/>
              <a:ext cx="64" cy="90"/>
            </a:xfrm>
            <a:custGeom>
              <a:avLst/>
              <a:gdLst>
                <a:gd name="T0" fmla="*/ 16 w 32"/>
                <a:gd name="T1" fmla="*/ 45 h 45"/>
                <a:gd name="T2" fmla="*/ 0 w 32"/>
                <a:gd name="T3" fmla="*/ 23 h 45"/>
                <a:gd name="T4" fmla="*/ 5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6" y="45"/>
                    <a:pt x="0" y="38"/>
                    <a:pt x="0" y="23"/>
                  </a:cubicBezTo>
                  <a:cubicBezTo>
                    <a:pt x="0" y="16"/>
                    <a:pt x="2" y="10"/>
                    <a:pt x="5" y="6"/>
                  </a:cubicBezTo>
                  <a:cubicBezTo>
                    <a:pt x="7" y="2"/>
                    <a:pt x="12" y="0"/>
                    <a:pt x="17" y="0"/>
                  </a:cubicBezTo>
                  <a:cubicBezTo>
                    <a:pt x="27" y="0"/>
                    <a:pt x="32" y="7"/>
                    <a:pt x="32" y="22"/>
                  </a:cubicBezTo>
                  <a:cubicBezTo>
                    <a:pt x="32" y="29"/>
                    <a:pt x="31" y="35"/>
                    <a:pt x="28" y="39"/>
                  </a:cubicBezTo>
                  <a:cubicBezTo>
                    <a:pt x="25" y="43"/>
                    <a:pt x="21" y="45"/>
                    <a:pt x="16" y="45"/>
                  </a:cubicBezTo>
                  <a:close/>
                  <a:moveTo>
                    <a:pt x="16" y="7"/>
                  </a:moveTo>
                  <a:cubicBezTo>
                    <a:pt x="12" y="7"/>
                    <a:pt x="10" y="12"/>
                    <a:pt x="10" y="23"/>
                  </a:cubicBezTo>
                  <a:cubicBezTo>
                    <a:pt x="10" y="33"/>
                    <a:pt x="12" y="38"/>
                    <a:pt x="16" y="38"/>
                  </a:cubicBezTo>
                  <a:cubicBezTo>
                    <a:pt x="20" y="38"/>
                    <a:pt x="22" y="33"/>
                    <a:pt x="22" y="22"/>
                  </a:cubicBezTo>
                  <a:cubicBezTo>
                    <a:pt x="22" y="12"/>
                    <a:pt x="20" y="7"/>
                    <a:pt x="16" y="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90"/>
            <p:cNvSpPr>
              <a:spLocks/>
            </p:cNvSpPr>
            <p:nvPr/>
          </p:nvSpPr>
          <p:spPr bwMode="auto">
            <a:xfrm>
              <a:off x="875" y="3467"/>
              <a:ext cx="38" cy="88"/>
            </a:xfrm>
            <a:custGeom>
              <a:avLst/>
              <a:gdLst>
                <a:gd name="T0" fmla="*/ 19 w 19"/>
                <a:gd name="T1" fmla="*/ 0 h 44"/>
                <a:gd name="T2" fmla="*/ 19 w 19"/>
                <a:gd name="T3" fmla="*/ 44 h 44"/>
                <a:gd name="T4" fmla="*/ 9 w 19"/>
                <a:gd name="T5" fmla="*/ 44 h 44"/>
                <a:gd name="T6" fmla="*/ 9 w 19"/>
                <a:gd name="T7" fmla="*/ 11 h 44"/>
                <a:gd name="T8" fmla="*/ 7 w 19"/>
                <a:gd name="T9" fmla="*/ 12 h 44"/>
                <a:gd name="T10" fmla="*/ 5 w 19"/>
                <a:gd name="T11" fmla="*/ 13 h 44"/>
                <a:gd name="T12" fmla="*/ 2 w 19"/>
                <a:gd name="T13" fmla="*/ 14 h 44"/>
                <a:gd name="T14" fmla="*/ 0 w 19"/>
                <a:gd name="T15" fmla="*/ 14 h 44"/>
                <a:gd name="T16" fmla="*/ 0 w 19"/>
                <a:gd name="T17" fmla="*/ 6 h 44"/>
                <a:gd name="T18" fmla="*/ 7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9" y="44"/>
                    <a:pt x="9" y="44"/>
                    <a:pt x="9" y="44"/>
                  </a:cubicBezTo>
                  <a:cubicBezTo>
                    <a:pt x="9" y="11"/>
                    <a:pt x="9" y="11"/>
                    <a:pt x="9" y="11"/>
                  </a:cubicBezTo>
                  <a:cubicBezTo>
                    <a:pt x="9" y="11"/>
                    <a:pt x="8" y="11"/>
                    <a:pt x="7" y="12"/>
                  </a:cubicBezTo>
                  <a:cubicBezTo>
                    <a:pt x="6" y="12"/>
                    <a:pt x="6" y="13"/>
                    <a:pt x="5" y="13"/>
                  </a:cubicBezTo>
                  <a:cubicBezTo>
                    <a:pt x="4" y="13"/>
                    <a:pt x="3" y="14"/>
                    <a:pt x="2" y="14"/>
                  </a:cubicBezTo>
                  <a:cubicBezTo>
                    <a:pt x="2" y="14"/>
                    <a:pt x="1" y="14"/>
                    <a:pt x="0" y="14"/>
                  </a:cubicBezTo>
                  <a:cubicBezTo>
                    <a:pt x="0" y="6"/>
                    <a:pt x="0" y="6"/>
                    <a:pt x="0" y="6"/>
                  </a:cubicBezTo>
                  <a:cubicBezTo>
                    <a:pt x="2" y="6"/>
                    <a:pt x="5" y="5"/>
                    <a:pt x="7" y="3"/>
                  </a:cubicBezTo>
                  <a:cubicBezTo>
                    <a:pt x="9" y="2"/>
                    <a:pt x="11" y="1"/>
                    <a:pt x="13" y="0"/>
                  </a:cubicBezTo>
                  <a:lnTo>
                    <a:pt x="19"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91"/>
            <p:cNvSpPr>
              <a:spLocks/>
            </p:cNvSpPr>
            <p:nvPr/>
          </p:nvSpPr>
          <p:spPr bwMode="auto">
            <a:xfrm>
              <a:off x="653" y="3467"/>
              <a:ext cx="38" cy="88"/>
            </a:xfrm>
            <a:custGeom>
              <a:avLst/>
              <a:gdLst>
                <a:gd name="T0" fmla="*/ 19 w 19"/>
                <a:gd name="T1" fmla="*/ 0 h 44"/>
                <a:gd name="T2" fmla="*/ 19 w 19"/>
                <a:gd name="T3" fmla="*/ 44 h 44"/>
                <a:gd name="T4" fmla="*/ 9 w 19"/>
                <a:gd name="T5" fmla="*/ 44 h 44"/>
                <a:gd name="T6" fmla="*/ 9 w 19"/>
                <a:gd name="T7" fmla="*/ 11 h 44"/>
                <a:gd name="T8" fmla="*/ 7 w 19"/>
                <a:gd name="T9" fmla="*/ 12 h 44"/>
                <a:gd name="T10" fmla="*/ 5 w 19"/>
                <a:gd name="T11" fmla="*/ 13 h 44"/>
                <a:gd name="T12" fmla="*/ 3 w 19"/>
                <a:gd name="T13" fmla="*/ 14 h 44"/>
                <a:gd name="T14" fmla="*/ 0 w 19"/>
                <a:gd name="T15" fmla="*/ 14 h 44"/>
                <a:gd name="T16" fmla="*/ 0 w 19"/>
                <a:gd name="T17" fmla="*/ 6 h 44"/>
                <a:gd name="T18" fmla="*/ 7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9" y="44"/>
                    <a:pt x="9" y="44"/>
                    <a:pt x="9" y="44"/>
                  </a:cubicBezTo>
                  <a:cubicBezTo>
                    <a:pt x="9" y="11"/>
                    <a:pt x="9" y="11"/>
                    <a:pt x="9" y="11"/>
                  </a:cubicBezTo>
                  <a:cubicBezTo>
                    <a:pt x="9" y="11"/>
                    <a:pt x="8" y="11"/>
                    <a:pt x="7" y="12"/>
                  </a:cubicBezTo>
                  <a:cubicBezTo>
                    <a:pt x="7" y="12"/>
                    <a:pt x="6" y="13"/>
                    <a:pt x="5" y="13"/>
                  </a:cubicBezTo>
                  <a:cubicBezTo>
                    <a:pt x="4" y="13"/>
                    <a:pt x="3" y="14"/>
                    <a:pt x="3" y="14"/>
                  </a:cubicBezTo>
                  <a:cubicBezTo>
                    <a:pt x="2" y="14"/>
                    <a:pt x="1" y="14"/>
                    <a:pt x="0" y="14"/>
                  </a:cubicBezTo>
                  <a:cubicBezTo>
                    <a:pt x="0" y="6"/>
                    <a:pt x="0" y="6"/>
                    <a:pt x="0" y="6"/>
                  </a:cubicBezTo>
                  <a:cubicBezTo>
                    <a:pt x="2" y="6"/>
                    <a:pt x="5" y="5"/>
                    <a:pt x="7" y="3"/>
                  </a:cubicBezTo>
                  <a:cubicBezTo>
                    <a:pt x="9" y="2"/>
                    <a:pt x="11" y="1"/>
                    <a:pt x="13" y="0"/>
                  </a:cubicBezTo>
                  <a:lnTo>
                    <a:pt x="19"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92"/>
            <p:cNvSpPr>
              <a:spLocks noEditPoints="1"/>
            </p:cNvSpPr>
            <p:nvPr/>
          </p:nvSpPr>
          <p:spPr bwMode="auto">
            <a:xfrm>
              <a:off x="789" y="3096"/>
              <a:ext cx="64" cy="90"/>
            </a:xfrm>
            <a:custGeom>
              <a:avLst/>
              <a:gdLst>
                <a:gd name="T0" fmla="*/ 16 w 32"/>
                <a:gd name="T1" fmla="*/ 45 h 45"/>
                <a:gd name="T2" fmla="*/ 0 w 32"/>
                <a:gd name="T3" fmla="*/ 23 h 45"/>
                <a:gd name="T4" fmla="*/ 4 w 32"/>
                <a:gd name="T5" fmla="*/ 6 h 45"/>
                <a:gd name="T6" fmla="*/ 16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7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4" y="6"/>
                  </a:cubicBezTo>
                  <a:cubicBezTo>
                    <a:pt x="7" y="2"/>
                    <a:pt x="11" y="0"/>
                    <a:pt x="16"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7"/>
                    <a:pt x="16" y="37"/>
                  </a:cubicBezTo>
                  <a:cubicBezTo>
                    <a:pt x="20" y="37"/>
                    <a:pt x="22" y="32"/>
                    <a:pt x="22" y="22"/>
                  </a:cubicBezTo>
                  <a:cubicBezTo>
                    <a:pt x="22" y="12"/>
                    <a:pt x="20" y="7"/>
                    <a:pt x="16" y="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93"/>
            <p:cNvSpPr>
              <a:spLocks/>
            </p:cNvSpPr>
            <p:nvPr/>
          </p:nvSpPr>
          <p:spPr bwMode="auto">
            <a:xfrm>
              <a:off x="797" y="3220"/>
              <a:ext cx="38" cy="87"/>
            </a:xfrm>
            <a:custGeom>
              <a:avLst/>
              <a:gdLst>
                <a:gd name="T0" fmla="*/ 19 w 19"/>
                <a:gd name="T1" fmla="*/ 0 h 44"/>
                <a:gd name="T2" fmla="*/ 19 w 19"/>
                <a:gd name="T3" fmla="*/ 44 h 44"/>
                <a:gd name="T4" fmla="*/ 10 w 19"/>
                <a:gd name="T5" fmla="*/ 44 h 44"/>
                <a:gd name="T6" fmla="*/ 10 w 19"/>
                <a:gd name="T7" fmla="*/ 10 h 44"/>
                <a:gd name="T8" fmla="*/ 8 w 19"/>
                <a:gd name="T9" fmla="*/ 12 h 44"/>
                <a:gd name="T10" fmla="*/ 6 w 19"/>
                <a:gd name="T11" fmla="*/ 13 h 44"/>
                <a:gd name="T12" fmla="*/ 3 w 19"/>
                <a:gd name="T13" fmla="*/ 14 h 44"/>
                <a:gd name="T14" fmla="*/ 0 w 19"/>
                <a:gd name="T15" fmla="*/ 14 h 44"/>
                <a:gd name="T16" fmla="*/ 0 w 19"/>
                <a:gd name="T17" fmla="*/ 6 h 44"/>
                <a:gd name="T18" fmla="*/ 8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10" y="44"/>
                    <a:pt x="10" y="44"/>
                    <a:pt x="10" y="44"/>
                  </a:cubicBezTo>
                  <a:cubicBezTo>
                    <a:pt x="10" y="10"/>
                    <a:pt x="10" y="10"/>
                    <a:pt x="10" y="10"/>
                  </a:cubicBezTo>
                  <a:cubicBezTo>
                    <a:pt x="9" y="11"/>
                    <a:pt x="9" y="11"/>
                    <a:pt x="8" y="12"/>
                  </a:cubicBezTo>
                  <a:cubicBezTo>
                    <a:pt x="7" y="12"/>
                    <a:pt x="6" y="13"/>
                    <a:pt x="6" y="13"/>
                  </a:cubicBezTo>
                  <a:cubicBezTo>
                    <a:pt x="5" y="13"/>
                    <a:pt x="4" y="14"/>
                    <a:pt x="3" y="14"/>
                  </a:cubicBezTo>
                  <a:cubicBezTo>
                    <a:pt x="2" y="14"/>
                    <a:pt x="1" y="14"/>
                    <a:pt x="0" y="14"/>
                  </a:cubicBezTo>
                  <a:cubicBezTo>
                    <a:pt x="0" y="6"/>
                    <a:pt x="0" y="6"/>
                    <a:pt x="0" y="6"/>
                  </a:cubicBezTo>
                  <a:cubicBezTo>
                    <a:pt x="3" y="5"/>
                    <a:pt x="5" y="5"/>
                    <a:pt x="8" y="3"/>
                  </a:cubicBezTo>
                  <a:cubicBezTo>
                    <a:pt x="10" y="2"/>
                    <a:pt x="12" y="1"/>
                    <a:pt x="13" y="0"/>
                  </a:cubicBezTo>
                  <a:lnTo>
                    <a:pt x="19" y="0"/>
                  </a:ln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94"/>
            <p:cNvSpPr>
              <a:spLocks/>
            </p:cNvSpPr>
            <p:nvPr/>
          </p:nvSpPr>
          <p:spPr bwMode="auto">
            <a:xfrm>
              <a:off x="797" y="3589"/>
              <a:ext cx="38" cy="88"/>
            </a:xfrm>
            <a:custGeom>
              <a:avLst/>
              <a:gdLst>
                <a:gd name="T0" fmla="*/ 19 w 19"/>
                <a:gd name="T1" fmla="*/ 0 h 44"/>
                <a:gd name="T2" fmla="*/ 19 w 19"/>
                <a:gd name="T3" fmla="*/ 44 h 44"/>
                <a:gd name="T4" fmla="*/ 10 w 19"/>
                <a:gd name="T5" fmla="*/ 44 h 44"/>
                <a:gd name="T6" fmla="*/ 10 w 19"/>
                <a:gd name="T7" fmla="*/ 10 h 44"/>
                <a:gd name="T8" fmla="*/ 8 w 19"/>
                <a:gd name="T9" fmla="*/ 12 h 44"/>
                <a:gd name="T10" fmla="*/ 6 w 19"/>
                <a:gd name="T11" fmla="*/ 13 h 44"/>
                <a:gd name="T12" fmla="*/ 3 w 19"/>
                <a:gd name="T13" fmla="*/ 14 h 44"/>
                <a:gd name="T14" fmla="*/ 0 w 19"/>
                <a:gd name="T15" fmla="*/ 14 h 44"/>
                <a:gd name="T16" fmla="*/ 0 w 19"/>
                <a:gd name="T17" fmla="*/ 6 h 44"/>
                <a:gd name="T18" fmla="*/ 8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10" y="44"/>
                    <a:pt x="10" y="44"/>
                    <a:pt x="10" y="44"/>
                  </a:cubicBezTo>
                  <a:cubicBezTo>
                    <a:pt x="10" y="10"/>
                    <a:pt x="10" y="10"/>
                    <a:pt x="10" y="10"/>
                  </a:cubicBezTo>
                  <a:cubicBezTo>
                    <a:pt x="9" y="11"/>
                    <a:pt x="9" y="11"/>
                    <a:pt x="8" y="12"/>
                  </a:cubicBezTo>
                  <a:cubicBezTo>
                    <a:pt x="7" y="12"/>
                    <a:pt x="6" y="13"/>
                    <a:pt x="6" y="13"/>
                  </a:cubicBezTo>
                  <a:cubicBezTo>
                    <a:pt x="5" y="13"/>
                    <a:pt x="4" y="13"/>
                    <a:pt x="3" y="14"/>
                  </a:cubicBezTo>
                  <a:cubicBezTo>
                    <a:pt x="2" y="14"/>
                    <a:pt x="1" y="14"/>
                    <a:pt x="0" y="14"/>
                  </a:cubicBezTo>
                  <a:cubicBezTo>
                    <a:pt x="0" y="6"/>
                    <a:pt x="0" y="6"/>
                    <a:pt x="0" y="6"/>
                  </a:cubicBezTo>
                  <a:cubicBezTo>
                    <a:pt x="3" y="5"/>
                    <a:pt x="5" y="4"/>
                    <a:pt x="8" y="3"/>
                  </a:cubicBezTo>
                  <a:cubicBezTo>
                    <a:pt x="10" y="2"/>
                    <a:pt x="12" y="1"/>
                    <a:pt x="13" y="0"/>
                  </a:cubicBezTo>
                  <a:lnTo>
                    <a:pt x="19"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95"/>
            <p:cNvSpPr>
              <a:spLocks noEditPoints="1"/>
            </p:cNvSpPr>
            <p:nvPr/>
          </p:nvSpPr>
          <p:spPr bwMode="auto">
            <a:xfrm>
              <a:off x="789" y="3343"/>
              <a:ext cx="64" cy="90"/>
            </a:xfrm>
            <a:custGeom>
              <a:avLst/>
              <a:gdLst>
                <a:gd name="T0" fmla="*/ 16 w 32"/>
                <a:gd name="T1" fmla="*/ 45 h 45"/>
                <a:gd name="T2" fmla="*/ 0 w 32"/>
                <a:gd name="T3" fmla="*/ 23 h 45"/>
                <a:gd name="T4" fmla="*/ 4 w 32"/>
                <a:gd name="T5" fmla="*/ 6 h 45"/>
                <a:gd name="T6" fmla="*/ 16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4" y="6"/>
                  </a:cubicBezTo>
                  <a:cubicBezTo>
                    <a:pt x="7" y="2"/>
                    <a:pt x="11" y="0"/>
                    <a:pt x="16" y="0"/>
                  </a:cubicBezTo>
                  <a:cubicBezTo>
                    <a:pt x="27" y="0"/>
                    <a:pt x="32" y="7"/>
                    <a:pt x="32" y="22"/>
                  </a:cubicBezTo>
                  <a:cubicBezTo>
                    <a:pt x="32" y="29"/>
                    <a:pt x="30" y="35"/>
                    <a:pt x="28" y="39"/>
                  </a:cubicBezTo>
                  <a:cubicBezTo>
                    <a:pt x="25" y="43"/>
                    <a:pt x="21" y="45"/>
                    <a:pt x="16" y="45"/>
                  </a:cubicBezTo>
                  <a:close/>
                  <a:moveTo>
                    <a:pt x="16" y="7"/>
                  </a:moveTo>
                  <a:cubicBezTo>
                    <a:pt x="12" y="7"/>
                    <a:pt x="10" y="12"/>
                    <a:pt x="10" y="23"/>
                  </a:cubicBezTo>
                  <a:cubicBezTo>
                    <a:pt x="10" y="33"/>
                    <a:pt x="12" y="38"/>
                    <a:pt x="16" y="38"/>
                  </a:cubicBezTo>
                  <a:cubicBezTo>
                    <a:pt x="20" y="38"/>
                    <a:pt x="22" y="33"/>
                    <a:pt x="22" y="22"/>
                  </a:cubicBezTo>
                  <a:cubicBezTo>
                    <a:pt x="22" y="12"/>
                    <a:pt x="20" y="7"/>
                    <a:pt x="16"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96"/>
            <p:cNvSpPr>
              <a:spLocks noEditPoints="1"/>
            </p:cNvSpPr>
            <p:nvPr/>
          </p:nvSpPr>
          <p:spPr bwMode="auto">
            <a:xfrm>
              <a:off x="568" y="3704"/>
              <a:ext cx="63" cy="90"/>
            </a:xfrm>
            <a:custGeom>
              <a:avLst/>
              <a:gdLst>
                <a:gd name="T0" fmla="*/ 16 w 32"/>
                <a:gd name="T1" fmla="*/ 45 h 45"/>
                <a:gd name="T2" fmla="*/ 0 w 32"/>
                <a:gd name="T3" fmla="*/ 23 h 45"/>
                <a:gd name="T4" fmla="*/ 4 w 32"/>
                <a:gd name="T5" fmla="*/ 6 h 45"/>
                <a:gd name="T6" fmla="*/ 17 w 32"/>
                <a:gd name="T7" fmla="*/ 0 h 45"/>
                <a:gd name="T8" fmla="*/ 32 w 32"/>
                <a:gd name="T9" fmla="*/ 22 h 45"/>
                <a:gd name="T10" fmla="*/ 28 w 32"/>
                <a:gd name="T11" fmla="*/ 39 h 45"/>
                <a:gd name="T12" fmla="*/ 16 w 32"/>
                <a:gd name="T13" fmla="*/ 45 h 45"/>
                <a:gd name="T14" fmla="*/ 16 w 32"/>
                <a:gd name="T15" fmla="*/ 8 h 45"/>
                <a:gd name="T16" fmla="*/ 10 w 32"/>
                <a:gd name="T17" fmla="*/ 23 h 45"/>
                <a:gd name="T18" fmla="*/ 16 w 32"/>
                <a:gd name="T19" fmla="*/ 38 h 45"/>
                <a:gd name="T20" fmla="*/ 22 w 32"/>
                <a:gd name="T21" fmla="*/ 23 h 45"/>
                <a:gd name="T22" fmla="*/ 16 w 32"/>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4" y="6"/>
                  </a:cubicBezTo>
                  <a:cubicBezTo>
                    <a:pt x="7" y="2"/>
                    <a:pt x="11" y="0"/>
                    <a:pt x="17" y="0"/>
                  </a:cubicBezTo>
                  <a:cubicBezTo>
                    <a:pt x="27" y="0"/>
                    <a:pt x="32" y="8"/>
                    <a:pt x="32" y="22"/>
                  </a:cubicBezTo>
                  <a:cubicBezTo>
                    <a:pt x="32" y="30"/>
                    <a:pt x="30" y="35"/>
                    <a:pt x="28" y="39"/>
                  </a:cubicBezTo>
                  <a:cubicBezTo>
                    <a:pt x="25" y="43"/>
                    <a:pt x="21" y="45"/>
                    <a:pt x="16" y="45"/>
                  </a:cubicBezTo>
                  <a:close/>
                  <a:moveTo>
                    <a:pt x="16" y="8"/>
                  </a:moveTo>
                  <a:cubicBezTo>
                    <a:pt x="12" y="8"/>
                    <a:pt x="10" y="13"/>
                    <a:pt x="10" y="23"/>
                  </a:cubicBezTo>
                  <a:cubicBezTo>
                    <a:pt x="10" y="33"/>
                    <a:pt x="12" y="38"/>
                    <a:pt x="16" y="38"/>
                  </a:cubicBezTo>
                  <a:cubicBezTo>
                    <a:pt x="20" y="38"/>
                    <a:pt x="22" y="33"/>
                    <a:pt x="22" y="23"/>
                  </a:cubicBezTo>
                  <a:cubicBezTo>
                    <a:pt x="22" y="13"/>
                    <a:pt x="20" y="8"/>
                    <a:pt x="16" y="8"/>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97"/>
            <p:cNvSpPr>
              <a:spLocks/>
            </p:cNvSpPr>
            <p:nvPr/>
          </p:nvSpPr>
          <p:spPr bwMode="auto">
            <a:xfrm>
              <a:off x="653" y="3704"/>
              <a:ext cx="38" cy="88"/>
            </a:xfrm>
            <a:custGeom>
              <a:avLst/>
              <a:gdLst>
                <a:gd name="T0" fmla="*/ 19 w 19"/>
                <a:gd name="T1" fmla="*/ 0 h 44"/>
                <a:gd name="T2" fmla="*/ 19 w 19"/>
                <a:gd name="T3" fmla="*/ 44 h 44"/>
                <a:gd name="T4" fmla="*/ 9 w 19"/>
                <a:gd name="T5" fmla="*/ 44 h 44"/>
                <a:gd name="T6" fmla="*/ 9 w 19"/>
                <a:gd name="T7" fmla="*/ 11 h 44"/>
                <a:gd name="T8" fmla="*/ 7 w 19"/>
                <a:gd name="T9" fmla="*/ 12 h 44"/>
                <a:gd name="T10" fmla="*/ 5 w 19"/>
                <a:gd name="T11" fmla="*/ 13 h 44"/>
                <a:gd name="T12" fmla="*/ 3 w 19"/>
                <a:gd name="T13" fmla="*/ 14 h 44"/>
                <a:gd name="T14" fmla="*/ 0 w 19"/>
                <a:gd name="T15" fmla="*/ 15 h 44"/>
                <a:gd name="T16" fmla="*/ 0 w 19"/>
                <a:gd name="T17" fmla="*/ 7 h 44"/>
                <a:gd name="T18" fmla="*/ 7 w 19"/>
                <a:gd name="T19" fmla="*/ 4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9" y="44"/>
                    <a:pt x="9" y="44"/>
                    <a:pt x="9" y="44"/>
                  </a:cubicBezTo>
                  <a:cubicBezTo>
                    <a:pt x="9" y="11"/>
                    <a:pt x="9" y="11"/>
                    <a:pt x="9" y="11"/>
                  </a:cubicBezTo>
                  <a:cubicBezTo>
                    <a:pt x="9" y="11"/>
                    <a:pt x="8" y="12"/>
                    <a:pt x="7" y="12"/>
                  </a:cubicBezTo>
                  <a:cubicBezTo>
                    <a:pt x="7" y="13"/>
                    <a:pt x="6" y="13"/>
                    <a:pt x="5" y="13"/>
                  </a:cubicBezTo>
                  <a:cubicBezTo>
                    <a:pt x="4" y="14"/>
                    <a:pt x="3" y="14"/>
                    <a:pt x="3" y="14"/>
                  </a:cubicBezTo>
                  <a:cubicBezTo>
                    <a:pt x="2" y="14"/>
                    <a:pt x="1" y="15"/>
                    <a:pt x="0" y="15"/>
                  </a:cubicBezTo>
                  <a:cubicBezTo>
                    <a:pt x="0" y="7"/>
                    <a:pt x="0" y="7"/>
                    <a:pt x="0" y="7"/>
                  </a:cubicBezTo>
                  <a:cubicBezTo>
                    <a:pt x="2" y="6"/>
                    <a:pt x="5" y="5"/>
                    <a:pt x="7" y="4"/>
                  </a:cubicBezTo>
                  <a:cubicBezTo>
                    <a:pt x="9" y="3"/>
                    <a:pt x="11" y="1"/>
                    <a:pt x="13" y="0"/>
                  </a:cubicBezTo>
                  <a:lnTo>
                    <a:pt x="19"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98"/>
            <p:cNvSpPr>
              <a:spLocks noEditPoints="1"/>
            </p:cNvSpPr>
            <p:nvPr/>
          </p:nvSpPr>
          <p:spPr bwMode="auto">
            <a:xfrm>
              <a:off x="715" y="3704"/>
              <a:ext cx="64" cy="90"/>
            </a:xfrm>
            <a:custGeom>
              <a:avLst/>
              <a:gdLst>
                <a:gd name="T0" fmla="*/ 16 w 32"/>
                <a:gd name="T1" fmla="*/ 45 h 45"/>
                <a:gd name="T2" fmla="*/ 0 w 32"/>
                <a:gd name="T3" fmla="*/ 23 h 45"/>
                <a:gd name="T4" fmla="*/ 5 w 32"/>
                <a:gd name="T5" fmla="*/ 6 h 45"/>
                <a:gd name="T6" fmla="*/ 17 w 32"/>
                <a:gd name="T7" fmla="*/ 0 h 45"/>
                <a:gd name="T8" fmla="*/ 32 w 32"/>
                <a:gd name="T9" fmla="*/ 22 h 45"/>
                <a:gd name="T10" fmla="*/ 28 w 32"/>
                <a:gd name="T11" fmla="*/ 39 h 45"/>
                <a:gd name="T12" fmla="*/ 16 w 32"/>
                <a:gd name="T13" fmla="*/ 45 h 45"/>
                <a:gd name="T14" fmla="*/ 16 w 32"/>
                <a:gd name="T15" fmla="*/ 8 h 45"/>
                <a:gd name="T16" fmla="*/ 10 w 32"/>
                <a:gd name="T17" fmla="*/ 23 h 45"/>
                <a:gd name="T18" fmla="*/ 16 w 32"/>
                <a:gd name="T19" fmla="*/ 38 h 45"/>
                <a:gd name="T20" fmla="*/ 22 w 32"/>
                <a:gd name="T21" fmla="*/ 23 h 45"/>
                <a:gd name="T22" fmla="*/ 16 w 32"/>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5" y="6"/>
                  </a:cubicBezTo>
                  <a:cubicBezTo>
                    <a:pt x="7" y="2"/>
                    <a:pt x="11" y="0"/>
                    <a:pt x="17" y="0"/>
                  </a:cubicBezTo>
                  <a:cubicBezTo>
                    <a:pt x="27" y="0"/>
                    <a:pt x="32" y="8"/>
                    <a:pt x="32" y="22"/>
                  </a:cubicBezTo>
                  <a:cubicBezTo>
                    <a:pt x="32" y="30"/>
                    <a:pt x="30" y="35"/>
                    <a:pt x="28" y="39"/>
                  </a:cubicBezTo>
                  <a:cubicBezTo>
                    <a:pt x="25" y="43"/>
                    <a:pt x="21" y="45"/>
                    <a:pt x="16" y="45"/>
                  </a:cubicBezTo>
                  <a:close/>
                  <a:moveTo>
                    <a:pt x="16" y="8"/>
                  </a:moveTo>
                  <a:cubicBezTo>
                    <a:pt x="12" y="8"/>
                    <a:pt x="10" y="13"/>
                    <a:pt x="10" y="23"/>
                  </a:cubicBezTo>
                  <a:cubicBezTo>
                    <a:pt x="10" y="33"/>
                    <a:pt x="12" y="38"/>
                    <a:pt x="16" y="38"/>
                  </a:cubicBezTo>
                  <a:cubicBezTo>
                    <a:pt x="20" y="38"/>
                    <a:pt x="22" y="33"/>
                    <a:pt x="22" y="23"/>
                  </a:cubicBezTo>
                  <a:cubicBezTo>
                    <a:pt x="22" y="13"/>
                    <a:pt x="20" y="8"/>
                    <a:pt x="16" y="8"/>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99"/>
            <p:cNvSpPr>
              <a:spLocks noEditPoints="1"/>
            </p:cNvSpPr>
            <p:nvPr/>
          </p:nvSpPr>
          <p:spPr bwMode="auto">
            <a:xfrm>
              <a:off x="568" y="3828"/>
              <a:ext cx="63" cy="90"/>
            </a:xfrm>
            <a:custGeom>
              <a:avLst/>
              <a:gdLst>
                <a:gd name="T0" fmla="*/ 16 w 32"/>
                <a:gd name="T1" fmla="*/ 45 h 45"/>
                <a:gd name="T2" fmla="*/ 0 w 32"/>
                <a:gd name="T3" fmla="*/ 23 h 45"/>
                <a:gd name="T4" fmla="*/ 4 w 32"/>
                <a:gd name="T5" fmla="*/ 6 h 45"/>
                <a:gd name="T6" fmla="*/ 17 w 32"/>
                <a:gd name="T7" fmla="*/ 0 h 45"/>
                <a:gd name="T8" fmla="*/ 32 w 32"/>
                <a:gd name="T9" fmla="*/ 22 h 45"/>
                <a:gd name="T10" fmla="*/ 28 w 32"/>
                <a:gd name="T11" fmla="*/ 39 h 45"/>
                <a:gd name="T12" fmla="*/ 16 w 32"/>
                <a:gd name="T13" fmla="*/ 45 h 45"/>
                <a:gd name="T14" fmla="*/ 16 w 32"/>
                <a:gd name="T15" fmla="*/ 8 h 45"/>
                <a:gd name="T16" fmla="*/ 10 w 32"/>
                <a:gd name="T17" fmla="*/ 23 h 45"/>
                <a:gd name="T18" fmla="*/ 16 w 32"/>
                <a:gd name="T19" fmla="*/ 38 h 45"/>
                <a:gd name="T20" fmla="*/ 22 w 32"/>
                <a:gd name="T21" fmla="*/ 23 h 45"/>
                <a:gd name="T22" fmla="*/ 16 w 32"/>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4" y="6"/>
                  </a:cubicBezTo>
                  <a:cubicBezTo>
                    <a:pt x="7" y="2"/>
                    <a:pt x="11" y="0"/>
                    <a:pt x="17" y="0"/>
                  </a:cubicBezTo>
                  <a:cubicBezTo>
                    <a:pt x="27" y="0"/>
                    <a:pt x="32" y="8"/>
                    <a:pt x="32" y="22"/>
                  </a:cubicBezTo>
                  <a:cubicBezTo>
                    <a:pt x="32" y="30"/>
                    <a:pt x="30" y="35"/>
                    <a:pt x="28" y="39"/>
                  </a:cubicBezTo>
                  <a:cubicBezTo>
                    <a:pt x="25" y="43"/>
                    <a:pt x="21" y="45"/>
                    <a:pt x="16" y="45"/>
                  </a:cubicBezTo>
                  <a:close/>
                  <a:moveTo>
                    <a:pt x="16" y="8"/>
                  </a:moveTo>
                  <a:cubicBezTo>
                    <a:pt x="12" y="8"/>
                    <a:pt x="10" y="13"/>
                    <a:pt x="10" y="23"/>
                  </a:cubicBezTo>
                  <a:cubicBezTo>
                    <a:pt x="10" y="33"/>
                    <a:pt x="12" y="38"/>
                    <a:pt x="16" y="38"/>
                  </a:cubicBezTo>
                  <a:cubicBezTo>
                    <a:pt x="20" y="38"/>
                    <a:pt x="22" y="33"/>
                    <a:pt x="22" y="23"/>
                  </a:cubicBezTo>
                  <a:cubicBezTo>
                    <a:pt x="22" y="13"/>
                    <a:pt x="20" y="8"/>
                    <a:pt x="16" y="8"/>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400"/>
            <p:cNvSpPr>
              <a:spLocks noEditPoints="1"/>
            </p:cNvSpPr>
            <p:nvPr/>
          </p:nvSpPr>
          <p:spPr bwMode="auto">
            <a:xfrm>
              <a:off x="645" y="3828"/>
              <a:ext cx="62" cy="90"/>
            </a:xfrm>
            <a:custGeom>
              <a:avLst/>
              <a:gdLst>
                <a:gd name="T0" fmla="*/ 15 w 31"/>
                <a:gd name="T1" fmla="*/ 45 h 45"/>
                <a:gd name="T2" fmla="*/ 0 w 31"/>
                <a:gd name="T3" fmla="*/ 23 h 45"/>
                <a:gd name="T4" fmla="*/ 4 w 31"/>
                <a:gd name="T5" fmla="*/ 6 h 45"/>
                <a:gd name="T6" fmla="*/ 16 w 31"/>
                <a:gd name="T7" fmla="*/ 0 h 45"/>
                <a:gd name="T8" fmla="*/ 31 w 31"/>
                <a:gd name="T9" fmla="*/ 22 h 45"/>
                <a:gd name="T10" fmla="*/ 27 w 31"/>
                <a:gd name="T11" fmla="*/ 39 h 45"/>
                <a:gd name="T12" fmla="*/ 15 w 31"/>
                <a:gd name="T13" fmla="*/ 45 h 45"/>
                <a:gd name="T14" fmla="*/ 16 w 31"/>
                <a:gd name="T15" fmla="*/ 8 h 45"/>
                <a:gd name="T16" fmla="*/ 9 w 31"/>
                <a:gd name="T17" fmla="*/ 23 h 45"/>
                <a:gd name="T18" fmla="*/ 15 w 31"/>
                <a:gd name="T19" fmla="*/ 38 h 45"/>
                <a:gd name="T20" fmla="*/ 21 w 31"/>
                <a:gd name="T21" fmla="*/ 23 h 45"/>
                <a:gd name="T22" fmla="*/ 16 w 31"/>
                <a:gd name="T23"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45">
                  <a:moveTo>
                    <a:pt x="15" y="45"/>
                  </a:moveTo>
                  <a:cubicBezTo>
                    <a:pt x="5" y="45"/>
                    <a:pt x="0" y="38"/>
                    <a:pt x="0" y="23"/>
                  </a:cubicBezTo>
                  <a:cubicBezTo>
                    <a:pt x="0" y="16"/>
                    <a:pt x="1" y="10"/>
                    <a:pt x="4" y="6"/>
                  </a:cubicBezTo>
                  <a:cubicBezTo>
                    <a:pt x="7" y="2"/>
                    <a:pt x="11" y="0"/>
                    <a:pt x="16" y="0"/>
                  </a:cubicBezTo>
                  <a:cubicBezTo>
                    <a:pt x="26" y="0"/>
                    <a:pt x="31" y="8"/>
                    <a:pt x="31" y="22"/>
                  </a:cubicBezTo>
                  <a:cubicBezTo>
                    <a:pt x="31" y="30"/>
                    <a:pt x="30" y="35"/>
                    <a:pt x="27" y="39"/>
                  </a:cubicBezTo>
                  <a:cubicBezTo>
                    <a:pt x="24" y="43"/>
                    <a:pt x="20" y="45"/>
                    <a:pt x="15" y="45"/>
                  </a:cubicBezTo>
                  <a:close/>
                  <a:moveTo>
                    <a:pt x="16" y="8"/>
                  </a:moveTo>
                  <a:cubicBezTo>
                    <a:pt x="11" y="8"/>
                    <a:pt x="9" y="13"/>
                    <a:pt x="9" y="23"/>
                  </a:cubicBezTo>
                  <a:cubicBezTo>
                    <a:pt x="9" y="33"/>
                    <a:pt x="11" y="38"/>
                    <a:pt x="15" y="38"/>
                  </a:cubicBezTo>
                  <a:cubicBezTo>
                    <a:pt x="19" y="38"/>
                    <a:pt x="21" y="33"/>
                    <a:pt x="21" y="23"/>
                  </a:cubicBezTo>
                  <a:cubicBezTo>
                    <a:pt x="21" y="13"/>
                    <a:pt x="19" y="8"/>
                    <a:pt x="16" y="8"/>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401"/>
            <p:cNvSpPr>
              <a:spLocks/>
            </p:cNvSpPr>
            <p:nvPr/>
          </p:nvSpPr>
          <p:spPr bwMode="auto">
            <a:xfrm>
              <a:off x="797" y="3467"/>
              <a:ext cx="38" cy="88"/>
            </a:xfrm>
            <a:custGeom>
              <a:avLst/>
              <a:gdLst>
                <a:gd name="T0" fmla="*/ 19 w 19"/>
                <a:gd name="T1" fmla="*/ 0 h 44"/>
                <a:gd name="T2" fmla="*/ 19 w 19"/>
                <a:gd name="T3" fmla="*/ 44 h 44"/>
                <a:gd name="T4" fmla="*/ 10 w 19"/>
                <a:gd name="T5" fmla="*/ 44 h 44"/>
                <a:gd name="T6" fmla="*/ 10 w 19"/>
                <a:gd name="T7" fmla="*/ 11 h 44"/>
                <a:gd name="T8" fmla="*/ 8 w 19"/>
                <a:gd name="T9" fmla="*/ 12 h 44"/>
                <a:gd name="T10" fmla="*/ 6 w 19"/>
                <a:gd name="T11" fmla="*/ 13 h 44"/>
                <a:gd name="T12" fmla="*/ 3 w 19"/>
                <a:gd name="T13" fmla="*/ 14 h 44"/>
                <a:gd name="T14" fmla="*/ 0 w 19"/>
                <a:gd name="T15" fmla="*/ 14 h 44"/>
                <a:gd name="T16" fmla="*/ 0 w 19"/>
                <a:gd name="T17" fmla="*/ 6 h 44"/>
                <a:gd name="T18" fmla="*/ 8 w 19"/>
                <a:gd name="T19" fmla="*/ 3 h 44"/>
                <a:gd name="T20" fmla="*/ 13 w 19"/>
                <a:gd name="T21" fmla="*/ 0 h 44"/>
                <a:gd name="T22" fmla="*/ 19 w 19"/>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44">
                  <a:moveTo>
                    <a:pt x="19" y="0"/>
                  </a:moveTo>
                  <a:cubicBezTo>
                    <a:pt x="19" y="44"/>
                    <a:pt x="19" y="44"/>
                    <a:pt x="19" y="44"/>
                  </a:cubicBezTo>
                  <a:cubicBezTo>
                    <a:pt x="10" y="44"/>
                    <a:pt x="10" y="44"/>
                    <a:pt x="10" y="44"/>
                  </a:cubicBezTo>
                  <a:cubicBezTo>
                    <a:pt x="10" y="11"/>
                    <a:pt x="10" y="11"/>
                    <a:pt x="10" y="11"/>
                  </a:cubicBezTo>
                  <a:cubicBezTo>
                    <a:pt x="9" y="11"/>
                    <a:pt x="9" y="11"/>
                    <a:pt x="8" y="12"/>
                  </a:cubicBezTo>
                  <a:cubicBezTo>
                    <a:pt x="7" y="12"/>
                    <a:pt x="6" y="13"/>
                    <a:pt x="6" y="13"/>
                  </a:cubicBezTo>
                  <a:cubicBezTo>
                    <a:pt x="5" y="13"/>
                    <a:pt x="4" y="14"/>
                    <a:pt x="3" y="14"/>
                  </a:cubicBezTo>
                  <a:cubicBezTo>
                    <a:pt x="2" y="14"/>
                    <a:pt x="1" y="14"/>
                    <a:pt x="0" y="14"/>
                  </a:cubicBezTo>
                  <a:cubicBezTo>
                    <a:pt x="0" y="6"/>
                    <a:pt x="0" y="6"/>
                    <a:pt x="0" y="6"/>
                  </a:cubicBezTo>
                  <a:cubicBezTo>
                    <a:pt x="3" y="6"/>
                    <a:pt x="5" y="5"/>
                    <a:pt x="8" y="3"/>
                  </a:cubicBezTo>
                  <a:cubicBezTo>
                    <a:pt x="10" y="2"/>
                    <a:pt x="12" y="1"/>
                    <a:pt x="13" y="0"/>
                  </a:cubicBezTo>
                  <a:lnTo>
                    <a:pt x="19"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402"/>
            <p:cNvSpPr>
              <a:spLocks noEditPoints="1"/>
            </p:cNvSpPr>
            <p:nvPr/>
          </p:nvSpPr>
          <p:spPr bwMode="auto">
            <a:xfrm>
              <a:off x="715" y="3467"/>
              <a:ext cx="64" cy="90"/>
            </a:xfrm>
            <a:custGeom>
              <a:avLst/>
              <a:gdLst>
                <a:gd name="T0" fmla="*/ 16 w 32"/>
                <a:gd name="T1" fmla="*/ 45 h 45"/>
                <a:gd name="T2" fmla="*/ 0 w 32"/>
                <a:gd name="T3" fmla="*/ 23 h 45"/>
                <a:gd name="T4" fmla="*/ 5 w 32"/>
                <a:gd name="T5" fmla="*/ 6 h 45"/>
                <a:gd name="T6" fmla="*/ 17 w 32"/>
                <a:gd name="T7" fmla="*/ 0 h 45"/>
                <a:gd name="T8" fmla="*/ 32 w 32"/>
                <a:gd name="T9" fmla="*/ 22 h 45"/>
                <a:gd name="T10" fmla="*/ 28 w 32"/>
                <a:gd name="T11" fmla="*/ 39 h 45"/>
                <a:gd name="T12" fmla="*/ 16 w 32"/>
                <a:gd name="T13" fmla="*/ 45 h 45"/>
                <a:gd name="T14" fmla="*/ 16 w 32"/>
                <a:gd name="T15" fmla="*/ 7 h 45"/>
                <a:gd name="T16" fmla="*/ 10 w 32"/>
                <a:gd name="T17" fmla="*/ 23 h 45"/>
                <a:gd name="T18" fmla="*/ 16 w 32"/>
                <a:gd name="T19" fmla="*/ 38 h 45"/>
                <a:gd name="T20" fmla="*/ 22 w 32"/>
                <a:gd name="T21" fmla="*/ 22 h 45"/>
                <a:gd name="T22" fmla="*/ 16 w 32"/>
                <a:gd name="T23"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5">
                  <a:moveTo>
                    <a:pt x="16" y="45"/>
                  </a:moveTo>
                  <a:cubicBezTo>
                    <a:pt x="5" y="45"/>
                    <a:pt x="0" y="38"/>
                    <a:pt x="0" y="23"/>
                  </a:cubicBezTo>
                  <a:cubicBezTo>
                    <a:pt x="0" y="16"/>
                    <a:pt x="2" y="10"/>
                    <a:pt x="5" y="6"/>
                  </a:cubicBezTo>
                  <a:cubicBezTo>
                    <a:pt x="7" y="2"/>
                    <a:pt x="11" y="0"/>
                    <a:pt x="17" y="0"/>
                  </a:cubicBezTo>
                  <a:cubicBezTo>
                    <a:pt x="27" y="0"/>
                    <a:pt x="32" y="7"/>
                    <a:pt x="32" y="22"/>
                  </a:cubicBezTo>
                  <a:cubicBezTo>
                    <a:pt x="32" y="29"/>
                    <a:pt x="30" y="35"/>
                    <a:pt x="28" y="39"/>
                  </a:cubicBezTo>
                  <a:cubicBezTo>
                    <a:pt x="25" y="43"/>
                    <a:pt x="21" y="45"/>
                    <a:pt x="16" y="45"/>
                  </a:cubicBezTo>
                  <a:close/>
                  <a:moveTo>
                    <a:pt x="16" y="7"/>
                  </a:moveTo>
                  <a:cubicBezTo>
                    <a:pt x="12" y="7"/>
                    <a:pt x="10" y="13"/>
                    <a:pt x="10" y="23"/>
                  </a:cubicBezTo>
                  <a:cubicBezTo>
                    <a:pt x="10" y="33"/>
                    <a:pt x="12" y="38"/>
                    <a:pt x="16" y="38"/>
                  </a:cubicBezTo>
                  <a:cubicBezTo>
                    <a:pt x="20" y="38"/>
                    <a:pt x="22" y="33"/>
                    <a:pt x="22" y="22"/>
                  </a:cubicBezTo>
                  <a:cubicBezTo>
                    <a:pt x="22" y="12"/>
                    <a:pt x="20" y="7"/>
                    <a:pt x="16" y="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403"/>
            <p:cNvSpPr>
              <a:spLocks noChangeArrowheads="1"/>
            </p:cNvSpPr>
            <p:nvPr/>
          </p:nvSpPr>
          <p:spPr bwMode="auto">
            <a:xfrm>
              <a:off x="422" y="1905"/>
              <a:ext cx="174" cy="337"/>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404"/>
            <p:cNvSpPr>
              <a:spLocks noChangeArrowheads="1"/>
            </p:cNvSpPr>
            <p:nvPr/>
          </p:nvSpPr>
          <p:spPr bwMode="auto">
            <a:xfrm>
              <a:off x="765" y="1979"/>
              <a:ext cx="148" cy="26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405"/>
            <p:cNvSpPr>
              <a:spLocks noChangeArrowheads="1"/>
            </p:cNvSpPr>
            <p:nvPr/>
          </p:nvSpPr>
          <p:spPr bwMode="auto">
            <a:xfrm>
              <a:off x="765" y="1849"/>
              <a:ext cx="32" cy="261"/>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406"/>
            <p:cNvSpPr>
              <a:spLocks noChangeArrowheads="1"/>
            </p:cNvSpPr>
            <p:nvPr/>
          </p:nvSpPr>
          <p:spPr bwMode="auto">
            <a:xfrm>
              <a:off x="528" y="1837"/>
              <a:ext cx="177" cy="405"/>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407"/>
            <p:cNvSpPr>
              <a:spLocks noChangeArrowheads="1"/>
            </p:cNvSpPr>
            <p:nvPr/>
          </p:nvSpPr>
          <p:spPr bwMode="auto">
            <a:xfrm>
              <a:off x="653" y="1803"/>
              <a:ext cx="112" cy="43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408"/>
            <p:cNvSpPr>
              <a:spLocks noChangeArrowheads="1"/>
            </p:cNvSpPr>
            <p:nvPr/>
          </p:nvSpPr>
          <p:spPr bwMode="auto">
            <a:xfrm>
              <a:off x="596" y="1945"/>
              <a:ext cx="97" cy="297"/>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8" name="Group 187"/>
          <p:cNvGrpSpPr/>
          <p:nvPr/>
        </p:nvGrpSpPr>
        <p:grpSpPr>
          <a:xfrm>
            <a:off x="2924561" y="376546"/>
            <a:ext cx="2011680" cy="2011680"/>
            <a:chOff x="457200" y="1905000"/>
            <a:chExt cx="2011680" cy="2011680"/>
          </a:xfrm>
        </p:grpSpPr>
        <p:sp>
          <p:nvSpPr>
            <p:cNvPr id="189" name="Rectangle 188"/>
            <p:cNvSpPr>
              <a:spLocks noChangeAspect="1"/>
            </p:cNvSpPr>
            <p:nvPr>
              <p:custDataLst>
                <p:tags r:id="rId7"/>
              </p:custDataLst>
            </p:nvPr>
          </p:nvSpPr>
          <p:spPr>
            <a:xfrm>
              <a:off x="457200" y="190500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90" name="Picture 189"/>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8446" y="2012386"/>
              <a:ext cx="1809188" cy="1828800"/>
            </a:xfrm>
            <a:prstGeom prst="rect">
              <a:avLst/>
            </a:prstGeom>
          </p:spPr>
        </p:pic>
      </p:grpSp>
      <p:grpSp>
        <p:nvGrpSpPr>
          <p:cNvPr id="191" name="Group 190"/>
          <p:cNvGrpSpPr/>
          <p:nvPr/>
        </p:nvGrpSpPr>
        <p:grpSpPr>
          <a:xfrm>
            <a:off x="5032761" y="376546"/>
            <a:ext cx="2011680" cy="2011680"/>
            <a:chOff x="9677400" y="2475865"/>
            <a:chExt cx="2011680" cy="2011680"/>
          </a:xfrm>
        </p:grpSpPr>
        <p:sp>
          <p:nvSpPr>
            <p:cNvPr id="192" name="Rectangle 191"/>
            <p:cNvSpPr>
              <a:spLocks noChangeAspect="1"/>
            </p:cNvSpPr>
            <p:nvPr>
              <p:custDataLst>
                <p:tags r:id="rId6"/>
              </p:custDataLst>
            </p:nvPr>
          </p:nvSpPr>
          <p:spPr>
            <a:xfrm>
              <a:off x="9677400" y="24758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Data</a:t>
              </a:r>
              <a:endParaRPr lang="en-US" dirty="0">
                <a:solidFill>
                  <a:srgbClr val="FFFFFF"/>
                </a:solidFill>
              </a:endParaRPr>
            </a:p>
          </p:txBody>
        </p:sp>
        <p:sp>
          <p:nvSpPr>
            <p:cNvPr id="193" name="TextBox 192"/>
            <p:cNvSpPr txBox="1"/>
            <p:nvPr/>
          </p:nvSpPr>
          <p:spPr>
            <a:xfrm>
              <a:off x="10176637" y="2967543"/>
              <a:ext cx="1219200" cy="1015663"/>
            </a:xfrm>
            <a:prstGeom prst="rect">
              <a:avLst/>
            </a:prstGeom>
            <a:noFill/>
          </p:spPr>
          <p:txBody>
            <a:bodyPr wrap="square" rtlCol="0">
              <a:spAutoFit/>
            </a:bodyPr>
            <a:lstStyle/>
            <a:p>
              <a:r>
                <a:rPr lang="en-US" sz="2000" dirty="0" smtClean="0">
                  <a:solidFill>
                    <a:schemeClr val="bg1"/>
                  </a:solidFill>
                </a:rPr>
                <a:t>110010</a:t>
              </a:r>
            </a:p>
            <a:p>
              <a:r>
                <a:rPr lang="en-US" sz="2000" dirty="0" smtClean="0">
                  <a:solidFill>
                    <a:schemeClr val="bg1"/>
                  </a:solidFill>
                </a:rPr>
                <a:t>101110</a:t>
              </a:r>
            </a:p>
            <a:p>
              <a:r>
                <a:rPr lang="en-US" sz="2000" dirty="0" smtClean="0">
                  <a:solidFill>
                    <a:schemeClr val="bg1"/>
                  </a:solidFill>
                </a:rPr>
                <a:t>000101</a:t>
              </a:r>
              <a:endParaRPr lang="en-US" sz="2000" dirty="0">
                <a:solidFill>
                  <a:schemeClr val="bg1"/>
                </a:solidFill>
              </a:endParaRPr>
            </a:p>
          </p:txBody>
        </p:sp>
      </p:grpSp>
      <p:grpSp>
        <p:nvGrpSpPr>
          <p:cNvPr id="4" name="Group 3"/>
          <p:cNvGrpSpPr/>
          <p:nvPr/>
        </p:nvGrpSpPr>
        <p:grpSpPr>
          <a:xfrm>
            <a:off x="7136676" y="4611439"/>
            <a:ext cx="4140923" cy="2017961"/>
            <a:chOff x="6653092" y="4449916"/>
            <a:chExt cx="4140923" cy="2017961"/>
          </a:xfrm>
        </p:grpSpPr>
        <p:grpSp>
          <p:nvGrpSpPr>
            <p:cNvPr id="194" name="Group 193"/>
            <p:cNvGrpSpPr/>
            <p:nvPr/>
          </p:nvGrpSpPr>
          <p:grpSpPr>
            <a:xfrm>
              <a:off x="8782335" y="4449916"/>
              <a:ext cx="2011680" cy="2011680"/>
              <a:chOff x="5943600" y="2133600"/>
              <a:chExt cx="2011680" cy="2011680"/>
            </a:xfrm>
          </p:grpSpPr>
          <p:sp>
            <p:nvSpPr>
              <p:cNvPr id="195" name="Rectangle 194"/>
              <p:cNvSpPr>
                <a:spLocks noChangeAspect="1"/>
              </p:cNvSpPr>
              <p:nvPr>
                <p:custDataLst>
                  <p:tags r:id="rId5"/>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Any size</a:t>
                </a:r>
                <a:endParaRPr lang="en-US" dirty="0">
                  <a:solidFill>
                    <a:srgbClr val="FFFFFF"/>
                  </a:solidFill>
                </a:endParaRPr>
              </a:p>
            </p:txBody>
          </p:sp>
          <p:pic>
            <p:nvPicPr>
              <p:cNvPr id="196" name="Picture 19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80991" y="2743200"/>
                <a:ext cx="248409" cy="600993"/>
              </a:xfrm>
              <a:prstGeom prst="rect">
                <a:avLst/>
              </a:prstGeom>
            </p:spPr>
          </p:pic>
          <p:pic>
            <p:nvPicPr>
              <p:cNvPr id="197" name="Picture 19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58001" y="2335950"/>
                <a:ext cx="585066" cy="1415494"/>
              </a:xfrm>
              <a:prstGeom prst="rect">
                <a:avLst/>
              </a:prstGeom>
            </p:spPr>
          </p:pic>
        </p:grpSp>
        <p:grpSp>
          <p:nvGrpSpPr>
            <p:cNvPr id="198" name="Group 197"/>
            <p:cNvGrpSpPr/>
            <p:nvPr/>
          </p:nvGrpSpPr>
          <p:grpSpPr>
            <a:xfrm>
              <a:off x="6653092" y="4456197"/>
              <a:ext cx="2011680" cy="2011680"/>
              <a:chOff x="5943600" y="2133600"/>
              <a:chExt cx="2011680" cy="2011680"/>
            </a:xfrm>
          </p:grpSpPr>
          <p:sp>
            <p:nvSpPr>
              <p:cNvPr id="199" name="Rectangle 198"/>
              <p:cNvSpPr>
                <a:spLocks noChangeAspect="1"/>
              </p:cNvSpPr>
              <p:nvPr>
                <p:custDataLst>
                  <p:tags r:id="rId4"/>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Predicts future</a:t>
                </a:r>
                <a:endParaRPr lang="en-US" dirty="0">
                  <a:solidFill>
                    <a:srgbClr val="FFFFFF"/>
                  </a:solidFill>
                </a:endParaRPr>
              </a:p>
            </p:txBody>
          </p:sp>
          <p:pic>
            <p:nvPicPr>
              <p:cNvPr id="200" name="Picture 19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29278" y="2545878"/>
                <a:ext cx="840323" cy="1187123"/>
              </a:xfrm>
              <a:prstGeom prst="rect">
                <a:avLst/>
              </a:prstGeom>
            </p:spPr>
          </p:pic>
        </p:grpSp>
      </p:grpSp>
      <p:grpSp>
        <p:nvGrpSpPr>
          <p:cNvPr id="3" name="Group 2"/>
          <p:cNvGrpSpPr/>
          <p:nvPr/>
        </p:nvGrpSpPr>
        <p:grpSpPr>
          <a:xfrm>
            <a:off x="7141857" y="2494431"/>
            <a:ext cx="4135742" cy="2011680"/>
            <a:chOff x="6658273" y="2316480"/>
            <a:chExt cx="4135742" cy="2011680"/>
          </a:xfrm>
        </p:grpSpPr>
        <p:grpSp>
          <p:nvGrpSpPr>
            <p:cNvPr id="15" name="Group 14"/>
            <p:cNvGrpSpPr/>
            <p:nvPr/>
          </p:nvGrpSpPr>
          <p:grpSpPr>
            <a:xfrm>
              <a:off x="6658273" y="2316480"/>
              <a:ext cx="2011680" cy="2011680"/>
              <a:chOff x="0" y="4105275"/>
              <a:chExt cx="2011680" cy="2011680"/>
            </a:xfrm>
          </p:grpSpPr>
          <p:sp>
            <p:nvSpPr>
              <p:cNvPr id="16" name="Rectangle 15"/>
              <p:cNvSpPr>
                <a:spLocks noChangeAspect="1"/>
              </p:cNvSpPr>
              <p:nvPr>
                <p:custDataLst>
                  <p:tags r:id="rId3"/>
                </p:custDataLst>
              </p:nvPr>
            </p:nvSpPr>
            <p:spPr>
              <a:xfrm>
                <a:off x="0" y="4105275"/>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a:solidFill>
                      <a:srgbClr val="FFFFFF"/>
                    </a:solidFill>
                  </a:rPr>
                  <a:t>Omnipresence</a:t>
                </a:r>
              </a:p>
            </p:txBody>
          </p:sp>
          <p:pic>
            <p:nvPicPr>
              <p:cNvPr id="17" name="Picture 2" descr="\\MAGNUM\Projects\Microsoft\Cloud Power FY12\Design\Icons\PNGs\Cloud_on_your_terms.png"/>
              <p:cNvPicPr>
                <a:picLocks noChangeAspect="1" noChangeArrowheads="1"/>
              </p:cNvPicPr>
              <p:nvPr/>
            </p:nvPicPr>
            <p:blipFill>
              <a:blip r:embed="rId16" cstate="screen">
                <a:lum bright="100000"/>
                <a:extLst>
                  <a:ext uri="{28A0092B-C50C-407E-A947-70E740481C1C}">
                    <a14:useLocalDpi xmlns:a14="http://schemas.microsoft.com/office/drawing/2010/main"/>
                  </a:ext>
                </a:extLst>
              </a:blip>
              <a:stretch>
                <a:fillRect/>
              </a:stretch>
            </p:blipFill>
            <p:spPr bwMode="auto">
              <a:xfrm>
                <a:off x="304800" y="4391978"/>
                <a:ext cx="1371957" cy="1371600"/>
              </a:xfrm>
              <a:prstGeom prst="rect">
                <a:avLst/>
              </a:prstGeom>
              <a:noFill/>
              <a:ln>
                <a:noFill/>
              </a:ln>
            </p:spPr>
          </p:pic>
        </p:grpSp>
        <p:grpSp>
          <p:nvGrpSpPr>
            <p:cNvPr id="201" name="Group 200"/>
            <p:cNvGrpSpPr/>
            <p:nvPr/>
          </p:nvGrpSpPr>
          <p:grpSpPr>
            <a:xfrm>
              <a:off x="8782335" y="2316480"/>
              <a:ext cx="2011680" cy="2011680"/>
              <a:chOff x="5943601" y="2133600"/>
              <a:chExt cx="2011680" cy="2011680"/>
            </a:xfrm>
          </p:grpSpPr>
          <p:sp>
            <p:nvSpPr>
              <p:cNvPr id="202" name="Rectangle 201"/>
              <p:cNvSpPr>
                <a:spLocks/>
              </p:cNvSpPr>
              <p:nvPr>
                <p:custDataLst>
                  <p:tags r:id="rId2"/>
                </p:custDataLst>
              </p:nvPr>
            </p:nvSpPr>
            <p:spPr>
              <a:xfrm>
                <a:off x="5943601"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Unlock secrets</a:t>
                </a:r>
                <a:endParaRPr lang="en-US" dirty="0">
                  <a:solidFill>
                    <a:srgbClr val="FFFFFF"/>
                  </a:solidFill>
                </a:endParaRPr>
              </a:p>
            </p:txBody>
          </p:sp>
          <p:pic>
            <p:nvPicPr>
              <p:cNvPr id="203" name="Picture 8" descr="\\MAGNUM\Projects\Microsoft\Cloud Power FY12\Design\Icons\PNGs\Cross Platform.png"/>
              <p:cNvPicPr>
                <a:picLocks noChangeAspect="1" noChangeArrowheads="1"/>
              </p:cNvPicPr>
              <p:nvPr/>
            </p:nvPicPr>
            <p:blipFill>
              <a:blip r:embed="rId17" cstate="screen">
                <a:lum bright="100000"/>
                <a:extLst>
                  <a:ext uri="{28A0092B-C50C-407E-A947-70E740481C1C}">
                    <a14:useLocalDpi xmlns:a14="http://schemas.microsoft.com/office/drawing/2010/main"/>
                  </a:ext>
                </a:extLst>
              </a:blip>
              <a:stretch>
                <a:fillRect/>
              </a:stretch>
            </p:blipFill>
            <p:spPr bwMode="auto">
              <a:xfrm>
                <a:off x="6263462" y="2453640"/>
                <a:ext cx="1371957" cy="1371600"/>
              </a:xfrm>
              <a:prstGeom prst="rect">
                <a:avLst/>
              </a:prstGeom>
              <a:noFill/>
            </p:spPr>
          </p:pic>
        </p:grpSp>
      </p:grpSp>
      <p:sp>
        <p:nvSpPr>
          <p:cNvPr id="204" name="Rectangle 203"/>
          <p:cNvSpPr/>
          <p:nvPr>
            <p:custDataLst>
              <p:tags r:id="rId1"/>
            </p:custDataLst>
          </p:nvPr>
        </p:nvSpPr>
        <p:spPr>
          <a:xfrm>
            <a:off x="0" y="0"/>
            <a:ext cx="2090068"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latin typeface="Segoe UI Light" panose="020B0502040204020203" pitchFamily="34" charset="0"/>
                <a:cs typeface="Segoe UI Light" panose="020B0502040204020203" pitchFamily="34" charset="0"/>
              </a:rPr>
              <a:t>Magic </a:t>
            </a:r>
          </a:p>
          <a:p>
            <a:pPr algn="ctr"/>
            <a:r>
              <a:rPr lang="en-US" sz="4800" dirty="0" smtClean="0">
                <a:solidFill>
                  <a:srgbClr val="FFFFFF"/>
                </a:solidFill>
                <a:latin typeface="Segoe UI Light" panose="020B0502040204020203" pitchFamily="34" charset="0"/>
                <a:cs typeface="Segoe UI Light" panose="020B0502040204020203" pitchFamily="34" charset="0"/>
              </a:rPr>
              <a:t>Powers</a:t>
            </a:r>
          </a:p>
        </p:txBody>
      </p:sp>
    </p:spTree>
    <p:extLst>
      <p:ext uri="{BB962C8B-B14F-4D97-AF65-F5344CB8AC3E}">
        <p14:creationId xmlns:p14="http://schemas.microsoft.com/office/powerpoint/2010/main" val="802991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857999"/>
          </a:xfrm>
          <a:prstGeom prst="rect">
            <a:avLst/>
          </a:prstGeom>
        </p:spPr>
      </p:pic>
    </p:spTree>
    <p:extLst>
      <p:ext uri="{BB962C8B-B14F-4D97-AF65-F5344CB8AC3E}">
        <p14:creationId xmlns:p14="http://schemas.microsoft.com/office/powerpoint/2010/main" val="4081936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89000" y="1778535"/>
            <a:ext cx="10363200" cy="1345666"/>
          </a:xfrm>
        </p:spPr>
        <p:txBody>
          <a:bodyPr/>
          <a:lstStyle/>
          <a:p>
            <a:r>
              <a:rPr lang="en-US" dirty="0" smtClean="0"/>
              <a:t>Mobile</a:t>
            </a:r>
            <a:endParaRPr lang="en-US" dirty="0"/>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2400" y="3200400"/>
            <a:ext cx="2011680" cy="2011680"/>
          </a:xfrm>
          <a:prstGeom prst="rect">
            <a:avLst/>
          </a:prstGeom>
        </p:spPr>
      </p:pic>
      <p:grpSp>
        <p:nvGrpSpPr>
          <p:cNvPr id="13" name="Group 12"/>
          <p:cNvGrpSpPr/>
          <p:nvPr/>
        </p:nvGrpSpPr>
        <p:grpSpPr>
          <a:xfrm>
            <a:off x="6070600" y="3200400"/>
            <a:ext cx="2011680" cy="2011680"/>
            <a:chOff x="9677400" y="4570730"/>
            <a:chExt cx="2011680" cy="2011680"/>
          </a:xfrm>
        </p:grpSpPr>
        <p:sp>
          <p:nvSpPr>
            <p:cNvPr id="14" name="Rectangle 13"/>
            <p:cNvSpPr>
              <a:spLocks noChangeAspect="1"/>
            </p:cNvSpPr>
            <p:nvPr>
              <p:custDataLst>
                <p:tags r:id="rId2"/>
              </p:custDataLst>
            </p:nvPr>
          </p:nvSpPr>
          <p:spPr>
            <a:xfrm>
              <a:off x="9677400" y="457073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10404565" y="5041164"/>
              <a:ext cx="557350" cy="1070811"/>
            </a:xfrm>
            <a:prstGeom prst="rect">
              <a:avLst/>
            </a:prstGeom>
          </p:spPr>
        </p:pic>
      </p:grpSp>
      <p:sp>
        <p:nvSpPr>
          <p:cNvPr id="16" name="Rectangle 15"/>
          <p:cNvSpPr/>
          <p:nvPr>
            <p:custDataLst>
              <p:tags r:id="rId1"/>
            </p:custDataLst>
          </p:nvPr>
        </p:nvSpPr>
        <p:spPr>
          <a:xfrm>
            <a:off x="0" y="0"/>
            <a:ext cx="12192000" cy="12954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FF"/>
                </a:solidFill>
                <a:latin typeface="Segoe UI Light" panose="020B0502040204020203" pitchFamily="34" charset="0"/>
                <a:cs typeface="Segoe UI Light" panose="020B0502040204020203" pitchFamily="34" charset="0"/>
              </a:rPr>
              <a:t>Magic 3</a:t>
            </a:r>
            <a:endParaRPr lang="en-US" sz="60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11114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txBox="1">
            <a:spLocks/>
          </p:cNvSpPr>
          <p:nvPr/>
        </p:nvSpPr>
        <p:spPr>
          <a:xfrm>
            <a:off x="0" y="4732039"/>
            <a:ext cx="1030115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76799" y="2111800"/>
            <a:ext cx="8153401" cy="5440309"/>
          </a:xfrm>
          <a:prstGeom prst="rect">
            <a:avLst/>
          </a:prstGeom>
        </p:spPr>
      </p:pic>
      <p:sp>
        <p:nvSpPr>
          <p:cNvPr id="10" name="Title 9"/>
          <p:cNvSpPr>
            <a:spLocks noGrp="1"/>
          </p:cNvSpPr>
          <p:nvPr>
            <p:ph type="title"/>
          </p:nvPr>
        </p:nvSpPr>
        <p:spPr>
          <a:xfrm>
            <a:off x="519248" y="464840"/>
            <a:ext cx="11151917" cy="666387"/>
          </a:xfrm>
        </p:spPr>
        <p:txBody>
          <a:bodyPr/>
          <a:lstStyle/>
          <a:p>
            <a:r>
              <a:rPr lang="en-US" dirty="0"/>
              <a:t>Mobile is a force </a:t>
            </a:r>
            <a:r>
              <a:rPr lang="en-US" dirty="0" smtClean="0"/>
              <a:t>multiplier</a:t>
            </a:r>
            <a:endParaRPr lang="en-US" dirty="0"/>
          </a:p>
        </p:txBody>
      </p:sp>
      <p:sp>
        <p:nvSpPr>
          <p:cNvPr id="11" name="Text Placeholder 10"/>
          <p:cNvSpPr>
            <a:spLocks noGrp="1"/>
          </p:cNvSpPr>
          <p:nvPr>
            <p:ph type="body" sz="quarter" idx="10"/>
          </p:nvPr>
        </p:nvSpPr>
        <p:spPr>
          <a:xfrm>
            <a:off x="519248" y="1684039"/>
            <a:ext cx="11151917" cy="1973561"/>
          </a:xfrm>
        </p:spPr>
        <p:txBody>
          <a:bodyPr/>
          <a:lstStyle/>
          <a:p>
            <a:r>
              <a:rPr lang="en-US" dirty="0"/>
              <a:t>Services goes with the user</a:t>
            </a:r>
          </a:p>
          <a:p>
            <a:r>
              <a:rPr lang="en-US" dirty="0"/>
              <a:t>Data goes with the user</a:t>
            </a:r>
          </a:p>
          <a:p>
            <a:r>
              <a:rPr lang="en-US" dirty="0"/>
              <a:t>….wherever they go</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9400" y="244299"/>
            <a:ext cx="1588714" cy="775556"/>
          </a:xfrm>
          <a:prstGeom prst="rect">
            <a:avLst/>
          </a:prstGeom>
        </p:spPr>
      </p:pic>
    </p:spTree>
    <p:extLst>
      <p:ext uri="{BB962C8B-B14F-4D97-AF65-F5344CB8AC3E}">
        <p14:creationId xmlns:p14="http://schemas.microsoft.com/office/powerpoint/2010/main" val="132583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2133600"/>
            <a:ext cx="2011680" cy="2011680"/>
            <a:chOff x="0" y="4105275"/>
            <a:chExt cx="2011680" cy="2011680"/>
          </a:xfrm>
        </p:grpSpPr>
        <p:sp>
          <p:nvSpPr>
            <p:cNvPr id="5" name="Rectangle 4"/>
            <p:cNvSpPr>
              <a:spLocks noChangeAspect="1"/>
            </p:cNvSpPr>
            <p:nvPr>
              <p:custDataLst>
                <p:tags r:id="rId1"/>
              </p:custDataLst>
            </p:nvPr>
          </p:nvSpPr>
          <p:spPr>
            <a:xfrm>
              <a:off x="0" y="4105275"/>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a:solidFill>
                    <a:srgbClr val="FFFFFF"/>
                  </a:solidFill>
                </a:rPr>
                <a:t>Omnipresence</a:t>
              </a:r>
            </a:p>
          </p:txBody>
        </p:sp>
        <p:pic>
          <p:nvPicPr>
            <p:cNvPr id="6" name="Picture 2" descr="\\MAGNUM\Projects\Microsoft\Cloud Power FY12\Design\Icons\PNGs\Cloud_on_your_terms.png"/>
            <p:cNvPicPr>
              <a:picLocks noChangeAspect="1" noChangeArrowheads="1"/>
            </p:cNvPicPr>
            <p:nvPr/>
          </p:nvPicPr>
          <p:blipFill>
            <a:blip r:embed="rId4" cstate="screen">
              <a:lum bright="100000"/>
              <a:extLst>
                <a:ext uri="{28A0092B-C50C-407E-A947-70E740481C1C}">
                  <a14:useLocalDpi xmlns:a14="http://schemas.microsoft.com/office/drawing/2010/main"/>
                </a:ext>
              </a:extLst>
            </a:blip>
            <a:stretch>
              <a:fillRect/>
            </a:stretch>
          </p:blipFill>
          <p:spPr bwMode="auto">
            <a:xfrm>
              <a:off x="304800" y="4391978"/>
              <a:ext cx="1371957" cy="1371600"/>
            </a:xfrm>
            <a:prstGeom prst="rect">
              <a:avLst/>
            </a:prstGeom>
            <a:noFill/>
            <a:ln>
              <a:noFill/>
            </a:ln>
          </p:spPr>
        </p:pic>
      </p:grpSp>
      <p:pic>
        <p:nvPicPr>
          <p:cNvPr id="7" name="Picture 6"/>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The purpose of mobile…</a:t>
            </a:r>
            <a:endParaRPr lang="en-US" dirty="0"/>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Tree>
    <p:extLst>
      <p:ext uri="{BB962C8B-B14F-4D97-AF65-F5344CB8AC3E}">
        <p14:creationId xmlns:p14="http://schemas.microsoft.com/office/powerpoint/2010/main" val="502376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400"/>
            <a:ext cx="13226443" cy="762000"/>
          </a:xfrm>
        </p:spPr>
        <p:txBody>
          <a:bodyPr/>
          <a:lstStyle/>
          <a:p>
            <a:pPr lvl="0"/>
            <a:r>
              <a:rPr lang="en-US" sz="6000" dirty="0" smtClean="0"/>
              <a:t>Mobile subscriptions worldwide</a:t>
            </a:r>
            <a:endParaRPr lang="en-US" sz="6000" dirty="0"/>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031317"/>
            <a:ext cx="7924800" cy="5293283"/>
          </a:xfrm>
          <a:prstGeom prst="rect">
            <a:avLst/>
          </a:prstGeom>
        </p:spPr>
      </p:pic>
      <p:pic>
        <p:nvPicPr>
          <p:cNvPr id="4" name="Picture 3" descr="People in landscape with computing devices" title="Illustratio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19714" y="1538514"/>
            <a:ext cx="9143433" cy="6100903"/>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15600" y="1150736"/>
            <a:ext cx="1588714" cy="775556"/>
          </a:xfrm>
          <a:prstGeom prst="rect">
            <a:avLst/>
          </a:prstGeom>
        </p:spPr>
      </p:pic>
      <p:sp>
        <p:nvSpPr>
          <p:cNvPr id="7" name="TextBox 6"/>
          <p:cNvSpPr txBox="1"/>
          <p:nvPr/>
        </p:nvSpPr>
        <p:spPr>
          <a:xfrm>
            <a:off x="4987118" y="1327585"/>
            <a:ext cx="894797" cy="369332"/>
          </a:xfrm>
          <a:prstGeom prst="rect">
            <a:avLst/>
          </a:prstGeom>
          <a:noFill/>
        </p:spPr>
        <p:txBody>
          <a:bodyPr wrap="none" rtlCol="0">
            <a:spAutoFit/>
          </a:bodyPr>
          <a:lstStyle/>
          <a:p>
            <a:r>
              <a:rPr lang="en-US" sz="1800" dirty="0" smtClean="0"/>
              <a:t>Cellular</a:t>
            </a:r>
            <a:endParaRPr lang="en-US" sz="1800" dirty="0"/>
          </a:p>
        </p:txBody>
      </p:sp>
      <p:sp>
        <p:nvSpPr>
          <p:cNvPr id="8" name="Line Callout 2 (Border and Accent Bar) 7"/>
          <p:cNvSpPr/>
          <p:nvPr/>
        </p:nvSpPr>
        <p:spPr>
          <a:xfrm>
            <a:off x="4724400" y="1143000"/>
            <a:ext cx="76200" cy="838200"/>
          </a:xfrm>
          <a:prstGeom prst="accentBorderCallout2">
            <a:avLst>
              <a:gd name="adj1" fmla="val 43480"/>
              <a:gd name="adj2" fmla="val 116667"/>
              <a:gd name="adj3" fmla="val 44045"/>
              <a:gd name="adj4" fmla="val 266667"/>
              <a:gd name="adj5" fmla="val 44815"/>
              <a:gd name="adj6" fmla="val 4262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928914" y="1784366"/>
            <a:ext cx="6157686" cy="3344532"/>
            <a:chOff x="928914" y="1784366"/>
            <a:chExt cx="6157686" cy="3344532"/>
          </a:xfrm>
        </p:grpSpPr>
        <p:pic>
          <p:nvPicPr>
            <p:cNvPr id="5" name="Picture 4"/>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r="-294"/>
            <a:stretch/>
          </p:blipFill>
          <p:spPr>
            <a:xfrm>
              <a:off x="2362200" y="1784366"/>
              <a:ext cx="4724400" cy="3344532"/>
            </a:xfrm>
            <a:prstGeom prst="rect">
              <a:avLst/>
            </a:prstGeom>
          </p:spPr>
        </p:pic>
        <p:sp>
          <p:nvSpPr>
            <p:cNvPr id="9" name="TextBox 8"/>
            <p:cNvSpPr txBox="1"/>
            <p:nvPr/>
          </p:nvSpPr>
          <p:spPr>
            <a:xfrm>
              <a:off x="928914" y="2253735"/>
              <a:ext cx="1216487" cy="369332"/>
            </a:xfrm>
            <a:prstGeom prst="rect">
              <a:avLst/>
            </a:prstGeom>
            <a:noFill/>
          </p:spPr>
          <p:txBody>
            <a:bodyPr wrap="none" rtlCol="0">
              <a:spAutoFit/>
            </a:bodyPr>
            <a:lstStyle/>
            <a:p>
              <a:r>
                <a:rPr lang="en-US" sz="1800" dirty="0" smtClean="0"/>
                <a:t>Broadband</a:t>
              </a:r>
              <a:endParaRPr lang="en-US" sz="1800" dirty="0"/>
            </a:p>
          </p:txBody>
        </p:sp>
        <p:sp>
          <p:nvSpPr>
            <p:cNvPr id="10" name="Line Callout 2 (Border and Accent Bar) 9"/>
            <p:cNvSpPr/>
            <p:nvPr/>
          </p:nvSpPr>
          <p:spPr>
            <a:xfrm>
              <a:off x="2286000" y="2057401"/>
              <a:ext cx="152399" cy="762000"/>
            </a:xfrm>
            <a:prstGeom prst="accentBorderCallout2">
              <a:avLst>
                <a:gd name="adj1" fmla="val 35923"/>
                <a:gd name="adj2" fmla="val 52083"/>
                <a:gd name="adj3" fmla="val 50236"/>
                <a:gd name="adj4" fmla="val -53131"/>
                <a:gd name="adj5" fmla="val 50407"/>
                <a:gd name="adj6" fmla="val -14251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797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0"/>
            <a:ext cx="9001125" cy="6877703"/>
          </a:xfrm>
          <a:prstGeom prst="rect">
            <a:avLst/>
          </a:prstGeom>
        </p:spPr>
      </p:pic>
      <p:sp>
        <p:nvSpPr>
          <p:cNvPr id="4" name="Title 3"/>
          <p:cNvSpPr>
            <a:spLocks noGrp="1"/>
          </p:cNvSpPr>
          <p:nvPr>
            <p:ph type="title"/>
          </p:nvPr>
        </p:nvSpPr>
        <p:spPr>
          <a:xfrm>
            <a:off x="0" y="914400"/>
            <a:ext cx="3657600" cy="2209800"/>
          </a:xfrm>
        </p:spPr>
        <p:txBody>
          <a:bodyPr/>
          <a:lstStyle/>
          <a:p>
            <a:r>
              <a:rPr lang="en-US" sz="5400" dirty="0" smtClean="0"/>
              <a:t>It’s about the mobile data</a:t>
            </a:r>
            <a:endParaRPr lang="en-US" sz="5400"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700" y="5410200"/>
            <a:ext cx="1588714" cy="775556"/>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0" y="2514600"/>
            <a:ext cx="777327" cy="777327"/>
          </a:xfrm>
          <a:prstGeom prst="rect">
            <a:avLst/>
          </a:prstGeom>
        </p:spPr>
      </p:pic>
    </p:spTree>
    <p:extLst>
      <p:ext uri="{BB962C8B-B14F-4D97-AF65-F5344CB8AC3E}">
        <p14:creationId xmlns:p14="http://schemas.microsoft.com/office/powerpoint/2010/main" val="2822559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Crowd-source data to improve users’ experiences</a:t>
            </a: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grpSp>
        <p:nvGrpSpPr>
          <p:cNvPr id="2" name="Group 1"/>
          <p:cNvGrpSpPr/>
          <p:nvPr/>
        </p:nvGrpSpPr>
        <p:grpSpPr>
          <a:xfrm>
            <a:off x="5943600" y="2133600"/>
            <a:ext cx="2011680" cy="2011680"/>
            <a:chOff x="5943600" y="2133600"/>
            <a:chExt cx="2011680" cy="2011680"/>
          </a:xfrm>
        </p:grpSpPr>
        <p:sp>
          <p:nvSpPr>
            <p:cNvPr id="5" name="Rectangle 4"/>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Sees all</a:t>
              </a:r>
              <a:endParaRPr lang="en-US" dirty="0">
                <a:solidFill>
                  <a:srgbClr val="FFFFFF"/>
                </a:solidFill>
              </a:endParaRPr>
            </a:p>
          </p:txBody>
        </p:sp>
        <p:sp>
          <p:nvSpPr>
            <p:cNvPr id="6" name="Freeform 11"/>
            <p:cNvSpPr>
              <a:spLocks noEditPoints="1"/>
            </p:cNvSpPr>
            <p:nvPr/>
          </p:nvSpPr>
          <p:spPr bwMode="black">
            <a:xfrm>
              <a:off x="6533621" y="2727367"/>
              <a:ext cx="831639" cy="824146"/>
            </a:xfrm>
            <a:custGeom>
              <a:avLst/>
              <a:gdLst>
                <a:gd name="T0" fmla="*/ 65 w 300"/>
                <a:gd name="T1" fmla="*/ 2 h 297"/>
                <a:gd name="T2" fmla="*/ 113 w 300"/>
                <a:gd name="T3" fmla="*/ 0 h 297"/>
                <a:gd name="T4" fmla="*/ 115 w 300"/>
                <a:gd name="T5" fmla="*/ 12 h 297"/>
                <a:gd name="T6" fmla="*/ 235 w 300"/>
                <a:gd name="T7" fmla="*/ 12 h 297"/>
                <a:gd name="T8" fmla="*/ 232 w 300"/>
                <a:gd name="T9" fmla="*/ 0 h 297"/>
                <a:gd name="T10" fmla="*/ 185 w 300"/>
                <a:gd name="T11" fmla="*/ 2 h 297"/>
                <a:gd name="T12" fmla="*/ 235 w 300"/>
                <a:gd name="T13" fmla="*/ 12 h 297"/>
                <a:gd name="T14" fmla="*/ 98 w 300"/>
                <a:gd name="T15" fmla="*/ 273 h 297"/>
                <a:gd name="T16" fmla="*/ 0 w 300"/>
                <a:gd name="T17" fmla="*/ 295 h 297"/>
                <a:gd name="T18" fmla="*/ 95 w 300"/>
                <a:gd name="T19" fmla="*/ 297 h 297"/>
                <a:gd name="T20" fmla="*/ 205 w 300"/>
                <a:gd name="T21" fmla="*/ 297 h 297"/>
                <a:gd name="T22" fmla="*/ 300 w 300"/>
                <a:gd name="T23" fmla="*/ 295 h 297"/>
                <a:gd name="T24" fmla="*/ 202 w 300"/>
                <a:gd name="T25" fmla="*/ 273 h 297"/>
                <a:gd name="T26" fmla="*/ 205 w 300"/>
                <a:gd name="T27" fmla="*/ 297 h 297"/>
                <a:gd name="T28" fmla="*/ 271 w 300"/>
                <a:gd name="T29" fmla="*/ 83 h 297"/>
                <a:gd name="T30" fmla="*/ 299 w 300"/>
                <a:gd name="T31" fmla="*/ 268 h 297"/>
                <a:gd name="T32" fmla="*/ 227 w 300"/>
                <a:gd name="T33" fmla="*/ 169 h 297"/>
                <a:gd name="T34" fmla="*/ 182 w 300"/>
                <a:gd name="T35" fmla="*/ 166 h 297"/>
                <a:gd name="T36" fmla="*/ 155 w 300"/>
                <a:gd name="T37" fmla="*/ 152 h 297"/>
                <a:gd name="T38" fmla="*/ 154 w 300"/>
                <a:gd name="T39" fmla="*/ 159 h 297"/>
                <a:gd name="T40" fmla="*/ 145 w 300"/>
                <a:gd name="T41" fmla="*/ 158 h 297"/>
                <a:gd name="T42" fmla="*/ 119 w 300"/>
                <a:gd name="T43" fmla="*/ 152 h 297"/>
                <a:gd name="T44" fmla="*/ 115 w 300"/>
                <a:gd name="T45" fmla="*/ 169 h 297"/>
                <a:gd name="T46" fmla="*/ 96 w 300"/>
                <a:gd name="T47" fmla="*/ 268 h 297"/>
                <a:gd name="T48" fmla="*/ 25 w 300"/>
                <a:gd name="T49" fmla="*/ 169 h 297"/>
                <a:gd name="T50" fmla="*/ 42 w 300"/>
                <a:gd name="T51" fmla="*/ 76 h 297"/>
                <a:gd name="T52" fmla="*/ 73 w 300"/>
                <a:gd name="T53" fmla="*/ 59 h 297"/>
                <a:gd name="T54" fmla="*/ 61 w 300"/>
                <a:gd name="T55" fmla="*/ 57 h 297"/>
                <a:gd name="T56" fmla="*/ 120 w 300"/>
                <a:gd name="T57" fmla="*/ 15 h 297"/>
                <a:gd name="T58" fmla="*/ 118 w 300"/>
                <a:gd name="T59" fmla="*/ 59 h 297"/>
                <a:gd name="T60" fmla="*/ 108 w 300"/>
                <a:gd name="T61" fmla="*/ 68 h 297"/>
                <a:gd name="T62" fmla="*/ 145 w 300"/>
                <a:gd name="T63" fmla="*/ 62 h 297"/>
                <a:gd name="T64" fmla="*/ 140 w 300"/>
                <a:gd name="T65" fmla="*/ 61 h 297"/>
                <a:gd name="T66" fmla="*/ 142 w 300"/>
                <a:gd name="T67" fmla="*/ 55 h 297"/>
                <a:gd name="T68" fmla="*/ 160 w 300"/>
                <a:gd name="T69" fmla="*/ 56 h 297"/>
                <a:gd name="T70" fmla="*/ 158 w 300"/>
                <a:gd name="T71" fmla="*/ 62 h 297"/>
                <a:gd name="T72" fmla="*/ 155 w 300"/>
                <a:gd name="T73" fmla="*/ 68 h 297"/>
                <a:gd name="T74" fmla="*/ 192 w 300"/>
                <a:gd name="T75" fmla="*/ 59 h 297"/>
                <a:gd name="T76" fmla="*/ 180 w 300"/>
                <a:gd name="T77" fmla="*/ 57 h 297"/>
                <a:gd name="T78" fmla="*/ 239 w 300"/>
                <a:gd name="T79" fmla="*/ 15 h 297"/>
                <a:gd name="T80" fmla="*/ 237 w 300"/>
                <a:gd name="T81" fmla="*/ 59 h 297"/>
                <a:gd name="T82" fmla="*/ 227 w 300"/>
                <a:gd name="T83" fmla="*/ 76 h 297"/>
                <a:gd name="T84" fmla="*/ 122 w 300"/>
                <a:gd name="T85" fmla="*/ 83 h 297"/>
                <a:gd name="T86" fmla="*/ 145 w 300"/>
                <a:gd name="T87" fmla="*/ 72 h 297"/>
                <a:gd name="T88" fmla="*/ 108 w 300"/>
                <a:gd name="T89" fmla="*/ 76 h 297"/>
                <a:gd name="T90" fmla="*/ 123 w 300"/>
                <a:gd name="T91" fmla="*/ 78 h 297"/>
                <a:gd name="T92" fmla="*/ 180 w 300"/>
                <a:gd name="T93" fmla="*/ 76 h 297"/>
                <a:gd name="T94" fmla="*/ 192 w 300"/>
                <a:gd name="T95" fmla="*/ 72 h 297"/>
                <a:gd name="T96" fmla="*/ 155 w 300"/>
                <a:gd name="T97" fmla="*/ 83 h 297"/>
                <a:gd name="T98" fmla="*/ 178 w 300"/>
                <a:gd name="T99" fmla="*/ 78 h 297"/>
                <a:gd name="T100" fmla="*/ 158 w 300"/>
                <a:gd name="T101" fmla="*/ 101 h 297"/>
                <a:gd name="T102" fmla="*/ 142 w 300"/>
                <a:gd name="T103" fmla="*/ 118 h 297"/>
                <a:gd name="T104" fmla="*/ 158 w 300"/>
                <a:gd name="T105" fmla="*/ 101 h 297"/>
                <a:gd name="T106" fmla="*/ 129 w 300"/>
                <a:gd name="T107" fmla="*/ 91 h 297"/>
                <a:gd name="T108" fmla="*/ 133 w 300"/>
                <a:gd name="T109" fmla="*/ 141 h 297"/>
                <a:gd name="T110" fmla="*/ 171 w 300"/>
                <a:gd name="T111" fmla="*/ 91 h 297"/>
                <a:gd name="T112" fmla="*/ 167 w 300"/>
                <a:gd name="T113" fmla="*/ 141 h 297"/>
                <a:gd name="T114" fmla="*/ 171 w 300"/>
                <a:gd name="T115" fmla="*/ 9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97">
                  <a:moveTo>
                    <a:pt x="65" y="12"/>
                  </a:moveTo>
                  <a:cubicBezTo>
                    <a:pt x="65" y="2"/>
                    <a:pt x="65" y="2"/>
                    <a:pt x="65" y="2"/>
                  </a:cubicBezTo>
                  <a:cubicBezTo>
                    <a:pt x="65" y="1"/>
                    <a:pt x="67" y="0"/>
                    <a:pt x="68" y="0"/>
                  </a:cubicBezTo>
                  <a:cubicBezTo>
                    <a:pt x="113" y="0"/>
                    <a:pt x="113" y="0"/>
                    <a:pt x="113" y="0"/>
                  </a:cubicBezTo>
                  <a:cubicBezTo>
                    <a:pt x="114" y="0"/>
                    <a:pt x="115" y="1"/>
                    <a:pt x="115" y="2"/>
                  </a:cubicBezTo>
                  <a:cubicBezTo>
                    <a:pt x="115" y="12"/>
                    <a:pt x="115" y="12"/>
                    <a:pt x="115" y="12"/>
                  </a:cubicBezTo>
                  <a:lnTo>
                    <a:pt x="65" y="12"/>
                  </a:lnTo>
                  <a:close/>
                  <a:moveTo>
                    <a:pt x="235" y="12"/>
                  </a:moveTo>
                  <a:cubicBezTo>
                    <a:pt x="235" y="2"/>
                    <a:pt x="235" y="2"/>
                    <a:pt x="235" y="2"/>
                  </a:cubicBezTo>
                  <a:cubicBezTo>
                    <a:pt x="235" y="1"/>
                    <a:pt x="233" y="0"/>
                    <a:pt x="232" y="0"/>
                  </a:cubicBezTo>
                  <a:cubicBezTo>
                    <a:pt x="187" y="0"/>
                    <a:pt x="187" y="0"/>
                    <a:pt x="187" y="0"/>
                  </a:cubicBezTo>
                  <a:cubicBezTo>
                    <a:pt x="186" y="0"/>
                    <a:pt x="185" y="1"/>
                    <a:pt x="185" y="2"/>
                  </a:cubicBezTo>
                  <a:cubicBezTo>
                    <a:pt x="185" y="12"/>
                    <a:pt x="185" y="12"/>
                    <a:pt x="185" y="12"/>
                  </a:cubicBezTo>
                  <a:lnTo>
                    <a:pt x="235" y="12"/>
                  </a:lnTo>
                  <a:close/>
                  <a:moveTo>
                    <a:pt x="98" y="295"/>
                  </a:moveTo>
                  <a:cubicBezTo>
                    <a:pt x="98" y="273"/>
                    <a:pt x="98" y="273"/>
                    <a:pt x="98" y="273"/>
                  </a:cubicBezTo>
                  <a:cubicBezTo>
                    <a:pt x="0" y="273"/>
                    <a:pt x="0" y="273"/>
                    <a:pt x="0" y="273"/>
                  </a:cubicBezTo>
                  <a:cubicBezTo>
                    <a:pt x="0" y="295"/>
                    <a:pt x="0" y="295"/>
                    <a:pt x="0" y="295"/>
                  </a:cubicBezTo>
                  <a:cubicBezTo>
                    <a:pt x="0" y="296"/>
                    <a:pt x="1" y="297"/>
                    <a:pt x="2" y="297"/>
                  </a:cubicBezTo>
                  <a:cubicBezTo>
                    <a:pt x="95" y="297"/>
                    <a:pt x="95" y="297"/>
                    <a:pt x="95" y="297"/>
                  </a:cubicBezTo>
                  <a:cubicBezTo>
                    <a:pt x="97" y="297"/>
                    <a:pt x="98" y="296"/>
                    <a:pt x="98" y="295"/>
                  </a:cubicBezTo>
                  <a:close/>
                  <a:moveTo>
                    <a:pt x="205" y="297"/>
                  </a:moveTo>
                  <a:cubicBezTo>
                    <a:pt x="298" y="297"/>
                    <a:pt x="298" y="297"/>
                    <a:pt x="298" y="297"/>
                  </a:cubicBezTo>
                  <a:cubicBezTo>
                    <a:pt x="299" y="297"/>
                    <a:pt x="300" y="296"/>
                    <a:pt x="300" y="295"/>
                  </a:cubicBezTo>
                  <a:cubicBezTo>
                    <a:pt x="300" y="273"/>
                    <a:pt x="300" y="273"/>
                    <a:pt x="300" y="273"/>
                  </a:cubicBezTo>
                  <a:cubicBezTo>
                    <a:pt x="202" y="273"/>
                    <a:pt x="202" y="273"/>
                    <a:pt x="202" y="273"/>
                  </a:cubicBezTo>
                  <a:cubicBezTo>
                    <a:pt x="202" y="295"/>
                    <a:pt x="202" y="295"/>
                    <a:pt x="202" y="295"/>
                  </a:cubicBezTo>
                  <a:cubicBezTo>
                    <a:pt x="202" y="296"/>
                    <a:pt x="203" y="297"/>
                    <a:pt x="205" y="297"/>
                  </a:cubicBezTo>
                  <a:close/>
                  <a:moveTo>
                    <a:pt x="263" y="76"/>
                  </a:moveTo>
                  <a:cubicBezTo>
                    <a:pt x="267" y="76"/>
                    <a:pt x="270" y="79"/>
                    <a:pt x="271" y="83"/>
                  </a:cubicBezTo>
                  <a:cubicBezTo>
                    <a:pt x="275" y="169"/>
                    <a:pt x="275" y="169"/>
                    <a:pt x="275" y="169"/>
                  </a:cubicBezTo>
                  <a:cubicBezTo>
                    <a:pt x="299" y="268"/>
                    <a:pt x="299" y="268"/>
                    <a:pt x="299" y="268"/>
                  </a:cubicBezTo>
                  <a:cubicBezTo>
                    <a:pt x="204" y="268"/>
                    <a:pt x="204" y="268"/>
                    <a:pt x="204" y="268"/>
                  </a:cubicBezTo>
                  <a:cubicBezTo>
                    <a:pt x="227" y="169"/>
                    <a:pt x="227" y="169"/>
                    <a:pt x="227" y="169"/>
                  </a:cubicBezTo>
                  <a:cubicBezTo>
                    <a:pt x="185" y="169"/>
                    <a:pt x="185" y="169"/>
                    <a:pt x="185" y="169"/>
                  </a:cubicBezTo>
                  <a:cubicBezTo>
                    <a:pt x="183" y="169"/>
                    <a:pt x="182" y="168"/>
                    <a:pt x="182" y="166"/>
                  </a:cubicBezTo>
                  <a:cubicBezTo>
                    <a:pt x="181" y="152"/>
                    <a:pt x="181" y="152"/>
                    <a:pt x="181" y="152"/>
                  </a:cubicBezTo>
                  <a:cubicBezTo>
                    <a:pt x="155" y="152"/>
                    <a:pt x="155" y="152"/>
                    <a:pt x="155" y="152"/>
                  </a:cubicBezTo>
                  <a:cubicBezTo>
                    <a:pt x="155" y="158"/>
                    <a:pt x="155" y="158"/>
                    <a:pt x="155" y="158"/>
                  </a:cubicBezTo>
                  <a:cubicBezTo>
                    <a:pt x="155" y="159"/>
                    <a:pt x="154" y="159"/>
                    <a:pt x="154" y="159"/>
                  </a:cubicBezTo>
                  <a:cubicBezTo>
                    <a:pt x="146" y="159"/>
                    <a:pt x="146" y="159"/>
                    <a:pt x="146" y="159"/>
                  </a:cubicBezTo>
                  <a:cubicBezTo>
                    <a:pt x="146" y="159"/>
                    <a:pt x="145" y="159"/>
                    <a:pt x="145" y="158"/>
                  </a:cubicBezTo>
                  <a:cubicBezTo>
                    <a:pt x="145" y="152"/>
                    <a:pt x="145" y="152"/>
                    <a:pt x="145" y="152"/>
                  </a:cubicBezTo>
                  <a:cubicBezTo>
                    <a:pt x="119" y="152"/>
                    <a:pt x="119" y="152"/>
                    <a:pt x="119" y="152"/>
                  </a:cubicBezTo>
                  <a:cubicBezTo>
                    <a:pt x="118" y="166"/>
                    <a:pt x="118" y="166"/>
                    <a:pt x="118" y="166"/>
                  </a:cubicBezTo>
                  <a:cubicBezTo>
                    <a:pt x="118" y="168"/>
                    <a:pt x="117" y="169"/>
                    <a:pt x="115" y="169"/>
                  </a:cubicBezTo>
                  <a:cubicBezTo>
                    <a:pt x="73" y="169"/>
                    <a:pt x="73" y="169"/>
                    <a:pt x="73" y="169"/>
                  </a:cubicBezTo>
                  <a:cubicBezTo>
                    <a:pt x="96" y="268"/>
                    <a:pt x="96" y="268"/>
                    <a:pt x="96" y="268"/>
                  </a:cubicBezTo>
                  <a:cubicBezTo>
                    <a:pt x="1" y="268"/>
                    <a:pt x="1" y="268"/>
                    <a:pt x="1" y="268"/>
                  </a:cubicBezTo>
                  <a:cubicBezTo>
                    <a:pt x="25" y="169"/>
                    <a:pt x="25" y="169"/>
                    <a:pt x="25" y="169"/>
                  </a:cubicBezTo>
                  <a:cubicBezTo>
                    <a:pt x="34" y="83"/>
                    <a:pt x="34" y="83"/>
                    <a:pt x="34" y="83"/>
                  </a:cubicBezTo>
                  <a:cubicBezTo>
                    <a:pt x="34" y="79"/>
                    <a:pt x="38" y="76"/>
                    <a:pt x="42" y="76"/>
                  </a:cubicBezTo>
                  <a:cubicBezTo>
                    <a:pt x="73" y="76"/>
                    <a:pt x="73" y="76"/>
                    <a:pt x="73" y="76"/>
                  </a:cubicBezTo>
                  <a:cubicBezTo>
                    <a:pt x="73" y="59"/>
                    <a:pt x="73" y="59"/>
                    <a:pt x="73" y="59"/>
                  </a:cubicBezTo>
                  <a:cubicBezTo>
                    <a:pt x="63" y="59"/>
                    <a:pt x="63" y="59"/>
                    <a:pt x="63" y="59"/>
                  </a:cubicBezTo>
                  <a:cubicBezTo>
                    <a:pt x="62" y="59"/>
                    <a:pt x="61" y="58"/>
                    <a:pt x="61" y="57"/>
                  </a:cubicBezTo>
                  <a:cubicBezTo>
                    <a:pt x="61" y="15"/>
                    <a:pt x="61" y="15"/>
                    <a:pt x="61" y="15"/>
                  </a:cubicBezTo>
                  <a:cubicBezTo>
                    <a:pt x="120" y="15"/>
                    <a:pt x="120" y="15"/>
                    <a:pt x="120" y="15"/>
                  </a:cubicBezTo>
                  <a:cubicBezTo>
                    <a:pt x="120" y="57"/>
                    <a:pt x="120" y="57"/>
                    <a:pt x="120" y="57"/>
                  </a:cubicBezTo>
                  <a:cubicBezTo>
                    <a:pt x="120" y="58"/>
                    <a:pt x="119" y="59"/>
                    <a:pt x="118" y="59"/>
                  </a:cubicBezTo>
                  <a:cubicBezTo>
                    <a:pt x="108" y="59"/>
                    <a:pt x="108" y="59"/>
                    <a:pt x="108" y="59"/>
                  </a:cubicBezTo>
                  <a:cubicBezTo>
                    <a:pt x="108" y="68"/>
                    <a:pt x="108" y="68"/>
                    <a:pt x="108" y="68"/>
                  </a:cubicBezTo>
                  <a:cubicBezTo>
                    <a:pt x="145" y="68"/>
                    <a:pt x="145" y="68"/>
                    <a:pt x="145" y="68"/>
                  </a:cubicBezTo>
                  <a:cubicBezTo>
                    <a:pt x="145" y="62"/>
                    <a:pt x="145" y="62"/>
                    <a:pt x="145" y="62"/>
                  </a:cubicBezTo>
                  <a:cubicBezTo>
                    <a:pt x="142" y="62"/>
                    <a:pt x="142" y="62"/>
                    <a:pt x="142" y="62"/>
                  </a:cubicBezTo>
                  <a:cubicBezTo>
                    <a:pt x="141" y="62"/>
                    <a:pt x="140" y="61"/>
                    <a:pt x="140" y="61"/>
                  </a:cubicBezTo>
                  <a:cubicBezTo>
                    <a:pt x="140" y="56"/>
                    <a:pt x="140" y="56"/>
                    <a:pt x="140" y="56"/>
                  </a:cubicBezTo>
                  <a:cubicBezTo>
                    <a:pt x="140" y="55"/>
                    <a:pt x="141" y="55"/>
                    <a:pt x="142" y="55"/>
                  </a:cubicBezTo>
                  <a:cubicBezTo>
                    <a:pt x="158" y="55"/>
                    <a:pt x="158" y="55"/>
                    <a:pt x="158" y="55"/>
                  </a:cubicBezTo>
                  <a:cubicBezTo>
                    <a:pt x="159" y="55"/>
                    <a:pt x="160" y="55"/>
                    <a:pt x="160" y="56"/>
                  </a:cubicBezTo>
                  <a:cubicBezTo>
                    <a:pt x="160" y="61"/>
                    <a:pt x="160" y="61"/>
                    <a:pt x="160" y="61"/>
                  </a:cubicBezTo>
                  <a:cubicBezTo>
                    <a:pt x="160" y="61"/>
                    <a:pt x="159" y="62"/>
                    <a:pt x="158" y="62"/>
                  </a:cubicBezTo>
                  <a:cubicBezTo>
                    <a:pt x="155" y="62"/>
                    <a:pt x="155" y="62"/>
                    <a:pt x="155" y="62"/>
                  </a:cubicBezTo>
                  <a:cubicBezTo>
                    <a:pt x="155" y="68"/>
                    <a:pt x="155" y="68"/>
                    <a:pt x="155" y="68"/>
                  </a:cubicBezTo>
                  <a:cubicBezTo>
                    <a:pt x="192" y="68"/>
                    <a:pt x="192" y="68"/>
                    <a:pt x="192" y="68"/>
                  </a:cubicBezTo>
                  <a:cubicBezTo>
                    <a:pt x="192" y="59"/>
                    <a:pt x="192" y="59"/>
                    <a:pt x="192" y="59"/>
                  </a:cubicBezTo>
                  <a:cubicBezTo>
                    <a:pt x="182" y="59"/>
                    <a:pt x="182" y="59"/>
                    <a:pt x="182" y="59"/>
                  </a:cubicBezTo>
                  <a:cubicBezTo>
                    <a:pt x="181" y="59"/>
                    <a:pt x="180" y="58"/>
                    <a:pt x="180" y="57"/>
                  </a:cubicBezTo>
                  <a:cubicBezTo>
                    <a:pt x="180" y="15"/>
                    <a:pt x="180" y="15"/>
                    <a:pt x="180" y="15"/>
                  </a:cubicBezTo>
                  <a:cubicBezTo>
                    <a:pt x="239" y="15"/>
                    <a:pt x="239" y="15"/>
                    <a:pt x="239" y="15"/>
                  </a:cubicBezTo>
                  <a:cubicBezTo>
                    <a:pt x="239" y="57"/>
                    <a:pt x="239" y="57"/>
                    <a:pt x="239" y="57"/>
                  </a:cubicBezTo>
                  <a:cubicBezTo>
                    <a:pt x="239" y="58"/>
                    <a:pt x="238" y="59"/>
                    <a:pt x="237" y="59"/>
                  </a:cubicBezTo>
                  <a:cubicBezTo>
                    <a:pt x="227" y="59"/>
                    <a:pt x="227" y="59"/>
                    <a:pt x="227" y="59"/>
                  </a:cubicBezTo>
                  <a:cubicBezTo>
                    <a:pt x="227" y="76"/>
                    <a:pt x="227" y="76"/>
                    <a:pt x="227" y="76"/>
                  </a:cubicBezTo>
                  <a:lnTo>
                    <a:pt x="263" y="76"/>
                  </a:lnTo>
                  <a:close/>
                  <a:moveTo>
                    <a:pt x="122" y="83"/>
                  </a:moveTo>
                  <a:cubicBezTo>
                    <a:pt x="145" y="83"/>
                    <a:pt x="145" y="83"/>
                    <a:pt x="145" y="83"/>
                  </a:cubicBezTo>
                  <a:cubicBezTo>
                    <a:pt x="145" y="72"/>
                    <a:pt x="145" y="72"/>
                    <a:pt x="145" y="72"/>
                  </a:cubicBezTo>
                  <a:cubicBezTo>
                    <a:pt x="108" y="72"/>
                    <a:pt x="108" y="72"/>
                    <a:pt x="108" y="72"/>
                  </a:cubicBezTo>
                  <a:cubicBezTo>
                    <a:pt x="108" y="76"/>
                    <a:pt x="108" y="76"/>
                    <a:pt x="108" y="76"/>
                  </a:cubicBezTo>
                  <a:cubicBezTo>
                    <a:pt x="120" y="76"/>
                    <a:pt x="120" y="76"/>
                    <a:pt x="120" y="76"/>
                  </a:cubicBezTo>
                  <a:cubicBezTo>
                    <a:pt x="122" y="76"/>
                    <a:pt x="123" y="77"/>
                    <a:pt x="123" y="78"/>
                  </a:cubicBezTo>
                  <a:lnTo>
                    <a:pt x="122" y="83"/>
                  </a:lnTo>
                  <a:close/>
                  <a:moveTo>
                    <a:pt x="180" y="76"/>
                  </a:moveTo>
                  <a:cubicBezTo>
                    <a:pt x="192" y="76"/>
                    <a:pt x="192" y="76"/>
                    <a:pt x="192" y="76"/>
                  </a:cubicBezTo>
                  <a:cubicBezTo>
                    <a:pt x="192" y="72"/>
                    <a:pt x="192" y="72"/>
                    <a:pt x="192" y="72"/>
                  </a:cubicBezTo>
                  <a:cubicBezTo>
                    <a:pt x="155" y="72"/>
                    <a:pt x="155" y="72"/>
                    <a:pt x="155" y="72"/>
                  </a:cubicBezTo>
                  <a:cubicBezTo>
                    <a:pt x="155" y="83"/>
                    <a:pt x="155" y="83"/>
                    <a:pt x="155" y="83"/>
                  </a:cubicBezTo>
                  <a:cubicBezTo>
                    <a:pt x="178" y="83"/>
                    <a:pt x="178" y="83"/>
                    <a:pt x="178" y="83"/>
                  </a:cubicBezTo>
                  <a:cubicBezTo>
                    <a:pt x="178" y="78"/>
                    <a:pt x="178" y="78"/>
                    <a:pt x="178" y="78"/>
                  </a:cubicBezTo>
                  <a:cubicBezTo>
                    <a:pt x="177" y="77"/>
                    <a:pt x="178" y="76"/>
                    <a:pt x="180" y="76"/>
                  </a:cubicBezTo>
                  <a:close/>
                  <a:moveTo>
                    <a:pt x="158" y="101"/>
                  </a:moveTo>
                  <a:cubicBezTo>
                    <a:pt x="142" y="101"/>
                    <a:pt x="142" y="101"/>
                    <a:pt x="142" y="101"/>
                  </a:cubicBezTo>
                  <a:cubicBezTo>
                    <a:pt x="142" y="118"/>
                    <a:pt x="142" y="118"/>
                    <a:pt x="142" y="118"/>
                  </a:cubicBezTo>
                  <a:cubicBezTo>
                    <a:pt x="158" y="118"/>
                    <a:pt x="158" y="118"/>
                    <a:pt x="158" y="118"/>
                  </a:cubicBezTo>
                  <a:lnTo>
                    <a:pt x="158" y="101"/>
                  </a:lnTo>
                  <a:close/>
                  <a:moveTo>
                    <a:pt x="133" y="91"/>
                  </a:moveTo>
                  <a:cubicBezTo>
                    <a:pt x="129" y="91"/>
                    <a:pt x="129" y="91"/>
                    <a:pt x="129" y="91"/>
                  </a:cubicBezTo>
                  <a:cubicBezTo>
                    <a:pt x="129" y="141"/>
                    <a:pt x="129" y="141"/>
                    <a:pt x="129" y="141"/>
                  </a:cubicBezTo>
                  <a:cubicBezTo>
                    <a:pt x="133" y="141"/>
                    <a:pt x="133" y="141"/>
                    <a:pt x="133" y="141"/>
                  </a:cubicBezTo>
                  <a:lnTo>
                    <a:pt x="133" y="91"/>
                  </a:lnTo>
                  <a:close/>
                  <a:moveTo>
                    <a:pt x="171" y="91"/>
                  </a:moveTo>
                  <a:cubicBezTo>
                    <a:pt x="167" y="91"/>
                    <a:pt x="167" y="91"/>
                    <a:pt x="167" y="91"/>
                  </a:cubicBezTo>
                  <a:cubicBezTo>
                    <a:pt x="167" y="141"/>
                    <a:pt x="167" y="141"/>
                    <a:pt x="167" y="141"/>
                  </a:cubicBezTo>
                  <a:cubicBezTo>
                    <a:pt x="171" y="141"/>
                    <a:pt x="171" y="141"/>
                    <a:pt x="171" y="141"/>
                  </a:cubicBezTo>
                  <a:lnTo>
                    <a:pt x="171" y="91"/>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78497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7471"/>
          <a:stretch/>
        </p:blipFill>
        <p:spPr>
          <a:xfrm>
            <a:off x="-76200" y="-55102"/>
            <a:ext cx="12268200" cy="6949388"/>
          </a:xfrm>
          <a:prstGeom prst="rect">
            <a:avLst/>
          </a:prstGeom>
        </p:spPr>
      </p:pic>
      <p:sp>
        <p:nvSpPr>
          <p:cNvPr id="6" name="Rectangle 5"/>
          <p:cNvSpPr/>
          <p:nvPr/>
        </p:nvSpPr>
        <p:spPr bwMode="auto">
          <a:xfrm>
            <a:off x="-76200" y="2514600"/>
            <a:ext cx="12279086" cy="4379686"/>
          </a:xfrm>
          <a:prstGeom prst="rect">
            <a:avLst/>
          </a:prstGeom>
          <a:gradFill rotWithShape="1">
            <a:gsLst>
              <a:gs pos="0">
                <a:schemeClr val="tx1">
                  <a:alpha val="0"/>
                </a:schemeClr>
              </a:gs>
              <a:gs pos="73000">
                <a:schemeClr val="tx1">
                  <a:alpha val="50000"/>
                </a:schemeClr>
              </a:gs>
              <a:gs pos="100000">
                <a:schemeClr val="tx1"/>
              </a:gs>
            </a:gsLst>
            <a:lin ang="54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effectLst/>
              <a:uLnTx/>
              <a:uFillTx/>
              <a:latin typeface="Segoe UI"/>
              <a:ea typeface="+mn-ea"/>
              <a:cs typeface="+mn-cs"/>
            </a:endParaRPr>
          </a:p>
        </p:txBody>
      </p:sp>
      <p:sp>
        <p:nvSpPr>
          <p:cNvPr id="2" name="Title 1"/>
          <p:cNvSpPr>
            <a:spLocks noGrp="1"/>
          </p:cNvSpPr>
          <p:nvPr>
            <p:ph type="title"/>
          </p:nvPr>
        </p:nvSpPr>
        <p:spPr>
          <a:xfrm>
            <a:off x="6113" y="3741440"/>
            <a:ext cx="10383803" cy="666387"/>
          </a:xfrm>
        </p:spPr>
        <p:txBody>
          <a:bodyPr/>
          <a:lstStyle/>
          <a:p>
            <a:r>
              <a:rPr lang="en-US" dirty="0" smtClean="0">
                <a:solidFill>
                  <a:schemeClr val="bg1"/>
                </a:solidFill>
              </a:rPr>
              <a:t>Data from users</a:t>
            </a:r>
            <a:endParaRPr lang="en-US" dirty="0">
              <a:solidFill>
                <a:schemeClr val="bg1"/>
              </a:solidFill>
            </a:endParaRPr>
          </a:p>
        </p:txBody>
      </p:sp>
      <p:sp>
        <p:nvSpPr>
          <p:cNvPr id="4" name="Text Placeholder 3"/>
          <p:cNvSpPr>
            <a:spLocks noGrp="1"/>
          </p:cNvSpPr>
          <p:nvPr>
            <p:ph type="body" sz="quarter" idx="10"/>
          </p:nvPr>
        </p:nvSpPr>
        <p:spPr>
          <a:xfrm>
            <a:off x="0" y="4732039"/>
            <a:ext cx="10301152" cy="1973561"/>
          </a:xfrm>
        </p:spPr>
        <p:txBody>
          <a:bodyPr/>
          <a:lstStyle/>
          <a:p>
            <a:r>
              <a:rPr lang="en-US" dirty="0">
                <a:solidFill>
                  <a:schemeClr val="bg1"/>
                </a:solidFill>
              </a:rPr>
              <a:t>Win-win </a:t>
            </a:r>
            <a:r>
              <a:rPr lang="en-US" dirty="0" smtClean="0">
                <a:solidFill>
                  <a:schemeClr val="bg1"/>
                </a:solidFill>
              </a:rPr>
              <a:t>sharing</a:t>
            </a:r>
          </a:p>
          <a:p>
            <a:r>
              <a:rPr lang="en-US" dirty="0" smtClean="0">
                <a:solidFill>
                  <a:schemeClr val="bg1"/>
                </a:solidFill>
              </a:rPr>
              <a:t>Social</a:t>
            </a:r>
            <a:endParaRPr lang="en-US" dirty="0">
              <a:solidFill>
                <a:schemeClr val="bg1"/>
              </a:solidFill>
            </a:endParaRPr>
          </a:p>
          <a:p>
            <a:r>
              <a:rPr lang="en-US" dirty="0" smtClean="0">
                <a:solidFill>
                  <a:schemeClr val="bg1"/>
                </a:solidFill>
              </a:rPr>
              <a:t>Wisdom of </a:t>
            </a:r>
            <a:r>
              <a:rPr lang="en-US" dirty="0">
                <a:solidFill>
                  <a:schemeClr val="bg1"/>
                </a:solidFill>
              </a:rPr>
              <a:t>c</a:t>
            </a:r>
            <a:r>
              <a:rPr lang="en-US" dirty="0" smtClean="0">
                <a:solidFill>
                  <a:schemeClr val="bg1"/>
                </a:solidFill>
              </a:rPr>
              <a:t>rowds</a:t>
            </a:r>
            <a:endParaRPr lang="en-US" dirty="0">
              <a:solidFill>
                <a:schemeClr val="bg1"/>
              </a:solidFill>
            </a:endParaRPr>
          </a:p>
        </p:txBody>
      </p:sp>
    </p:spTree>
    <p:extLst>
      <p:ext uri="{BB962C8B-B14F-4D97-AF65-F5344CB8AC3E}">
        <p14:creationId xmlns:p14="http://schemas.microsoft.com/office/powerpoint/2010/main" val="378942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67551" cy="1371599"/>
          </a:xfrm>
        </p:spPr>
        <p:txBody>
          <a:bodyPr/>
          <a:lstStyle/>
          <a:p>
            <a:r>
              <a:rPr lang="en-US" dirty="0" smtClean="0"/>
              <a:t>Data from sensors</a:t>
            </a:r>
            <a:endParaRPr lang="en-US" dirty="0"/>
          </a:p>
        </p:txBody>
      </p:sp>
      <p:sp>
        <p:nvSpPr>
          <p:cNvPr id="4" name="Text Placeholder 3"/>
          <p:cNvSpPr>
            <a:spLocks noGrp="1"/>
          </p:cNvSpPr>
          <p:nvPr>
            <p:ph type="body" sz="quarter" idx="10"/>
          </p:nvPr>
        </p:nvSpPr>
        <p:spPr>
          <a:xfrm>
            <a:off x="228600" y="1371600"/>
            <a:ext cx="6795952" cy="4114800"/>
          </a:xfrm>
        </p:spPr>
        <p:txBody>
          <a:bodyPr/>
          <a:lstStyle/>
          <a:p>
            <a:r>
              <a:rPr lang="en-US" dirty="0"/>
              <a:t>Crowd sourced </a:t>
            </a:r>
            <a:r>
              <a:rPr lang="en-US" dirty="0" smtClean="0"/>
              <a:t>weather</a:t>
            </a:r>
          </a:p>
          <a:p>
            <a:pPr lvl="1"/>
            <a:r>
              <a:rPr lang="en-US" dirty="0" smtClean="0"/>
              <a:t>Humidity</a:t>
            </a:r>
          </a:p>
          <a:p>
            <a:pPr lvl="1"/>
            <a:r>
              <a:rPr lang="en-US" dirty="0" smtClean="0"/>
              <a:t>Pressure</a:t>
            </a:r>
          </a:p>
          <a:p>
            <a:pPr lvl="1"/>
            <a:r>
              <a:rPr lang="en-US" dirty="0" smtClean="0"/>
              <a:t>Temperature</a:t>
            </a:r>
          </a:p>
          <a:p>
            <a:pPr lvl="1"/>
            <a:r>
              <a:rPr lang="en-US" dirty="0" smtClean="0"/>
              <a:t>GPS</a:t>
            </a:r>
          </a:p>
          <a:p>
            <a:r>
              <a:rPr lang="en-US" dirty="0" smtClean="0"/>
              <a:t>Plus user submitted observations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77200" y="0"/>
            <a:ext cx="4114800"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2162" y="5955444"/>
            <a:ext cx="1588714" cy="775556"/>
          </a:xfrm>
          <a:prstGeom prst="rect">
            <a:avLst/>
          </a:prstGeom>
        </p:spPr>
      </p:pic>
    </p:spTree>
    <p:extLst>
      <p:ext uri="{BB962C8B-B14F-4D97-AF65-F5344CB8AC3E}">
        <p14:creationId xmlns:p14="http://schemas.microsoft.com/office/powerpoint/2010/main" val="3271396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1"/>
            <a:ext cx="11366365" cy="666387"/>
          </a:xfrm>
        </p:spPr>
        <p:txBody>
          <a:bodyPr/>
          <a:lstStyle/>
          <a:p>
            <a:r>
              <a:rPr lang="en-US" dirty="0" smtClean="0"/>
              <a:t>Power of crowd-sourced data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3319" y="1256571"/>
            <a:ext cx="3134162" cy="52204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63000" y="1256571"/>
            <a:ext cx="3134162" cy="52204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7166" y="1256571"/>
            <a:ext cx="2400635" cy="2400635"/>
          </a:xfrm>
          <a:prstGeom prst="rect">
            <a:avLst/>
          </a:prstGeom>
        </p:spPr>
      </p:pic>
      <p:sp>
        <p:nvSpPr>
          <p:cNvPr id="9" name="Rectangle 8"/>
          <p:cNvSpPr/>
          <p:nvPr/>
        </p:nvSpPr>
        <p:spPr>
          <a:xfrm>
            <a:off x="381000" y="3837968"/>
            <a:ext cx="6234248" cy="3096232"/>
          </a:xfrm>
          <a:prstGeom prst="rect">
            <a:avLst/>
          </a:prstGeom>
        </p:spPr>
        <p:txBody>
          <a:bodyPr wrap="square">
            <a:spAutoFit/>
          </a:bodyPr>
          <a:lstStyle/>
          <a:p>
            <a:pPr lvl="0">
              <a:spcBef>
                <a:spcPct val="20000"/>
              </a:spcBef>
            </a:pPr>
            <a:r>
              <a:rPr lang="en-US" sz="4000" dirty="0">
                <a:solidFill>
                  <a:prstClr val="black"/>
                </a:solidFill>
                <a:latin typeface="Segoe UI" panose="020B0502040204020203" pitchFamily="34" charset="0"/>
                <a:cs typeface="Segoe UI" panose="020B0502040204020203" pitchFamily="34" charset="0"/>
              </a:rPr>
              <a:t>Outsmarting traffic, </a:t>
            </a:r>
            <a:r>
              <a:rPr lang="en-US" sz="4000" dirty="0" smtClean="0">
                <a:solidFill>
                  <a:prstClr val="black"/>
                </a:solidFill>
                <a:latin typeface="Segoe UI" panose="020B0502040204020203" pitchFamily="34" charset="0"/>
                <a:cs typeface="Segoe UI" panose="020B0502040204020203" pitchFamily="34" charset="0"/>
              </a:rPr>
              <a:t>together</a:t>
            </a:r>
          </a:p>
          <a:p>
            <a:pPr>
              <a:spcBef>
                <a:spcPct val="20000"/>
              </a:spcBef>
            </a:pPr>
            <a:r>
              <a:rPr lang="en-US" sz="2800" dirty="0">
                <a:solidFill>
                  <a:prstClr val="black"/>
                </a:solidFill>
                <a:latin typeface="Segoe UI" panose="020B0502040204020203" pitchFamily="34" charset="0"/>
                <a:cs typeface="Segoe UI" panose="020B0502040204020203" pitchFamily="34" charset="0"/>
              </a:rPr>
              <a:t>48MM </a:t>
            </a:r>
            <a:r>
              <a:rPr lang="en-US" sz="2800" dirty="0" smtClean="0">
                <a:solidFill>
                  <a:prstClr val="black"/>
                </a:solidFill>
                <a:latin typeface="Segoe UI" panose="020B0502040204020203" pitchFamily="34" charset="0"/>
                <a:cs typeface="Segoe UI" panose="020B0502040204020203" pitchFamily="34" charset="0"/>
              </a:rPr>
              <a:t>Users</a:t>
            </a:r>
            <a:endParaRPr lang="en-US" sz="2800" dirty="0">
              <a:solidFill>
                <a:prstClr val="black"/>
              </a:solidFill>
              <a:latin typeface="Segoe UI" panose="020B0502040204020203" pitchFamily="34" charset="0"/>
              <a:cs typeface="Segoe UI" panose="020B0502040204020203" pitchFamily="34" charset="0"/>
            </a:endParaRPr>
          </a:p>
          <a:p>
            <a:pPr>
              <a:spcBef>
                <a:spcPct val="20000"/>
              </a:spcBef>
            </a:pPr>
            <a:r>
              <a:rPr lang="en-US" sz="2800" dirty="0" smtClean="0">
                <a:solidFill>
                  <a:prstClr val="black"/>
                </a:solidFill>
                <a:latin typeface="Segoe UI" panose="020B0502040204020203" pitchFamily="34" charset="0"/>
                <a:cs typeface="Segoe UI" panose="020B0502040204020203" pitchFamily="34" charset="0"/>
              </a:rPr>
              <a:t>1B</a:t>
            </a:r>
            <a:r>
              <a:rPr lang="en-US" sz="2800" dirty="0">
                <a:solidFill>
                  <a:prstClr val="black"/>
                </a:solidFill>
                <a:latin typeface="Segoe UI" panose="020B0502040204020203" pitchFamily="34" charset="0"/>
                <a:cs typeface="Segoe UI" panose="020B0502040204020203" pitchFamily="34" charset="0"/>
              </a:rPr>
              <a:t>+ Miles Driven per </a:t>
            </a:r>
            <a:r>
              <a:rPr lang="en-US" sz="2800" dirty="0" smtClean="0">
                <a:solidFill>
                  <a:prstClr val="black"/>
                </a:solidFill>
                <a:latin typeface="Segoe UI" panose="020B0502040204020203" pitchFamily="34" charset="0"/>
                <a:cs typeface="Segoe UI" panose="020B0502040204020203" pitchFamily="34" charset="0"/>
              </a:rPr>
              <a:t>Month</a:t>
            </a:r>
            <a:endParaRPr lang="en-US" sz="2800" dirty="0">
              <a:solidFill>
                <a:prstClr val="black"/>
              </a:solidFill>
              <a:latin typeface="Segoe UI" panose="020B0502040204020203" pitchFamily="34" charset="0"/>
              <a:cs typeface="Segoe UI" panose="020B0502040204020203" pitchFamily="34" charset="0"/>
            </a:endParaRPr>
          </a:p>
          <a:p>
            <a:pPr lvl="0">
              <a:spcBef>
                <a:spcPct val="20000"/>
              </a:spcBef>
            </a:pPr>
            <a:endParaRPr lang="en-US" sz="4000" dirty="0">
              <a:solidFill>
                <a:prstClr val="black"/>
              </a:solidFill>
              <a:latin typeface="Segoe UI" panose="020B0502040204020203" pitchFamily="34" charset="0"/>
              <a:cs typeface="Segoe UI" panose="020B0502040204020203" pitchFamily="34" charset="0"/>
            </a:endParaRPr>
          </a:p>
        </p:txBody>
      </p:sp>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15600" y="119432"/>
            <a:ext cx="1588714" cy="775556"/>
          </a:xfrm>
          <a:prstGeom prst="rect">
            <a:avLst/>
          </a:prstGeom>
        </p:spPr>
      </p:pic>
      <p:sp>
        <p:nvSpPr>
          <p:cNvPr id="3" name="Text Placeholder 2"/>
          <p:cNvSpPr>
            <a:spLocks noGrp="1"/>
          </p:cNvSpPr>
          <p:nvPr>
            <p:ph type="body" sz="quarter" idx="10"/>
          </p:nvPr>
        </p:nvSpPr>
        <p:spPr>
          <a:xfrm>
            <a:off x="2838283" y="3104589"/>
            <a:ext cx="1219200" cy="609600"/>
          </a:xfrm>
        </p:spPr>
        <p:txBody>
          <a:bodyPr/>
          <a:lstStyle/>
          <a:p>
            <a:r>
              <a:rPr lang="en-US" sz="3200" dirty="0" smtClean="0"/>
              <a:t>Waze</a:t>
            </a:r>
            <a:endParaRPr lang="en-US" sz="3200" dirty="0"/>
          </a:p>
        </p:txBody>
      </p:sp>
    </p:spTree>
    <p:extLst>
      <p:ext uri="{BB962C8B-B14F-4D97-AF65-F5344CB8AC3E}">
        <p14:creationId xmlns:p14="http://schemas.microsoft.com/office/powerpoint/2010/main" val="4071731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734989" y="2133600"/>
            <a:ext cx="2127688" cy="2152075"/>
          </a:xfrm>
          <a:prstGeom prst="rect">
            <a:avLst/>
          </a:prstGeom>
        </p:spPr>
      </p:pic>
      <p:sp>
        <p:nvSpPr>
          <p:cNvPr id="43" name="Text Placeholder 35"/>
          <p:cNvSpPr txBox="1">
            <a:spLocks/>
          </p:cNvSpPr>
          <p:nvPr/>
        </p:nvSpPr>
        <p:spPr>
          <a:xfrm>
            <a:off x="3734989" y="4272975"/>
            <a:ext cx="4951812" cy="1973561"/>
          </a:xfrm>
          <a:prstGeom prst="rect">
            <a:avLst/>
          </a:prstGeom>
        </p:spPr>
        <p:txBody>
          <a:bodyPr/>
          <a:lstStyle>
            <a:lvl1pPr marL="0" indent="0" algn="l" defTabSz="1219170" rtl="0" eaLnBrk="1" latinLnBrk="0" hangingPunct="1">
              <a:spcBef>
                <a:spcPct val="20000"/>
              </a:spcBef>
              <a:buFont typeface="Arial" pitchFamily="34" charset="0"/>
              <a:buNone/>
              <a:defRPr sz="4000" kern="1200">
                <a:solidFill>
                  <a:schemeClr val="tx1"/>
                </a:solidFill>
                <a:latin typeface="Segoe UI" panose="020B0502040204020203" pitchFamily="34" charset="0"/>
                <a:ea typeface="+mn-ea"/>
                <a:cs typeface="Segoe UI" panose="020B0502040204020203" pitchFamily="34" charset="0"/>
              </a:defRPr>
            </a:lvl1pPr>
            <a:lvl2pPr marL="609585" indent="0" algn="l" defTabSz="1219170" rtl="0" eaLnBrk="1" latinLnBrk="0" hangingPunct="1">
              <a:spcBef>
                <a:spcPct val="20000"/>
              </a:spcBef>
              <a:buFont typeface="Arial" pitchFamily="34" charset="0"/>
              <a:buNone/>
              <a:defRPr sz="3600" kern="1200">
                <a:solidFill>
                  <a:schemeClr val="tx1"/>
                </a:solidFill>
                <a:latin typeface="Segoe UI" panose="020B0502040204020203" pitchFamily="34" charset="0"/>
                <a:ea typeface="+mn-ea"/>
                <a:cs typeface="Segoe UI" panose="020B0502040204020203" pitchFamily="34" charset="0"/>
              </a:defRPr>
            </a:lvl2pPr>
            <a:lvl3pPr marL="1219170" indent="0" algn="l" defTabSz="1219170" rtl="0" eaLnBrk="1" latinLnBrk="0" hangingPunct="1">
              <a:spcBef>
                <a:spcPct val="20000"/>
              </a:spcBef>
              <a:buFont typeface="Arial" pitchFamily="34" charset="0"/>
              <a:buNone/>
              <a:defRPr sz="3200" kern="1200">
                <a:solidFill>
                  <a:schemeClr val="tx1"/>
                </a:solidFill>
                <a:latin typeface="Segoe UI" panose="020B0502040204020203" pitchFamily="34" charset="0"/>
                <a:ea typeface="+mn-ea"/>
                <a:cs typeface="Segoe UI" panose="020B0502040204020203" pitchFamily="34" charset="0"/>
              </a:defRPr>
            </a:lvl3pPr>
            <a:lvl4pPr marL="1828755"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4pPr>
            <a:lvl5pPr marL="2438339" indent="0" algn="l" defTabSz="1219170" rtl="0" eaLnBrk="1" latinLnBrk="0" hangingPunct="1">
              <a:spcBef>
                <a:spcPct val="20000"/>
              </a:spcBef>
              <a:buFont typeface="Arial" pitchFamily="34" charset="0"/>
              <a:buNone/>
              <a:defRPr sz="2400" kern="1200">
                <a:solidFill>
                  <a:schemeClr val="tx1"/>
                </a:solidFill>
                <a:latin typeface="Segoe UI" panose="020B0502040204020203" pitchFamily="34" charset="0"/>
                <a:ea typeface="+mn-ea"/>
                <a:cs typeface="Segoe UI" panose="020B0502040204020203"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dirty="0" smtClean="0"/>
              <a:t>Mobile taps into the world of information</a:t>
            </a:r>
            <a:endParaRPr lang="en-US" dirty="0"/>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sp>
        <p:nvSpPr>
          <p:cNvPr id="6" name="Freeform 64"/>
          <p:cNvSpPr>
            <a:spLocks noEditPoints="1"/>
          </p:cNvSpPr>
          <p:nvPr/>
        </p:nvSpPr>
        <p:spPr bwMode="black">
          <a:xfrm>
            <a:off x="36286" y="-996362"/>
            <a:ext cx="1171274" cy="899539"/>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900"/>
          </a:p>
        </p:txBody>
      </p:sp>
      <p:grpSp>
        <p:nvGrpSpPr>
          <p:cNvPr id="2" name="Group 1"/>
          <p:cNvGrpSpPr/>
          <p:nvPr/>
        </p:nvGrpSpPr>
        <p:grpSpPr>
          <a:xfrm>
            <a:off x="5943600" y="2133600"/>
            <a:ext cx="2011680" cy="2011680"/>
            <a:chOff x="5943600" y="2133600"/>
            <a:chExt cx="2011680" cy="2011680"/>
          </a:xfrm>
        </p:grpSpPr>
        <p:sp>
          <p:nvSpPr>
            <p:cNvPr id="5" name="Rectangle 4"/>
            <p:cNvSpPr>
              <a:spLocks noChangeAspect="1"/>
            </p:cNvSpPr>
            <p:nvPr>
              <p:custDataLst>
                <p:tags r:id="rId1"/>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Tells all</a:t>
              </a:r>
              <a:endParaRPr lang="en-US" dirty="0">
                <a:solidFill>
                  <a:srgbClr val="FFFFFF"/>
                </a:solidFill>
              </a:endParaRPr>
            </a:p>
          </p:txBody>
        </p:sp>
        <p:grpSp>
          <p:nvGrpSpPr>
            <p:cNvPr id="8" name="Group 7"/>
            <p:cNvGrpSpPr>
              <a:grpSpLocks noChangeAspect="1"/>
            </p:cNvGrpSpPr>
            <p:nvPr/>
          </p:nvGrpSpPr>
          <p:grpSpPr bwMode="black">
            <a:xfrm>
              <a:off x="6263955" y="2621280"/>
              <a:ext cx="1370970" cy="1036320"/>
              <a:chOff x="5152725" y="4450437"/>
              <a:chExt cx="311284" cy="235362"/>
            </a:xfrm>
          </p:grpSpPr>
          <p:sp>
            <p:nvSpPr>
              <p:cNvPr id="10" name="Freeform 168"/>
              <p:cNvSpPr>
                <a:spLocks noEditPoints="1"/>
              </p:cNvSpPr>
              <p:nvPr/>
            </p:nvSpPr>
            <p:spPr bwMode="black">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a:solidFill>
                    <a:schemeClr val="tx1">
                      <a:lumMod val="50000"/>
                    </a:schemeClr>
                  </a:solidFill>
                  <a:latin typeface="Segoe Light" pitchFamily="34" charset="0"/>
                </a:endParaRPr>
              </a:p>
            </p:txBody>
          </p:sp>
          <p:sp>
            <p:nvSpPr>
              <p:cNvPr id="11" name="Freeform 169"/>
              <p:cNvSpPr>
                <a:spLocks/>
              </p:cNvSpPr>
              <p:nvPr/>
            </p:nvSpPr>
            <p:spPr bwMode="black">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a:solidFill>
                    <a:schemeClr val="tx1">
                      <a:lumMod val="50000"/>
                    </a:schemeClr>
                  </a:solidFill>
                  <a:latin typeface="Segoe Light" pitchFamily="34" charset="0"/>
                </a:endParaRPr>
              </a:p>
            </p:txBody>
          </p:sp>
        </p:grpSp>
      </p:grpSp>
    </p:spTree>
    <p:extLst>
      <p:ext uri="{BB962C8B-B14F-4D97-AF65-F5344CB8AC3E}">
        <p14:creationId xmlns:p14="http://schemas.microsoft.com/office/powerpoint/2010/main" val="2813966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060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629"/>
          <a:stretch/>
        </p:blipFill>
        <p:spPr>
          <a:xfrm>
            <a:off x="-76200" y="1371600"/>
            <a:ext cx="12268200" cy="5486400"/>
          </a:xfrm>
          <a:prstGeom prst="rect">
            <a:avLst/>
          </a:prstGeom>
        </p:spPr>
      </p:pic>
      <p:sp>
        <p:nvSpPr>
          <p:cNvPr id="7" name="Rectangle 6"/>
          <p:cNvSpPr/>
          <p:nvPr/>
        </p:nvSpPr>
        <p:spPr bwMode="auto">
          <a:xfrm>
            <a:off x="0" y="990600"/>
            <a:ext cx="12192000" cy="5867400"/>
          </a:xfrm>
          <a:prstGeom prst="rect">
            <a:avLst/>
          </a:prstGeom>
          <a:gradFill rotWithShape="1">
            <a:gsLst>
              <a:gs pos="0">
                <a:srgbClr val="231A09">
                  <a:alpha val="0"/>
                </a:srgbClr>
              </a:gs>
              <a:gs pos="100000">
                <a:srgbClr val="231A09">
                  <a:alpha val="50000"/>
                </a:srgbClr>
              </a:gs>
            </a:gsLst>
            <a:lin ang="54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effectLst/>
              <a:uLnTx/>
              <a:uFillTx/>
              <a:latin typeface="Segoe UI"/>
              <a:ea typeface="+mn-ea"/>
              <a:cs typeface="+mn-cs"/>
            </a:endParaRPr>
          </a:p>
        </p:txBody>
      </p:sp>
      <p:sp>
        <p:nvSpPr>
          <p:cNvPr id="5" name="Content Placeholder 4"/>
          <p:cNvSpPr>
            <a:spLocks noGrp="1"/>
          </p:cNvSpPr>
          <p:nvPr>
            <p:ph idx="1"/>
          </p:nvPr>
        </p:nvSpPr>
        <p:spPr>
          <a:xfrm>
            <a:off x="609600" y="228600"/>
            <a:ext cx="10972800" cy="5638800"/>
          </a:xfrm>
        </p:spPr>
        <p:txBody>
          <a:bodyPr/>
          <a:lstStyle/>
          <a:p>
            <a:r>
              <a:rPr lang="en-US" dirty="0" smtClean="0">
                <a:solidFill>
                  <a:schemeClr val="bg1"/>
                </a:solidFill>
              </a:rPr>
              <a:t>…what </a:t>
            </a:r>
            <a:r>
              <a:rPr lang="en-US" dirty="0">
                <a:solidFill>
                  <a:schemeClr val="bg1"/>
                </a:solidFill>
              </a:rPr>
              <a:t>we take for granted today would seem like </a:t>
            </a:r>
            <a:r>
              <a:rPr lang="en-US" dirty="0" smtClean="0">
                <a:solidFill>
                  <a:schemeClr val="bg1"/>
                </a:solidFill>
              </a:rPr>
              <a:t>magic –</a:t>
            </a:r>
          </a:p>
          <a:p>
            <a:pPr marL="860425"/>
            <a:r>
              <a:rPr lang="en-US" sz="3200" dirty="0" smtClean="0">
                <a:solidFill>
                  <a:schemeClr val="bg1"/>
                </a:solidFill>
              </a:rPr>
              <a:t>being </a:t>
            </a:r>
            <a:r>
              <a:rPr lang="en-US" sz="3200" dirty="0">
                <a:solidFill>
                  <a:schemeClr val="bg1"/>
                </a:solidFill>
              </a:rPr>
              <a:t>able to </a:t>
            </a:r>
            <a:r>
              <a:rPr lang="en-US" sz="3200" dirty="0" smtClean="0">
                <a:solidFill>
                  <a:schemeClr val="bg1"/>
                </a:solidFill>
              </a:rPr>
              <a:t>talk </a:t>
            </a:r>
            <a:r>
              <a:rPr lang="en-US" sz="3200" dirty="0">
                <a:solidFill>
                  <a:schemeClr val="bg1"/>
                </a:solidFill>
              </a:rPr>
              <a:t>to people over long distances, </a:t>
            </a:r>
            <a:endParaRPr lang="en-US" sz="3200" dirty="0" smtClean="0">
              <a:solidFill>
                <a:schemeClr val="bg1"/>
              </a:solidFill>
            </a:endParaRPr>
          </a:p>
          <a:p>
            <a:pPr marL="860425"/>
            <a:r>
              <a:rPr lang="en-US" sz="3200" dirty="0" smtClean="0">
                <a:solidFill>
                  <a:schemeClr val="bg1"/>
                </a:solidFill>
              </a:rPr>
              <a:t>to </a:t>
            </a:r>
            <a:r>
              <a:rPr lang="en-US" sz="3200" dirty="0">
                <a:solidFill>
                  <a:schemeClr val="bg1"/>
                </a:solidFill>
              </a:rPr>
              <a:t>transmit images, </a:t>
            </a:r>
            <a:endParaRPr lang="en-US" sz="3200" dirty="0" smtClean="0">
              <a:solidFill>
                <a:schemeClr val="bg1"/>
              </a:solidFill>
            </a:endParaRPr>
          </a:p>
          <a:p>
            <a:pPr marL="860425"/>
            <a:r>
              <a:rPr lang="en-US" sz="3200" dirty="0" smtClean="0">
                <a:solidFill>
                  <a:schemeClr val="bg1"/>
                </a:solidFill>
              </a:rPr>
              <a:t>flying</a:t>
            </a:r>
            <a:r>
              <a:rPr lang="en-US" sz="3200" dirty="0">
                <a:solidFill>
                  <a:schemeClr val="bg1"/>
                </a:solidFill>
              </a:rPr>
              <a:t>, </a:t>
            </a:r>
            <a:endParaRPr lang="en-US" sz="3200" dirty="0" smtClean="0">
              <a:solidFill>
                <a:schemeClr val="bg1"/>
              </a:solidFill>
            </a:endParaRPr>
          </a:p>
          <a:p>
            <a:pPr marL="860425"/>
            <a:r>
              <a:rPr lang="en-US" sz="3200" dirty="0" smtClean="0">
                <a:solidFill>
                  <a:schemeClr val="bg1"/>
                </a:solidFill>
              </a:rPr>
              <a:t>accessing </a:t>
            </a:r>
            <a:r>
              <a:rPr lang="en-US" sz="3200" dirty="0">
                <a:solidFill>
                  <a:schemeClr val="bg1"/>
                </a:solidFill>
              </a:rPr>
              <a:t>vast amounts of data like an oracle. </a:t>
            </a:r>
            <a:endParaRPr lang="en-US" sz="3200" dirty="0" smtClean="0">
              <a:solidFill>
                <a:schemeClr val="bg1"/>
              </a:solidFill>
            </a:endParaRPr>
          </a:p>
          <a:p>
            <a:r>
              <a:rPr lang="en-US" sz="3200" dirty="0" smtClean="0">
                <a:solidFill>
                  <a:schemeClr val="bg1"/>
                </a:solidFill>
              </a:rPr>
              <a:t>These </a:t>
            </a:r>
            <a:r>
              <a:rPr lang="en-US" sz="3200" dirty="0">
                <a:solidFill>
                  <a:schemeClr val="bg1"/>
                </a:solidFill>
              </a:rPr>
              <a:t>are all things that would have been considered magic a few hundred years ago</a:t>
            </a:r>
            <a:r>
              <a:rPr lang="en-US" sz="3200" dirty="0" smtClean="0">
                <a:solidFill>
                  <a:schemeClr val="bg1"/>
                </a:solidFill>
              </a:rPr>
              <a:t>.</a:t>
            </a:r>
            <a:endParaRPr lang="en-US" dirty="0" smtClean="0">
              <a:solidFill>
                <a:schemeClr val="bg1"/>
              </a:solidFill>
            </a:endParaRPr>
          </a:p>
          <a:p>
            <a:pPr algn="r"/>
            <a:r>
              <a:rPr lang="en-US" dirty="0" smtClean="0">
                <a:solidFill>
                  <a:schemeClr val="bg1"/>
                </a:solidFill>
              </a:rPr>
              <a:t>Elon Musk</a:t>
            </a:r>
            <a:endParaRPr lang="en-US" dirty="0">
              <a:solidFill>
                <a:schemeClr val="bg1"/>
              </a:solidFill>
            </a:endParaRPr>
          </a:p>
        </p:txBody>
      </p:sp>
    </p:spTree>
    <p:extLst>
      <p:ext uri="{BB962C8B-B14F-4D97-AF65-F5344CB8AC3E}">
        <p14:creationId xmlns:p14="http://schemas.microsoft.com/office/powerpoint/2010/main" val="1670013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the web</a:t>
            </a:r>
            <a:endParaRPr lang="en-US" dirty="0"/>
          </a:p>
        </p:txBody>
      </p:sp>
      <p:sp>
        <p:nvSpPr>
          <p:cNvPr id="3" name="Text Placeholder 2"/>
          <p:cNvSpPr>
            <a:spLocks noGrp="1"/>
          </p:cNvSpPr>
          <p:nvPr>
            <p:ph type="body" sz="quarter" idx="10"/>
          </p:nvPr>
        </p:nvSpPr>
        <p:spPr>
          <a:xfrm>
            <a:off x="762000" y="1264200"/>
            <a:ext cx="4272307" cy="1312863"/>
          </a:xfrm>
        </p:spPr>
        <p:txBody>
          <a:bodyPr/>
          <a:lstStyle/>
          <a:p>
            <a:r>
              <a:rPr lang="en-US" sz="3600" dirty="0" smtClean="0"/>
              <a:t>Via </a:t>
            </a:r>
            <a:r>
              <a:rPr lang="en-US" sz="3600" dirty="0"/>
              <a:t>search engines </a:t>
            </a:r>
            <a:endParaRPr lang="en-US" sz="3600" dirty="0" smtClean="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400" y="3652930"/>
            <a:ext cx="10158451" cy="109792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4401" y="4885510"/>
            <a:ext cx="10158446" cy="1027541"/>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5371"/>
            <a:ext cx="1588714" cy="775556"/>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9600" y="604347"/>
            <a:ext cx="2429586" cy="2291253"/>
          </a:xfrm>
          <a:prstGeom prst="rect">
            <a:avLst/>
          </a:prstGeom>
        </p:spPr>
      </p:pic>
      <p:grpSp>
        <p:nvGrpSpPr>
          <p:cNvPr id="8" name="Group 7"/>
          <p:cNvGrpSpPr/>
          <p:nvPr/>
        </p:nvGrpSpPr>
        <p:grpSpPr>
          <a:xfrm>
            <a:off x="4855284" y="1097672"/>
            <a:ext cx="1645920" cy="1645920"/>
            <a:chOff x="2855948" y="4053134"/>
            <a:chExt cx="1645920" cy="1645920"/>
          </a:xfrm>
        </p:grpSpPr>
        <p:sp>
          <p:nvSpPr>
            <p:cNvPr id="9" name="Rectangle 8"/>
            <p:cNvSpPr/>
            <p:nvPr/>
          </p:nvSpPr>
          <p:spPr bwMode="auto">
            <a:xfrm>
              <a:off x="2855948" y="4053134"/>
              <a:ext cx="1645920" cy="1645920"/>
            </a:xfrm>
            <a:prstGeom prst="rect">
              <a:avLst/>
            </a:prstGeom>
            <a:solidFill>
              <a:schemeClr val="bg1"/>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defTabSz="914099" fontAlgn="base">
                <a:spcBef>
                  <a:spcPct val="0"/>
                </a:spcBef>
                <a:spcAft>
                  <a:spcPct val="0"/>
                </a:spcAft>
              </a:pPr>
              <a:endParaRPr lang="en-US" sz="2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0" name="Picture 9"/>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958189" y="4591730"/>
              <a:ext cx="1441437" cy="568728"/>
            </a:xfrm>
            <a:prstGeom prst="rect">
              <a:avLst/>
            </a:prstGeom>
            <a:ln w="38100">
              <a:noFill/>
            </a:ln>
          </p:spPr>
        </p:pic>
      </p:grpSp>
      <p:grpSp>
        <p:nvGrpSpPr>
          <p:cNvPr id="11" name="Group 10"/>
          <p:cNvGrpSpPr/>
          <p:nvPr/>
        </p:nvGrpSpPr>
        <p:grpSpPr>
          <a:xfrm>
            <a:off x="6607884" y="1093341"/>
            <a:ext cx="1645920" cy="1665933"/>
            <a:chOff x="4629535" y="2433271"/>
            <a:chExt cx="1645920" cy="1665933"/>
          </a:xfrm>
        </p:grpSpPr>
        <p:pic>
          <p:nvPicPr>
            <p:cNvPr id="12" name="Picture 1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29535" y="2433271"/>
              <a:ext cx="1645920" cy="1654582"/>
            </a:xfrm>
            <a:prstGeom prst="rect">
              <a:avLst/>
            </a:prstGeom>
          </p:spPr>
        </p:pic>
        <p:sp>
          <p:nvSpPr>
            <p:cNvPr id="13" name="TextBox 12"/>
            <p:cNvSpPr txBox="1"/>
            <p:nvPr/>
          </p:nvSpPr>
          <p:spPr>
            <a:xfrm>
              <a:off x="4659651" y="3668317"/>
              <a:ext cx="718466" cy="430887"/>
            </a:xfrm>
            <a:prstGeom prst="rect">
              <a:avLst/>
            </a:prstGeom>
            <a:noFill/>
          </p:spPr>
          <p:txBody>
            <a:bodyPr wrap="none" rtlCol="0">
              <a:spAutoFit/>
            </a:bodyPr>
            <a:lstStyle/>
            <a:p>
              <a:r>
                <a:rPr lang="en-US" sz="2200" dirty="0" smtClean="0">
                  <a:solidFill>
                    <a:schemeClr val="bg1"/>
                  </a:solidFill>
                  <a:latin typeface="Segoe"/>
                </a:rPr>
                <a:t>bing</a:t>
              </a:r>
              <a:endParaRPr lang="en-US" sz="2200" dirty="0">
                <a:solidFill>
                  <a:schemeClr val="bg1"/>
                </a:solidFill>
                <a:latin typeface="Segoe"/>
              </a:endParaRPr>
            </a:p>
          </p:txBody>
        </p:sp>
      </p:grpSp>
      <p:sp>
        <p:nvSpPr>
          <p:cNvPr id="14" name="Rectangle 13"/>
          <p:cNvSpPr/>
          <p:nvPr/>
        </p:nvSpPr>
        <p:spPr>
          <a:xfrm>
            <a:off x="762000" y="2825656"/>
            <a:ext cx="3015569" cy="646331"/>
          </a:xfrm>
          <a:prstGeom prst="rect">
            <a:avLst/>
          </a:prstGeom>
        </p:spPr>
        <p:txBody>
          <a:bodyPr wrap="none">
            <a:spAutoFit/>
          </a:bodyPr>
          <a:lstStyle/>
          <a:p>
            <a:pPr lvl="0">
              <a:spcBef>
                <a:spcPct val="20000"/>
              </a:spcBef>
            </a:pPr>
            <a:r>
              <a:rPr lang="en-US" sz="3600" dirty="0">
                <a:solidFill>
                  <a:prstClr val="black"/>
                </a:solidFill>
                <a:latin typeface="Segoe UI" panose="020B0502040204020203" pitchFamily="34" charset="0"/>
                <a:cs typeface="Segoe UI" panose="020B0502040204020203" pitchFamily="34" charset="0"/>
              </a:rPr>
              <a:t>and their APIs</a:t>
            </a:r>
          </a:p>
        </p:txBody>
      </p:sp>
    </p:spTree>
    <p:extLst>
      <p:ext uri="{BB962C8B-B14F-4D97-AF65-F5344CB8AC3E}">
        <p14:creationId xmlns:p14="http://schemas.microsoft.com/office/powerpoint/2010/main" val="1882585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14" y="0"/>
            <a:ext cx="7229475" cy="4067175"/>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029200" y="2861355"/>
            <a:ext cx="7229475" cy="3996645"/>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076825" y="6096907"/>
            <a:ext cx="2057400" cy="742950"/>
          </a:xfrm>
          <a:prstGeom prst="rect">
            <a:avLst/>
          </a:prstGeom>
          <a:ln w="38100">
            <a:solidFill>
              <a:srgbClr val="00188F"/>
            </a:solidFill>
          </a:ln>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4514" y="3342822"/>
            <a:ext cx="1981200" cy="695325"/>
          </a:xfrm>
          <a:prstGeom prst="rect">
            <a:avLst/>
          </a:prstGeom>
          <a:ln w="38100">
            <a:solidFill>
              <a:srgbClr val="00188F"/>
            </a:solidFill>
          </a:ln>
        </p:spPr>
      </p:pic>
      <p:grpSp>
        <p:nvGrpSpPr>
          <p:cNvPr id="13" name="Group 12"/>
          <p:cNvGrpSpPr/>
          <p:nvPr/>
        </p:nvGrpSpPr>
        <p:grpSpPr>
          <a:xfrm>
            <a:off x="10058400" y="509587"/>
            <a:ext cx="1524000" cy="1524000"/>
            <a:chOff x="7519035" y="1607039"/>
            <a:chExt cx="1524000" cy="1524000"/>
          </a:xfrm>
        </p:grpSpPr>
        <p:sp>
          <p:nvSpPr>
            <p:cNvPr id="12" name="Rectangle 11"/>
            <p:cNvSpPr/>
            <p:nvPr>
              <p:custDataLst>
                <p:tags r:id="rId4"/>
              </p:custDataLst>
            </p:nvPr>
          </p:nvSpPr>
          <p:spPr>
            <a:xfrm>
              <a:off x="7519035" y="1607039"/>
              <a:ext cx="1524000" cy="15240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1" name="Picture 2" descr="\\MAGNUM\Projects\Microsoft\Cloud Power FY12\Design\Icons\PNGs\Cloud_on_your_terms.png"/>
            <p:cNvPicPr>
              <a:picLocks noChangeAspect="1" noChangeArrowheads="1"/>
            </p:cNvPicPr>
            <p:nvPr/>
          </p:nvPicPr>
          <p:blipFill>
            <a:blip r:embed="rId11" cstate="screen">
              <a:lum bright="100000"/>
              <a:extLst>
                <a:ext uri="{28A0092B-C50C-407E-A947-70E740481C1C}">
                  <a14:useLocalDpi xmlns:a14="http://schemas.microsoft.com/office/drawing/2010/main"/>
                </a:ext>
              </a:extLst>
            </a:blip>
            <a:stretch>
              <a:fillRect/>
            </a:stretch>
          </p:blipFill>
          <p:spPr bwMode="auto">
            <a:xfrm>
              <a:off x="7595056" y="1683239"/>
              <a:ext cx="1371957" cy="1371600"/>
            </a:xfrm>
            <a:prstGeom prst="rect">
              <a:avLst/>
            </a:prstGeom>
            <a:noFill/>
            <a:ln>
              <a:noFill/>
            </a:ln>
          </p:spPr>
        </p:pic>
      </p:grpSp>
      <p:sp>
        <p:nvSpPr>
          <p:cNvPr id="14" name="Rectangle 13"/>
          <p:cNvSpPr/>
          <p:nvPr>
            <p:custDataLst>
              <p:tags r:id="rId1"/>
            </p:custDataLst>
          </p:nvPr>
        </p:nvSpPr>
        <p:spPr>
          <a:xfrm>
            <a:off x="7940944" y="509587"/>
            <a:ext cx="2026920" cy="15240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sz="2800" dirty="0"/>
              <a:t>Bing indexes the </a:t>
            </a:r>
            <a:r>
              <a:rPr lang="en-US" sz="2800" dirty="0" smtClean="0"/>
              <a:t>world</a:t>
            </a:r>
            <a:endParaRPr lang="en-US" sz="2800" dirty="0"/>
          </a:p>
        </p:txBody>
      </p:sp>
      <p:sp>
        <p:nvSpPr>
          <p:cNvPr id="18" name="Rectangle 17"/>
          <p:cNvSpPr/>
          <p:nvPr>
            <p:custDataLst>
              <p:tags r:id="rId2"/>
            </p:custDataLst>
          </p:nvPr>
        </p:nvSpPr>
        <p:spPr>
          <a:xfrm>
            <a:off x="609600" y="4572000"/>
            <a:ext cx="2026920" cy="15240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sz="2800"/>
              <a:t>Apps put that in our pockets</a:t>
            </a:r>
            <a:endParaRPr lang="en-US" sz="2800" dirty="0"/>
          </a:p>
        </p:txBody>
      </p:sp>
      <p:grpSp>
        <p:nvGrpSpPr>
          <p:cNvPr id="20" name="Group 19"/>
          <p:cNvGrpSpPr/>
          <p:nvPr/>
        </p:nvGrpSpPr>
        <p:grpSpPr>
          <a:xfrm>
            <a:off x="2727056" y="4572000"/>
            <a:ext cx="1524000" cy="1524000"/>
            <a:chOff x="3048000" y="4580164"/>
            <a:chExt cx="1524000" cy="1524000"/>
          </a:xfrm>
        </p:grpSpPr>
        <p:sp>
          <p:nvSpPr>
            <p:cNvPr id="16" name="Rectangle 15"/>
            <p:cNvSpPr/>
            <p:nvPr>
              <p:custDataLst>
                <p:tags r:id="rId3"/>
              </p:custDataLst>
            </p:nvPr>
          </p:nvSpPr>
          <p:spPr>
            <a:xfrm>
              <a:off x="3048000" y="4580164"/>
              <a:ext cx="1524000" cy="152400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9" name="Picture 2" descr="\\MAGNUM\Projects\Microsoft\Cloud Power FY12\Design\Icons\PNGs\Cloud_on_your_terms.png"/>
            <p:cNvPicPr>
              <a:picLocks noChangeAspect="1" noChangeArrowheads="1"/>
            </p:cNvPicPr>
            <p:nvPr/>
          </p:nvPicPr>
          <p:blipFill>
            <a:blip r:embed="rId12" cstate="screen">
              <a:lum bright="100000"/>
              <a:extLst>
                <a:ext uri="{28A0092B-C50C-407E-A947-70E740481C1C}">
                  <a14:useLocalDpi xmlns:a14="http://schemas.microsoft.com/office/drawing/2010/main"/>
                </a:ext>
              </a:extLst>
            </a:blip>
            <a:stretch>
              <a:fillRect/>
            </a:stretch>
          </p:blipFill>
          <p:spPr bwMode="auto">
            <a:xfrm>
              <a:off x="3124021" y="4656364"/>
              <a:ext cx="1371957" cy="1371600"/>
            </a:xfrm>
            <a:prstGeom prst="rect">
              <a:avLst/>
            </a:prstGeom>
            <a:noFill/>
            <a:ln>
              <a:noFill/>
            </a:ln>
          </p:spPr>
        </p:pic>
      </p:grpSp>
    </p:spTree>
    <p:extLst>
      <p:ext uri="{BB962C8B-B14F-4D97-AF65-F5344CB8AC3E}">
        <p14:creationId xmlns:p14="http://schemas.microsoft.com/office/powerpoint/2010/main" val="1013060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3300510" y="2427475"/>
            <a:ext cx="4099603" cy="4119443"/>
          </a:xfrm>
          <a:prstGeom prst="rect">
            <a:avLst/>
          </a:prstGeom>
          <a:solidFill>
            <a:srgbClr val="D2D2D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rgbClr val="000000"/>
              </a:solidFill>
            </a:endParaRPr>
          </a:p>
        </p:txBody>
      </p:sp>
      <p:grpSp>
        <p:nvGrpSpPr>
          <p:cNvPr id="2" name="Group 1"/>
          <p:cNvGrpSpPr/>
          <p:nvPr/>
        </p:nvGrpSpPr>
        <p:grpSpPr>
          <a:xfrm>
            <a:off x="7517676" y="301223"/>
            <a:ext cx="4140924" cy="2011680"/>
            <a:chOff x="6653092" y="215900"/>
            <a:chExt cx="4140924" cy="2011680"/>
          </a:xfrm>
        </p:grpSpPr>
        <p:sp>
          <p:nvSpPr>
            <p:cNvPr id="43" name="Rectangle 42"/>
            <p:cNvSpPr>
              <a:spLocks noChangeAspect="1"/>
            </p:cNvSpPr>
            <p:nvPr>
              <p:custDataLst>
                <p:tags r:id="rId7"/>
              </p:custDataLst>
            </p:nvPr>
          </p:nvSpPr>
          <p:spPr>
            <a:xfrm>
              <a:off x="6705600" y="215900"/>
              <a:ext cx="4088416"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grpSp>
          <p:nvGrpSpPr>
            <p:cNvPr id="41" name="Group 40"/>
            <p:cNvGrpSpPr>
              <a:grpSpLocks noChangeAspect="1"/>
            </p:cNvGrpSpPr>
            <p:nvPr/>
          </p:nvGrpSpPr>
          <p:grpSpPr>
            <a:xfrm>
              <a:off x="6653092" y="215900"/>
              <a:ext cx="2011680" cy="2011680"/>
              <a:chOff x="581560" y="3673526"/>
              <a:chExt cx="2029042" cy="2011680"/>
            </a:xfrm>
          </p:grpSpPr>
          <p:sp>
            <p:nvSpPr>
              <p:cNvPr id="37" name="Rectangle 36"/>
              <p:cNvSpPr>
                <a:spLocks noChangeAspect="1"/>
              </p:cNvSpPr>
              <p:nvPr>
                <p:custDataLst>
                  <p:tags r:id="rId8"/>
                </p:custDataLst>
              </p:nvPr>
            </p:nvSpPr>
            <p:spPr>
              <a:xfrm>
                <a:off x="586741" y="3673526"/>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Powers</a:t>
                </a:r>
                <a:endParaRPr lang="en-US" dirty="0">
                  <a:solidFill>
                    <a:srgbClr val="FFFFFF"/>
                  </a:solidFill>
                </a:endParaRPr>
              </a:p>
            </p:txBody>
          </p:sp>
          <p:pic>
            <p:nvPicPr>
              <p:cNvPr id="35" name="Picture 3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81560" y="3673526"/>
                <a:ext cx="2029042" cy="1635473"/>
              </a:xfrm>
              <a:prstGeom prst="rect">
                <a:avLst/>
              </a:prstGeom>
            </p:spPr>
          </p:pic>
        </p:grpSp>
      </p:grpSp>
      <p:grpSp>
        <p:nvGrpSpPr>
          <p:cNvPr id="36" name="Group 123"/>
          <p:cNvGrpSpPr>
            <a:grpSpLocks noChangeAspect="1"/>
          </p:cNvGrpSpPr>
          <p:nvPr/>
        </p:nvGrpSpPr>
        <p:grpSpPr bwMode="auto">
          <a:xfrm>
            <a:off x="4138496" y="2704934"/>
            <a:ext cx="2347388" cy="3350727"/>
            <a:chOff x="3418" y="1489"/>
            <a:chExt cx="999" cy="1426"/>
          </a:xfrm>
        </p:grpSpPr>
        <p:sp>
          <p:nvSpPr>
            <p:cNvPr id="38" name="AutoShape 122"/>
            <p:cNvSpPr>
              <a:spLocks noChangeAspect="1" noChangeArrowheads="1" noTextEdit="1"/>
            </p:cNvSpPr>
            <p:nvPr/>
          </p:nvSpPr>
          <p:spPr bwMode="auto">
            <a:xfrm>
              <a:off x="3418" y="1491"/>
              <a:ext cx="999"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4"/>
            <p:cNvSpPr>
              <a:spLocks/>
            </p:cNvSpPr>
            <p:nvPr/>
          </p:nvSpPr>
          <p:spPr bwMode="auto">
            <a:xfrm>
              <a:off x="3418" y="1489"/>
              <a:ext cx="999" cy="1426"/>
            </a:xfrm>
            <a:custGeom>
              <a:avLst/>
              <a:gdLst>
                <a:gd name="T0" fmla="*/ 0 w 423"/>
                <a:gd name="T1" fmla="*/ 590 h 604"/>
                <a:gd name="T2" fmla="*/ 14 w 423"/>
                <a:gd name="T3" fmla="*/ 604 h 604"/>
                <a:gd name="T4" fmla="*/ 409 w 423"/>
                <a:gd name="T5" fmla="*/ 604 h 604"/>
                <a:gd name="T6" fmla="*/ 423 w 423"/>
                <a:gd name="T7" fmla="*/ 590 h 604"/>
                <a:gd name="T8" fmla="*/ 423 w 423"/>
                <a:gd name="T9" fmla="*/ 14 h 604"/>
                <a:gd name="T10" fmla="*/ 409 w 423"/>
                <a:gd name="T11" fmla="*/ 0 h 604"/>
                <a:gd name="T12" fmla="*/ 14 w 423"/>
                <a:gd name="T13" fmla="*/ 0 h 604"/>
                <a:gd name="T14" fmla="*/ 0 w 423"/>
                <a:gd name="T15" fmla="*/ 14 h 604"/>
                <a:gd name="T16" fmla="*/ 0 w 423"/>
                <a:gd name="T17" fmla="*/ 59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3" h="604">
                  <a:moveTo>
                    <a:pt x="0" y="590"/>
                  </a:moveTo>
                  <a:cubicBezTo>
                    <a:pt x="0" y="598"/>
                    <a:pt x="6" y="604"/>
                    <a:pt x="14" y="604"/>
                  </a:cubicBezTo>
                  <a:cubicBezTo>
                    <a:pt x="409" y="604"/>
                    <a:pt x="409" y="604"/>
                    <a:pt x="409" y="604"/>
                  </a:cubicBezTo>
                  <a:cubicBezTo>
                    <a:pt x="417" y="604"/>
                    <a:pt x="423" y="598"/>
                    <a:pt x="423" y="590"/>
                  </a:cubicBezTo>
                  <a:cubicBezTo>
                    <a:pt x="423" y="14"/>
                    <a:pt x="423" y="14"/>
                    <a:pt x="423" y="14"/>
                  </a:cubicBezTo>
                  <a:cubicBezTo>
                    <a:pt x="423" y="6"/>
                    <a:pt x="417" y="0"/>
                    <a:pt x="409" y="0"/>
                  </a:cubicBezTo>
                  <a:cubicBezTo>
                    <a:pt x="14" y="0"/>
                    <a:pt x="14" y="0"/>
                    <a:pt x="14" y="0"/>
                  </a:cubicBezTo>
                  <a:cubicBezTo>
                    <a:pt x="6" y="0"/>
                    <a:pt x="0" y="6"/>
                    <a:pt x="0" y="14"/>
                  </a:cubicBezTo>
                  <a:lnTo>
                    <a:pt x="0" y="59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25"/>
            <p:cNvSpPr>
              <a:spLocks noChangeArrowheads="1"/>
            </p:cNvSpPr>
            <p:nvPr/>
          </p:nvSpPr>
          <p:spPr bwMode="auto">
            <a:xfrm>
              <a:off x="3472" y="1545"/>
              <a:ext cx="888" cy="1313"/>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6"/>
            <p:cNvSpPr>
              <a:spLocks/>
            </p:cNvSpPr>
            <p:nvPr/>
          </p:nvSpPr>
          <p:spPr bwMode="auto">
            <a:xfrm>
              <a:off x="3472" y="2754"/>
              <a:ext cx="447" cy="104"/>
            </a:xfrm>
            <a:custGeom>
              <a:avLst/>
              <a:gdLst>
                <a:gd name="T0" fmla="*/ 117 w 189"/>
                <a:gd name="T1" fmla="*/ 7 h 44"/>
                <a:gd name="T2" fmla="*/ 0 w 189"/>
                <a:gd name="T3" fmla="*/ 44 h 44"/>
                <a:gd name="T4" fmla="*/ 67 w 189"/>
                <a:gd name="T5" fmla="*/ 44 h 44"/>
                <a:gd name="T6" fmla="*/ 189 w 189"/>
                <a:gd name="T7" fmla="*/ 44 h 44"/>
                <a:gd name="T8" fmla="*/ 117 w 189"/>
                <a:gd name="T9" fmla="*/ 7 h 44"/>
              </a:gdLst>
              <a:ahLst/>
              <a:cxnLst>
                <a:cxn ang="0">
                  <a:pos x="T0" y="T1"/>
                </a:cxn>
                <a:cxn ang="0">
                  <a:pos x="T2" y="T3"/>
                </a:cxn>
                <a:cxn ang="0">
                  <a:pos x="T4" y="T5"/>
                </a:cxn>
                <a:cxn ang="0">
                  <a:pos x="T6" y="T7"/>
                </a:cxn>
                <a:cxn ang="0">
                  <a:pos x="T8" y="T9"/>
                </a:cxn>
              </a:cxnLst>
              <a:rect l="0" t="0" r="r" b="b"/>
              <a:pathLst>
                <a:path w="189" h="44">
                  <a:moveTo>
                    <a:pt x="117" y="7"/>
                  </a:moveTo>
                  <a:cubicBezTo>
                    <a:pt x="76" y="0"/>
                    <a:pt x="32" y="13"/>
                    <a:pt x="0" y="44"/>
                  </a:cubicBezTo>
                  <a:cubicBezTo>
                    <a:pt x="67" y="44"/>
                    <a:pt x="67" y="44"/>
                    <a:pt x="67" y="44"/>
                  </a:cubicBezTo>
                  <a:cubicBezTo>
                    <a:pt x="189" y="44"/>
                    <a:pt x="189" y="44"/>
                    <a:pt x="189" y="44"/>
                  </a:cubicBezTo>
                  <a:cubicBezTo>
                    <a:pt x="168" y="24"/>
                    <a:pt x="143" y="12"/>
                    <a:pt x="117" y="7"/>
                  </a:cubicBez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7"/>
            <p:cNvSpPr>
              <a:spLocks/>
            </p:cNvSpPr>
            <p:nvPr/>
          </p:nvSpPr>
          <p:spPr bwMode="auto">
            <a:xfrm>
              <a:off x="3678" y="2660"/>
              <a:ext cx="682" cy="198"/>
            </a:xfrm>
            <a:custGeom>
              <a:avLst/>
              <a:gdLst>
                <a:gd name="T0" fmla="*/ 0 w 289"/>
                <a:gd name="T1" fmla="*/ 84 h 84"/>
                <a:gd name="T2" fmla="*/ 289 w 289"/>
                <a:gd name="T3" fmla="*/ 84 h 84"/>
                <a:gd name="T4" fmla="*/ 289 w 289"/>
                <a:gd name="T5" fmla="*/ 68 h 84"/>
                <a:gd name="T6" fmla="*/ 0 w 289"/>
                <a:gd name="T7" fmla="*/ 84 h 84"/>
              </a:gdLst>
              <a:ahLst/>
              <a:cxnLst>
                <a:cxn ang="0">
                  <a:pos x="T0" y="T1"/>
                </a:cxn>
                <a:cxn ang="0">
                  <a:pos x="T2" y="T3"/>
                </a:cxn>
                <a:cxn ang="0">
                  <a:pos x="T4" y="T5"/>
                </a:cxn>
                <a:cxn ang="0">
                  <a:pos x="T6" y="T7"/>
                </a:cxn>
              </a:cxnLst>
              <a:rect l="0" t="0" r="r" b="b"/>
              <a:pathLst>
                <a:path w="289" h="84">
                  <a:moveTo>
                    <a:pt x="0" y="84"/>
                  </a:moveTo>
                  <a:cubicBezTo>
                    <a:pt x="289" y="84"/>
                    <a:pt x="289" y="84"/>
                    <a:pt x="289" y="84"/>
                  </a:cubicBezTo>
                  <a:cubicBezTo>
                    <a:pt x="289" y="68"/>
                    <a:pt x="289" y="68"/>
                    <a:pt x="289" y="68"/>
                  </a:cubicBezTo>
                  <a:cubicBezTo>
                    <a:pt x="204" y="0"/>
                    <a:pt x="79" y="5"/>
                    <a:pt x="0" y="84"/>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8"/>
            <p:cNvSpPr>
              <a:spLocks/>
            </p:cNvSpPr>
            <p:nvPr/>
          </p:nvSpPr>
          <p:spPr bwMode="auto">
            <a:xfrm>
              <a:off x="3938" y="2771"/>
              <a:ext cx="375" cy="87"/>
            </a:xfrm>
            <a:custGeom>
              <a:avLst/>
              <a:gdLst>
                <a:gd name="T0" fmla="*/ 98 w 159"/>
                <a:gd name="T1" fmla="*/ 6 h 37"/>
                <a:gd name="T2" fmla="*/ 0 w 159"/>
                <a:gd name="T3" fmla="*/ 37 h 37"/>
                <a:gd name="T4" fmla="*/ 57 w 159"/>
                <a:gd name="T5" fmla="*/ 37 h 37"/>
                <a:gd name="T6" fmla="*/ 159 w 159"/>
                <a:gd name="T7" fmla="*/ 37 h 37"/>
                <a:gd name="T8" fmla="*/ 98 w 159"/>
                <a:gd name="T9" fmla="*/ 6 h 37"/>
              </a:gdLst>
              <a:ahLst/>
              <a:cxnLst>
                <a:cxn ang="0">
                  <a:pos x="T0" y="T1"/>
                </a:cxn>
                <a:cxn ang="0">
                  <a:pos x="T2" y="T3"/>
                </a:cxn>
                <a:cxn ang="0">
                  <a:pos x="T4" y="T5"/>
                </a:cxn>
                <a:cxn ang="0">
                  <a:pos x="T6" y="T7"/>
                </a:cxn>
                <a:cxn ang="0">
                  <a:pos x="T8" y="T9"/>
                </a:cxn>
              </a:cxnLst>
              <a:rect l="0" t="0" r="r" b="b"/>
              <a:pathLst>
                <a:path w="159" h="37">
                  <a:moveTo>
                    <a:pt x="98" y="6"/>
                  </a:moveTo>
                  <a:cubicBezTo>
                    <a:pt x="64" y="0"/>
                    <a:pt x="27" y="11"/>
                    <a:pt x="0" y="37"/>
                  </a:cubicBezTo>
                  <a:cubicBezTo>
                    <a:pt x="57" y="37"/>
                    <a:pt x="57" y="37"/>
                    <a:pt x="57" y="37"/>
                  </a:cubicBezTo>
                  <a:cubicBezTo>
                    <a:pt x="159" y="37"/>
                    <a:pt x="159" y="37"/>
                    <a:pt x="159" y="37"/>
                  </a:cubicBezTo>
                  <a:cubicBezTo>
                    <a:pt x="142" y="20"/>
                    <a:pt x="121" y="10"/>
                    <a:pt x="98" y="6"/>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129"/>
            <p:cNvSpPr>
              <a:spLocks noChangeArrowheads="1"/>
            </p:cNvSpPr>
            <p:nvPr/>
          </p:nvSpPr>
          <p:spPr bwMode="auto">
            <a:xfrm>
              <a:off x="3543" y="2162"/>
              <a:ext cx="182" cy="184"/>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130"/>
            <p:cNvSpPr>
              <a:spLocks noChangeArrowheads="1"/>
            </p:cNvSpPr>
            <p:nvPr/>
          </p:nvSpPr>
          <p:spPr bwMode="auto">
            <a:xfrm>
              <a:off x="3725" y="2162"/>
              <a:ext cx="553" cy="184"/>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31"/>
            <p:cNvSpPr>
              <a:spLocks noEditPoints="1"/>
            </p:cNvSpPr>
            <p:nvPr/>
          </p:nvSpPr>
          <p:spPr bwMode="auto">
            <a:xfrm>
              <a:off x="3581" y="2199"/>
              <a:ext cx="106" cy="109"/>
            </a:xfrm>
            <a:custGeom>
              <a:avLst/>
              <a:gdLst>
                <a:gd name="T0" fmla="*/ 22 w 45"/>
                <a:gd name="T1" fmla="*/ 4 h 46"/>
                <a:gd name="T2" fmla="*/ 3 w 45"/>
                <a:gd name="T3" fmla="*/ 23 h 46"/>
                <a:gd name="T4" fmla="*/ 22 w 45"/>
                <a:gd name="T5" fmla="*/ 43 h 46"/>
                <a:gd name="T6" fmla="*/ 42 w 45"/>
                <a:gd name="T7" fmla="*/ 23 h 46"/>
                <a:gd name="T8" fmla="*/ 22 w 45"/>
                <a:gd name="T9" fmla="*/ 4 h 46"/>
                <a:gd name="T10" fmla="*/ 22 w 45"/>
                <a:gd name="T11" fmla="*/ 0 h 46"/>
                <a:gd name="T12" fmla="*/ 45 w 45"/>
                <a:gd name="T13" fmla="*/ 23 h 46"/>
                <a:gd name="T14" fmla="*/ 22 w 45"/>
                <a:gd name="T15" fmla="*/ 46 h 46"/>
                <a:gd name="T16" fmla="*/ 0 w 45"/>
                <a:gd name="T17" fmla="*/ 23 h 46"/>
                <a:gd name="T18" fmla="*/ 22 w 45"/>
                <a:gd name="T19" fmla="*/ 0 h 46"/>
                <a:gd name="T20" fmla="*/ 32 w 45"/>
                <a:gd name="T21" fmla="*/ 17 h 46"/>
                <a:gd name="T22" fmla="*/ 27 w 45"/>
                <a:gd name="T23" fmla="*/ 14 h 46"/>
                <a:gd name="T24" fmla="*/ 25 w 45"/>
                <a:gd name="T25" fmla="*/ 13 h 46"/>
                <a:gd name="T26" fmla="*/ 18 w 45"/>
                <a:gd name="T27" fmla="*/ 19 h 46"/>
                <a:gd name="T28" fmla="*/ 19 w 45"/>
                <a:gd name="T29" fmla="*/ 25 h 46"/>
                <a:gd name="T30" fmla="*/ 13 w 45"/>
                <a:gd name="T31" fmla="*/ 30 h 46"/>
                <a:gd name="T32" fmla="*/ 13 w 45"/>
                <a:gd name="T33" fmla="*/ 33 h 46"/>
                <a:gd name="T34" fmla="*/ 14 w 45"/>
                <a:gd name="T35" fmla="*/ 34 h 46"/>
                <a:gd name="T36" fmla="*/ 16 w 45"/>
                <a:gd name="T37" fmla="*/ 33 h 46"/>
                <a:gd name="T38" fmla="*/ 21 w 45"/>
                <a:gd name="T39" fmla="*/ 27 h 46"/>
                <a:gd name="T40" fmla="*/ 24 w 45"/>
                <a:gd name="T41" fmla="*/ 28 h 46"/>
                <a:gd name="T42" fmla="*/ 25 w 45"/>
                <a:gd name="T43" fmla="*/ 29 h 46"/>
                <a:gd name="T44" fmla="*/ 33 w 45"/>
                <a:gd name="T45" fmla="*/ 23 h 46"/>
                <a:gd name="T46" fmla="*/ 32 w 45"/>
                <a:gd name="T47" fmla="*/ 17 h 46"/>
                <a:gd name="T48" fmla="*/ 31 w 45"/>
                <a:gd name="T49" fmla="*/ 22 h 46"/>
                <a:gd name="T50" fmla="*/ 25 w 45"/>
                <a:gd name="T51" fmla="*/ 26 h 46"/>
                <a:gd name="T52" fmla="*/ 24 w 45"/>
                <a:gd name="T53" fmla="*/ 26 h 46"/>
                <a:gd name="T54" fmla="*/ 20 w 45"/>
                <a:gd name="T55" fmla="*/ 20 h 46"/>
                <a:gd name="T56" fmla="*/ 25 w 45"/>
                <a:gd name="T57" fmla="*/ 16 h 46"/>
                <a:gd name="T58" fmla="*/ 27 w 45"/>
                <a:gd name="T59" fmla="*/ 16 h 46"/>
                <a:gd name="T60" fmla="*/ 30 w 45"/>
                <a:gd name="T61" fmla="*/ 18 h 46"/>
                <a:gd name="T62" fmla="*/ 31 w 45"/>
                <a:gd name="T6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46">
                  <a:moveTo>
                    <a:pt x="22" y="4"/>
                  </a:moveTo>
                  <a:cubicBezTo>
                    <a:pt x="12" y="4"/>
                    <a:pt x="3" y="12"/>
                    <a:pt x="3" y="23"/>
                  </a:cubicBezTo>
                  <a:cubicBezTo>
                    <a:pt x="3" y="34"/>
                    <a:pt x="12" y="43"/>
                    <a:pt x="22" y="43"/>
                  </a:cubicBezTo>
                  <a:cubicBezTo>
                    <a:pt x="33" y="43"/>
                    <a:pt x="42" y="34"/>
                    <a:pt x="42" y="23"/>
                  </a:cubicBezTo>
                  <a:cubicBezTo>
                    <a:pt x="42" y="12"/>
                    <a:pt x="33" y="4"/>
                    <a:pt x="22" y="4"/>
                  </a:cubicBezTo>
                  <a:moveTo>
                    <a:pt x="22" y="0"/>
                  </a:moveTo>
                  <a:cubicBezTo>
                    <a:pt x="35" y="0"/>
                    <a:pt x="45" y="11"/>
                    <a:pt x="45" y="23"/>
                  </a:cubicBezTo>
                  <a:cubicBezTo>
                    <a:pt x="45" y="36"/>
                    <a:pt x="35" y="46"/>
                    <a:pt x="22" y="46"/>
                  </a:cubicBezTo>
                  <a:cubicBezTo>
                    <a:pt x="10" y="46"/>
                    <a:pt x="0" y="36"/>
                    <a:pt x="0" y="23"/>
                  </a:cubicBezTo>
                  <a:cubicBezTo>
                    <a:pt x="0" y="11"/>
                    <a:pt x="10" y="0"/>
                    <a:pt x="22" y="0"/>
                  </a:cubicBezTo>
                  <a:moveTo>
                    <a:pt x="32" y="17"/>
                  </a:moveTo>
                  <a:cubicBezTo>
                    <a:pt x="31" y="15"/>
                    <a:pt x="29" y="14"/>
                    <a:pt x="27" y="14"/>
                  </a:cubicBezTo>
                  <a:cubicBezTo>
                    <a:pt x="27" y="13"/>
                    <a:pt x="26" y="13"/>
                    <a:pt x="25" y="13"/>
                  </a:cubicBezTo>
                  <a:cubicBezTo>
                    <a:pt x="22" y="13"/>
                    <a:pt x="19" y="16"/>
                    <a:pt x="18" y="19"/>
                  </a:cubicBezTo>
                  <a:cubicBezTo>
                    <a:pt x="18" y="21"/>
                    <a:pt x="18" y="23"/>
                    <a:pt x="19" y="25"/>
                  </a:cubicBezTo>
                  <a:cubicBezTo>
                    <a:pt x="13" y="30"/>
                    <a:pt x="13" y="30"/>
                    <a:pt x="13" y="30"/>
                  </a:cubicBezTo>
                  <a:cubicBezTo>
                    <a:pt x="13" y="31"/>
                    <a:pt x="13" y="32"/>
                    <a:pt x="13" y="33"/>
                  </a:cubicBezTo>
                  <a:cubicBezTo>
                    <a:pt x="14" y="34"/>
                    <a:pt x="14" y="34"/>
                    <a:pt x="14" y="34"/>
                  </a:cubicBezTo>
                  <a:cubicBezTo>
                    <a:pt x="15" y="34"/>
                    <a:pt x="16" y="34"/>
                    <a:pt x="16" y="33"/>
                  </a:cubicBezTo>
                  <a:cubicBezTo>
                    <a:pt x="21" y="27"/>
                    <a:pt x="21" y="27"/>
                    <a:pt x="21" y="27"/>
                  </a:cubicBezTo>
                  <a:cubicBezTo>
                    <a:pt x="22" y="28"/>
                    <a:pt x="23" y="28"/>
                    <a:pt x="24" y="28"/>
                  </a:cubicBezTo>
                  <a:cubicBezTo>
                    <a:pt x="24" y="28"/>
                    <a:pt x="25" y="29"/>
                    <a:pt x="25" y="29"/>
                  </a:cubicBezTo>
                  <a:cubicBezTo>
                    <a:pt x="29" y="29"/>
                    <a:pt x="32" y="26"/>
                    <a:pt x="33" y="23"/>
                  </a:cubicBezTo>
                  <a:cubicBezTo>
                    <a:pt x="33" y="21"/>
                    <a:pt x="33" y="19"/>
                    <a:pt x="32" y="17"/>
                  </a:cubicBezTo>
                  <a:close/>
                  <a:moveTo>
                    <a:pt x="31" y="22"/>
                  </a:moveTo>
                  <a:cubicBezTo>
                    <a:pt x="30" y="25"/>
                    <a:pt x="28" y="26"/>
                    <a:pt x="25" y="26"/>
                  </a:cubicBezTo>
                  <a:cubicBezTo>
                    <a:pt x="25" y="26"/>
                    <a:pt x="25" y="26"/>
                    <a:pt x="24" y="26"/>
                  </a:cubicBezTo>
                  <a:cubicBezTo>
                    <a:pt x="21" y="25"/>
                    <a:pt x="20" y="23"/>
                    <a:pt x="20" y="20"/>
                  </a:cubicBezTo>
                  <a:cubicBezTo>
                    <a:pt x="21" y="17"/>
                    <a:pt x="23" y="16"/>
                    <a:pt x="25" y="16"/>
                  </a:cubicBezTo>
                  <a:cubicBezTo>
                    <a:pt x="26" y="16"/>
                    <a:pt x="26" y="16"/>
                    <a:pt x="27" y="16"/>
                  </a:cubicBezTo>
                  <a:cubicBezTo>
                    <a:pt x="28" y="16"/>
                    <a:pt x="29" y="17"/>
                    <a:pt x="30" y="18"/>
                  </a:cubicBezTo>
                  <a:cubicBezTo>
                    <a:pt x="31" y="19"/>
                    <a:pt x="31" y="21"/>
                    <a:pt x="31" y="22"/>
                  </a:cubicBez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35"/>
            <p:cNvSpPr>
              <a:spLocks/>
            </p:cNvSpPr>
            <p:nvPr/>
          </p:nvSpPr>
          <p:spPr bwMode="auto">
            <a:xfrm>
              <a:off x="3574" y="1831"/>
              <a:ext cx="333" cy="220"/>
            </a:xfrm>
            <a:custGeom>
              <a:avLst/>
              <a:gdLst>
                <a:gd name="T0" fmla="*/ 119 w 141"/>
                <a:gd name="T1" fmla="*/ 41 h 93"/>
                <a:gd name="T2" fmla="*/ 119 w 141"/>
                <a:gd name="T3" fmla="*/ 39 h 93"/>
                <a:gd name="T4" fmla="*/ 80 w 141"/>
                <a:gd name="T5" fmla="*/ 0 h 93"/>
                <a:gd name="T6" fmla="*/ 47 w 141"/>
                <a:gd name="T7" fmla="*/ 17 h 93"/>
                <a:gd name="T8" fmla="*/ 36 w 141"/>
                <a:gd name="T9" fmla="*/ 14 h 93"/>
                <a:gd name="T10" fmla="*/ 24 w 141"/>
                <a:gd name="T11" fmla="*/ 18 h 93"/>
                <a:gd name="T12" fmla="*/ 14 w 141"/>
                <a:gd name="T13" fmla="*/ 36 h 93"/>
                <a:gd name="T14" fmla="*/ 0 w 141"/>
                <a:gd name="T15" fmla="*/ 62 h 93"/>
                <a:gd name="T16" fmla="*/ 27 w 141"/>
                <a:gd name="T17" fmla="*/ 93 h 93"/>
                <a:gd name="T18" fmla="*/ 30 w 141"/>
                <a:gd name="T19" fmla="*/ 93 h 93"/>
                <a:gd name="T20" fmla="*/ 33 w 141"/>
                <a:gd name="T21" fmla="*/ 93 h 93"/>
                <a:gd name="T22" fmla="*/ 97 w 141"/>
                <a:gd name="T23" fmla="*/ 93 h 93"/>
                <a:gd name="T24" fmla="*/ 98 w 141"/>
                <a:gd name="T25" fmla="*/ 93 h 93"/>
                <a:gd name="T26" fmla="*/ 100 w 141"/>
                <a:gd name="T27" fmla="*/ 93 h 93"/>
                <a:gd name="T28" fmla="*/ 105 w 141"/>
                <a:gd name="T29" fmla="*/ 93 h 93"/>
                <a:gd name="T30" fmla="*/ 115 w 141"/>
                <a:gd name="T31" fmla="*/ 93 h 93"/>
                <a:gd name="T32" fmla="*/ 141 w 141"/>
                <a:gd name="T33" fmla="*/ 67 h 93"/>
                <a:gd name="T34" fmla="*/ 119 w 141"/>
                <a:gd name="T35" fmla="*/ 4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93">
                  <a:moveTo>
                    <a:pt x="119" y="41"/>
                  </a:moveTo>
                  <a:cubicBezTo>
                    <a:pt x="119" y="40"/>
                    <a:pt x="119" y="39"/>
                    <a:pt x="119" y="39"/>
                  </a:cubicBezTo>
                  <a:cubicBezTo>
                    <a:pt x="119" y="17"/>
                    <a:pt x="101" y="0"/>
                    <a:pt x="80" y="0"/>
                  </a:cubicBezTo>
                  <a:cubicBezTo>
                    <a:pt x="66" y="0"/>
                    <a:pt x="54" y="7"/>
                    <a:pt x="47" y="17"/>
                  </a:cubicBezTo>
                  <a:cubicBezTo>
                    <a:pt x="44" y="15"/>
                    <a:pt x="40" y="14"/>
                    <a:pt x="36" y="14"/>
                  </a:cubicBezTo>
                  <a:cubicBezTo>
                    <a:pt x="32" y="14"/>
                    <a:pt x="27" y="16"/>
                    <a:pt x="24" y="18"/>
                  </a:cubicBezTo>
                  <a:cubicBezTo>
                    <a:pt x="18" y="22"/>
                    <a:pt x="14" y="29"/>
                    <a:pt x="14" y="36"/>
                  </a:cubicBezTo>
                  <a:cubicBezTo>
                    <a:pt x="5" y="42"/>
                    <a:pt x="0" y="52"/>
                    <a:pt x="0" y="62"/>
                  </a:cubicBezTo>
                  <a:cubicBezTo>
                    <a:pt x="0" y="78"/>
                    <a:pt x="12" y="91"/>
                    <a:pt x="27" y="93"/>
                  </a:cubicBezTo>
                  <a:cubicBezTo>
                    <a:pt x="28" y="93"/>
                    <a:pt x="29" y="93"/>
                    <a:pt x="30" y="93"/>
                  </a:cubicBezTo>
                  <a:cubicBezTo>
                    <a:pt x="31" y="93"/>
                    <a:pt x="32" y="93"/>
                    <a:pt x="33" y="93"/>
                  </a:cubicBezTo>
                  <a:cubicBezTo>
                    <a:pt x="48" y="93"/>
                    <a:pt x="81" y="93"/>
                    <a:pt x="97" y="93"/>
                  </a:cubicBezTo>
                  <a:cubicBezTo>
                    <a:pt x="98" y="93"/>
                    <a:pt x="98" y="93"/>
                    <a:pt x="98" y="93"/>
                  </a:cubicBezTo>
                  <a:cubicBezTo>
                    <a:pt x="100" y="93"/>
                    <a:pt x="100" y="93"/>
                    <a:pt x="100" y="93"/>
                  </a:cubicBezTo>
                  <a:cubicBezTo>
                    <a:pt x="101" y="93"/>
                    <a:pt x="103" y="93"/>
                    <a:pt x="105" y="93"/>
                  </a:cubicBezTo>
                  <a:cubicBezTo>
                    <a:pt x="115" y="93"/>
                    <a:pt x="115" y="93"/>
                    <a:pt x="115" y="93"/>
                  </a:cubicBezTo>
                  <a:cubicBezTo>
                    <a:pt x="129" y="93"/>
                    <a:pt x="141" y="81"/>
                    <a:pt x="141" y="67"/>
                  </a:cubicBezTo>
                  <a:cubicBezTo>
                    <a:pt x="141" y="53"/>
                    <a:pt x="131" y="42"/>
                    <a:pt x="119"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36"/>
            <p:cNvSpPr>
              <a:spLocks/>
            </p:cNvSpPr>
            <p:nvPr/>
          </p:nvSpPr>
          <p:spPr bwMode="auto">
            <a:xfrm>
              <a:off x="3961" y="1786"/>
              <a:ext cx="234" cy="154"/>
            </a:xfrm>
            <a:custGeom>
              <a:avLst/>
              <a:gdLst>
                <a:gd name="T0" fmla="*/ 83 w 99"/>
                <a:gd name="T1" fmla="*/ 29 h 65"/>
                <a:gd name="T2" fmla="*/ 83 w 99"/>
                <a:gd name="T3" fmla="*/ 28 h 65"/>
                <a:gd name="T4" fmla="*/ 56 w 99"/>
                <a:gd name="T5" fmla="*/ 0 h 65"/>
                <a:gd name="T6" fmla="*/ 33 w 99"/>
                <a:gd name="T7" fmla="*/ 13 h 65"/>
                <a:gd name="T8" fmla="*/ 26 w 99"/>
                <a:gd name="T9" fmla="*/ 11 h 65"/>
                <a:gd name="T10" fmla="*/ 17 w 99"/>
                <a:gd name="T11" fmla="*/ 13 h 65"/>
                <a:gd name="T12" fmla="*/ 10 w 99"/>
                <a:gd name="T13" fmla="*/ 26 h 65"/>
                <a:gd name="T14" fmla="*/ 0 w 99"/>
                <a:gd name="T15" fmla="*/ 44 h 65"/>
                <a:gd name="T16" fmla="*/ 19 w 99"/>
                <a:gd name="T17" fmla="*/ 65 h 65"/>
                <a:gd name="T18" fmla="*/ 22 w 99"/>
                <a:gd name="T19" fmla="*/ 65 h 65"/>
                <a:gd name="T20" fmla="*/ 24 w 99"/>
                <a:gd name="T21" fmla="*/ 65 h 65"/>
                <a:gd name="T22" fmla="*/ 68 w 99"/>
                <a:gd name="T23" fmla="*/ 65 h 65"/>
                <a:gd name="T24" fmla="*/ 69 w 99"/>
                <a:gd name="T25" fmla="*/ 65 h 65"/>
                <a:gd name="T26" fmla="*/ 70 w 99"/>
                <a:gd name="T27" fmla="*/ 65 h 65"/>
                <a:gd name="T28" fmla="*/ 74 w 99"/>
                <a:gd name="T29" fmla="*/ 65 h 65"/>
                <a:gd name="T30" fmla="*/ 81 w 99"/>
                <a:gd name="T31" fmla="*/ 65 h 65"/>
                <a:gd name="T32" fmla="*/ 99 w 99"/>
                <a:gd name="T33" fmla="*/ 47 h 65"/>
                <a:gd name="T34" fmla="*/ 83 w 99"/>
                <a:gd name="T35" fmla="*/ 2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65">
                  <a:moveTo>
                    <a:pt x="83" y="29"/>
                  </a:moveTo>
                  <a:cubicBezTo>
                    <a:pt x="83" y="29"/>
                    <a:pt x="83" y="28"/>
                    <a:pt x="83" y="28"/>
                  </a:cubicBezTo>
                  <a:cubicBezTo>
                    <a:pt x="83" y="13"/>
                    <a:pt x="71" y="0"/>
                    <a:pt x="56" y="0"/>
                  </a:cubicBezTo>
                  <a:cubicBezTo>
                    <a:pt x="47" y="0"/>
                    <a:pt x="38" y="5"/>
                    <a:pt x="33" y="13"/>
                  </a:cubicBezTo>
                  <a:cubicBezTo>
                    <a:pt x="31" y="11"/>
                    <a:pt x="29" y="11"/>
                    <a:pt x="26" y="11"/>
                  </a:cubicBezTo>
                  <a:cubicBezTo>
                    <a:pt x="23" y="11"/>
                    <a:pt x="20" y="12"/>
                    <a:pt x="17" y="13"/>
                  </a:cubicBezTo>
                  <a:cubicBezTo>
                    <a:pt x="13" y="16"/>
                    <a:pt x="10" y="21"/>
                    <a:pt x="10" y="26"/>
                  </a:cubicBezTo>
                  <a:cubicBezTo>
                    <a:pt x="4" y="30"/>
                    <a:pt x="0" y="37"/>
                    <a:pt x="0" y="44"/>
                  </a:cubicBezTo>
                  <a:cubicBezTo>
                    <a:pt x="0" y="55"/>
                    <a:pt x="9" y="64"/>
                    <a:pt x="19" y="65"/>
                  </a:cubicBezTo>
                  <a:cubicBezTo>
                    <a:pt x="20" y="65"/>
                    <a:pt x="21" y="65"/>
                    <a:pt x="22" y="65"/>
                  </a:cubicBezTo>
                  <a:cubicBezTo>
                    <a:pt x="22" y="65"/>
                    <a:pt x="23" y="65"/>
                    <a:pt x="24" y="65"/>
                  </a:cubicBezTo>
                  <a:cubicBezTo>
                    <a:pt x="34" y="65"/>
                    <a:pt x="57" y="65"/>
                    <a:pt x="68" y="65"/>
                  </a:cubicBezTo>
                  <a:cubicBezTo>
                    <a:pt x="69" y="65"/>
                    <a:pt x="69" y="65"/>
                    <a:pt x="69" y="65"/>
                  </a:cubicBezTo>
                  <a:cubicBezTo>
                    <a:pt x="70" y="65"/>
                    <a:pt x="70" y="65"/>
                    <a:pt x="70" y="65"/>
                  </a:cubicBezTo>
                  <a:cubicBezTo>
                    <a:pt x="71" y="65"/>
                    <a:pt x="72" y="65"/>
                    <a:pt x="74" y="65"/>
                  </a:cubicBezTo>
                  <a:cubicBezTo>
                    <a:pt x="81" y="65"/>
                    <a:pt x="81" y="65"/>
                    <a:pt x="81" y="65"/>
                  </a:cubicBezTo>
                  <a:cubicBezTo>
                    <a:pt x="91" y="65"/>
                    <a:pt x="99" y="57"/>
                    <a:pt x="99" y="47"/>
                  </a:cubicBezTo>
                  <a:cubicBezTo>
                    <a:pt x="99" y="38"/>
                    <a:pt x="92" y="30"/>
                    <a:pt x="83"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7"/>
            <p:cNvSpPr>
              <a:spLocks/>
            </p:cNvSpPr>
            <p:nvPr/>
          </p:nvSpPr>
          <p:spPr bwMode="auto">
            <a:xfrm>
              <a:off x="4141" y="1970"/>
              <a:ext cx="108" cy="71"/>
            </a:xfrm>
            <a:custGeom>
              <a:avLst/>
              <a:gdLst>
                <a:gd name="T0" fmla="*/ 39 w 46"/>
                <a:gd name="T1" fmla="*/ 14 h 30"/>
                <a:gd name="T2" fmla="*/ 39 w 46"/>
                <a:gd name="T3" fmla="*/ 13 h 30"/>
                <a:gd name="T4" fmla="*/ 26 w 46"/>
                <a:gd name="T5" fmla="*/ 0 h 30"/>
                <a:gd name="T6" fmla="*/ 15 w 46"/>
                <a:gd name="T7" fmla="*/ 6 h 30"/>
                <a:gd name="T8" fmla="*/ 12 w 46"/>
                <a:gd name="T9" fmla="*/ 5 h 30"/>
                <a:gd name="T10" fmla="*/ 8 w 46"/>
                <a:gd name="T11" fmla="*/ 6 h 30"/>
                <a:gd name="T12" fmla="*/ 5 w 46"/>
                <a:gd name="T13" fmla="*/ 12 h 30"/>
                <a:gd name="T14" fmla="*/ 0 w 46"/>
                <a:gd name="T15" fmla="*/ 21 h 30"/>
                <a:gd name="T16" fmla="*/ 9 w 46"/>
                <a:gd name="T17" fmla="*/ 30 h 30"/>
                <a:gd name="T18" fmla="*/ 10 w 46"/>
                <a:gd name="T19" fmla="*/ 30 h 30"/>
                <a:gd name="T20" fmla="*/ 11 w 46"/>
                <a:gd name="T21" fmla="*/ 30 h 30"/>
                <a:gd name="T22" fmla="*/ 32 w 46"/>
                <a:gd name="T23" fmla="*/ 30 h 30"/>
                <a:gd name="T24" fmla="*/ 32 w 46"/>
                <a:gd name="T25" fmla="*/ 30 h 30"/>
                <a:gd name="T26" fmla="*/ 33 w 46"/>
                <a:gd name="T27" fmla="*/ 30 h 30"/>
                <a:gd name="T28" fmla="*/ 34 w 46"/>
                <a:gd name="T29" fmla="*/ 30 h 30"/>
                <a:gd name="T30" fmla="*/ 37 w 46"/>
                <a:gd name="T31" fmla="*/ 30 h 30"/>
                <a:gd name="T32" fmla="*/ 46 w 46"/>
                <a:gd name="T33" fmla="*/ 22 h 30"/>
                <a:gd name="T34" fmla="*/ 39 w 46"/>
                <a:gd name="T35"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0">
                  <a:moveTo>
                    <a:pt x="39" y="14"/>
                  </a:moveTo>
                  <a:cubicBezTo>
                    <a:pt x="39" y="13"/>
                    <a:pt x="39" y="13"/>
                    <a:pt x="39" y="13"/>
                  </a:cubicBezTo>
                  <a:cubicBezTo>
                    <a:pt x="39" y="6"/>
                    <a:pt x="33" y="0"/>
                    <a:pt x="26" y="0"/>
                  </a:cubicBezTo>
                  <a:cubicBezTo>
                    <a:pt x="21" y="0"/>
                    <a:pt x="18" y="3"/>
                    <a:pt x="15" y="6"/>
                  </a:cubicBezTo>
                  <a:cubicBezTo>
                    <a:pt x="14" y="5"/>
                    <a:pt x="13" y="5"/>
                    <a:pt x="12" y="5"/>
                  </a:cubicBezTo>
                  <a:cubicBezTo>
                    <a:pt x="10" y="5"/>
                    <a:pt x="9" y="5"/>
                    <a:pt x="8" y="6"/>
                  </a:cubicBezTo>
                  <a:cubicBezTo>
                    <a:pt x="6" y="8"/>
                    <a:pt x="5" y="10"/>
                    <a:pt x="5" y="12"/>
                  </a:cubicBezTo>
                  <a:cubicBezTo>
                    <a:pt x="2" y="14"/>
                    <a:pt x="0" y="17"/>
                    <a:pt x="0" y="21"/>
                  </a:cubicBezTo>
                  <a:cubicBezTo>
                    <a:pt x="0" y="26"/>
                    <a:pt x="4" y="30"/>
                    <a:pt x="9" y="30"/>
                  </a:cubicBezTo>
                  <a:cubicBezTo>
                    <a:pt x="9" y="30"/>
                    <a:pt x="10" y="30"/>
                    <a:pt x="10" y="30"/>
                  </a:cubicBezTo>
                  <a:cubicBezTo>
                    <a:pt x="10" y="30"/>
                    <a:pt x="11" y="30"/>
                    <a:pt x="11" y="30"/>
                  </a:cubicBezTo>
                  <a:cubicBezTo>
                    <a:pt x="16" y="30"/>
                    <a:pt x="26" y="30"/>
                    <a:pt x="32" y="30"/>
                  </a:cubicBezTo>
                  <a:cubicBezTo>
                    <a:pt x="32" y="30"/>
                    <a:pt x="32" y="30"/>
                    <a:pt x="32" y="30"/>
                  </a:cubicBezTo>
                  <a:cubicBezTo>
                    <a:pt x="33" y="30"/>
                    <a:pt x="33" y="30"/>
                    <a:pt x="33" y="30"/>
                  </a:cubicBezTo>
                  <a:cubicBezTo>
                    <a:pt x="33" y="30"/>
                    <a:pt x="34" y="30"/>
                    <a:pt x="34" y="30"/>
                  </a:cubicBezTo>
                  <a:cubicBezTo>
                    <a:pt x="37" y="30"/>
                    <a:pt x="37" y="30"/>
                    <a:pt x="37" y="30"/>
                  </a:cubicBezTo>
                  <a:cubicBezTo>
                    <a:pt x="42" y="30"/>
                    <a:pt x="46" y="27"/>
                    <a:pt x="46" y="22"/>
                  </a:cubicBezTo>
                  <a:cubicBezTo>
                    <a:pt x="46" y="18"/>
                    <a:pt x="43" y="14"/>
                    <a:pt x="3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0" name="Picture 19"/>
          <p:cNvPicPr preferRelativeResize="0">
            <a:picLocks noChangeAspect="1"/>
          </p:cNvPicPr>
          <p:nvPr/>
        </p:nvPicPr>
        <p:blipFill>
          <a:blip r:embed="rId11">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9646919" y="4535238"/>
            <a:ext cx="2011680" cy="2011680"/>
          </a:xfrm>
          <a:prstGeom prst="rect">
            <a:avLst/>
          </a:prstGeom>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00510" y="301223"/>
            <a:ext cx="2011680" cy="2011680"/>
          </a:xfrm>
          <a:prstGeom prst="rect">
            <a:avLst/>
          </a:prstGeom>
        </p:spPr>
      </p:pic>
      <p:grpSp>
        <p:nvGrpSpPr>
          <p:cNvPr id="23" name="Group 22"/>
          <p:cNvGrpSpPr/>
          <p:nvPr/>
        </p:nvGrpSpPr>
        <p:grpSpPr>
          <a:xfrm>
            <a:off x="5409093" y="301223"/>
            <a:ext cx="2011680" cy="2011680"/>
            <a:chOff x="9677400" y="4570730"/>
            <a:chExt cx="2011680" cy="2011680"/>
          </a:xfrm>
        </p:grpSpPr>
        <p:sp>
          <p:nvSpPr>
            <p:cNvPr id="24" name="Rectangle 23"/>
            <p:cNvSpPr>
              <a:spLocks noChangeAspect="1"/>
            </p:cNvSpPr>
            <p:nvPr>
              <p:custDataLst>
                <p:tags r:id="rId6"/>
              </p:custDataLst>
            </p:nvPr>
          </p:nvSpPr>
          <p:spPr>
            <a:xfrm>
              <a:off x="9677400" y="457073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Mobile</a:t>
              </a:r>
              <a:endParaRPr lang="en-US" dirty="0">
                <a:solidFill>
                  <a:srgbClr val="FFFFFF"/>
                </a:solidFill>
              </a:endParaRPr>
            </a:p>
          </p:txBody>
        </p:sp>
        <p:pic>
          <p:nvPicPr>
            <p:cNvPr id="25" name="Picture 24"/>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tretch>
              <a:fillRect/>
            </a:stretch>
          </p:blipFill>
          <p:spPr>
            <a:xfrm>
              <a:off x="10404565" y="5041164"/>
              <a:ext cx="557350" cy="1070811"/>
            </a:xfrm>
            <a:prstGeom prst="rect">
              <a:avLst/>
            </a:prstGeom>
          </p:spPr>
        </p:pic>
      </p:grpSp>
      <p:grpSp>
        <p:nvGrpSpPr>
          <p:cNvPr id="54" name="Group 53"/>
          <p:cNvGrpSpPr/>
          <p:nvPr/>
        </p:nvGrpSpPr>
        <p:grpSpPr>
          <a:xfrm>
            <a:off x="7517676" y="2418231"/>
            <a:ext cx="2011680" cy="2011680"/>
            <a:chOff x="0" y="4105275"/>
            <a:chExt cx="2011680" cy="2011680"/>
          </a:xfrm>
        </p:grpSpPr>
        <p:sp>
          <p:nvSpPr>
            <p:cNvPr id="58" name="Rectangle 57"/>
            <p:cNvSpPr>
              <a:spLocks noChangeAspect="1"/>
            </p:cNvSpPr>
            <p:nvPr>
              <p:custDataLst>
                <p:tags r:id="rId5"/>
              </p:custDataLst>
            </p:nvPr>
          </p:nvSpPr>
          <p:spPr>
            <a:xfrm>
              <a:off x="0" y="4105275"/>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a:solidFill>
                    <a:srgbClr val="FFFFFF"/>
                  </a:solidFill>
                </a:rPr>
                <a:t>Omnipresence</a:t>
              </a:r>
            </a:p>
          </p:txBody>
        </p:sp>
        <p:pic>
          <p:nvPicPr>
            <p:cNvPr id="59" name="Picture 2" descr="\\MAGNUM\Projects\Microsoft\Cloud Power FY12\Design\Icons\PNGs\Cloud_on_your_terms.png"/>
            <p:cNvPicPr>
              <a:picLocks noChangeAspect="1" noChangeArrowheads="1"/>
            </p:cNvPicPr>
            <p:nvPr/>
          </p:nvPicPr>
          <p:blipFill>
            <a:blip r:embed="rId15" cstate="screen">
              <a:lum bright="100000"/>
              <a:extLst>
                <a:ext uri="{28A0092B-C50C-407E-A947-70E740481C1C}">
                  <a14:useLocalDpi xmlns:a14="http://schemas.microsoft.com/office/drawing/2010/main"/>
                </a:ext>
              </a:extLst>
            </a:blip>
            <a:stretch>
              <a:fillRect/>
            </a:stretch>
          </p:blipFill>
          <p:spPr bwMode="auto">
            <a:xfrm>
              <a:off x="304800" y="4391978"/>
              <a:ext cx="1371957" cy="1371600"/>
            </a:xfrm>
            <a:prstGeom prst="rect">
              <a:avLst/>
            </a:prstGeom>
            <a:noFill/>
            <a:ln>
              <a:noFill/>
            </a:ln>
          </p:spPr>
        </p:pic>
      </p:grpSp>
      <p:sp>
        <p:nvSpPr>
          <p:cNvPr id="33" name="Rectangle 32"/>
          <p:cNvSpPr/>
          <p:nvPr>
            <p:custDataLst>
              <p:tags r:id="rId2"/>
            </p:custDataLst>
          </p:nvPr>
        </p:nvSpPr>
        <p:spPr>
          <a:xfrm>
            <a:off x="0" y="0"/>
            <a:ext cx="2090068" cy="68580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latin typeface="Segoe UI Light" panose="020B0502040204020203" pitchFamily="34" charset="0"/>
                <a:cs typeface="Segoe UI Light" panose="020B0502040204020203" pitchFamily="34" charset="0"/>
              </a:rPr>
              <a:t>Magic </a:t>
            </a:r>
          </a:p>
          <a:p>
            <a:pPr algn="ctr"/>
            <a:r>
              <a:rPr lang="en-US" sz="4800" dirty="0" smtClean="0">
                <a:solidFill>
                  <a:srgbClr val="FFFFFF"/>
                </a:solidFill>
                <a:latin typeface="Segoe UI Light" panose="020B0502040204020203" pitchFamily="34" charset="0"/>
                <a:cs typeface="Segoe UI Light" panose="020B0502040204020203" pitchFamily="34" charset="0"/>
              </a:rPr>
              <a:t>Powers</a:t>
            </a:r>
          </a:p>
        </p:txBody>
      </p:sp>
      <p:grpSp>
        <p:nvGrpSpPr>
          <p:cNvPr id="34" name="Group 33"/>
          <p:cNvGrpSpPr/>
          <p:nvPr/>
        </p:nvGrpSpPr>
        <p:grpSpPr>
          <a:xfrm>
            <a:off x="9648505" y="2418231"/>
            <a:ext cx="2011680" cy="2011680"/>
            <a:chOff x="5943600" y="2133600"/>
            <a:chExt cx="2011680" cy="2011680"/>
          </a:xfrm>
        </p:grpSpPr>
        <p:sp>
          <p:nvSpPr>
            <p:cNvPr id="47" name="Rectangle 46"/>
            <p:cNvSpPr>
              <a:spLocks noChangeAspect="1"/>
            </p:cNvSpPr>
            <p:nvPr>
              <p:custDataLst>
                <p:tags r:id="rId4"/>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Sees all</a:t>
              </a:r>
              <a:endParaRPr lang="en-US" dirty="0">
                <a:solidFill>
                  <a:srgbClr val="FFFFFF"/>
                </a:solidFill>
              </a:endParaRPr>
            </a:p>
          </p:txBody>
        </p:sp>
        <p:sp>
          <p:nvSpPr>
            <p:cNvPr id="55" name="Freeform 11"/>
            <p:cNvSpPr>
              <a:spLocks noEditPoints="1"/>
            </p:cNvSpPr>
            <p:nvPr/>
          </p:nvSpPr>
          <p:spPr bwMode="black">
            <a:xfrm>
              <a:off x="6533621" y="2727367"/>
              <a:ext cx="831639" cy="824146"/>
            </a:xfrm>
            <a:custGeom>
              <a:avLst/>
              <a:gdLst>
                <a:gd name="T0" fmla="*/ 65 w 300"/>
                <a:gd name="T1" fmla="*/ 2 h 297"/>
                <a:gd name="T2" fmla="*/ 113 w 300"/>
                <a:gd name="T3" fmla="*/ 0 h 297"/>
                <a:gd name="T4" fmla="*/ 115 w 300"/>
                <a:gd name="T5" fmla="*/ 12 h 297"/>
                <a:gd name="T6" fmla="*/ 235 w 300"/>
                <a:gd name="T7" fmla="*/ 12 h 297"/>
                <a:gd name="T8" fmla="*/ 232 w 300"/>
                <a:gd name="T9" fmla="*/ 0 h 297"/>
                <a:gd name="T10" fmla="*/ 185 w 300"/>
                <a:gd name="T11" fmla="*/ 2 h 297"/>
                <a:gd name="T12" fmla="*/ 235 w 300"/>
                <a:gd name="T13" fmla="*/ 12 h 297"/>
                <a:gd name="T14" fmla="*/ 98 w 300"/>
                <a:gd name="T15" fmla="*/ 273 h 297"/>
                <a:gd name="T16" fmla="*/ 0 w 300"/>
                <a:gd name="T17" fmla="*/ 295 h 297"/>
                <a:gd name="T18" fmla="*/ 95 w 300"/>
                <a:gd name="T19" fmla="*/ 297 h 297"/>
                <a:gd name="T20" fmla="*/ 205 w 300"/>
                <a:gd name="T21" fmla="*/ 297 h 297"/>
                <a:gd name="T22" fmla="*/ 300 w 300"/>
                <a:gd name="T23" fmla="*/ 295 h 297"/>
                <a:gd name="T24" fmla="*/ 202 w 300"/>
                <a:gd name="T25" fmla="*/ 273 h 297"/>
                <a:gd name="T26" fmla="*/ 205 w 300"/>
                <a:gd name="T27" fmla="*/ 297 h 297"/>
                <a:gd name="T28" fmla="*/ 271 w 300"/>
                <a:gd name="T29" fmla="*/ 83 h 297"/>
                <a:gd name="T30" fmla="*/ 299 w 300"/>
                <a:gd name="T31" fmla="*/ 268 h 297"/>
                <a:gd name="T32" fmla="*/ 227 w 300"/>
                <a:gd name="T33" fmla="*/ 169 h 297"/>
                <a:gd name="T34" fmla="*/ 182 w 300"/>
                <a:gd name="T35" fmla="*/ 166 h 297"/>
                <a:gd name="T36" fmla="*/ 155 w 300"/>
                <a:gd name="T37" fmla="*/ 152 h 297"/>
                <a:gd name="T38" fmla="*/ 154 w 300"/>
                <a:gd name="T39" fmla="*/ 159 h 297"/>
                <a:gd name="T40" fmla="*/ 145 w 300"/>
                <a:gd name="T41" fmla="*/ 158 h 297"/>
                <a:gd name="T42" fmla="*/ 119 w 300"/>
                <a:gd name="T43" fmla="*/ 152 h 297"/>
                <a:gd name="T44" fmla="*/ 115 w 300"/>
                <a:gd name="T45" fmla="*/ 169 h 297"/>
                <a:gd name="T46" fmla="*/ 96 w 300"/>
                <a:gd name="T47" fmla="*/ 268 h 297"/>
                <a:gd name="T48" fmla="*/ 25 w 300"/>
                <a:gd name="T49" fmla="*/ 169 h 297"/>
                <a:gd name="T50" fmla="*/ 42 w 300"/>
                <a:gd name="T51" fmla="*/ 76 h 297"/>
                <a:gd name="T52" fmla="*/ 73 w 300"/>
                <a:gd name="T53" fmla="*/ 59 h 297"/>
                <a:gd name="T54" fmla="*/ 61 w 300"/>
                <a:gd name="T55" fmla="*/ 57 h 297"/>
                <a:gd name="T56" fmla="*/ 120 w 300"/>
                <a:gd name="T57" fmla="*/ 15 h 297"/>
                <a:gd name="T58" fmla="*/ 118 w 300"/>
                <a:gd name="T59" fmla="*/ 59 h 297"/>
                <a:gd name="T60" fmla="*/ 108 w 300"/>
                <a:gd name="T61" fmla="*/ 68 h 297"/>
                <a:gd name="T62" fmla="*/ 145 w 300"/>
                <a:gd name="T63" fmla="*/ 62 h 297"/>
                <a:gd name="T64" fmla="*/ 140 w 300"/>
                <a:gd name="T65" fmla="*/ 61 h 297"/>
                <a:gd name="T66" fmla="*/ 142 w 300"/>
                <a:gd name="T67" fmla="*/ 55 h 297"/>
                <a:gd name="T68" fmla="*/ 160 w 300"/>
                <a:gd name="T69" fmla="*/ 56 h 297"/>
                <a:gd name="T70" fmla="*/ 158 w 300"/>
                <a:gd name="T71" fmla="*/ 62 h 297"/>
                <a:gd name="T72" fmla="*/ 155 w 300"/>
                <a:gd name="T73" fmla="*/ 68 h 297"/>
                <a:gd name="T74" fmla="*/ 192 w 300"/>
                <a:gd name="T75" fmla="*/ 59 h 297"/>
                <a:gd name="T76" fmla="*/ 180 w 300"/>
                <a:gd name="T77" fmla="*/ 57 h 297"/>
                <a:gd name="T78" fmla="*/ 239 w 300"/>
                <a:gd name="T79" fmla="*/ 15 h 297"/>
                <a:gd name="T80" fmla="*/ 237 w 300"/>
                <a:gd name="T81" fmla="*/ 59 h 297"/>
                <a:gd name="T82" fmla="*/ 227 w 300"/>
                <a:gd name="T83" fmla="*/ 76 h 297"/>
                <a:gd name="T84" fmla="*/ 122 w 300"/>
                <a:gd name="T85" fmla="*/ 83 h 297"/>
                <a:gd name="T86" fmla="*/ 145 w 300"/>
                <a:gd name="T87" fmla="*/ 72 h 297"/>
                <a:gd name="T88" fmla="*/ 108 w 300"/>
                <a:gd name="T89" fmla="*/ 76 h 297"/>
                <a:gd name="T90" fmla="*/ 123 w 300"/>
                <a:gd name="T91" fmla="*/ 78 h 297"/>
                <a:gd name="T92" fmla="*/ 180 w 300"/>
                <a:gd name="T93" fmla="*/ 76 h 297"/>
                <a:gd name="T94" fmla="*/ 192 w 300"/>
                <a:gd name="T95" fmla="*/ 72 h 297"/>
                <a:gd name="T96" fmla="*/ 155 w 300"/>
                <a:gd name="T97" fmla="*/ 83 h 297"/>
                <a:gd name="T98" fmla="*/ 178 w 300"/>
                <a:gd name="T99" fmla="*/ 78 h 297"/>
                <a:gd name="T100" fmla="*/ 158 w 300"/>
                <a:gd name="T101" fmla="*/ 101 h 297"/>
                <a:gd name="T102" fmla="*/ 142 w 300"/>
                <a:gd name="T103" fmla="*/ 118 h 297"/>
                <a:gd name="T104" fmla="*/ 158 w 300"/>
                <a:gd name="T105" fmla="*/ 101 h 297"/>
                <a:gd name="T106" fmla="*/ 129 w 300"/>
                <a:gd name="T107" fmla="*/ 91 h 297"/>
                <a:gd name="T108" fmla="*/ 133 w 300"/>
                <a:gd name="T109" fmla="*/ 141 h 297"/>
                <a:gd name="T110" fmla="*/ 171 w 300"/>
                <a:gd name="T111" fmla="*/ 91 h 297"/>
                <a:gd name="T112" fmla="*/ 167 w 300"/>
                <a:gd name="T113" fmla="*/ 141 h 297"/>
                <a:gd name="T114" fmla="*/ 171 w 300"/>
                <a:gd name="T115" fmla="*/ 9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0" h="297">
                  <a:moveTo>
                    <a:pt x="65" y="12"/>
                  </a:moveTo>
                  <a:cubicBezTo>
                    <a:pt x="65" y="2"/>
                    <a:pt x="65" y="2"/>
                    <a:pt x="65" y="2"/>
                  </a:cubicBezTo>
                  <a:cubicBezTo>
                    <a:pt x="65" y="1"/>
                    <a:pt x="67" y="0"/>
                    <a:pt x="68" y="0"/>
                  </a:cubicBezTo>
                  <a:cubicBezTo>
                    <a:pt x="113" y="0"/>
                    <a:pt x="113" y="0"/>
                    <a:pt x="113" y="0"/>
                  </a:cubicBezTo>
                  <a:cubicBezTo>
                    <a:pt x="114" y="0"/>
                    <a:pt x="115" y="1"/>
                    <a:pt x="115" y="2"/>
                  </a:cubicBezTo>
                  <a:cubicBezTo>
                    <a:pt x="115" y="12"/>
                    <a:pt x="115" y="12"/>
                    <a:pt x="115" y="12"/>
                  </a:cubicBezTo>
                  <a:lnTo>
                    <a:pt x="65" y="12"/>
                  </a:lnTo>
                  <a:close/>
                  <a:moveTo>
                    <a:pt x="235" y="12"/>
                  </a:moveTo>
                  <a:cubicBezTo>
                    <a:pt x="235" y="2"/>
                    <a:pt x="235" y="2"/>
                    <a:pt x="235" y="2"/>
                  </a:cubicBezTo>
                  <a:cubicBezTo>
                    <a:pt x="235" y="1"/>
                    <a:pt x="233" y="0"/>
                    <a:pt x="232" y="0"/>
                  </a:cubicBezTo>
                  <a:cubicBezTo>
                    <a:pt x="187" y="0"/>
                    <a:pt x="187" y="0"/>
                    <a:pt x="187" y="0"/>
                  </a:cubicBezTo>
                  <a:cubicBezTo>
                    <a:pt x="186" y="0"/>
                    <a:pt x="185" y="1"/>
                    <a:pt x="185" y="2"/>
                  </a:cubicBezTo>
                  <a:cubicBezTo>
                    <a:pt x="185" y="12"/>
                    <a:pt x="185" y="12"/>
                    <a:pt x="185" y="12"/>
                  </a:cubicBezTo>
                  <a:lnTo>
                    <a:pt x="235" y="12"/>
                  </a:lnTo>
                  <a:close/>
                  <a:moveTo>
                    <a:pt x="98" y="295"/>
                  </a:moveTo>
                  <a:cubicBezTo>
                    <a:pt x="98" y="273"/>
                    <a:pt x="98" y="273"/>
                    <a:pt x="98" y="273"/>
                  </a:cubicBezTo>
                  <a:cubicBezTo>
                    <a:pt x="0" y="273"/>
                    <a:pt x="0" y="273"/>
                    <a:pt x="0" y="273"/>
                  </a:cubicBezTo>
                  <a:cubicBezTo>
                    <a:pt x="0" y="295"/>
                    <a:pt x="0" y="295"/>
                    <a:pt x="0" y="295"/>
                  </a:cubicBezTo>
                  <a:cubicBezTo>
                    <a:pt x="0" y="296"/>
                    <a:pt x="1" y="297"/>
                    <a:pt x="2" y="297"/>
                  </a:cubicBezTo>
                  <a:cubicBezTo>
                    <a:pt x="95" y="297"/>
                    <a:pt x="95" y="297"/>
                    <a:pt x="95" y="297"/>
                  </a:cubicBezTo>
                  <a:cubicBezTo>
                    <a:pt x="97" y="297"/>
                    <a:pt x="98" y="296"/>
                    <a:pt x="98" y="295"/>
                  </a:cubicBezTo>
                  <a:close/>
                  <a:moveTo>
                    <a:pt x="205" y="297"/>
                  </a:moveTo>
                  <a:cubicBezTo>
                    <a:pt x="298" y="297"/>
                    <a:pt x="298" y="297"/>
                    <a:pt x="298" y="297"/>
                  </a:cubicBezTo>
                  <a:cubicBezTo>
                    <a:pt x="299" y="297"/>
                    <a:pt x="300" y="296"/>
                    <a:pt x="300" y="295"/>
                  </a:cubicBezTo>
                  <a:cubicBezTo>
                    <a:pt x="300" y="273"/>
                    <a:pt x="300" y="273"/>
                    <a:pt x="300" y="273"/>
                  </a:cubicBezTo>
                  <a:cubicBezTo>
                    <a:pt x="202" y="273"/>
                    <a:pt x="202" y="273"/>
                    <a:pt x="202" y="273"/>
                  </a:cubicBezTo>
                  <a:cubicBezTo>
                    <a:pt x="202" y="295"/>
                    <a:pt x="202" y="295"/>
                    <a:pt x="202" y="295"/>
                  </a:cubicBezTo>
                  <a:cubicBezTo>
                    <a:pt x="202" y="296"/>
                    <a:pt x="203" y="297"/>
                    <a:pt x="205" y="297"/>
                  </a:cubicBezTo>
                  <a:close/>
                  <a:moveTo>
                    <a:pt x="263" y="76"/>
                  </a:moveTo>
                  <a:cubicBezTo>
                    <a:pt x="267" y="76"/>
                    <a:pt x="270" y="79"/>
                    <a:pt x="271" y="83"/>
                  </a:cubicBezTo>
                  <a:cubicBezTo>
                    <a:pt x="275" y="169"/>
                    <a:pt x="275" y="169"/>
                    <a:pt x="275" y="169"/>
                  </a:cubicBezTo>
                  <a:cubicBezTo>
                    <a:pt x="299" y="268"/>
                    <a:pt x="299" y="268"/>
                    <a:pt x="299" y="268"/>
                  </a:cubicBezTo>
                  <a:cubicBezTo>
                    <a:pt x="204" y="268"/>
                    <a:pt x="204" y="268"/>
                    <a:pt x="204" y="268"/>
                  </a:cubicBezTo>
                  <a:cubicBezTo>
                    <a:pt x="227" y="169"/>
                    <a:pt x="227" y="169"/>
                    <a:pt x="227" y="169"/>
                  </a:cubicBezTo>
                  <a:cubicBezTo>
                    <a:pt x="185" y="169"/>
                    <a:pt x="185" y="169"/>
                    <a:pt x="185" y="169"/>
                  </a:cubicBezTo>
                  <a:cubicBezTo>
                    <a:pt x="183" y="169"/>
                    <a:pt x="182" y="168"/>
                    <a:pt x="182" y="166"/>
                  </a:cubicBezTo>
                  <a:cubicBezTo>
                    <a:pt x="181" y="152"/>
                    <a:pt x="181" y="152"/>
                    <a:pt x="181" y="152"/>
                  </a:cubicBezTo>
                  <a:cubicBezTo>
                    <a:pt x="155" y="152"/>
                    <a:pt x="155" y="152"/>
                    <a:pt x="155" y="152"/>
                  </a:cubicBezTo>
                  <a:cubicBezTo>
                    <a:pt x="155" y="158"/>
                    <a:pt x="155" y="158"/>
                    <a:pt x="155" y="158"/>
                  </a:cubicBezTo>
                  <a:cubicBezTo>
                    <a:pt x="155" y="159"/>
                    <a:pt x="154" y="159"/>
                    <a:pt x="154" y="159"/>
                  </a:cubicBezTo>
                  <a:cubicBezTo>
                    <a:pt x="146" y="159"/>
                    <a:pt x="146" y="159"/>
                    <a:pt x="146" y="159"/>
                  </a:cubicBezTo>
                  <a:cubicBezTo>
                    <a:pt x="146" y="159"/>
                    <a:pt x="145" y="159"/>
                    <a:pt x="145" y="158"/>
                  </a:cubicBezTo>
                  <a:cubicBezTo>
                    <a:pt x="145" y="152"/>
                    <a:pt x="145" y="152"/>
                    <a:pt x="145" y="152"/>
                  </a:cubicBezTo>
                  <a:cubicBezTo>
                    <a:pt x="119" y="152"/>
                    <a:pt x="119" y="152"/>
                    <a:pt x="119" y="152"/>
                  </a:cubicBezTo>
                  <a:cubicBezTo>
                    <a:pt x="118" y="166"/>
                    <a:pt x="118" y="166"/>
                    <a:pt x="118" y="166"/>
                  </a:cubicBezTo>
                  <a:cubicBezTo>
                    <a:pt x="118" y="168"/>
                    <a:pt x="117" y="169"/>
                    <a:pt x="115" y="169"/>
                  </a:cubicBezTo>
                  <a:cubicBezTo>
                    <a:pt x="73" y="169"/>
                    <a:pt x="73" y="169"/>
                    <a:pt x="73" y="169"/>
                  </a:cubicBezTo>
                  <a:cubicBezTo>
                    <a:pt x="96" y="268"/>
                    <a:pt x="96" y="268"/>
                    <a:pt x="96" y="268"/>
                  </a:cubicBezTo>
                  <a:cubicBezTo>
                    <a:pt x="1" y="268"/>
                    <a:pt x="1" y="268"/>
                    <a:pt x="1" y="268"/>
                  </a:cubicBezTo>
                  <a:cubicBezTo>
                    <a:pt x="25" y="169"/>
                    <a:pt x="25" y="169"/>
                    <a:pt x="25" y="169"/>
                  </a:cubicBezTo>
                  <a:cubicBezTo>
                    <a:pt x="34" y="83"/>
                    <a:pt x="34" y="83"/>
                    <a:pt x="34" y="83"/>
                  </a:cubicBezTo>
                  <a:cubicBezTo>
                    <a:pt x="34" y="79"/>
                    <a:pt x="38" y="76"/>
                    <a:pt x="42" y="76"/>
                  </a:cubicBezTo>
                  <a:cubicBezTo>
                    <a:pt x="73" y="76"/>
                    <a:pt x="73" y="76"/>
                    <a:pt x="73" y="76"/>
                  </a:cubicBezTo>
                  <a:cubicBezTo>
                    <a:pt x="73" y="59"/>
                    <a:pt x="73" y="59"/>
                    <a:pt x="73" y="59"/>
                  </a:cubicBezTo>
                  <a:cubicBezTo>
                    <a:pt x="63" y="59"/>
                    <a:pt x="63" y="59"/>
                    <a:pt x="63" y="59"/>
                  </a:cubicBezTo>
                  <a:cubicBezTo>
                    <a:pt x="62" y="59"/>
                    <a:pt x="61" y="58"/>
                    <a:pt x="61" y="57"/>
                  </a:cubicBezTo>
                  <a:cubicBezTo>
                    <a:pt x="61" y="15"/>
                    <a:pt x="61" y="15"/>
                    <a:pt x="61" y="15"/>
                  </a:cubicBezTo>
                  <a:cubicBezTo>
                    <a:pt x="120" y="15"/>
                    <a:pt x="120" y="15"/>
                    <a:pt x="120" y="15"/>
                  </a:cubicBezTo>
                  <a:cubicBezTo>
                    <a:pt x="120" y="57"/>
                    <a:pt x="120" y="57"/>
                    <a:pt x="120" y="57"/>
                  </a:cubicBezTo>
                  <a:cubicBezTo>
                    <a:pt x="120" y="58"/>
                    <a:pt x="119" y="59"/>
                    <a:pt x="118" y="59"/>
                  </a:cubicBezTo>
                  <a:cubicBezTo>
                    <a:pt x="108" y="59"/>
                    <a:pt x="108" y="59"/>
                    <a:pt x="108" y="59"/>
                  </a:cubicBezTo>
                  <a:cubicBezTo>
                    <a:pt x="108" y="68"/>
                    <a:pt x="108" y="68"/>
                    <a:pt x="108" y="68"/>
                  </a:cubicBezTo>
                  <a:cubicBezTo>
                    <a:pt x="145" y="68"/>
                    <a:pt x="145" y="68"/>
                    <a:pt x="145" y="68"/>
                  </a:cubicBezTo>
                  <a:cubicBezTo>
                    <a:pt x="145" y="62"/>
                    <a:pt x="145" y="62"/>
                    <a:pt x="145" y="62"/>
                  </a:cubicBezTo>
                  <a:cubicBezTo>
                    <a:pt x="142" y="62"/>
                    <a:pt x="142" y="62"/>
                    <a:pt x="142" y="62"/>
                  </a:cubicBezTo>
                  <a:cubicBezTo>
                    <a:pt x="141" y="62"/>
                    <a:pt x="140" y="61"/>
                    <a:pt x="140" y="61"/>
                  </a:cubicBezTo>
                  <a:cubicBezTo>
                    <a:pt x="140" y="56"/>
                    <a:pt x="140" y="56"/>
                    <a:pt x="140" y="56"/>
                  </a:cubicBezTo>
                  <a:cubicBezTo>
                    <a:pt x="140" y="55"/>
                    <a:pt x="141" y="55"/>
                    <a:pt x="142" y="55"/>
                  </a:cubicBezTo>
                  <a:cubicBezTo>
                    <a:pt x="158" y="55"/>
                    <a:pt x="158" y="55"/>
                    <a:pt x="158" y="55"/>
                  </a:cubicBezTo>
                  <a:cubicBezTo>
                    <a:pt x="159" y="55"/>
                    <a:pt x="160" y="55"/>
                    <a:pt x="160" y="56"/>
                  </a:cubicBezTo>
                  <a:cubicBezTo>
                    <a:pt x="160" y="61"/>
                    <a:pt x="160" y="61"/>
                    <a:pt x="160" y="61"/>
                  </a:cubicBezTo>
                  <a:cubicBezTo>
                    <a:pt x="160" y="61"/>
                    <a:pt x="159" y="62"/>
                    <a:pt x="158" y="62"/>
                  </a:cubicBezTo>
                  <a:cubicBezTo>
                    <a:pt x="155" y="62"/>
                    <a:pt x="155" y="62"/>
                    <a:pt x="155" y="62"/>
                  </a:cubicBezTo>
                  <a:cubicBezTo>
                    <a:pt x="155" y="68"/>
                    <a:pt x="155" y="68"/>
                    <a:pt x="155" y="68"/>
                  </a:cubicBezTo>
                  <a:cubicBezTo>
                    <a:pt x="192" y="68"/>
                    <a:pt x="192" y="68"/>
                    <a:pt x="192" y="68"/>
                  </a:cubicBezTo>
                  <a:cubicBezTo>
                    <a:pt x="192" y="59"/>
                    <a:pt x="192" y="59"/>
                    <a:pt x="192" y="59"/>
                  </a:cubicBezTo>
                  <a:cubicBezTo>
                    <a:pt x="182" y="59"/>
                    <a:pt x="182" y="59"/>
                    <a:pt x="182" y="59"/>
                  </a:cubicBezTo>
                  <a:cubicBezTo>
                    <a:pt x="181" y="59"/>
                    <a:pt x="180" y="58"/>
                    <a:pt x="180" y="57"/>
                  </a:cubicBezTo>
                  <a:cubicBezTo>
                    <a:pt x="180" y="15"/>
                    <a:pt x="180" y="15"/>
                    <a:pt x="180" y="15"/>
                  </a:cubicBezTo>
                  <a:cubicBezTo>
                    <a:pt x="239" y="15"/>
                    <a:pt x="239" y="15"/>
                    <a:pt x="239" y="15"/>
                  </a:cubicBezTo>
                  <a:cubicBezTo>
                    <a:pt x="239" y="57"/>
                    <a:pt x="239" y="57"/>
                    <a:pt x="239" y="57"/>
                  </a:cubicBezTo>
                  <a:cubicBezTo>
                    <a:pt x="239" y="58"/>
                    <a:pt x="238" y="59"/>
                    <a:pt x="237" y="59"/>
                  </a:cubicBezTo>
                  <a:cubicBezTo>
                    <a:pt x="227" y="59"/>
                    <a:pt x="227" y="59"/>
                    <a:pt x="227" y="59"/>
                  </a:cubicBezTo>
                  <a:cubicBezTo>
                    <a:pt x="227" y="76"/>
                    <a:pt x="227" y="76"/>
                    <a:pt x="227" y="76"/>
                  </a:cubicBezTo>
                  <a:lnTo>
                    <a:pt x="263" y="76"/>
                  </a:lnTo>
                  <a:close/>
                  <a:moveTo>
                    <a:pt x="122" y="83"/>
                  </a:moveTo>
                  <a:cubicBezTo>
                    <a:pt x="145" y="83"/>
                    <a:pt x="145" y="83"/>
                    <a:pt x="145" y="83"/>
                  </a:cubicBezTo>
                  <a:cubicBezTo>
                    <a:pt x="145" y="72"/>
                    <a:pt x="145" y="72"/>
                    <a:pt x="145" y="72"/>
                  </a:cubicBezTo>
                  <a:cubicBezTo>
                    <a:pt x="108" y="72"/>
                    <a:pt x="108" y="72"/>
                    <a:pt x="108" y="72"/>
                  </a:cubicBezTo>
                  <a:cubicBezTo>
                    <a:pt x="108" y="76"/>
                    <a:pt x="108" y="76"/>
                    <a:pt x="108" y="76"/>
                  </a:cubicBezTo>
                  <a:cubicBezTo>
                    <a:pt x="120" y="76"/>
                    <a:pt x="120" y="76"/>
                    <a:pt x="120" y="76"/>
                  </a:cubicBezTo>
                  <a:cubicBezTo>
                    <a:pt x="122" y="76"/>
                    <a:pt x="123" y="77"/>
                    <a:pt x="123" y="78"/>
                  </a:cubicBezTo>
                  <a:lnTo>
                    <a:pt x="122" y="83"/>
                  </a:lnTo>
                  <a:close/>
                  <a:moveTo>
                    <a:pt x="180" y="76"/>
                  </a:moveTo>
                  <a:cubicBezTo>
                    <a:pt x="192" y="76"/>
                    <a:pt x="192" y="76"/>
                    <a:pt x="192" y="76"/>
                  </a:cubicBezTo>
                  <a:cubicBezTo>
                    <a:pt x="192" y="72"/>
                    <a:pt x="192" y="72"/>
                    <a:pt x="192" y="72"/>
                  </a:cubicBezTo>
                  <a:cubicBezTo>
                    <a:pt x="155" y="72"/>
                    <a:pt x="155" y="72"/>
                    <a:pt x="155" y="72"/>
                  </a:cubicBezTo>
                  <a:cubicBezTo>
                    <a:pt x="155" y="83"/>
                    <a:pt x="155" y="83"/>
                    <a:pt x="155" y="83"/>
                  </a:cubicBezTo>
                  <a:cubicBezTo>
                    <a:pt x="178" y="83"/>
                    <a:pt x="178" y="83"/>
                    <a:pt x="178" y="83"/>
                  </a:cubicBezTo>
                  <a:cubicBezTo>
                    <a:pt x="178" y="78"/>
                    <a:pt x="178" y="78"/>
                    <a:pt x="178" y="78"/>
                  </a:cubicBezTo>
                  <a:cubicBezTo>
                    <a:pt x="177" y="77"/>
                    <a:pt x="178" y="76"/>
                    <a:pt x="180" y="76"/>
                  </a:cubicBezTo>
                  <a:close/>
                  <a:moveTo>
                    <a:pt x="158" y="101"/>
                  </a:moveTo>
                  <a:cubicBezTo>
                    <a:pt x="142" y="101"/>
                    <a:pt x="142" y="101"/>
                    <a:pt x="142" y="101"/>
                  </a:cubicBezTo>
                  <a:cubicBezTo>
                    <a:pt x="142" y="118"/>
                    <a:pt x="142" y="118"/>
                    <a:pt x="142" y="118"/>
                  </a:cubicBezTo>
                  <a:cubicBezTo>
                    <a:pt x="158" y="118"/>
                    <a:pt x="158" y="118"/>
                    <a:pt x="158" y="118"/>
                  </a:cubicBezTo>
                  <a:lnTo>
                    <a:pt x="158" y="101"/>
                  </a:lnTo>
                  <a:close/>
                  <a:moveTo>
                    <a:pt x="133" y="91"/>
                  </a:moveTo>
                  <a:cubicBezTo>
                    <a:pt x="129" y="91"/>
                    <a:pt x="129" y="91"/>
                    <a:pt x="129" y="91"/>
                  </a:cubicBezTo>
                  <a:cubicBezTo>
                    <a:pt x="129" y="141"/>
                    <a:pt x="129" y="141"/>
                    <a:pt x="129" y="141"/>
                  </a:cubicBezTo>
                  <a:cubicBezTo>
                    <a:pt x="133" y="141"/>
                    <a:pt x="133" y="141"/>
                    <a:pt x="133" y="141"/>
                  </a:cubicBezTo>
                  <a:lnTo>
                    <a:pt x="133" y="91"/>
                  </a:lnTo>
                  <a:close/>
                  <a:moveTo>
                    <a:pt x="171" y="91"/>
                  </a:moveTo>
                  <a:cubicBezTo>
                    <a:pt x="167" y="91"/>
                    <a:pt x="167" y="91"/>
                    <a:pt x="167" y="91"/>
                  </a:cubicBezTo>
                  <a:cubicBezTo>
                    <a:pt x="167" y="141"/>
                    <a:pt x="167" y="141"/>
                    <a:pt x="167" y="141"/>
                  </a:cubicBezTo>
                  <a:cubicBezTo>
                    <a:pt x="171" y="141"/>
                    <a:pt x="171" y="141"/>
                    <a:pt x="171" y="141"/>
                  </a:cubicBezTo>
                  <a:lnTo>
                    <a:pt x="171" y="91"/>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900"/>
            </a:p>
          </p:txBody>
        </p:sp>
      </p:grpSp>
      <p:grpSp>
        <p:nvGrpSpPr>
          <p:cNvPr id="60" name="Group 59"/>
          <p:cNvGrpSpPr/>
          <p:nvPr/>
        </p:nvGrpSpPr>
        <p:grpSpPr>
          <a:xfrm>
            <a:off x="7517676" y="4535238"/>
            <a:ext cx="2011680" cy="2011680"/>
            <a:chOff x="5943600" y="2133600"/>
            <a:chExt cx="2011680" cy="2011680"/>
          </a:xfrm>
        </p:grpSpPr>
        <p:sp>
          <p:nvSpPr>
            <p:cNvPr id="61" name="Rectangle 60"/>
            <p:cNvSpPr>
              <a:spLocks noChangeAspect="1"/>
            </p:cNvSpPr>
            <p:nvPr>
              <p:custDataLst>
                <p:tags r:id="rId3"/>
              </p:custDataLst>
            </p:nvPr>
          </p:nvSpPr>
          <p:spPr>
            <a:xfrm>
              <a:off x="5943600" y="2133600"/>
              <a:ext cx="2011680" cy="2011680"/>
            </a:xfrm>
            <a:prstGeom prst="rect">
              <a:avLst/>
            </a:prstGeom>
            <a:solidFill>
              <a:srgbClr val="275791"/>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Tells all</a:t>
              </a:r>
              <a:endParaRPr lang="en-US" dirty="0">
                <a:solidFill>
                  <a:srgbClr val="FFFFFF"/>
                </a:solidFill>
              </a:endParaRPr>
            </a:p>
          </p:txBody>
        </p:sp>
        <p:grpSp>
          <p:nvGrpSpPr>
            <p:cNvPr id="62" name="Group 61"/>
            <p:cNvGrpSpPr>
              <a:grpSpLocks noChangeAspect="1"/>
            </p:cNvGrpSpPr>
            <p:nvPr/>
          </p:nvGrpSpPr>
          <p:grpSpPr bwMode="black">
            <a:xfrm>
              <a:off x="6263955" y="2621280"/>
              <a:ext cx="1370970" cy="1036320"/>
              <a:chOff x="5152725" y="4450437"/>
              <a:chExt cx="311284" cy="235362"/>
            </a:xfrm>
          </p:grpSpPr>
          <p:sp>
            <p:nvSpPr>
              <p:cNvPr id="63" name="Freeform 168"/>
              <p:cNvSpPr>
                <a:spLocks noEditPoints="1"/>
              </p:cNvSpPr>
              <p:nvPr/>
            </p:nvSpPr>
            <p:spPr bwMode="black">
              <a:xfrm>
                <a:off x="5152725" y="4450437"/>
                <a:ext cx="212585" cy="199299"/>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a:solidFill>
                    <a:schemeClr val="tx1">
                      <a:lumMod val="50000"/>
                    </a:schemeClr>
                  </a:solidFill>
                  <a:latin typeface="Segoe Light" pitchFamily="34" charset="0"/>
                </a:endParaRPr>
              </a:p>
            </p:txBody>
          </p:sp>
          <p:sp>
            <p:nvSpPr>
              <p:cNvPr id="64" name="Freeform 169"/>
              <p:cNvSpPr>
                <a:spLocks/>
              </p:cNvSpPr>
              <p:nvPr/>
            </p:nvSpPr>
            <p:spPr bwMode="black">
              <a:xfrm>
                <a:off x="5295080" y="4518768"/>
                <a:ext cx="168929" cy="167031"/>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rgbClr val="FFFFFF"/>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z="900" spc="-122">
                  <a:solidFill>
                    <a:schemeClr val="tx1">
                      <a:lumMod val="50000"/>
                    </a:schemeClr>
                  </a:solidFill>
                  <a:latin typeface="Segoe Light" pitchFamily="34" charset="0"/>
                </a:endParaRPr>
              </a:p>
            </p:txBody>
          </p:sp>
        </p:grpSp>
      </p:grpSp>
    </p:spTree>
    <p:extLst>
      <p:ext uri="{BB962C8B-B14F-4D97-AF65-F5344CB8AC3E}">
        <p14:creationId xmlns:p14="http://schemas.microsoft.com/office/powerpoint/2010/main" val="259125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48400" y="-143707"/>
            <a:ext cx="5791200" cy="7102014"/>
            <a:chOff x="6248400" y="-143707"/>
            <a:chExt cx="5791200" cy="7102014"/>
          </a:xfrm>
        </p:grpSpPr>
        <p:sp>
          <p:nvSpPr>
            <p:cNvPr id="29" name="Rectangle 28"/>
            <p:cNvSpPr/>
            <p:nvPr>
              <p:custDataLst>
                <p:tags r:id="rId6"/>
              </p:custDataLst>
            </p:nvPr>
          </p:nvSpPr>
          <p:spPr>
            <a:xfrm>
              <a:off x="6248400" y="-143707"/>
              <a:ext cx="5791200" cy="7102014"/>
            </a:xfrm>
            <a:prstGeom prst="rect">
              <a:avLst/>
            </a:prstGeom>
            <a:solidFill>
              <a:srgbClr val="00188F"/>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rgbClr val="000000"/>
                </a:solidFill>
              </a:endParaRPr>
            </a:p>
          </p:txBody>
        </p:sp>
        <p:grpSp>
          <p:nvGrpSpPr>
            <p:cNvPr id="26" name="Group 25"/>
            <p:cNvGrpSpPr/>
            <p:nvPr/>
          </p:nvGrpSpPr>
          <p:grpSpPr>
            <a:xfrm>
              <a:off x="9263554" y="-143533"/>
              <a:ext cx="2011680" cy="2011680"/>
              <a:chOff x="9677400" y="4570730"/>
              <a:chExt cx="2011680" cy="2011680"/>
            </a:xfrm>
          </p:grpSpPr>
          <p:sp>
            <p:nvSpPr>
              <p:cNvPr id="11" name="Rectangle 10"/>
              <p:cNvSpPr>
                <a:spLocks noChangeAspect="1"/>
              </p:cNvSpPr>
              <p:nvPr>
                <p:custDataLst>
                  <p:tags r:id="rId7"/>
                </p:custDataLst>
              </p:nvPr>
            </p:nvSpPr>
            <p:spPr>
              <a:xfrm>
                <a:off x="9677400" y="457073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Mobile</a:t>
                </a:r>
                <a:endParaRPr lang="en-US" dirty="0">
                  <a:solidFill>
                    <a:srgbClr val="FFFFFF"/>
                  </a:solidFill>
                </a:endParaRP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0404565" y="5041164"/>
                <a:ext cx="557350" cy="1070811"/>
              </a:xfrm>
              <a:prstGeom prst="rect">
                <a:avLst/>
              </a:prstGeom>
            </p:spPr>
          </p:pic>
        </p:grpSp>
        <p:pic>
          <p:nvPicPr>
            <p:cNvPr id="6" name="Picture 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183120" y="-143707"/>
              <a:ext cx="2011854" cy="2011854"/>
            </a:xfrm>
            <a:prstGeom prst="rect">
              <a:avLst/>
            </a:prstGeom>
          </p:spPr>
        </p:pic>
        <p:sp>
          <p:nvSpPr>
            <p:cNvPr id="3" name="Rectangle 2"/>
            <p:cNvSpPr/>
            <p:nvPr/>
          </p:nvSpPr>
          <p:spPr>
            <a:xfrm>
              <a:off x="7154037" y="591086"/>
              <a:ext cx="228600" cy="542267"/>
            </a:xfrm>
            <a:prstGeom prst="rect">
              <a:avLst/>
            </a:prstGeom>
            <a:solidFill>
              <a:srgbClr val="001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012796" y="706993"/>
              <a:ext cx="228600" cy="542267"/>
            </a:xfrm>
            <a:prstGeom prst="rect">
              <a:avLst/>
            </a:prstGeom>
            <a:solidFill>
              <a:srgbClr val="001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52401" y="-228600"/>
            <a:ext cx="6553200" cy="3048000"/>
          </a:xfrm>
        </p:spPr>
        <p:txBody>
          <a:bodyPr/>
          <a:lstStyle/>
          <a:p>
            <a:r>
              <a:rPr lang="en-US" sz="5400" dirty="0" smtClean="0"/>
              <a:t>Three technologies indistinguishable from magic</a:t>
            </a:r>
            <a:endParaRPr lang="en-US" sz="5400" dirty="0"/>
          </a:p>
        </p:txBody>
      </p:sp>
      <p:grpSp>
        <p:nvGrpSpPr>
          <p:cNvPr id="14" name="Group 13"/>
          <p:cNvGrpSpPr/>
          <p:nvPr/>
        </p:nvGrpSpPr>
        <p:grpSpPr>
          <a:xfrm>
            <a:off x="6858000" y="1981200"/>
            <a:ext cx="4663440" cy="4663440"/>
            <a:chOff x="6858000" y="1981200"/>
            <a:chExt cx="4663440" cy="4663440"/>
          </a:xfrm>
        </p:grpSpPr>
        <p:sp>
          <p:nvSpPr>
            <p:cNvPr id="13" name="Rectangle 12"/>
            <p:cNvSpPr/>
            <p:nvPr>
              <p:custDataLst>
                <p:tags r:id="rId3"/>
              </p:custDataLst>
            </p:nvPr>
          </p:nvSpPr>
          <p:spPr>
            <a:xfrm>
              <a:off x="6858000" y="1981200"/>
              <a:ext cx="4663440" cy="4663440"/>
            </a:xfrm>
            <a:prstGeom prst="rect">
              <a:avLst/>
            </a:prstGeom>
            <a:solidFill>
              <a:srgbClr val="00BC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140970" tIns="93980" rIns="140970" bIns="93980" rtlCol="0" anchor="b"/>
            <a:lstStyle/>
            <a:p>
              <a:endParaRPr lang="en-US" sz="3000" dirty="0">
                <a:solidFill>
                  <a:srgbClr val="000000"/>
                </a:solidFill>
              </a:endParaRPr>
            </a:p>
          </p:txBody>
        </p:sp>
        <p:grpSp>
          <p:nvGrpSpPr>
            <p:cNvPr id="17" name="Group 16"/>
            <p:cNvGrpSpPr/>
            <p:nvPr/>
          </p:nvGrpSpPr>
          <p:grpSpPr>
            <a:xfrm>
              <a:off x="7183120" y="2294867"/>
              <a:ext cx="2011680" cy="2011680"/>
              <a:chOff x="7569200" y="2475865"/>
              <a:chExt cx="2011680" cy="2011680"/>
            </a:xfrm>
          </p:grpSpPr>
          <p:sp>
            <p:nvSpPr>
              <p:cNvPr id="8" name="Rectangle 7"/>
              <p:cNvSpPr>
                <a:spLocks noChangeAspect="1"/>
              </p:cNvSpPr>
              <p:nvPr>
                <p:custDataLst>
                  <p:tags r:id="rId5"/>
                </p:custDataLst>
              </p:nvPr>
            </p:nvSpPr>
            <p:spPr>
              <a:xfrm>
                <a:off x="7569200" y="2475865"/>
                <a:ext cx="2011680" cy="2011680"/>
              </a:xfrm>
              <a:prstGeom prst="rect">
                <a:avLst/>
              </a:prstGeom>
              <a:solidFill>
                <a:srgbClr val="00BC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6" name="Picture 12"/>
              <p:cNvPicPr>
                <a:picLocks noChangeAspect="1"/>
              </p:cNvPicPr>
              <p:nvPr/>
            </p:nvPicPr>
            <p:blipFill rotWithShape="1">
              <a:blip r:embed="rId13" cstate="screen">
                <a:clrChange>
                  <a:clrFrom>
                    <a:srgbClr val="FAFAFA"/>
                  </a:clrFrom>
                  <a:clrTo>
                    <a:srgbClr val="FAFAFA">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37780" y="2738684"/>
                <a:ext cx="1874520" cy="1369202"/>
              </a:xfrm>
              <a:prstGeom prst="rect">
                <a:avLst/>
              </a:prstGeom>
              <a:noFill/>
              <a:ln>
                <a:noFill/>
              </a:ln>
            </p:spPr>
          </p:pic>
        </p:grpSp>
        <p:grpSp>
          <p:nvGrpSpPr>
            <p:cNvPr id="25" name="Group 24"/>
            <p:cNvGrpSpPr/>
            <p:nvPr/>
          </p:nvGrpSpPr>
          <p:grpSpPr>
            <a:xfrm>
              <a:off x="9291320" y="2294867"/>
              <a:ext cx="2011680" cy="2011680"/>
              <a:chOff x="9677400" y="380365"/>
              <a:chExt cx="2011680" cy="2011680"/>
            </a:xfrm>
          </p:grpSpPr>
          <p:sp>
            <p:nvSpPr>
              <p:cNvPr id="7" name="Rectangle 6"/>
              <p:cNvSpPr>
                <a:spLocks noChangeAspect="1"/>
              </p:cNvSpPr>
              <p:nvPr>
                <p:custDataLst>
                  <p:tags r:id="rId4"/>
                </p:custDataLst>
              </p:nvPr>
            </p:nvSpPr>
            <p:spPr>
              <a:xfrm>
                <a:off x="9677400" y="380365"/>
                <a:ext cx="2011680" cy="2011680"/>
              </a:xfrm>
              <a:prstGeom prst="rect">
                <a:avLst/>
              </a:prstGeom>
              <a:solidFill>
                <a:srgbClr val="00BC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Cloud services</a:t>
                </a:r>
                <a:endParaRPr lang="en-US" dirty="0">
                  <a:solidFill>
                    <a:srgbClr val="FFFFFF"/>
                  </a:solidFill>
                </a:endParaRPr>
              </a:p>
            </p:txBody>
          </p:sp>
          <p:pic>
            <p:nvPicPr>
              <p:cNvPr id="24" name="Picture 6" descr="\\MAGNUM\Projects\Microsoft\Cloud Power FY12\Design\ICONS_PNG\Cloud.png"/>
              <p:cNvPicPr>
                <a:picLocks noChangeAspect="1" noChangeArrowheads="1"/>
              </p:cNvPicPr>
              <p:nvPr/>
            </p:nvPicPr>
            <p:blipFill>
              <a:blip r:embed="rId14" cstate="screen">
                <a:lum bright="100000"/>
                <a:extLst>
                  <a:ext uri="{28A0092B-C50C-407E-A947-70E740481C1C}">
                    <a14:useLocalDpi xmlns:a14="http://schemas.microsoft.com/office/drawing/2010/main"/>
                  </a:ext>
                </a:extLst>
              </a:blip>
              <a:srcRect/>
              <a:stretch>
                <a:fillRect/>
              </a:stretch>
            </p:blipFill>
            <p:spPr bwMode="auto">
              <a:xfrm>
                <a:off x="10023257" y="726394"/>
                <a:ext cx="1319965" cy="1319622"/>
              </a:xfrm>
              <a:prstGeom prst="rect">
                <a:avLst/>
              </a:prstGeom>
              <a:noFill/>
            </p:spPr>
          </p:pic>
        </p:grpSp>
      </p:grpSp>
      <p:sp>
        <p:nvSpPr>
          <p:cNvPr id="30" name="Text Placeholder 35"/>
          <p:cNvSpPr>
            <a:spLocks noGrp="1"/>
          </p:cNvSpPr>
          <p:nvPr>
            <p:ph type="body" sz="quarter" idx="10"/>
          </p:nvPr>
        </p:nvSpPr>
        <p:spPr>
          <a:xfrm>
            <a:off x="167640" y="3198710"/>
            <a:ext cx="4251959" cy="3380286"/>
          </a:xfrm>
        </p:spPr>
        <p:txBody>
          <a:bodyPr/>
          <a:lstStyle/>
          <a:p>
            <a:r>
              <a:rPr lang="en-US" dirty="0" smtClean="0"/>
              <a:t>Each with their own powers</a:t>
            </a:r>
            <a:endParaRPr lang="en-US" dirty="0"/>
          </a:p>
          <a:p>
            <a:pPr>
              <a:spcBef>
                <a:spcPts val="1800"/>
              </a:spcBef>
            </a:pPr>
            <a:r>
              <a:rPr lang="en-US" dirty="0" smtClean="0"/>
              <a:t>Combined to greater power</a:t>
            </a:r>
          </a:p>
        </p:txBody>
      </p:sp>
      <p:grpSp>
        <p:nvGrpSpPr>
          <p:cNvPr id="15" name="Group 14"/>
          <p:cNvGrpSpPr/>
          <p:nvPr/>
        </p:nvGrpSpPr>
        <p:grpSpPr>
          <a:xfrm>
            <a:off x="7183120" y="4419600"/>
            <a:ext cx="4119880" cy="2011680"/>
            <a:chOff x="7183120" y="4419600"/>
            <a:chExt cx="4119880" cy="2011680"/>
          </a:xfrm>
        </p:grpSpPr>
        <p:grpSp>
          <p:nvGrpSpPr>
            <p:cNvPr id="28" name="Group 27"/>
            <p:cNvGrpSpPr/>
            <p:nvPr/>
          </p:nvGrpSpPr>
          <p:grpSpPr>
            <a:xfrm>
              <a:off x="9291320" y="4419600"/>
              <a:ext cx="2011680" cy="2011680"/>
              <a:chOff x="9677400" y="2475865"/>
              <a:chExt cx="2011680" cy="2011680"/>
            </a:xfrm>
          </p:grpSpPr>
          <p:sp>
            <p:nvSpPr>
              <p:cNvPr id="9" name="Rectangle 8"/>
              <p:cNvSpPr>
                <a:spLocks noChangeAspect="1"/>
              </p:cNvSpPr>
              <p:nvPr>
                <p:custDataLst>
                  <p:tags r:id="rId2"/>
                </p:custDataLst>
              </p:nvPr>
            </p:nvSpPr>
            <p:spPr>
              <a:xfrm>
                <a:off x="9677400" y="2475865"/>
                <a:ext cx="2011680" cy="2011680"/>
              </a:xfrm>
              <a:prstGeom prst="rect">
                <a:avLst/>
              </a:prstGeom>
              <a:solidFill>
                <a:srgbClr val="175FD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Data</a:t>
                </a:r>
                <a:endParaRPr lang="en-US" dirty="0">
                  <a:solidFill>
                    <a:srgbClr val="FFFFFF"/>
                  </a:solidFill>
                </a:endParaRPr>
              </a:p>
            </p:txBody>
          </p:sp>
          <p:sp>
            <p:nvSpPr>
              <p:cNvPr id="27" name="TextBox 26"/>
              <p:cNvSpPr txBox="1"/>
              <p:nvPr/>
            </p:nvSpPr>
            <p:spPr>
              <a:xfrm>
                <a:off x="10176637" y="2967543"/>
                <a:ext cx="1219200" cy="1015663"/>
              </a:xfrm>
              <a:prstGeom prst="rect">
                <a:avLst/>
              </a:prstGeom>
              <a:noFill/>
            </p:spPr>
            <p:txBody>
              <a:bodyPr wrap="square" rtlCol="0">
                <a:spAutoFit/>
              </a:bodyPr>
              <a:lstStyle/>
              <a:p>
                <a:r>
                  <a:rPr lang="en-US" sz="2000" dirty="0" smtClean="0">
                    <a:solidFill>
                      <a:schemeClr val="bg1"/>
                    </a:solidFill>
                  </a:rPr>
                  <a:t>110010</a:t>
                </a:r>
              </a:p>
              <a:p>
                <a:r>
                  <a:rPr lang="en-US" sz="2000" dirty="0" smtClean="0">
                    <a:solidFill>
                      <a:schemeClr val="bg1"/>
                    </a:solidFill>
                  </a:rPr>
                  <a:t>101110</a:t>
                </a:r>
              </a:p>
              <a:p>
                <a:r>
                  <a:rPr lang="en-US" sz="2000" dirty="0" smtClean="0">
                    <a:solidFill>
                      <a:schemeClr val="bg1"/>
                    </a:solidFill>
                  </a:rPr>
                  <a:t>000101</a:t>
                </a:r>
                <a:endParaRPr lang="en-US" sz="2000" dirty="0">
                  <a:solidFill>
                    <a:schemeClr val="bg1"/>
                  </a:solidFill>
                </a:endParaRPr>
              </a:p>
            </p:txBody>
          </p:sp>
        </p:grpSp>
        <p:grpSp>
          <p:nvGrpSpPr>
            <p:cNvPr id="23" name="Group 22"/>
            <p:cNvGrpSpPr/>
            <p:nvPr/>
          </p:nvGrpSpPr>
          <p:grpSpPr>
            <a:xfrm>
              <a:off x="7183120" y="4419600"/>
              <a:ext cx="2011680" cy="2011680"/>
              <a:chOff x="457200" y="1905000"/>
              <a:chExt cx="2011680" cy="2011680"/>
            </a:xfrm>
          </p:grpSpPr>
          <p:sp>
            <p:nvSpPr>
              <p:cNvPr id="10" name="Rectangle 9"/>
              <p:cNvSpPr>
                <a:spLocks noChangeAspect="1"/>
              </p:cNvSpPr>
              <p:nvPr>
                <p:custDataLst>
                  <p:tags r:id="rId1"/>
                </p:custDataLst>
              </p:nvPr>
            </p:nvSpPr>
            <p:spPr>
              <a:xfrm>
                <a:off x="457200" y="1905000"/>
                <a:ext cx="2011680" cy="2011680"/>
              </a:xfrm>
              <a:prstGeom prst="rect">
                <a:avLst/>
              </a:prstGeom>
              <a:solidFill>
                <a:srgbClr val="175FD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8" name="Picture 17"/>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8446" y="2012386"/>
                <a:ext cx="1809188" cy="1828800"/>
              </a:xfrm>
              <a:prstGeom prst="rect">
                <a:avLst/>
              </a:prstGeom>
            </p:spPr>
          </p:pic>
        </p:grpSp>
      </p:grpSp>
    </p:spTree>
    <p:extLst>
      <p:ext uri="{BB962C8B-B14F-4D97-AF65-F5344CB8AC3E}">
        <p14:creationId xmlns:p14="http://schemas.microsoft.com/office/powerpoint/2010/main" val="227873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98714" y="1145876"/>
            <a:ext cx="10363200" cy="1786792"/>
          </a:xfrm>
        </p:spPr>
        <p:txBody>
          <a:bodyPr/>
          <a:lstStyle/>
          <a:p>
            <a:r>
              <a:rPr lang="en-US" dirty="0" smtClean="0">
                <a:latin typeface="Segoe UI Light" panose="020B0502040204020203" pitchFamily="34" charset="0"/>
                <a:cs typeface="Segoe UI Light" panose="020B0502040204020203" pitchFamily="34" charset="0"/>
              </a:rPr>
              <a:t>Indistinguishable from magic</a:t>
            </a:r>
            <a:endParaRPr lang="en-US" dirty="0">
              <a:latin typeface="Segoe UI Light" panose="020B0502040204020203" pitchFamily="34" charset="0"/>
              <a:cs typeface="Segoe UI Light" panose="020B0502040204020203" pitchFamily="34" charset="0"/>
            </a:endParaRPr>
          </a:p>
        </p:txBody>
      </p:sp>
      <p:sp>
        <p:nvSpPr>
          <p:cNvPr id="2" name="Rectangle 1"/>
          <p:cNvSpPr/>
          <p:nvPr/>
        </p:nvSpPr>
        <p:spPr>
          <a:xfrm>
            <a:off x="3048000" y="2743200"/>
            <a:ext cx="9448800" cy="2062103"/>
          </a:xfrm>
          <a:prstGeom prst="rect">
            <a:avLst/>
          </a:prstGeom>
        </p:spPr>
        <p:txBody>
          <a:bodyPr wrap="square">
            <a:spAutoFit/>
          </a:bodyPr>
          <a:lstStyle/>
          <a:p>
            <a:r>
              <a:rPr lang="en-US" sz="3200" b="1" dirty="0" smtClean="0">
                <a:latin typeface="Segoe UI Light" panose="020B0502040204020203" pitchFamily="34" charset="0"/>
                <a:cs typeface="Segoe UI Light" panose="020B0502040204020203" pitchFamily="34" charset="0"/>
              </a:rPr>
              <a:t>How cloud services, </a:t>
            </a:r>
          </a:p>
          <a:p>
            <a:pPr lvl="3"/>
            <a:r>
              <a:rPr lang="en-US" sz="3200" b="1" dirty="0" smtClean="0">
                <a:latin typeface="Segoe UI Light" panose="020B0502040204020203" pitchFamily="34" charset="0"/>
                <a:cs typeface="Segoe UI Light" panose="020B0502040204020203" pitchFamily="34" charset="0"/>
              </a:rPr>
              <a:t>big data, </a:t>
            </a:r>
          </a:p>
          <a:p>
            <a:pPr lvl="4"/>
            <a:r>
              <a:rPr lang="en-US" sz="3200" b="1" dirty="0" smtClean="0">
                <a:latin typeface="Segoe UI Light" panose="020B0502040204020203" pitchFamily="34" charset="0"/>
                <a:cs typeface="Segoe UI Light" panose="020B0502040204020203" pitchFamily="34" charset="0"/>
              </a:rPr>
              <a:t>and mobile </a:t>
            </a:r>
          </a:p>
          <a:p>
            <a:r>
              <a:rPr lang="en-US" sz="3200" b="1" dirty="0" smtClean="0">
                <a:latin typeface="Segoe UI Light" panose="020B0502040204020203" pitchFamily="34" charset="0"/>
                <a:cs typeface="Segoe UI Light" panose="020B0502040204020203" pitchFamily="34" charset="0"/>
              </a:rPr>
              <a:t>…enable </a:t>
            </a:r>
            <a:r>
              <a:rPr lang="en-US" sz="3200" b="1" dirty="0">
                <a:latin typeface="Segoe UI Light" panose="020B0502040204020203" pitchFamily="34" charset="0"/>
                <a:cs typeface="Segoe UI Light" panose="020B0502040204020203" pitchFamily="34" charset="0"/>
              </a:rPr>
              <a:t>software success and customer delight</a:t>
            </a:r>
            <a:endParaRPr lang="en-US" sz="3200" dirty="0">
              <a:latin typeface="Segoe UI Light" panose="020B0502040204020203" pitchFamily="34" charset="0"/>
              <a:cs typeface="Segoe UI Light" panose="020B0502040204020203" pitchFamily="34" charset="0"/>
            </a:endParaRPr>
          </a:p>
        </p:txBody>
      </p:sp>
      <p:grpSp>
        <p:nvGrpSpPr>
          <p:cNvPr id="5" name="Group 4"/>
          <p:cNvGrpSpPr/>
          <p:nvPr/>
        </p:nvGrpSpPr>
        <p:grpSpPr>
          <a:xfrm>
            <a:off x="598714" y="2971800"/>
            <a:ext cx="2339343" cy="1567992"/>
            <a:chOff x="598714" y="2363288"/>
            <a:chExt cx="2339343" cy="1567992"/>
          </a:xfrm>
        </p:grpSpPr>
        <p:sp>
          <p:nvSpPr>
            <p:cNvPr id="4" name="Rectangle 3"/>
            <p:cNvSpPr/>
            <p:nvPr/>
          </p:nvSpPr>
          <p:spPr>
            <a:xfrm>
              <a:off x="1219200" y="2847203"/>
              <a:ext cx="1295400" cy="783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8714" y="2363288"/>
              <a:ext cx="2339343" cy="1567992"/>
            </a:xfrm>
            <a:prstGeom prst="rect">
              <a:avLst/>
            </a:prstGeom>
          </p:spPr>
        </p:pic>
      </p:grpSp>
      <p:sp>
        <p:nvSpPr>
          <p:cNvPr id="8" name="Rectangle 7"/>
          <p:cNvSpPr/>
          <p:nvPr>
            <p:custDataLst>
              <p:tags r:id="rId1"/>
            </p:custDataLst>
          </p:nvPr>
        </p:nvSpPr>
        <p:spPr>
          <a:xfrm>
            <a:off x="0" y="-14927"/>
            <a:ext cx="12192000" cy="1160803"/>
          </a:xfrm>
          <a:prstGeom prst="rect">
            <a:avLst/>
          </a:prstGeom>
          <a:solidFill>
            <a:srgbClr val="6DC2E9"/>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pPr marL="623888"/>
            <a:r>
              <a:rPr lang="en-US" sz="4400" dirty="0" smtClean="0">
                <a:solidFill>
                  <a:srgbClr val="000000"/>
                </a:solidFill>
                <a:latin typeface="Segoe UI" panose="020B0502040204020203" pitchFamily="34" charset="0"/>
                <a:cs typeface="Segoe UI" panose="020B0502040204020203" pitchFamily="34" charset="0"/>
              </a:rPr>
              <a:t>Thank you!</a:t>
            </a:r>
            <a:endParaRPr lang="en-US" sz="4400" dirty="0">
              <a:solidFill>
                <a:srgbClr val="0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4879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3200"/>
            <a:ext cx="11151917" cy="666387"/>
          </a:xfrm>
        </p:spPr>
        <p:txBody>
          <a:bodyPr/>
          <a:lstStyle/>
          <a:p>
            <a:r>
              <a:rPr lang="en-US" dirty="0" smtClean="0"/>
              <a:t>Three </a:t>
            </a:r>
            <a:r>
              <a:rPr lang="en-US" dirty="0" err="1" smtClean="0"/>
              <a:t>magics</a:t>
            </a:r>
            <a:endParaRPr lang="en-US" dirty="0"/>
          </a:p>
        </p:txBody>
      </p:sp>
      <p:sp>
        <p:nvSpPr>
          <p:cNvPr id="36" name="Text Placeholder 35"/>
          <p:cNvSpPr>
            <a:spLocks noGrp="1"/>
          </p:cNvSpPr>
          <p:nvPr>
            <p:ph type="body" sz="quarter" idx="10"/>
          </p:nvPr>
        </p:nvSpPr>
        <p:spPr>
          <a:xfrm>
            <a:off x="152401" y="1447800"/>
            <a:ext cx="4114800" cy="1973561"/>
          </a:xfrm>
        </p:spPr>
        <p:txBody>
          <a:bodyPr/>
          <a:lstStyle/>
          <a:p>
            <a:r>
              <a:rPr lang="en-US" dirty="0" smtClean="0"/>
              <a:t>Each with their own powers</a:t>
            </a:r>
            <a:endParaRPr lang="en-US" dirty="0"/>
          </a:p>
        </p:txBody>
      </p:sp>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6600" y="4570730"/>
            <a:ext cx="2011680" cy="2011680"/>
          </a:xfrm>
          <a:prstGeom prst="rect">
            <a:avLst/>
          </a:prstGeom>
        </p:spPr>
      </p:pic>
      <p:grpSp>
        <p:nvGrpSpPr>
          <p:cNvPr id="26" name="Group 25"/>
          <p:cNvGrpSpPr/>
          <p:nvPr/>
        </p:nvGrpSpPr>
        <p:grpSpPr>
          <a:xfrm>
            <a:off x="9194800" y="4570730"/>
            <a:ext cx="2011680" cy="2011680"/>
            <a:chOff x="9677400" y="4570730"/>
            <a:chExt cx="2011680" cy="2011680"/>
          </a:xfrm>
        </p:grpSpPr>
        <p:sp>
          <p:nvSpPr>
            <p:cNvPr id="11" name="Rectangle 10"/>
            <p:cNvSpPr>
              <a:spLocks noChangeAspect="1"/>
            </p:cNvSpPr>
            <p:nvPr>
              <p:custDataLst>
                <p:tags r:id="rId6"/>
              </p:custDataLst>
            </p:nvPr>
          </p:nvSpPr>
          <p:spPr>
            <a:xfrm>
              <a:off x="9677400" y="457073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Mobile</a:t>
              </a:r>
              <a:endParaRPr lang="en-US" dirty="0">
                <a:solidFill>
                  <a:srgbClr val="FFFFFF"/>
                </a:solidFill>
              </a:endParaRP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tretch>
              <a:fillRect/>
            </a:stretch>
          </p:blipFill>
          <p:spPr>
            <a:xfrm>
              <a:off x="10404565" y="5041164"/>
              <a:ext cx="557350" cy="1070811"/>
            </a:xfrm>
            <a:prstGeom prst="rect">
              <a:avLst/>
            </a:prstGeom>
          </p:spPr>
        </p:pic>
      </p:grpSp>
      <p:grpSp>
        <p:nvGrpSpPr>
          <p:cNvPr id="17" name="Group 16"/>
          <p:cNvGrpSpPr/>
          <p:nvPr/>
        </p:nvGrpSpPr>
        <p:grpSpPr>
          <a:xfrm>
            <a:off x="7086600" y="380365"/>
            <a:ext cx="2011680" cy="2011680"/>
            <a:chOff x="7569200" y="2475865"/>
            <a:chExt cx="2011680" cy="2011680"/>
          </a:xfrm>
        </p:grpSpPr>
        <p:sp>
          <p:nvSpPr>
            <p:cNvPr id="8" name="Rectangle 7"/>
            <p:cNvSpPr>
              <a:spLocks noChangeAspect="1"/>
            </p:cNvSpPr>
            <p:nvPr>
              <p:custDataLst>
                <p:tags r:id="rId5"/>
              </p:custDataLst>
            </p:nvPr>
          </p:nvSpPr>
          <p:spPr>
            <a:xfrm>
              <a:off x="7569200" y="24758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6" name="Picture 12"/>
            <p:cNvPicPr>
              <a:picLocks noChangeAspect="1"/>
            </p:cNvPicPr>
            <p:nvPr/>
          </p:nvPicPr>
          <p:blipFill rotWithShape="1">
            <a:blip r:embed="rId12" cstate="screen">
              <a:clrChange>
                <a:clrFrom>
                  <a:srgbClr val="FAFAFA"/>
                </a:clrFrom>
                <a:clrTo>
                  <a:srgbClr val="FAFAFA">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37780" y="2738684"/>
              <a:ext cx="1874520" cy="1369202"/>
            </a:xfrm>
            <a:prstGeom prst="rect">
              <a:avLst/>
            </a:prstGeom>
            <a:noFill/>
            <a:ln>
              <a:noFill/>
            </a:ln>
          </p:spPr>
        </p:pic>
      </p:grpSp>
      <p:grpSp>
        <p:nvGrpSpPr>
          <p:cNvPr id="23" name="Group 22"/>
          <p:cNvGrpSpPr/>
          <p:nvPr/>
        </p:nvGrpSpPr>
        <p:grpSpPr>
          <a:xfrm>
            <a:off x="7086600" y="2475865"/>
            <a:ext cx="2011680" cy="2011680"/>
            <a:chOff x="457200" y="1905000"/>
            <a:chExt cx="2011680" cy="2011680"/>
          </a:xfrm>
        </p:grpSpPr>
        <p:sp>
          <p:nvSpPr>
            <p:cNvPr id="10" name="Rectangle 9"/>
            <p:cNvSpPr>
              <a:spLocks noChangeAspect="1"/>
            </p:cNvSpPr>
            <p:nvPr>
              <p:custDataLst>
                <p:tags r:id="rId4"/>
              </p:custDataLst>
            </p:nvPr>
          </p:nvSpPr>
          <p:spPr>
            <a:xfrm>
              <a:off x="457200" y="1905000"/>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18" name="Picture 17"/>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8446" y="2012386"/>
              <a:ext cx="1809188" cy="1828800"/>
            </a:xfrm>
            <a:prstGeom prst="rect">
              <a:avLst/>
            </a:prstGeom>
          </p:spPr>
        </p:pic>
      </p:grpSp>
      <p:grpSp>
        <p:nvGrpSpPr>
          <p:cNvPr id="25" name="Group 24"/>
          <p:cNvGrpSpPr/>
          <p:nvPr/>
        </p:nvGrpSpPr>
        <p:grpSpPr>
          <a:xfrm>
            <a:off x="9194800" y="380365"/>
            <a:ext cx="2011680" cy="2011680"/>
            <a:chOff x="9677400" y="380365"/>
            <a:chExt cx="2011680" cy="2011680"/>
          </a:xfrm>
        </p:grpSpPr>
        <p:sp>
          <p:nvSpPr>
            <p:cNvPr id="7" name="Rectangle 6"/>
            <p:cNvSpPr>
              <a:spLocks noChangeAspect="1"/>
            </p:cNvSpPr>
            <p:nvPr>
              <p:custDataLst>
                <p:tags r:id="rId3"/>
              </p:custDataLst>
            </p:nvPr>
          </p:nvSpPr>
          <p:spPr>
            <a:xfrm>
              <a:off x="9677400" y="3803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Cloud services</a:t>
              </a:r>
              <a:endParaRPr lang="en-US" dirty="0">
                <a:solidFill>
                  <a:srgbClr val="FFFFFF"/>
                </a:solidFill>
              </a:endParaRPr>
            </a:p>
          </p:txBody>
        </p:sp>
        <p:pic>
          <p:nvPicPr>
            <p:cNvPr id="24" name="Picture 6" descr="\\MAGNUM\Projects\Microsoft\Cloud Power FY12\Design\ICONS_PNG\Cloud.png"/>
            <p:cNvPicPr>
              <a:picLocks noChangeAspect="1" noChangeArrowheads="1"/>
            </p:cNvPicPr>
            <p:nvPr/>
          </p:nvPicPr>
          <p:blipFill>
            <a:blip r:embed="rId14" cstate="screen">
              <a:lum bright="100000"/>
              <a:extLst>
                <a:ext uri="{28A0092B-C50C-407E-A947-70E740481C1C}">
                  <a14:useLocalDpi xmlns:a14="http://schemas.microsoft.com/office/drawing/2010/main"/>
                </a:ext>
              </a:extLst>
            </a:blip>
            <a:srcRect/>
            <a:stretch>
              <a:fillRect/>
            </a:stretch>
          </p:blipFill>
          <p:spPr bwMode="auto">
            <a:xfrm>
              <a:off x="10023257" y="726394"/>
              <a:ext cx="1319965" cy="1319622"/>
            </a:xfrm>
            <a:prstGeom prst="rect">
              <a:avLst/>
            </a:prstGeom>
            <a:noFill/>
          </p:spPr>
        </p:pic>
      </p:grpSp>
      <p:grpSp>
        <p:nvGrpSpPr>
          <p:cNvPr id="28" name="Group 27"/>
          <p:cNvGrpSpPr/>
          <p:nvPr/>
        </p:nvGrpSpPr>
        <p:grpSpPr>
          <a:xfrm>
            <a:off x="9194800" y="2475865"/>
            <a:ext cx="2011680" cy="2011680"/>
            <a:chOff x="9677400" y="2475865"/>
            <a:chExt cx="2011680" cy="2011680"/>
          </a:xfrm>
        </p:grpSpPr>
        <p:sp>
          <p:nvSpPr>
            <p:cNvPr id="9" name="Rectangle 8"/>
            <p:cNvSpPr>
              <a:spLocks noChangeAspect="1"/>
            </p:cNvSpPr>
            <p:nvPr>
              <p:custDataLst>
                <p:tags r:id="rId2"/>
              </p:custDataLst>
            </p:nvPr>
          </p:nvSpPr>
          <p:spPr>
            <a:xfrm>
              <a:off x="9677400" y="24758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Data</a:t>
              </a:r>
              <a:endParaRPr lang="en-US" dirty="0">
                <a:solidFill>
                  <a:srgbClr val="FFFFFF"/>
                </a:solidFill>
              </a:endParaRPr>
            </a:p>
          </p:txBody>
        </p:sp>
        <p:sp>
          <p:nvSpPr>
            <p:cNvPr id="27" name="TextBox 26"/>
            <p:cNvSpPr txBox="1"/>
            <p:nvPr/>
          </p:nvSpPr>
          <p:spPr>
            <a:xfrm>
              <a:off x="10176637" y="2967543"/>
              <a:ext cx="1219200" cy="1015663"/>
            </a:xfrm>
            <a:prstGeom prst="rect">
              <a:avLst/>
            </a:prstGeom>
            <a:noFill/>
          </p:spPr>
          <p:txBody>
            <a:bodyPr wrap="square" rtlCol="0">
              <a:spAutoFit/>
            </a:bodyPr>
            <a:lstStyle/>
            <a:p>
              <a:r>
                <a:rPr lang="en-US" sz="2000" dirty="0" smtClean="0">
                  <a:solidFill>
                    <a:schemeClr val="bg1"/>
                  </a:solidFill>
                </a:rPr>
                <a:t>110010</a:t>
              </a:r>
            </a:p>
            <a:p>
              <a:r>
                <a:rPr lang="en-US" sz="2000" dirty="0" smtClean="0">
                  <a:solidFill>
                    <a:schemeClr val="bg1"/>
                  </a:solidFill>
                </a:rPr>
                <a:t>101110</a:t>
              </a:r>
            </a:p>
            <a:p>
              <a:r>
                <a:rPr lang="en-US" sz="2000" dirty="0" smtClean="0">
                  <a:solidFill>
                    <a:schemeClr val="bg1"/>
                  </a:solidFill>
                </a:rPr>
                <a:t>000101</a:t>
              </a:r>
              <a:endParaRPr lang="en-US" sz="2000" dirty="0">
                <a:solidFill>
                  <a:schemeClr val="bg1"/>
                </a:solidFill>
              </a:endParaRPr>
            </a:p>
          </p:txBody>
        </p:sp>
      </p:grpSp>
      <p:grpSp>
        <p:nvGrpSpPr>
          <p:cNvPr id="35" name="Group 34"/>
          <p:cNvGrpSpPr/>
          <p:nvPr/>
        </p:nvGrpSpPr>
        <p:grpSpPr>
          <a:xfrm>
            <a:off x="4970572" y="380364"/>
            <a:ext cx="2011680" cy="6202045"/>
            <a:chOff x="4970572" y="380364"/>
            <a:chExt cx="2011680" cy="6202045"/>
          </a:xfrm>
        </p:grpSpPr>
        <p:sp>
          <p:nvSpPr>
            <p:cNvPr id="33" name="Rectangle 32"/>
            <p:cNvSpPr>
              <a:spLocks noChangeAspect="1"/>
            </p:cNvSpPr>
            <p:nvPr>
              <p:custDataLst>
                <p:tags r:id="rId1"/>
              </p:custDataLst>
            </p:nvPr>
          </p:nvSpPr>
          <p:spPr>
            <a:xfrm>
              <a:off x="4970572" y="380364"/>
              <a:ext cx="2011680" cy="6202045"/>
            </a:xfrm>
            <a:prstGeom prst="rect">
              <a:avLst/>
            </a:prstGeom>
            <a:solidFill>
              <a:srgbClr val="275791"/>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r>
                <a:rPr lang="en-US" dirty="0" smtClean="0">
                  <a:solidFill>
                    <a:srgbClr val="FFFFFF"/>
                  </a:solidFill>
                </a:rPr>
                <a:t>Omnipresence</a:t>
              </a:r>
              <a:endParaRPr lang="en-US" dirty="0">
                <a:solidFill>
                  <a:srgbClr val="FFFFFF"/>
                </a:solidFill>
              </a:endParaRPr>
            </a:p>
          </p:txBody>
        </p:sp>
        <p:pic>
          <p:nvPicPr>
            <p:cNvPr id="34" name="Picture 2" descr="\\MAGNUM\Projects\Microsoft\Cloud Power FY12\Design\Icons\PNGs\Cloud_on_your_terms.png"/>
            <p:cNvPicPr>
              <a:picLocks noChangeAspect="1" noChangeArrowheads="1"/>
            </p:cNvPicPr>
            <p:nvPr/>
          </p:nvPicPr>
          <p:blipFill>
            <a:blip r:embed="rId15" cstate="screen">
              <a:lum bright="100000"/>
              <a:extLst>
                <a:ext uri="{28A0092B-C50C-407E-A947-70E740481C1C}">
                  <a14:useLocalDpi xmlns:a14="http://schemas.microsoft.com/office/drawing/2010/main"/>
                </a:ext>
              </a:extLst>
            </a:blip>
            <a:stretch>
              <a:fillRect/>
            </a:stretch>
          </p:blipFill>
          <p:spPr bwMode="auto">
            <a:xfrm>
              <a:off x="5262499" y="4727675"/>
              <a:ext cx="1371957" cy="1371600"/>
            </a:xfrm>
            <a:prstGeom prst="rect">
              <a:avLst/>
            </a:prstGeom>
            <a:noFill/>
            <a:ln>
              <a:noFill/>
            </a:ln>
          </p:spPr>
        </p:pic>
      </p:grpSp>
      <mc:AlternateContent xmlns:mc="http://schemas.openxmlformats.org/markup-compatibility/2006" xmlns:p14="http://schemas.microsoft.com/office/powerpoint/2010/main">
        <mc:Choice Requires="p14">
          <p:contentPart p14:bwMode="auto" r:id="rId16">
            <p14:nvContentPartPr>
              <p14:cNvPr id="3" name="Ink 2"/>
              <p14:cNvContentPartPr/>
              <p14:nvPr/>
            </p14:nvContentPartPr>
            <p14:xfrm>
              <a:off x="3479040" y="3429000"/>
              <a:ext cx="360" cy="16200"/>
            </p14:xfrm>
          </p:contentPart>
        </mc:Choice>
        <mc:Fallback xmlns="">
          <p:pic>
            <p:nvPicPr>
              <p:cNvPr id="3" name="Ink 2"/>
              <p:cNvPicPr/>
              <p:nvPr/>
            </p:nvPicPr>
            <p:blipFill>
              <a:blip r:embed="rId17"/>
              <a:stretch>
                <a:fillRect/>
              </a:stretch>
            </p:blipFill>
            <p:spPr>
              <a:xfrm>
                <a:off x="3469680" y="3419640"/>
                <a:ext cx="19080" cy="34920"/>
              </a:xfrm>
              <a:prstGeom prst="rect">
                <a:avLst/>
              </a:prstGeom>
            </p:spPr>
          </p:pic>
        </mc:Fallback>
      </mc:AlternateContent>
    </p:spTree>
    <p:extLst>
      <p:ext uri="{BB962C8B-B14F-4D97-AF65-F5344CB8AC3E}">
        <p14:creationId xmlns:p14="http://schemas.microsoft.com/office/powerpoint/2010/main" val="1309891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decel="10000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0-#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147993"/>
            <a:ext cx="10363200" cy="1468967"/>
          </a:xfrm>
        </p:spPr>
        <p:txBody>
          <a:bodyPr/>
          <a:lstStyle/>
          <a:p>
            <a:r>
              <a:rPr lang="en-US" dirty="0" smtClean="0"/>
              <a:t>Cloud services</a:t>
            </a:r>
            <a:endParaRPr lang="en-US" dirty="0"/>
          </a:p>
        </p:txBody>
      </p:sp>
      <p:grpSp>
        <p:nvGrpSpPr>
          <p:cNvPr id="5" name="Group 4"/>
          <p:cNvGrpSpPr/>
          <p:nvPr/>
        </p:nvGrpSpPr>
        <p:grpSpPr>
          <a:xfrm>
            <a:off x="4114800" y="3733800"/>
            <a:ext cx="2011680" cy="2011680"/>
            <a:chOff x="7569200" y="2475865"/>
            <a:chExt cx="2011680" cy="2011680"/>
          </a:xfrm>
        </p:grpSpPr>
        <p:sp>
          <p:nvSpPr>
            <p:cNvPr id="8" name="Rectangle 7"/>
            <p:cNvSpPr>
              <a:spLocks noChangeAspect="1"/>
            </p:cNvSpPr>
            <p:nvPr>
              <p:custDataLst>
                <p:tags r:id="rId3"/>
              </p:custDataLst>
            </p:nvPr>
          </p:nvSpPr>
          <p:spPr>
            <a:xfrm>
              <a:off x="7569200" y="24758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sz="1500" dirty="0">
                <a:solidFill>
                  <a:srgbClr val="FFFFFF"/>
                </a:solidFill>
              </a:endParaRPr>
            </a:p>
          </p:txBody>
        </p:sp>
        <p:pic>
          <p:nvPicPr>
            <p:cNvPr id="9" name="Picture 12"/>
            <p:cNvPicPr>
              <a:picLocks noChangeAspect="1"/>
            </p:cNvPicPr>
            <p:nvPr/>
          </p:nvPicPr>
          <p:blipFill rotWithShape="1">
            <a:blip r:embed="rId5" cstate="screen">
              <a:clrChange>
                <a:clrFrom>
                  <a:srgbClr val="FAFAFA"/>
                </a:clrFrom>
                <a:clrTo>
                  <a:srgbClr val="FAFAFA">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37780" y="2738684"/>
              <a:ext cx="1874520" cy="1369202"/>
            </a:xfrm>
            <a:prstGeom prst="rect">
              <a:avLst/>
            </a:prstGeom>
            <a:noFill/>
            <a:ln>
              <a:noFill/>
            </a:ln>
          </p:spPr>
        </p:pic>
      </p:grpSp>
      <p:grpSp>
        <p:nvGrpSpPr>
          <p:cNvPr id="10" name="Group 9"/>
          <p:cNvGrpSpPr/>
          <p:nvPr/>
        </p:nvGrpSpPr>
        <p:grpSpPr>
          <a:xfrm>
            <a:off x="6223000" y="3733800"/>
            <a:ext cx="2011680" cy="2011680"/>
            <a:chOff x="9677400" y="380365"/>
            <a:chExt cx="2011680" cy="2011680"/>
          </a:xfrm>
        </p:grpSpPr>
        <p:sp>
          <p:nvSpPr>
            <p:cNvPr id="11" name="Rectangle 10"/>
            <p:cNvSpPr>
              <a:spLocks noChangeAspect="1"/>
            </p:cNvSpPr>
            <p:nvPr>
              <p:custDataLst>
                <p:tags r:id="rId2"/>
              </p:custDataLst>
            </p:nvPr>
          </p:nvSpPr>
          <p:spPr>
            <a:xfrm>
              <a:off x="9677400" y="380365"/>
              <a:ext cx="2011680" cy="2011680"/>
            </a:xfrm>
            <a:prstGeom prst="rect">
              <a:avLst/>
            </a:prstGeom>
            <a:solidFill>
              <a:srgbClr val="00188F"/>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lIns="68580" rIns="68580" rtlCol="0" anchor="b"/>
            <a:lstStyle/>
            <a:p>
              <a:endParaRPr lang="en-US" dirty="0">
                <a:solidFill>
                  <a:srgbClr val="FFFFFF"/>
                </a:solidFill>
              </a:endParaRPr>
            </a:p>
          </p:txBody>
        </p:sp>
        <p:pic>
          <p:nvPicPr>
            <p:cNvPr id="12" name="Picture 6" descr="\\MAGNUM\Projects\Microsoft\Cloud Power FY12\Design\ICONS_PNG\Cloud.png"/>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10023257" y="726394"/>
              <a:ext cx="1319965" cy="1319622"/>
            </a:xfrm>
            <a:prstGeom prst="rect">
              <a:avLst/>
            </a:prstGeom>
            <a:noFill/>
          </p:spPr>
        </p:pic>
      </p:grpSp>
      <p:sp>
        <p:nvSpPr>
          <p:cNvPr id="2" name="Rectangle 1"/>
          <p:cNvSpPr/>
          <p:nvPr>
            <p:custDataLst>
              <p:tags r:id="rId1"/>
            </p:custDataLst>
          </p:nvPr>
        </p:nvSpPr>
        <p:spPr>
          <a:xfrm>
            <a:off x="0" y="0"/>
            <a:ext cx="12192000" cy="1295400"/>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FF"/>
                </a:solidFill>
                <a:latin typeface="Segoe UI Light" panose="020B0502040204020203" pitchFamily="34" charset="0"/>
                <a:cs typeface="Segoe UI Light" panose="020B0502040204020203" pitchFamily="34" charset="0"/>
              </a:rPr>
              <a:t>Magic 1</a:t>
            </a:r>
            <a:endParaRPr lang="en-US" sz="6000" dirty="0">
              <a:solidFill>
                <a:srgbClr val="FFFFFF"/>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4864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57B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p:nvSpPr>
        <p:spPr bwMode="auto">
          <a:xfrm rot="10800000">
            <a:off x="0" y="0"/>
            <a:ext cx="12192000" cy="6856235"/>
          </a:xfrm>
          <a:prstGeom prst="rect">
            <a:avLst/>
          </a:prstGeom>
          <a:gradFill flip="none" rotWithShape="1">
            <a:gsLst>
              <a:gs pos="0">
                <a:srgbClr val="2153B1">
                  <a:alpha val="0"/>
                </a:srgbClr>
              </a:gs>
              <a:gs pos="100000">
                <a:srgbClr val="2153B1">
                  <a:alpha val="70000"/>
                </a:srgbClr>
              </a:gs>
              <a:gs pos="100000">
                <a:srgbClr val="2153B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dirty="0" err="1">
              <a:solidFill>
                <a:srgbClr val="FFFFFF"/>
              </a:solidFill>
              <a:ea typeface="Segoe UI" pitchFamily="34" charset="0"/>
              <a:cs typeface="Segoe UI" pitchFamily="34" charset="0"/>
            </a:endParaRPr>
          </a:p>
        </p:txBody>
      </p:sp>
      <p:sp>
        <p:nvSpPr>
          <p:cNvPr id="3" name="Text Placeholder 2"/>
          <p:cNvSpPr>
            <a:spLocks noGrp="1"/>
          </p:cNvSpPr>
          <p:nvPr>
            <p:ph type="body" sz="quarter" idx="10"/>
          </p:nvPr>
        </p:nvSpPr>
        <p:spPr>
          <a:xfrm>
            <a:off x="387927" y="1084386"/>
            <a:ext cx="10832966" cy="2185214"/>
          </a:xfrm>
        </p:spPr>
        <p:txBody>
          <a:bodyPr/>
          <a:lstStyle/>
          <a:p>
            <a:pPr marL="0" indent="0">
              <a:buNone/>
            </a:pPr>
            <a:r>
              <a:rPr lang="en-US" dirty="0" smtClean="0">
                <a:solidFill>
                  <a:schemeClr val="bg1"/>
                </a:solidFill>
              </a:rPr>
              <a:t>Software as a Service (SaaS)</a:t>
            </a:r>
          </a:p>
          <a:p>
            <a:pPr marL="0" indent="0">
              <a:buNone/>
            </a:pPr>
            <a:r>
              <a:rPr lang="en-US" dirty="0" smtClean="0">
                <a:solidFill>
                  <a:schemeClr val="bg1"/>
                </a:solidFill>
              </a:rPr>
              <a:t>End-users’ view of the cloud</a:t>
            </a:r>
          </a:p>
          <a:p>
            <a:pPr marL="0" indent="0">
              <a:buNone/>
            </a:pPr>
            <a:r>
              <a:rPr lang="en-US" dirty="0" smtClean="0">
                <a:solidFill>
                  <a:schemeClr val="bg1"/>
                </a:solidFill>
              </a:rPr>
              <a:t>Consumer or enterprise</a:t>
            </a:r>
          </a:p>
        </p:txBody>
      </p:sp>
      <p:sp>
        <p:nvSpPr>
          <p:cNvPr id="2" name="Title 1"/>
          <p:cNvSpPr>
            <a:spLocks noGrp="1"/>
          </p:cNvSpPr>
          <p:nvPr>
            <p:ph type="title"/>
          </p:nvPr>
        </p:nvSpPr>
        <p:spPr>
          <a:xfrm>
            <a:off x="381000" y="123698"/>
            <a:ext cx="5576750" cy="747897"/>
          </a:xfrm>
        </p:spPr>
        <p:txBody>
          <a:bodyPr/>
          <a:lstStyle/>
          <a:p>
            <a:r>
              <a:rPr lang="en-US" dirty="0" smtClean="0">
                <a:solidFill>
                  <a:schemeClr val="accent4">
                    <a:lumMod val="20000"/>
                    <a:lumOff val="80000"/>
                  </a:schemeClr>
                </a:solidFill>
              </a:rPr>
              <a:t>Cloud services</a:t>
            </a:r>
            <a:endParaRPr lang="en-US" dirty="0">
              <a:solidFill>
                <a:schemeClr val="accent4">
                  <a:lumMod val="20000"/>
                  <a:lumOff val="80000"/>
                </a:schemeClr>
              </a:solidFill>
            </a:endParaRPr>
          </a:p>
        </p:txBody>
      </p:sp>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3309" y="5943600"/>
            <a:ext cx="1592343" cy="777327"/>
          </a:xfrm>
          <a:prstGeom prst="rect">
            <a:avLst/>
          </a:prstGeom>
        </p:spPr>
      </p:pic>
    </p:spTree>
    <p:extLst>
      <p:ext uri="{BB962C8B-B14F-4D97-AF65-F5344CB8AC3E}">
        <p14:creationId xmlns:p14="http://schemas.microsoft.com/office/powerpoint/2010/main" val="1522104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100.xml><?xml version="1.0" encoding="utf-8"?>
<p:tagLst xmlns:a="http://schemas.openxmlformats.org/drawingml/2006/main" xmlns:r="http://schemas.openxmlformats.org/officeDocument/2006/relationships" xmlns:p="http://schemas.openxmlformats.org/presentationml/2006/main">
  <p:tag name="MT_TILE" val="YES"/>
</p:tagLst>
</file>

<file path=ppt/tags/tag101.xml><?xml version="1.0" encoding="utf-8"?>
<p:tagLst xmlns:a="http://schemas.openxmlformats.org/drawingml/2006/main" xmlns:r="http://schemas.openxmlformats.org/officeDocument/2006/relationships" xmlns:p="http://schemas.openxmlformats.org/presentationml/2006/main">
  <p:tag name="MT_TILE" val="YES"/>
</p:tagLst>
</file>

<file path=ppt/tags/tag102.xml><?xml version="1.0" encoding="utf-8"?>
<p:tagLst xmlns:a="http://schemas.openxmlformats.org/drawingml/2006/main" xmlns:r="http://schemas.openxmlformats.org/officeDocument/2006/relationships" xmlns:p="http://schemas.openxmlformats.org/presentationml/2006/main">
  <p:tag name="MT_TILE" val="YES"/>
</p:tagLst>
</file>

<file path=ppt/tags/tag103.xml><?xml version="1.0" encoding="utf-8"?>
<p:tagLst xmlns:a="http://schemas.openxmlformats.org/drawingml/2006/main" xmlns:r="http://schemas.openxmlformats.org/officeDocument/2006/relationships" xmlns:p="http://schemas.openxmlformats.org/presentationml/2006/main">
  <p:tag name="MT_TILE" val="YES"/>
</p:tagLst>
</file>

<file path=ppt/tags/tag104.xml><?xml version="1.0" encoding="utf-8"?>
<p:tagLst xmlns:a="http://schemas.openxmlformats.org/drawingml/2006/main" xmlns:r="http://schemas.openxmlformats.org/officeDocument/2006/relationships" xmlns:p="http://schemas.openxmlformats.org/presentationml/2006/main">
  <p:tag name="MT_TILE" val="YES"/>
</p:tagLst>
</file>

<file path=ppt/tags/tag105.xml><?xml version="1.0" encoding="utf-8"?>
<p:tagLst xmlns:a="http://schemas.openxmlformats.org/drawingml/2006/main" xmlns:r="http://schemas.openxmlformats.org/officeDocument/2006/relationships" xmlns:p="http://schemas.openxmlformats.org/presentationml/2006/main">
  <p:tag name="MT_TILE" val="YES"/>
</p:tagLst>
</file>

<file path=ppt/tags/tag106.xml><?xml version="1.0" encoding="utf-8"?>
<p:tagLst xmlns:a="http://schemas.openxmlformats.org/drawingml/2006/main" xmlns:r="http://schemas.openxmlformats.org/officeDocument/2006/relationships" xmlns:p="http://schemas.openxmlformats.org/presentationml/2006/main">
  <p:tag name="MT_TILE" val="YES"/>
</p:tagLst>
</file>

<file path=ppt/tags/tag107.xml><?xml version="1.0" encoding="utf-8"?>
<p:tagLst xmlns:a="http://schemas.openxmlformats.org/drawingml/2006/main" xmlns:r="http://schemas.openxmlformats.org/officeDocument/2006/relationships" xmlns:p="http://schemas.openxmlformats.org/presentationml/2006/main">
  <p:tag name="MT_TILE" val="YES"/>
</p:tagLst>
</file>

<file path=ppt/tags/tag108.xml><?xml version="1.0" encoding="utf-8"?>
<p:tagLst xmlns:a="http://schemas.openxmlformats.org/drawingml/2006/main" xmlns:r="http://schemas.openxmlformats.org/officeDocument/2006/relationships" xmlns:p="http://schemas.openxmlformats.org/presentationml/2006/main">
  <p:tag name="MT_TILE" val="YES"/>
</p:tagLst>
</file>

<file path=ppt/tags/tag109.xml><?xml version="1.0" encoding="utf-8"?>
<p:tagLst xmlns:a="http://schemas.openxmlformats.org/drawingml/2006/main" xmlns:r="http://schemas.openxmlformats.org/officeDocument/2006/relationships" xmlns:p="http://schemas.openxmlformats.org/presentationml/2006/main">
  <p:tag name="MT_TILE" val="YES"/>
</p:tagLst>
</file>

<file path=ppt/tags/tag11.xml><?xml version="1.0" encoding="utf-8"?>
<p:tagLst xmlns:a="http://schemas.openxmlformats.org/drawingml/2006/main" xmlns:r="http://schemas.openxmlformats.org/officeDocument/2006/relationships" xmlns:p="http://schemas.openxmlformats.org/presentationml/2006/main">
  <p:tag name="MT_TILE" val="YES"/>
</p:tagLst>
</file>

<file path=ppt/tags/tag110.xml><?xml version="1.0" encoding="utf-8"?>
<p:tagLst xmlns:a="http://schemas.openxmlformats.org/drawingml/2006/main" xmlns:r="http://schemas.openxmlformats.org/officeDocument/2006/relationships" xmlns:p="http://schemas.openxmlformats.org/presentationml/2006/main">
  <p:tag name="MT_TILE" val="YES"/>
</p:tagLst>
</file>

<file path=ppt/tags/tag111.xml><?xml version="1.0" encoding="utf-8"?>
<p:tagLst xmlns:a="http://schemas.openxmlformats.org/drawingml/2006/main" xmlns:r="http://schemas.openxmlformats.org/officeDocument/2006/relationships" xmlns:p="http://schemas.openxmlformats.org/presentationml/2006/main">
  <p:tag name="MT_TILE" val="YES"/>
</p:tagLst>
</file>

<file path=ppt/tags/tag112.xml><?xml version="1.0" encoding="utf-8"?>
<p:tagLst xmlns:a="http://schemas.openxmlformats.org/drawingml/2006/main" xmlns:r="http://schemas.openxmlformats.org/officeDocument/2006/relationships" xmlns:p="http://schemas.openxmlformats.org/presentationml/2006/main">
  <p:tag name="MT_TILE" val="YES"/>
</p:tagLst>
</file>

<file path=ppt/tags/tag113.xml><?xml version="1.0" encoding="utf-8"?>
<p:tagLst xmlns:a="http://schemas.openxmlformats.org/drawingml/2006/main" xmlns:r="http://schemas.openxmlformats.org/officeDocument/2006/relationships" xmlns:p="http://schemas.openxmlformats.org/presentationml/2006/main">
  <p:tag name="MT_TILE" val="YES"/>
</p:tagLst>
</file>

<file path=ppt/tags/tag114.xml><?xml version="1.0" encoding="utf-8"?>
<p:tagLst xmlns:a="http://schemas.openxmlformats.org/drawingml/2006/main" xmlns:r="http://schemas.openxmlformats.org/officeDocument/2006/relationships" xmlns:p="http://schemas.openxmlformats.org/presentationml/2006/main">
  <p:tag name="MT_TILE" val="YES"/>
</p:tagLst>
</file>

<file path=ppt/tags/tag115.xml><?xml version="1.0" encoding="utf-8"?>
<p:tagLst xmlns:a="http://schemas.openxmlformats.org/drawingml/2006/main" xmlns:r="http://schemas.openxmlformats.org/officeDocument/2006/relationships" xmlns:p="http://schemas.openxmlformats.org/presentationml/2006/main">
  <p:tag name="MT_TILE" val="YES"/>
</p:tagLst>
</file>

<file path=ppt/tags/tag116.xml><?xml version="1.0" encoding="utf-8"?>
<p:tagLst xmlns:a="http://schemas.openxmlformats.org/drawingml/2006/main" xmlns:r="http://schemas.openxmlformats.org/officeDocument/2006/relationships" xmlns:p="http://schemas.openxmlformats.org/presentationml/2006/main">
  <p:tag name="MT_TILE" val="YES"/>
</p:tagLst>
</file>

<file path=ppt/tags/tag117.xml><?xml version="1.0" encoding="utf-8"?>
<p:tagLst xmlns:a="http://schemas.openxmlformats.org/drawingml/2006/main" xmlns:r="http://schemas.openxmlformats.org/officeDocument/2006/relationships" xmlns:p="http://schemas.openxmlformats.org/presentationml/2006/main">
  <p:tag name="MT_TILE" val="YES"/>
</p:tagLst>
</file>

<file path=ppt/tags/tag118.xml><?xml version="1.0" encoding="utf-8"?>
<p:tagLst xmlns:a="http://schemas.openxmlformats.org/drawingml/2006/main" xmlns:r="http://schemas.openxmlformats.org/officeDocument/2006/relationships" xmlns:p="http://schemas.openxmlformats.org/presentationml/2006/main">
  <p:tag name="MT_TILE" val="YES"/>
</p:tagLst>
</file>

<file path=ppt/tags/tag119.xml><?xml version="1.0" encoding="utf-8"?>
<p:tagLst xmlns:a="http://schemas.openxmlformats.org/drawingml/2006/main" xmlns:r="http://schemas.openxmlformats.org/officeDocument/2006/relationships" xmlns:p="http://schemas.openxmlformats.org/presentationml/2006/main">
  <p:tag name="MT_TILE" val="YES"/>
</p:tagLst>
</file>

<file path=ppt/tags/tag12.xml><?xml version="1.0" encoding="utf-8"?>
<p:tagLst xmlns:a="http://schemas.openxmlformats.org/drawingml/2006/main" xmlns:r="http://schemas.openxmlformats.org/officeDocument/2006/relationships" xmlns:p="http://schemas.openxmlformats.org/presentationml/2006/main">
  <p:tag name="MT_TILE" val="YES"/>
</p:tagLst>
</file>

<file path=ppt/tags/tag120.xml><?xml version="1.0" encoding="utf-8"?>
<p:tagLst xmlns:a="http://schemas.openxmlformats.org/drawingml/2006/main" xmlns:r="http://schemas.openxmlformats.org/officeDocument/2006/relationships" xmlns:p="http://schemas.openxmlformats.org/presentationml/2006/main">
  <p:tag name="MT_TILE" val="YES"/>
</p:tagLst>
</file>

<file path=ppt/tags/tag121.xml><?xml version="1.0" encoding="utf-8"?>
<p:tagLst xmlns:a="http://schemas.openxmlformats.org/drawingml/2006/main" xmlns:r="http://schemas.openxmlformats.org/officeDocument/2006/relationships" xmlns:p="http://schemas.openxmlformats.org/presentationml/2006/main">
  <p:tag name="MT_TILE" val="YES"/>
</p:tagLst>
</file>

<file path=ppt/tags/tag122.xml><?xml version="1.0" encoding="utf-8"?>
<p:tagLst xmlns:a="http://schemas.openxmlformats.org/drawingml/2006/main" xmlns:r="http://schemas.openxmlformats.org/officeDocument/2006/relationships" xmlns:p="http://schemas.openxmlformats.org/presentationml/2006/main">
  <p:tag name="MT_TILE" val="YES"/>
</p:tagLst>
</file>

<file path=ppt/tags/tag123.xml><?xml version="1.0" encoding="utf-8"?>
<p:tagLst xmlns:a="http://schemas.openxmlformats.org/drawingml/2006/main" xmlns:r="http://schemas.openxmlformats.org/officeDocument/2006/relationships" xmlns:p="http://schemas.openxmlformats.org/presentationml/2006/main">
  <p:tag name="MT_TILE" val="YES"/>
</p:tagLst>
</file>

<file path=ppt/tags/tag124.xml><?xml version="1.0" encoding="utf-8"?>
<p:tagLst xmlns:a="http://schemas.openxmlformats.org/drawingml/2006/main" xmlns:r="http://schemas.openxmlformats.org/officeDocument/2006/relationships" xmlns:p="http://schemas.openxmlformats.org/presentationml/2006/main">
  <p:tag name="MT_TILE" val="YES"/>
</p:tagLst>
</file>

<file path=ppt/tags/tag125.xml><?xml version="1.0" encoding="utf-8"?>
<p:tagLst xmlns:a="http://schemas.openxmlformats.org/drawingml/2006/main" xmlns:r="http://schemas.openxmlformats.org/officeDocument/2006/relationships" xmlns:p="http://schemas.openxmlformats.org/presentationml/2006/main">
  <p:tag name="MT_TILE" val="YES"/>
</p:tagLst>
</file>

<file path=ppt/tags/tag126.xml><?xml version="1.0" encoding="utf-8"?>
<p:tagLst xmlns:a="http://schemas.openxmlformats.org/drawingml/2006/main" xmlns:r="http://schemas.openxmlformats.org/officeDocument/2006/relationships" xmlns:p="http://schemas.openxmlformats.org/presentationml/2006/main">
  <p:tag name="MT_TILE" val="YES"/>
</p:tagLst>
</file>

<file path=ppt/tags/tag127.xml><?xml version="1.0" encoding="utf-8"?>
<p:tagLst xmlns:a="http://schemas.openxmlformats.org/drawingml/2006/main" xmlns:r="http://schemas.openxmlformats.org/officeDocument/2006/relationships" xmlns:p="http://schemas.openxmlformats.org/presentationml/2006/main">
  <p:tag name="MT_TILE" val="YES"/>
</p:tagLst>
</file>

<file path=ppt/tags/tag128.xml><?xml version="1.0" encoding="utf-8"?>
<p:tagLst xmlns:a="http://schemas.openxmlformats.org/drawingml/2006/main" xmlns:r="http://schemas.openxmlformats.org/officeDocument/2006/relationships" xmlns:p="http://schemas.openxmlformats.org/presentationml/2006/main">
  <p:tag name="MT_TILE" val="YES"/>
</p:tagLst>
</file>

<file path=ppt/tags/tag129.xml><?xml version="1.0" encoding="utf-8"?>
<p:tagLst xmlns:a="http://schemas.openxmlformats.org/drawingml/2006/main" xmlns:r="http://schemas.openxmlformats.org/officeDocument/2006/relationships" xmlns:p="http://schemas.openxmlformats.org/presentationml/2006/main">
  <p:tag name="MT_TILE" val="YES"/>
</p:tagLst>
</file>

<file path=ppt/tags/tag13.xml><?xml version="1.0" encoding="utf-8"?>
<p:tagLst xmlns:a="http://schemas.openxmlformats.org/drawingml/2006/main" xmlns:r="http://schemas.openxmlformats.org/officeDocument/2006/relationships" xmlns:p="http://schemas.openxmlformats.org/presentationml/2006/main">
  <p:tag name="MT_TILE" val="YES"/>
</p:tagLst>
</file>

<file path=ppt/tags/tag130.xml><?xml version="1.0" encoding="utf-8"?>
<p:tagLst xmlns:a="http://schemas.openxmlformats.org/drawingml/2006/main" xmlns:r="http://schemas.openxmlformats.org/officeDocument/2006/relationships" xmlns:p="http://schemas.openxmlformats.org/presentationml/2006/main">
  <p:tag name="MT_TILE" val="YES"/>
</p:tagLst>
</file>

<file path=ppt/tags/tag131.xml><?xml version="1.0" encoding="utf-8"?>
<p:tagLst xmlns:a="http://schemas.openxmlformats.org/drawingml/2006/main" xmlns:r="http://schemas.openxmlformats.org/officeDocument/2006/relationships" xmlns:p="http://schemas.openxmlformats.org/presentationml/2006/main">
  <p:tag name="MT_TILE" val="YES"/>
</p:tagLst>
</file>

<file path=ppt/tags/tag132.xml><?xml version="1.0" encoding="utf-8"?>
<p:tagLst xmlns:a="http://schemas.openxmlformats.org/drawingml/2006/main" xmlns:r="http://schemas.openxmlformats.org/officeDocument/2006/relationships" xmlns:p="http://schemas.openxmlformats.org/presentationml/2006/main">
  <p:tag name="MT_TILE" val="YES"/>
</p:tagLst>
</file>

<file path=ppt/tags/tag133.xml><?xml version="1.0" encoding="utf-8"?>
<p:tagLst xmlns:a="http://schemas.openxmlformats.org/drawingml/2006/main" xmlns:r="http://schemas.openxmlformats.org/officeDocument/2006/relationships" xmlns:p="http://schemas.openxmlformats.org/presentationml/2006/main">
  <p:tag name="MT_TILE" val="YES"/>
</p:tagLst>
</file>

<file path=ppt/tags/tag134.xml><?xml version="1.0" encoding="utf-8"?>
<p:tagLst xmlns:a="http://schemas.openxmlformats.org/drawingml/2006/main" xmlns:r="http://schemas.openxmlformats.org/officeDocument/2006/relationships" xmlns:p="http://schemas.openxmlformats.org/presentationml/2006/main">
  <p:tag name="MT_TILE" val="YES"/>
</p:tagLst>
</file>

<file path=ppt/tags/tag135.xml><?xml version="1.0" encoding="utf-8"?>
<p:tagLst xmlns:a="http://schemas.openxmlformats.org/drawingml/2006/main" xmlns:r="http://schemas.openxmlformats.org/officeDocument/2006/relationships" xmlns:p="http://schemas.openxmlformats.org/presentationml/2006/main">
  <p:tag name="MT_TILE" val="YES"/>
</p:tagLst>
</file>

<file path=ppt/tags/tag136.xml><?xml version="1.0" encoding="utf-8"?>
<p:tagLst xmlns:a="http://schemas.openxmlformats.org/drawingml/2006/main" xmlns:r="http://schemas.openxmlformats.org/officeDocument/2006/relationships" xmlns:p="http://schemas.openxmlformats.org/presentationml/2006/main">
  <p:tag name="MT_TILE" val="YES"/>
</p:tagLst>
</file>

<file path=ppt/tags/tag137.xml><?xml version="1.0" encoding="utf-8"?>
<p:tagLst xmlns:a="http://schemas.openxmlformats.org/drawingml/2006/main" xmlns:r="http://schemas.openxmlformats.org/officeDocument/2006/relationships" xmlns:p="http://schemas.openxmlformats.org/presentationml/2006/main">
  <p:tag name="MT_TILE" val="YES"/>
</p:tagLst>
</file>

<file path=ppt/tags/tag14.xml><?xml version="1.0" encoding="utf-8"?>
<p:tagLst xmlns:a="http://schemas.openxmlformats.org/drawingml/2006/main" xmlns:r="http://schemas.openxmlformats.org/officeDocument/2006/relationships" xmlns:p="http://schemas.openxmlformats.org/presentationml/2006/main">
  <p:tag name="MT_TILE" val="YES"/>
</p:tagLst>
</file>

<file path=ppt/tags/tag15.xml><?xml version="1.0" encoding="utf-8"?>
<p:tagLst xmlns:a="http://schemas.openxmlformats.org/drawingml/2006/main" xmlns:r="http://schemas.openxmlformats.org/officeDocument/2006/relationships" xmlns:p="http://schemas.openxmlformats.org/presentationml/2006/main">
  <p:tag name="MT_TILE" val="YES"/>
</p:tagLst>
</file>

<file path=ppt/tags/tag16.xml><?xml version="1.0" encoding="utf-8"?>
<p:tagLst xmlns:a="http://schemas.openxmlformats.org/drawingml/2006/main" xmlns:r="http://schemas.openxmlformats.org/officeDocument/2006/relationships" xmlns:p="http://schemas.openxmlformats.org/presentationml/2006/main">
  <p:tag name="MT_TILE" val="YES"/>
</p:tagLst>
</file>

<file path=ppt/tags/tag17.xml><?xml version="1.0" encoding="utf-8"?>
<p:tagLst xmlns:a="http://schemas.openxmlformats.org/drawingml/2006/main" xmlns:r="http://schemas.openxmlformats.org/officeDocument/2006/relationships" xmlns:p="http://schemas.openxmlformats.org/presentationml/2006/main">
  <p:tag name="MT_TILE" val="YES"/>
</p:tagLst>
</file>

<file path=ppt/tags/tag18.xml><?xml version="1.0" encoding="utf-8"?>
<p:tagLst xmlns:a="http://schemas.openxmlformats.org/drawingml/2006/main" xmlns:r="http://schemas.openxmlformats.org/officeDocument/2006/relationships" xmlns:p="http://schemas.openxmlformats.org/presentationml/2006/main">
  <p:tag name="MT_TILE" val="YES"/>
</p:tagLst>
</file>

<file path=ppt/tags/tag19.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MT_TILE" val="YES"/>
</p:tagLst>
</file>

<file path=ppt/tags/tag21.xml><?xml version="1.0" encoding="utf-8"?>
<p:tagLst xmlns:a="http://schemas.openxmlformats.org/drawingml/2006/main" xmlns:r="http://schemas.openxmlformats.org/officeDocument/2006/relationships" xmlns:p="http://schemas.openxmlformats.org/presentationml/2006/main">
  <p:tag name="MT_TILE" val="YES"/>
</p:tagLst>
</file>

<file path=ppt/tags/tag22.xml><?xml version="1.0" encoding="utf-8"?>
<p:tagLst xmlns:a="http://schemas.openxmlformats.org/drawingml/2006/main" xmlns:r="http://schemas.openxmlformats.org/officeDocument/2006/relationships" xmlns:p="http://schemas.openxmlformats.org/presentationml/2006/main">
  <p:tag name="MT_TILE" val="YES"/>
</p:tagLst>
</file>

<file path=ppt/tags/tag23.xml><?xml version="1.0" encoding="utf-8"?>
<p:tagLst xmlns:a="http://schemas.openxmlformats.org/drawingml/2006/main" xmlns:r="http://schemas.openxmlformats.org/officeDocument/2006/relationships" xmlns:p="http://schemas.openxmlformats.org/presentationml/2006/main">
  <p:tag name="MT_TILE" val="YES"/>
</p:tagLst>
</file>

<file path=ppt/tags/tag24.xml><?xml version="1.0" encoding="utf-8"?>
<p:tagLst xmlns:a="http://schemas.openxmlformats.org/drawingml/2006/main" xmlns:r="http://schemas.openxmlformats.org/officeDocument/2006/relationships" xmlns:p="http://schemas.openxmlformats.org/presentationml/2006/main">
  <p:tag name="MT_TILE" val="YES"/>
</p:tagLst>
</file>

<file path=ppt/tags/tag25.xml><?xml version="1.0" encoding="utf-8"?>
<p:tagLst xmlns:a="http://schemas.openxmlformats.org/drawingml/2006/main" xmlns:r="http://schemas.openxmlformats.org/officeDocument/2006/relationships" xmlns:p="http://schemas.openxmlformats.org/presentationml/2006/main">
  <p:tag name="MT_TILE" val="YES"/>
</p:tagLst>
</file>

<file path=ppt/tags/tag26.xml><?xml version="1.0" encoding="utf-8"?>
<p:tagLst xmlns:a="http://schemas.openxmlformats.org/drawingml/2006/main" xmlns:r="http://schemas.openxmlformats.org/officeDocument/2006/relationships" xmlns:p="http://schemas.openxmlformats.org/presentationml/2006/main">
  <p:tag name="MT_TILE" val="YES"/>
</p:tagLst>
</file>

<file path=ppt/tags/tag27.xml><?xml version="1.0" encoding="utf-8"?>
<p:tagLst xmlns:a="http://schemas.openxmlformats.org/drawingml/2006/main" xmlns:r="http://schemas.openxmlformats.org/officeDocument/2006/relationships" xmlns:p="http://schemas.openxmlformats.org/presentationml/2006/main">
  <p:tag name="MT_TILE" val="YES"/>
</p:tagLst>
</file>

<file path=ppt/tags/tag28.xml><?xml version="1.0" encoding="utf-8"?>
<p:tagLst xmlns:a="http://schemas.openxmlformats.org/drawingml/2006/main" xmlns:r="http://schemas.openxmlformats.org/officeDocument/2006/relationships" xmlns:p="http://schemas.openxmlformats.org/presentationml/2006/main">
  <p:tag name="MT_TILE" val="YES"/>
</p:tagLst>
</file>

<file path=ppt/tags/tag29.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MT_TILE" val="YES"/>
</p:tagLst>
</file>

<file path=ppt/tags/tag31.xml><?xml version="1.0" encoding="utf-8"?>
<p:tagLst xmlns:a="http://schemas.openxmlformats.org/drawingml/2006/main" xmlns:r="http://schemas.openxmlformats.org/officeDocument/2006/relationships" xmlns:p="http://schemas.openxmlformats.org/presentationml/2006/main">
  <p:tag name="MT_TILE" val="YES"/>
</p:tagLst>
</file>

<file path=ppt/tags/tag32.xml><?xml version="1.0" encoding="utf-8"?>
<p:tagLst xmlns:a="http://schemas.openxmlformats.org/drawingml/2006/main" xmlns:r="http://schemas.openxmlformats.org/officeDocument/2006/relationships" xmlns:p="http://schemas.openxmlformats.org/presentationml/2006/main">
  <p:tag name="MT_TILE" val="YES"/>
</p:tagLst>
</file>

<file path=ppt/tags/tag33.xml><?xml version="1.0" encoding="utf-8"?>
<p:tagLst xmlns:a="http://schemas.openxmlformats.org/drawingml/2006/main" xmlns:r="http://schemas.openxmlformats.org/officeDocument/2006/relationships" xmlns:p="http://schemas.openxmlformats.org/presentationml/2006/main">
  <p:tag name="MT_TILE" val="YES"/>
</p:tagLst>
</file>

<file path=ppt/tags/tag34.xml><?xml version="1.0" encoding="utf-8"?>
<p:tagLst xmlns:a="http://schemas.openxmlformats.org/drawingml/2006/main" xmlns:r="http://schemas.openxmlformats.org/officeDocument/2006/relationships" xmlns:p="http://schemas.openxmlformats.org/presentationml/2006/main">
  <p:tag name="MT_TILE" val="YES"/>
</p:tagLst>
</file>

<file path=ppt/tags/tag35.xml><?xml version="1.0" encoding="utf-8"?>
<p:tagLst xmlns:a="http://schemas.openxmlformats.org/drawingml/2006/main" xmlns:r="http://schemas.openxmlformats.org/officeDocument/2006/relationships" xmlns:p="http://schemas.openxmlformats.org/presentationml/2006/main">
  <p:tag name="MT_TILE" val="YES"/>
</p:tagLst>
</file>

<file path=ppt/tags/tag36.xml><?xml version="1.0" encoding="utf-8"?>
<p:tagLst xmlns:a="http://schemas.openxmlformats.org/drawingml/2006/main" xmlns:r="http://schemas.openxmlformats.org/officeDocument/2006/relationships" xmlns:p="http://schemas.openxmlformats.org/presentationml/2006/main">
  <p:tag name="MT_TILE" val="YES"/>
</p:tagLst>
</file>

<file path=ppt/tags/tag37.xml><?xml version="1.0" encoding="utf-8"?>
<p:tagLst xmlns:a="http://schemas.openxmlformats.org/drawingml/2006/main" xmlns:r="http://schemas.openxmlformats.org/officeDocument/2006/relationships" xmlns:p="http://schemas.openxmlformats.org/presentationml/2006/main">
  <p:tag name="MT_TILE" val="YES"/>
</p:tagLst>
</file>

<file path=ppt/tags/tag38.xml><?xml version="1.0" encoding="utf-8"?>
<p:tagLst xmlns:a="http://schemas.openxmlformats.org/drawingml/2006/main" xmlns:r="http://schemas.openxmlformats.org/officeDocument/2006/relationships" xmlns:p="http://schemas.openxmlformats.org/presentationml/2006/main">
  <p:tag name="MT_TILE" val="YES"/>
</p:tagLst>
</file>

<file path=ppt/tags/tag39.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MT_TILE" val="YES"/>
</p:tagLst>
</file>

<file path=ppt/tags/tag41.xml><?xml version="1.0" encoding="utf-8"?>
<p:tagLst xmlns:a="http://schemas.openxmlformats.org/drawingml/2006/main" xmlns:r="http://schemas.openxmlformats.org/officeDocument/2006/relationships" xmlns:p="http://schemas.openxmlformats.org/presentationml/2006/main">
  <p:tag name="MT_TILE" val="YES"/>
</p:tagLst>
</file>

<file path=ppt/tags/tag42.xml><?xml version="1.0" encoding="utf-8"?>
<p:tagLst xmlns:a="http://schemas.openxmlformats.org/drawingml/2006/main" xmlns:r="http://schemas.openxmlformats.org/officeDocument/2006/relationships" xmlns:p="http://schemas.openxmlformats.org/presentationml/2006/main">
  <p:tag name="MT_TILE" val="YES"/>
</p:tagLst>
</file>

<file path=ppt/tags/tag43.xml><?xml version="1.0" encoding="utf-8"?>
<p:tagLst xmlns:a="http://schemas.openxmlformats.org/drawingml/2006/main" xmlns:r="http://schemas.openxmlformats.org/officeDocument/2006/relationships" xmlns:p="http://schemas.openxmlformats.org/presentationml/2006/main">
  <p:tag name="MT_TILE" val="YES"/>
</p:tagLst>
</file>

<file path=ppt/tags/tag44.xml><?xml version="1.0" encoding="utf-8"?>
<p:tagLst xmlns:a="http://schemas.openxmlformats.org/drawingml/2006/main" xmlns:r="http://schemas.openxmlformats.org/officeDocument/2006/relationships" xmlns:p="http://schemas.openxmlformats.org/presentationml/2006/main">
  <p:tag name="MT_TILE" val="YES"/>
</p:tagLst>
</file>

<file path=ppt/tags/tag45.xml><?xml version="1.0" encoding="utf-8"?>
<p:tagLst xmlns:a="http://schemas.openxmlformats.org/drawingml/2006/main" xmlns:r="http://schemas.openxmlformats.org/officeDocument/2006/relationships" xmlns:p="http://schemas.openxmlformats.org/presentationml/2006/main">
  <p:tag name="MT_TILE" val="YES"/>
</p:tagLst>
</file>

<file path=ppt/tags/tag46.xml><?xml version="1.0" encoding="utf-8"?>
<p:tagLst xmlns:a="http://schemas.openxmlformats.org/drawingml/2006/main" xmlns:r="http://schemas.openxmlformats.org/officeDocument/2006/relationships" xmlns:p="http://schemas.openxmlformats.org/presentationml/2006/main">
  <p:tag name="MT_TILE" val="YES"/>
</p:tagLst>
</file>

<file path=ppt/tags/tag47.xml><?xml version="1.0" encoding="utf-8"?>
<p:tagLst xmlns:a="http://schemas.openxmlformats.org/drawingml/2006/main" xmlns:r="http://schemas.openxmlformats.org/officeDocument/2006/relationships" xmlns:p="http://schemas.openxmlformats.org/presentationml/2006/main">
  <p:tag name="MT_TILE" val="YES"/>
</p:tagLst>
</file>

<file path=ppt/tags/tag48.xml><?xml version="1.0" encoding="utf-8"?>
<p:tagLst xmlns:a="http://schemas.openxmlformats.org/drawingml/2006/main" xmlns:r="http://schemas.openxmlformats.org/officeDocument/2006/relationships" xmlns:p="http://schemas.openxmlformats.org/presentationml/2006/main">
  <p:tag name="MT_TILE" val="YES"/>
</p:tagLst>
</file>

<file path=ppt/tags/tag49.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50.xml><?xml version="1.0" encoding="utf-8"?>
<p:tagLst xmlns:a="http://schemas.openxmlformats.org/drawingml/2006/main" xmlns:r="http://schemas.openxmlformats.org/officeDocument/2006/relationships" xmlns:p="http://schemas.openxmlformats.org/presentationml/2006/main">
  <p:tag name="MT_TILE" val="YES"/>
</p:tagLst>
</file>

<file path=ppt/tags/tag51.xml><?xml version="1.0" encoding="utf-8"?>
<p:tagLst xmlns:a="http://schemas.openxmlformats.org/drawingml/2006/main" xmlns:r="http://schemas.openxmlformats.org/officeDocument/2006/relationships" xmlns:p="http://schemas.openxmlformats.org/presentationml/2006/main">
  <p:tag name="MT_TILE" val="YES"/>
</p:tagLst>
</file>

<file path=ppt/tags/tag52.xml><?xml version="1.0" encoding="utf-8"?>
<p:tagLst xmlns:a="http://schemas.openxmlformats.org/drawingml/2006/main" xmlns:r="http://schemas.openxmlformats.org/officeDocument/2006/relationships" xmlns:p="http://schemas.openxmlformats.org/presentationml/2006/main">
  <p:tag name="MT_TILE" val="YES"/>
</p:tagLst>
</file>

<file path=ppt/tags/tag53.xml><?xml version="1.0" encoding="utf-8"?>
<p:tagLst xmlns:a="http://schemas.openxmlformats.org/drawingml/2006/main" xmlns:r="http://schemas.openxmlformats.org/officeDocument/2006/relationships" xmlns:p="http://schemas.openxmlformats.org/presentationml/2006/main">
  <p:tag name="MT_TILE" val="YES"/>
</p:tagLst>
</file>

<file path=ppt/tags/tag54.xml><?xml version="1.0" encoding="utf-8"?>
<p:tagLst xmlns:a="http://schemas.openxmlformats.org/drawingml/2006/main" xmlns:r="http://schemas.openxmlformats.org/officeDocument/2006/relationships" xmlns:p="http://schemas.openxmlformats.org/presentationml/2006/main">
  <p:tag name="MT_TILE" val="YES"/>
</p:tagLst>
</file>

<file path=ppt/tags/tag55.xml><?xml version="1.0" encoding="utf-8"?>
<p:tagLst xmlns:a="http://schemas.openxmlformats.org/drawingml/2006/main" xmlns:r="http://schemas.openxmlformats.org/officeDocument/2006/relationships" xmlns:p="http://schemas.openxmlformats.org/presentationml/2006/main">
  <p:tag name="MT_TILE" val="YES"/>
</p:tagLst>
</file>

<file path=ppt/tags/tag56.xml><?xml version="1.0" encoding="utf-8"?>
<p:tagLst xmlns:a="http://schemas.openxmlformats.org/drawingml/2006/main" xmlns:r="http://schemas.openxmlformats.org/officeDocument/2006/relationships" xmlns:p="http://schemas.openxmlformats.org/presentationml/2006/main">
  <p:tag name="MT_TILE" val="YES"/>
</p:tagLst>
</file>

<file path=ppt/tags/tag57.xml><?xml version="1.0" encoding="utf-8"?>
<p:tagLst xmlns:a="http://schemas.openxmlformats.org/drawingml/2006/main" xmlns:r="http://schemas.openxmlformats.org/officeDocument/2006/relationships" xmlns:p="http://schemas.openxmlformats.org/presentationml/2006/main">
  <p:tag name="MT_TILE" val="YES"/>
</p:tagLst>
</file>

<file path=ppt/tags/tag58.xml><?xml version="1.0" encoding="utf-8"?>
<p:tagLst xmlns:a="http://schemas.openxmlformats.org/drawingml/2006/main" xmlns:r="http://schemas.openxmlformats.org/officeDocument/2006/relationships" xmlns:p="http://schemas.openxmlformats.org/presentationml/2006/main">
  <p:tag name="MT_TILE" val="YES"/>
</p:tagLst>
</file>

<file path=ppt/tags/tag59.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60.xml><?xml version="1.0" encoding="utf-8"?>
<p:tagLst xmlns:a="http://schemas.openxmlformats.org/drawingml/2006/main" xmlns:r="http://schemas.openxmlformats.org/officeDocument/2006/relationships" xmlns:p="http://schemas.openxmlformats.org/presentationml/2006/main">
  <p:tag name="MT_TILE" val="YES"/>
</p:tagLst>
</file>

<file path=ppt/tags/tag61.xml><?xml version="1.0" encoding="utf-8"?>
<p:tagLst xmlns:a="http://schemas.openxmlformats.org/drawingml/2006/main" xmlns:r="http://schemas.openxmlformats.org/officeDocument/2006/relationships" xmlns:p="http://schemas.openxmlformats.org/presentationml/2006/main">
  <p:tag name="MT_TILE" val="YES"/>
</p:tagLst>
</file>

<file path=ppt/tags/tag62.xml><?xml version="1.0" encoding="utf-8"?>
<p:tagLst xmlns:a="http://schemas.openxmlformats.org/drawingml/2006/main" xmlns:r="http://schemas.openxmlformats.org/officeDocument/2006/relationships" xmlns:p="http://schemas.openxmlformats.org/presentationml/2006/main">
  <p:tag name="MT_TILE" val="YES"/>
</p:tagLst>
</file>

<file path=ppt/tags/tag63.xml><?xml version="1.0" encoding="utf-8"?>
<p:tagLst xmlns:a="http://schemas.openxmlformats.org/drawingml/2006/main" xmlns:r="http://schemas.openxmlformats.org/officeDocument/2006/relationships" xmlns:p="http://schemas.openxmlformats.org/presentationml/2006/main">
  <p:tag name="MT_TILE" val="YES"/>
</p:tagLst>
</file>

<file path=ppt/tags/tag64.xml><?xml version="1.0" encoding="utf-8"?>
<p:tagLst xmlns:a="http://schemas.openxmlformats.org/drawingml/2006/main" xmlns:r="http://schemas.openxmlformats.org/officeDocument/2006/relationships" xmlns:p="http://schemas.openxmlformats.org/presentationml/2006/main">
  <p:tag name="MT_TILE" val="YES"/>
</p:tagLst>
</file>

<file path=ppt/tags/tag65.xml><?xml version="1.0" encoding="utf-8"?>
<p:tagLst xmlns:a="http://schemas.openxmlformats.org/drawingml/2006/main" xmlns:r="http://schemas.openxmlformats.org/officeDocument/2006/relationships" xmlns:p="http://schemas.openxmlformats.org/presentationml/2006/main">
  <p:tag name="MT_TILE" val="YES"/>
</p:tagLst>
</file>

<file path=ppt/tags/tag66.xml><?xml version="1.0" encoding="utf-8"?>
<p:tagLst xmlns:a="http://schemas.openxmlformats.org/drawingml/2006/main" xmlns:r="http://schemas.openxmlformats.org/officeDocument/2006/relationships" xmlns:p="http://schemas.openxmlformats.org/presentationml/2006/main">
  <p:tag name="MT_TILE" val="YES"/>
</p:tagLst>
</file>

<file path=ppt/tags/tag67.xml><?xml version="1.0" encoding="utf-8"?>
<p:tagLst xmlns:a="http://schemas.openxmlformats.org/drawingml/2006/main" xmlns:r="http://schemas.openxmlformats.org/officeDocument/2006/relationships" xmlns:p="http://schemas.openxmlformats.org/presentationml/2006/main">
  <p:tag name="MT_TILE" val="YES"/>
</p:tagLst>
</file>

<file path=ppt/tags/tag68.xml><?xml version="1.0" encoding="utf-8"?>
<p:tagLst xmlns:a="http://schemas.openxmlformats.org/drawingml/2006/main" xmlns:r="http://schemas.openxmlformats.org/officeDocument/2006/relationships" xmlns:p="http://schemas.openxmlformats.org/presentationml/2006/main">
  <p:tag name="MT_TILE" val="YES"/>
</p:tagLst>
</file>

<file path=ppt/tags/tag69.xml><?xml version="1.0" encoding="utf-8"?>
<p:tagLst xmlns:a="http://schemas.openxmlformats.org/drawingml/2006/main" xmlns:r="http://schemas.openxmlformats.org/officeDocument/2006/relationships" xmlns:p="http://schemas.openxmlformats.org/presentationml/2006/main">
  <p:tag name="MT_TILE" val="YES"/>
</p:tagLst>
</file>

<file path=ppt/tags/tag7.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70.xml><?xml version="1.0" encoding="utf-8"?>
<p:tagLst xmlns:a="http://schemas.openxmlformats.org/drawingml/2006/main" xmlns:r="http://schemas.openxmlformats.org/officeDocument/2006/relationships" xmlns:p="http://schemas.openxmlformats.org/presentationml/2006/main">
  <p:tag name="MT_TILE" val="YES"/>
</p:tagLst>
</file>

<file path=ppt/tags/tag71.xml><?xml version="1.0" encoding="utf-8"?>
<p:tagLst xmlns:a="http://schemas.openxmlformats.org/drawingml/2006/main" xmlns:r="http://schemas.openxmlformats.org/officeDocument/2006/relationships" xmlns:p="http://schemas.openxmlformats.org/presentationml/2006/main">
  <p:tag name="MT_TILE" val="YES"/>
</p:tagLst>
</file>

<file path=ppt/tags/tag72.xml><?xml version="1.0" encoding="utf-8"?>
<p:tagLst xmlns:a="http://schemas.openxmlformats.org/drawingml/2006/main" xmlns:r="http://schemas.openxmlformats.org/officeDocument/2006/relationships" xmlns:p="http://schemas.openxmlformats.org/presentationml/2006/main">
  <p:tag name="MT_TILE" val="YES"/>
</p:tagLst>
</file>

<file path=ppt/tags/tag73.xml><?xml version="1.0" encoding="utf-8"?>
<p:tagLst xmlns:a="http://schemas.openxmlformats.org/drawingml/2006/main" xmlns:r="http://schemas.openxmlformats.org/officeDocument/2006/relationships" xmlns:p="http://schemas.openxmlformats.org/presentationml/2006/main">
  <p:tag name="MT_TILE" val="YES"/>
</p:tagLst>
</file>

<file path=ppt/tags/tag74.xml><?xml version="1.0" encoding="utf-8"?>
<p:tagLst xmlns:a="http://schemas.openxmlformats.org/drawingml/2006/main" xmlns:r="http://schemas.openxmlformats.org/officeDocument/2006/relationships" xmlns:p="http://schemas.openxmlformats.org/presentationml/2006/main">
  <p:tag name="MT_TILE" val="YES"/>
</p:tagLst>
</file>

<file path=ppt/tags/tag75.xml><?xml version="1.0" encoding="utf-8"?>
<p:tagLst xmlns:a="http://schemas.openxmlformats.org/drawingml/2006/main" xmlns:r="http://schemas.openxmlformats.org/officeDocument/2006/relationships" xmlns:p="http://schemas.openxmlformats.org/presentationml/2006/main">
  <p:tag name="MT_TILE" val="YES"/>
</p:tagLst>
</file>

<file path=ppt/tags/tag76.xml><?xml version="1.0" encoding="utf-8"?>
<p:tagLst xmlns:a="http://schemas.openxmlformats.org/drawingml/2006/main" xmlns:r="http://schemas.openxmlformats.org/officeDocument/2006/relationships" xmlns:p="http://schemas.openxmlformats.org/presentationml/2006/main">
  <p:tag name="MT_TILE" val="YES"/>
</p:tagLst>
</file>

<file path=ppt/tags/tag77.xml><?xml version="1.0" encoding="utf-8"?>
<p:tagLst xmlns:a="http://schemas.openxmlformats.org/drawingml/2006/main" xmlns:r="http://schemas.openxmlformats.org/officeDocument/2006/relationships" xmlns:p="http://schemas.openxmlformats.org/presentationml/2006/main">
  <p:tag name="MT_TILE" val="YES"/>
</p:tagLst>
</file>

<file path=ppt/tags/tag78.xml><?xml version="1.0" encoding="utf-8"?>
<p:tagLst xmlns:a="http://schemas.openxmlformats.org/drawingml/2006/main" xmlns:r="http://schemas.openxmlformats.org/officeDocument/2006/relationships" xmlns:p="http://schemas.openxmlformats.org/presentationml/2006/main">
  <p:tag name="MT_TILE" val="YES"/>
</p:tagLst>
</file>

<file path=ppt/tags/tag79.xml><?xml version="1.0" encoding="utf-8"?>
<p:tagLst xmlns:a="http://schemas.openxmlformats.org/drawingml/2006/main" xmlns:r="http://schemas.openxmlformats.org/officeDocument/2006/relationships" xmlns:p="http://schemas.openxmlformats.org/presentationml/2006/main">
  <p:tag name="MT_TILE" val="YES"/>
</p:tagLst>
</file>

<file path=ppt/tags/tag8.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MT_TILE" val="YES"/>
</p:tagLst>
</file>

<file path=ppt/tags/tag81.xml><?xml version="1.0" encoding="utf-8"?>
<p:tagLst xmlns:a="http://schemas.openxmlformats.org/drawingml/2006/main" xmlns:r="http://schemas.openxmlformats.org/officeDocument/2006/relationships" xmlns:p="http://schemas.openxmlformats.org/presentationml/2006/main">
  <p:tag name="MT_TILE" val="YES"/>
</p:tagLst>
</file>

<file path=ppt/tags/tag82.xml><?xml version="1.0" encoding="utf-8"?>
<p:tagLst xmlns:a="http://schemas.openxmlformats.org/drawingml/2006/main" xmlns:r="http://schemas.openxmlformats.org/officeDocument/2006/relationships" xmlns:p="http://schemas.openxmlformats.org/presentationml/2006/main">
  <p:tag name="MT_TILE" val="YES"/>
</p:tagLst>
</file>

<file path=ppt/tags/tag83.xml><?xml version="1.0" encoding="utf-8"?>
<p:tagLst xmlns:a="http://schemas.openxmlformats.org/drawingml/2006/main" xmlns:r="http://schemas.openxmlformats.org/officeDocument/2006/relationships" xmlns:p="http://schemas.openxmlformats.org/presentationml/2006/main">
  <p:tag name="MT_TILE" val="YES"/>
</p:tagLst>
</file>

<file path=ppt/tags/tag84.xml><?xml version="1.0" encoding="utf-8"?>
<p:tagLst xmlns:a="http://schemas.openxmlformats.org/drawingml/2006/main" xmlns:r="http://schemas.openxmlformats.org/officeDocument/2006/relationships" xmlns:p="http://schemas.openxmlformats.org/presentationml/2006/main">
  <p:tag name="MT_TILE" val="YES"/>
</p:tagLst>
</file>

<file path=ppt/tags/tag85.xml><?xml version="1.0" encoding="utf-8"?>
<p:tagLst xmlns:a="http://schemas.openxmlformats.org/drawingml/2006/main" xmlns:r="http://schemas.openxmlformats.org/officeDocument/2006/relationships" xmlns:p="http://schemas.openxmlformats.org/presentationml/2006/main">
  <p:tag name="MT_TILE" val="YES"/>
</p:tagLst>
</file>

<file path=ppt/tags/tag86.xml><?xml version="1.0" encoding="utf-8"?>
<p:tagLst xmlns:a="http://schemas.openxmlformats.org/drawingml/2006/main" xmlns:r="http://schemas.openxmlformats.org/officeDocument/2006/relationships" xmlns:p="http://schemas.openxmlformats.org/presentationml/2006/main">
  <p:tag name="MT_TILE" val="YES"/>
</p:tagLst>
</file>

<file path=ppt/tags/tag87.xml><?xml version="1.0" encoding="utf-8"?>
<p:tagLst xmlns:a="http://schemas.openxmlformats.org/drawingml/2006/main" xmlns:r="http://schemas.openxmlformats.org/officeDocument/2006/relationships" xmlns:p="http://schemas.openxmlformats.org/presentationml/2006/main">
  <p:tag name="MT_TILE" val="YES"/>
</p:tagLst>
</file>

<file path=ppt/tags/tag88.xml><?xml version="1.0" encoding="utf-8"?>
<p:tagLst xmlns:a="http://schemas.openxmlformats.org/drawingml/2006/main" xmlns:r="http://schemas.openxmlformats.org/officeDocument/2006/relationships" xmlns:p="http://schemas.openxmlformats.org/presentationml/2006/main">
  <p:tag name="MT_TILE" val="YES"/>
</p:tagLst>
</file>

<file path=ppt/tags/tag89.xml><?xml version="1.0" encoding="utf-8"?>
<p:tagLst xmlns:a="http://schemas.openxmlformats.org/drawingml/2006/main" xmlns:r="http://schemas.openxmlformats.org/officeDocument/2006/relationships" xmlns:p="http://schemas.openxmlformats.org/presentationml/2006/main">
  <p:tag name="TIMING" val="|10.3|16.9|23.4|65|44.3"/>
</p:tagLst>
</file>

<file path=ppt/tags/tag9.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2"/>
  <p:tag name="ARTICULATE_SOURCE_IMAGE" val="C:\Users\hlader\AppData\Local\Temp\articulate\presenter\imgtemp\oEZmglnr_files\slide0001_image001.png"/>
</p:tagLst>
</file>

<file path=ppt/tags/tag90.xml><?xml version="1.0" encoding="utf-8"?>
<p:tagLst xmlns:a="http://schemas.openxmlformats.org/drawingml/2006/main" xmlns:r="http://schemas.openxmlformats.org/officeDocument/2006/relationships" xmlns:p="http://schemas.openxmlformats.org/presentationml/2006/main">
  <p:tag name="MT_TILE" val="YES"/>
</p:tagLst>
</file>

<file path=ppt/tags/tag91.xml><?xml version="1.0" encoding="utf-8"?>
<p:tagLst xmlns:a="http://schemas.openxmlformats.org/drawingml/2006/main" xmlns:r="http://schemas.openxmlformats.org/officeDocument/2006/relationships" xmlns:p="http://schemas.openxmlformats.org/presentationml/2006/main">
  <p:tag name="MT_TILE" val="YES"/>
</p:tagLst>
</file>

<file path=ppt/tags/tag92.xml><?xml version="1.0" encoding="utf-8"?>
<p:tagLst xmlns:a="http://schemas.openxmlformats.org/drawingml/2006/main" xmlns:r="http://schemas.openxmlformats.org/officeDocument/2006/relationships" xmlns:p="http://schemas.openxmlformats.org/presentationml/2006/main">
  <p:tag name="MT_TILE" val="YES"/>
</p:tagLst>
</file>

<file path=ppt/tags/tag93.xml><?xml version="1.0" encoding="utf-8"?>
<p:tagLst xmlns:a="http://schemas.openxmlformats.org/drawingml/2006/main" xmlns:r="http://schemas.openxmlformats.org/officeDocument/2006/relationships" xmlns:p="http://schemas.openxmlformats.org/presentationml/2006/main">
  <p:tag name="MT_TILE" val="YES"/>
</p:tagLst>
</file>

<file path=ppt/tags/tag94.xml><?xml version="1.0" encoding="utf-8"?>
<p:tagLst xmlns:a="http://schemas.openxmlformats.org/drawingml/2006/main" xmlns:r="http://schemas.openxmlformats.org/officeDocument/2006/relationships" xmlns:p="http://schemas.openxmlformats.org/presentationml/2006/main">
  <p:tag name="MT_TILE" val="YES"/>
</p:tagLst>
</file>

<file path=ppt/tags/tag95.xml><?xml version="1.0" encoding="utf-8"?>
<p:tagLst xmlns:a="http://schemas.openxmlformats.org/drawingml/2006/main" xmlns:r="http://schemas.openxmlformats.org/officeDocument/2006/relationships" xmlns:p="http://schemas.openxmlformats.org/presentationml/2006/main">
  <p:tag name="MT_TILE" val="YES"/>
</p:tagLst>
</file>

<file path=ppt/tags/tag96.xml><?xml version="1.0" encoding="utf-8"?>
<p:tagLst xmlns:a="http://schemas.openxmlformats.org/drawingml/2006/main" xmlns:r="http://schemas.openxmlformats.org/officeDocument/2006/relationships" xmlns:p="http://schemas.openxmlformats.org/presentationml/2006/main">
  <p:tag name="MT_TILE" val="YES"/>
</p:tagLst>
</file>

<file path=ppt/tags/tag97.xml><?xml version="1.0" encoding="utf-8"?>
<p:tagLst xmlns:a="http://schemas.openxmlformats.org/drawingml/2006/main" xmlns:r="http://schemas.openxmlformats.org/officeDocument/2006/relationships" xmlns:p="http://schemas.openxmlformats.org/presentationml/2006/main">
  <p:tag name="MT_TILE" val="YES"/>
</p:tagLst>
</file>

<file path=ppt/tags/tag98.xml><?xml version="1.0" encoding="utf-8"?>
<p:tagLst xmlns:a="http://schemas.openxmlformats.org/drawingml/2006/main" xmlns:r="http://schemas.openxmlformats.org/officeDocument/2006/relationships" xmlns:p="http://schemas.openxmlformats.org/presentationml/2006/main">
  <p:tag name="MT_TILE" val="YES"/>
</p:tagLst>
</file>

<file path=ppt/tags/tag99.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1_no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th_template_2014.pptx" id="{027B1C58-24F5-4936-ACA8-981DDFAF49CB}" vid="{5E7CD30D-4A8A-4984-8B06-B860860F980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th_template_2014.pptx" id="{027B1C58-24F5-4936-ACA8-981DDFAF49CB}" vid="{29B038BF-8570-4C43-9F0C-C401EA6C2ACD}"/>
    </a:ext>
  </a:extLst>
</a:theme>
</file>

<file path=ppt/theme/theme3.xml><?xml version="1.0" encoding="utf-8"?>
<a:theme xmlns:a="http://schemas.openxmlformats.org/drawingml/2006/main" name="EE ILT">
  <a:themeElements>
    <a:clrScheme name="EE ILT">
      <a:dk1>
        <a:srgbClr val="333333"/>
      </a:dk1>
      <a:lt1>
        <a:srgbClr val="FFFFFF"/>
      </a:lt1>
      <a:dk2>
        <a:srgbClr val="0072C6"/>
      </a:dk2>
      <a:lt2>
        <a:srgbClr val="FFFFFF"/>
      </a:lt2>
      <a:accent1>
        <a:srgbClr val="00BCF2"/>
      </a:accent1>
      <a:accent2>
        <a:srgbClr val="9B4F96"/>
      </a:accent2>
      <a:accent3>
        <a:srgbClr val="008A00"/>
      </a:accent3>
      <a:accent4>
        <a:srgbClr val="FCD116"/>
      </a:accent4>
      <a:accent5>
        <a:srgbClr val="DC3C00"/>
      </a:accent5>
      <a:accent6>
        <a:srgbClr val="008272"/>
      </a:accent6>
      <a:hlink>
        <a:srgbClr val="0072C6"/>
      </a:hlink>
      <a:folHlink>
        <a:srgbClr val="00BCF2"/>
      </a:folHlink>
    </a:clrScheme>
    <a:fontScheme name="EE ILT">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eth_template_2014.pptx" id="{027B1C58-24F5-4936-ACA8-981DDFAF49CB}" vid="{5A55BD1E-148C-4331-AF88-02FDC9CF1D79}"/>
    </a:ext>
  </a:extLst>
</a:theme>
</file>

<file path=ppt/theme/theme4.xml><?xml version="1.0" encoding="utf-8"?>
<a:theme xmlns:a="http://schemas.openxmlformats.org/drawingml/2006/main" name="2_EE ILT">
  <a:themeElements>
    <a:clrScheme name="EE ILT">
      <a:dk1>
        <a:srgbClr val="333333"/>
      </a:dk1>
      <a:lt1>
        <a:srgbClr val="FFFFFF"/>
      </a:lt1>
      <a:dk2>
        <a:srgbClr val="0072C6"/>
      </a:dk2>
      <a:lt2>
        <a:srgbClr val="FFFFFF"/>
      </a:lt2>
      <a:accent1>
        <a:srgbClr val="00BCF2"/>
      </a:accent1>
      <a:accent2>
        <a:srgbClr val="9B4F96"/>
      </a:accent2>
      <a:accent3>
        <a:srgbClr val="008A00"/>
      </a:accent3>
      <a:accent4>
        <a:srgbClr val="FCD116"/>
      </a:accent4>
      <a:accent5>
        <a:srgbClr val="DC3C00"/>
      </a:accent5>
      <a:accent6>
        <a:srgbClr val="008272"/>
      </a:accent6>
      <a:hlink>
        <a:srgbClr val="0072C6"/>
      </a:hlink>
      <a:folHlink>
        <a:srgbClr val="00BCF2"/>
      </a:folHlink>
    </a:clrScheme>
    <a:fontScheme name="EE ILT">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eth_template_2014.pptx" id="{027B1C58-24F5-4936-ACA8-981DDFAF49CB}" vid="{7F4D7007-E130-4DCD-9C7F-1D2478DA2277}"/>
    </a:ext>
  </a:extLst>
</a:theme>
</file>

<file path=ppt/theme/theme5.xml><?xml version="1.0" encoding="utf-8"?>
<a:theme xmlns:a="http://schemas.openxmlformats.org/drawingml/2006/main" name="Metro_Template_Light_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6.xml><?xml version="1.0" encoding="utf-8"?>
<a:theme xmlns:a="http://schemas.openxmlformats.org/drawingml/2006/main" name="1_Metro_Template_Light_16x9">
  <a:themeElements>
    <a:clrScheme name="Microsoft Colors">
      <a:dk1>
        <a:srgbClr val="000000"/>
      </a:dk1>
      <a:lt1>
        <a:srgbClr val="FFFFFF"/>
      </a:lt1>
      <a:dk2>
        <a:srgbClr val="3F3F3F"/>
      </a:dk2>
      <a:lt2>
        <a:srgbClr val="F2F2F2"/>
      </a:lt2>
      <a:accent1>
        <a:srgbClr val="00AEEF"/>
      </a:accent1>
      <a:accent2>
        <a:srgbClr val="8CC600"/>
      </a:accent2>
      <a:accent3>
        <a:srgbClr val="FF8A00"/>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7.xml><?xml version="1.0" encoding="utf-8"?>
<a:theme xmlns:a="http://schemas.openxmlformats.org/drawingml/2006/main" name="TwC_Illustration_Blue">
  <a:themeElements>
    <a:clrScheme name="TwC_Illustration_Blue">
      <a:dk1>
        <a:srgbClr val="505050"/>
      </a:dk1>
      <a:lt1>
        <a:srgbClr val="FFFFFF"/>
      </a:lt1>
      <a:dk2>
        <a:srgbClr val="00188F"/>
      </a:dk2>
      <a:lt2>
        <a:srgbClr val="4668C5"/>
      </a:lt2>
      <a:accent1>
        <a:srgbClr val="00BCF2"/>
      </a:accent1>
      <a:accent2>
        <a:srgbClr val="7FBA00"/>
      </a:accent2>
      <a:accent3>
        <a:srgbClr val="BAD80A"/>
      </a:accent3>
      <a:accent4>
        <a:srgbClr val="68217A"/>
      </a:accent4>
      <a:accent5>
        <a:srgbClr val="9B4F96"/>
      </a:accent5>
      <a:accent6>
        <a:srgbClr val="DC3C00"/>
      </a:accent6>
      <a:hlink>
        <a:srgbClr val="00188F"/>
      </a:hlink>
      <a:folHlink>
        <a:srgbClr val="00188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4531829E-6628-4A79-9F53-50547ADF3C91}" vid="{82486626-8576-4207-B240-BBCC85B11504}"/>
    </a:ext>
  </a:extLst>
</a:theme>
</file>

<file path=ppt/theme/theme8.xml><?xml version="1.0" encoding="utf-8"?>
<a:theme xmlns:a="http://schemas.openxmlformats.org/drawingml/2006/main" name="MS Brand White 16-9_Dec-2013">
  <a:themeElements>
    <a:clrScheme name="Custom 12">
      <a:dk1>
        <a:srgbClr val="505050"/>
      </a:dk1>
      <a:lt1>
        <a:srgbClr val="FFFFFF"/>
      </a:lt1>
      <a:dk2>
        <a:srgbClr val="68217A"/>
      </a:dk2>
      <a:lt2>
        <a:srgbClr val="D2D2D2"/>
      </a:lt2>
      <a:accent1>
        <a:srgbClr val="68217A"/>
      </a:accent1>
      <a:accent2>
        <a:srgbClr val="008272"/>
      </a:accent2>
      <a:accent3>
        <a:srgbClr val="B4009E"/>
      </a:accent3>
      <a:accent4>
        <a:srgbClr val="0072C6"/>
      </a:accent4>
      <a:accent5>
        <a:srgbClr val="442359"/>
      </a:accent5>
      <a:accent6>
        <a:srgbClr val="002050"/>
      </a:accent6>
      <a:hlink>
        <a:srgbClr val="68217A"/>
      </a:hlink>
      <a:folHlink>
        <a:srgbClr val="68217A"/>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Dec2013_PRELIM.potx" id="{3C825910-E241-4A9F-A328-6AC2DE27D4BB}" vid="{D9F5F194-A5AE-4351-8DA4-8121ACE344F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78061BB07D6E45BC1E75A8F0A68F26" ma:contentTypeVersion="1" ma:contentTypeDescription="Create a new document." ma:contentTypeScope="" ma:versionID="4010b27c4db3198f12cf19502e373bbf">
  <xsd:schema xmlns:xsd="http://www.w3.org/2001/XMLSchema" xmlns:xs="http://www.w3.org/2001/XMLSchema" xmlns:p="http://schemas.microsoft.com/office/2006/metadata/properties" xmlns:ns3="f68d3d2f-3418-49e6-a6c6-6432f0e4e0aa" targetNamespace="http://schemas.microsoft.com/office/2006/metadata/properties" ma:root="true" ma:fieldsID="556ab709165f19fa616d80e667324b61" ns3:_="">
    <xsd:import namespace="f68d3d2f-3418-49e6-a6c6-6432f0e4e0aa"/>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8d3d2f-3418-49e6-a6c6-6432f0e4e0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92141-BCCB-41B0-ADA6-DF44DD78554C}">
  <ds:schemaRefs>
    <ds:schemaRef ds:uri="http://purl.org/dc/elements/1.1/"/>
    <ds:schemaRef ds:uri="http://schemas.openxmlformats.org/package/2006/metadata/core-properties"/>
    <ds:schemaRef ds:uri="f68d3d2f-3418-49e6-a6c6-6432f0e4e0aa"/>
    <ds:schemaRef ds:uri="http://purl.org/dc/term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F6CDFE2-DBFD-40F8-8BF8-68592FC23B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8d3d2f-3418-49e6-a6c6-6432f0e4e0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E9992B-AD27-4E4C-A71D-E9DA9BF8C3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seth_template_2014</Template>
  <TotalTime>3967</TotalTime>
  <Words>3256</Words>
  <Application>Microsoft Office PowerPoint</Application>
  <PresentationFormat>Widescreen</PresentationFormat>
  <Paragraphs>648</Paragraphs>
  <Slides>64</Slides>
  <Notes>50</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64</vt:i4>
      </vt:variant>
    </vt:vector>
  </HeadingPairs>
  <TitlesOfParts>
    <vt:vector size="86" baseType="lpstr">
      <vt:lpstr>Arial</vt:lpstr>
      <vt:lpstr>Calibri</vt:lpstr>
      <vt:lpstr>Century Gothic</vt:lpstr>
      <vt:lpstr>Consolas</vt:lpstr>
      <vt:lpstr>Corbel</vt:lpstr>
      <vt:lpstr>Segoe</vt:lpstr>
      <vt:lpstr>Segoe Light</vt:lpstr>
      <vt:lpstr>Segoe UI</vt:lpstr>
      <vt:lpstr>Segoe UI Light</vt:lpstr>
      <vt:lpstr>Segoe UI Semibold</vt:lpstr>
      <vt:lpstr>Segoe UI Semilight</vt:lpstr>
      <vt:lpstr>Tahoma</vt:lpstr>
      <vt:lpstr>Times New Roman</vt:lpstr>
      <vt:lpstr>Wingdings</vt:lpstr>
      <vt:lpstr>1_no logo</vt:lpstr>
      <vt:lpstr>2_Logo</vt:lpstr>
      <vt:lpstr>EE ILT</vt:lpstr>
      <vt:lpstr>2_EE ILT</vt:lpstr>
      <vt:lpstr>Metro_Template_Light_16x9</vt:lpstr>
      <vt:lpstr>1_Metro_Template_Light_16x9</vt:lpstr>
      <vt:lpstr>TwC_Illustration_Blue</vt:lpstr>
      <vt:lpstr>MS Brand White 16-9_Dec-2013</vt:lpstr>
      <vt:lpstr>Indistinguishable from magic</vt:lpstr>
      <vt:lpstr>About Seth</vt:lpstr>
      <vt:lpstr>PowerPoint Presentation</vt:lpstr>
      <vt:lpstr>PowerPoint Presentation</vt:lpstr>
      <vt:lpstr>PowerPoint Presentation</vt:lpstr>
      <vt:lpstr>PowerPoint Presentation</vt:lpstr>
      <vt:lpstr>Three magics</vt:lpstr>
      <vt:lpstr>Cloud services</vt:lpstr>
      <vt:lpstr>Cloud services</vt:lpstr>
      <vt:lpstr>PowerPoint Presentation</vt:lpstr>
      <vt:lpstr>PowerPoint Presentation</vt:lpstr>
      <vt:lpstr>SaaS use and growth</vt:lpstr>
      <vt:lpstr>PowerPoint Presentation</vt:lpstr>
      <vt:lpstr>We run the datacenter for you</vt:lpstr>
      <vt:lpstr>Economies of Scale</vt:lpstr>
      <vt:lpstr>PowerPoint Presentation</vt:lpstr>
      <vt:lpstr>Scalable services…</vt:lpstr>
      <vt:lpstr>…provided in a scalable manner</vt:lpstr>
      <vt:lpstr>PowerPoint Presentation</vt:lpstr>
      <vt:lpstr>How services are different </vt:lpstr>
      <vt:lpstr>Services enable continuous improvement using data</vt:lpstr>
      <vt:lpstr>PowerPoint Presentation</vt:lpstr>
      <vt:lpstr>PowerPoint Presentation</vt:lpstr>
      <vt:lpstr>PowerPoint Presentation</vt:lpstr>
      <vt:lpstr>Data</vt:lpstr>
      <vt:lpstr>PowerPoint Presentation</vt:lpstr>
      <vt:lpstr>PowerPoint Presentation</vt:lpstr>
      <vt:lpstr>PowerPoint Presentation</vt:lpstr>
      <vt:lpstr>Internet of MANY things</vt:lpstr>
      <vt:lpstr>All the data in the world</vt:lpstr>
      <vt:lpstr>Social: data plus services</vt:lpstr>
      <vt:lpstr>PowerPoint Presentation</vt:lpstr>
      <vt:lpstr>Ctrl-t     a b</vt:lpstr>
      <vt:lpstr>PowerPoint Presentation</vt:lpstr>
      <vt:lpstr>A/B Testing</vt:lpstr>
      <vt:lpstr>PowerPoint Presentation</vt:lpstr>
      <vt:lpstr>PowerPoint Presentation</vt:lpstr>
      <vt:lpstr>EXO prioritizes availability</vt:lpstr>
      <vt:lpstr>PowerPoint Presentation</vt:lpstr>
      <vt:lpstr>PowerPoint Presentation</vt:lpstr>
      <vt:lpstr>Predict data center failures</vt:lpstr>
      <vt:lpstr>PowerPoint Presentation</vt:lpstr>
      <vt:lpstr>PowerPoint Presentation</vt:lpstr>
      <vt:lpstr>Little data is powerful also</vt:lpstr>
      <vt:lpstr>How Gilles spent his vacation</vt:lpstr>
      <vt:lpstr>PowerPoint Presentation</vt:lpstr>
      <vt:lpstr>PowerPoint Presentation</vt:lpstr>
      <vt:lpstr>PowerPoint Presentation</vt:lpstr>
      <vt:lpstr>PowerPoint Presentation</vt:lpstr>
      <vt:lpstr>Mobile</vt:lpstr>
      <vt:lpstr>Mobile is a force multiplier</vt:lpstr>
      <vt:lpstr>PowerPoint Presentation</vt:lpstr>
      <vt:lpstr>Mobile subscriptions worldwide</vt:lpstr>
      <vt:lpstr>It’s about the mobile data</vt:lpstr>
      <vt:lpstr>PowerPoint Presentation</vt:lpstr>
      <vt:lpstr>Data from users</vt:lpstr>
      <vt:lpstr>Data from sensors</vt:lpstr>
      <vt:lpstr>Power of crowd-sourced data</vt:lpstr>
      <vt:lpstr>PowerPoint Presentation</vt:lpstr>
      <vt:lpstr>Data from the web</vt:lpstr>
      <vt:lpstr>PowerPoint Presentation</vt:lpstr>
      <vt:lpstr>PowerPoint Presentation</vt:lpstr>
      <vt:lpstr>Three technologies indistinguishable from magic</vt:lpstr>
      <vt:lpstr>Indistinguishable from magic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Indistinguishable from magic</dc:title>
  <dc:creator>Seth Eliot</dc:creator>
  <cp:lastModifiedBy>Seth Eliot</cp:lastModifiedBy>
  <cp:revision>245</cp:revision>
  <dcterms:created xsi:type="dcterms:W3CDTF">2014-08-29T20:51:13Z</dcterms:created>
  <dcterms:modified xsi:type="dcterms:W3CDTF">2014-09-15T03:43:44Z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0x0101008B78061BB07D6E45BC1E75A8F0A68F26</vt:lpwstr>
  </property>
  <property fmtid="{D5CDD505-2E9C-101B-9397-08002B2CF9AE}" pid="4" name="DocVizMetadataToken">
    <vt:lpwstr>600x590x1</vt:lpwstr>
  </property>
  <property fmtid="{D5CDD505-2E9C-101B-9397-08002B2CF9AE}" pid="5" name="DocVizPreviewMetadata_Count">
    <vt:i4>21</vt:i4>
  </property>
  <property fmtid="{D5CDD505-2E9C-101B-9397-08002B2CF9AE}" pid="6" name="DocVizPreviewMetadata_0">
    <vt:lpwstr>300x185x1</vt:lpwstr>
  </property>
</Properties>
</file>