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9.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0.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1.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2.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3.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4.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5.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6.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7.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38.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39.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93"/>
  </p:notesMasterIdLst>
  <p:sldIdLst>
    <p:sldId id="256" r:id="rId5"/>
    <p:sldId id="258" r:id="rId6"/>
    <p:sldId id="411" r:id="rId7"/>
    <p:sldId id="257" r:id="rId8"/>
    <p:sldId id="363" r:id="rId9"/>
    <p:sldId id="358" r:id="rId10"/>
    <p:sldId id="316" r:id="rId11"/>
    <p:sldId id="360" r:id="rId12"/>
    <p:sldId id="262" r:id="rId13"/>
    <p:sldId id="317" r:id="rId14"/>
    <p:sldId id="361" r:id="rId15"/>
    <p:sldId id="284" r:id="rId16"/>
    <p:sldId id="274" r:id="rId17"/>
    <p:sldId id="386" r:id="rId18"/>
    <p:sldId id="382" r:id="rId19"/>
    <p:sldId id="383" r:id="rId20"/>
    <p:sldId id="275" r:id="rId21"/>
    <p:sldId id="280" r:id="rId22"/>
    <p:sldId id="282" r:id="rId23"/>
    <p:sldId id="276" r:id="rId24"/>
    <p:sldId id="283" r:id="rId25"/>
    <p:sldId id="384" r:id="rId26"/>
    <p:sldId id="285" r:id="rId27"/>
    <p:sldId id="270" r:id="rId28"/>
    <p:sldId id="266" r:id="rId29"/>
    <p:sldId id="412" r:id="rId30"/>
    <p:sldId id="367" r:id="rId31"/>
    <p:sldId id="368" r:id="rId32"/>
    <p:sldId id="353" r:id="rId33"/>
    <p:sldId id="365" r:id="rId34"/>
    <p:sldId id="319" r:id="rId35"/>
    <p:sldId id="366" r:id="rId36"/>
    <p:sldId id="364" r:id="rId37"/>
    <p:sldId id="387" r:id="rId38"/>
    <p:sldId id="388" r:id="rId39"/>
    <p:sldId id="389" r:id="rId40"/>
    <p:sldId id="391" r:id="rId41"/>
    <p:sldId id="393" r:id="rId42"/>
    <p:sldId id="394" r:id="rId43"/>
    <p:sldId id="417" r:id="rId44"/>
    <p:sldId id="419" r:id="rId45"/>
    <p:sldId id="327" r:id="rId46"/>
    <p:sldId id="329" r:id="rId47"/>
    <p:sldId id="330" r:id="rId48"/>
    <p:sldId id="331" r:id="rId49"/>
    <p:sldId id="332" r:id="rId50"/>
    <p:sldId id="333" r:id="rId51"/>
    <p:sldId id="335" r:id="rId52"/>
    <p:sldId id="337" r:id="rId53"/>
    <p:sldId id="338" r:id="rId54"/>
    <p:sldId id="380" r:id="rId55"/>
    <p:sldId id="339" r:id="rId56"/>
    <p:sldId id="341" r:id="rId57"/>
    <p:sldId id="342" r:id="rId58"/>
    <p:sldId id="344" r:id="rId59"/>
    <p:sldId id="428" r:id="rId60"/>
    <p:sldId id="348" r:id="rId61"/>
    <p:sldId id="349" r:id="rId62"/>
    <p:sldId id="350" r:id="rId63"/>
    <p:sldId id="418" r:id="rId64"/>
    <p:sldId id="413" r:id="rId65"/>
    <p:sldId id="414" r:id="rId66"/>
    <p:sldId id="415" r:id="rId67"/>
    <p:sldId id="416" r:id="rId68"/>
    <p:sldId id="352" r:id="rId69"/>
    <p:sldId id="351" r:id="rId70"/>
    <p:sldId id="372" r:id="rId71"/>
    <p:sldId id="373" r:id="rId72"/>
    <p:sldId id="374" r:id="rId73"/>
    <p:sldId id="375" r:id="rId74"/>
    <p:sldId id="369" r:id="rId75"/>
    <p:sldId id="370" r:id="rId76"/>
    <p:sldId id="376" r:id="rId77"/>
    <p:sldId id="427" r:id="rId78"/>
    <p:sldId id="402" r:id="rId79"/>
    <p:sldId id="420" r:id="rId80"/>
    <p:sldId id="421" r:id="rId81"/>
    <p:sldId id="404" r:id="rId82"/>
    <p:sldId id="422" r:id="rId83"/>
    <p:sldId id="423" r:id="rId84"/>
    <p:sldId id="426" r:id="rId85"/>
    <p:sldId id="425" r:id="rId86"/>
    <p:sldId id="429" r:id="rId87"/>
    <p:sldId id="354" r:id="rId88"/>
    <p:sldId id="362" r:id="rId89"/>
    <p:sldId id="355" r:id="rId90"/>
    <p:sldId id="371" r:id="rId91"/>
    <p:sldId id="356"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th" id="{40A4BBC7-9575-421C-A9D2-7FBF6A0F4F58}">
          <p14:sldIdLst>
            <p14:sldId id="256"/>
            <p14:sldId id="258"/>
          </p14:sldIdLst>
        </p14:section>
        <p14:section name="Ken" id="{1750809C-869D-48C6-8A9C-1E3EF36A3937}">
          <p14:sldIdLst>
            <p14:sldId id="411"/>
            <p14:sldId id="257"/>
          </p14:sldIdLst>
        </p14:section>
        <p14:section name="Seth" id="{1C5B5EDE-9467-41CE-A730-A5A125C452DC}">
          <p14:sldIdLst>
            <p14:sldId id="363"/>
            <p14:sldId id="358"/>
            <p14:sldId id="316"/>
            <p14:sldId id="360"/>
            <p14:sldId id="262"/>
            <p14:sldId id="317"/>
            <p14:sldId id="361"/>
            <p14:sldId id="284"/>
            <p14:sldId id="274"/>
            <p14:sldId id="386"/>
            <p14:sldId id="382"/>
            <p14:sldId id="383"/>
            <p14:sldId id="275"/>
            <p14:sldId id="280"/>
            <p14:sldId id="282"/>
            <p14:sldId id="276"/>
            <p14:sldId id="283"/>
            <p14:sldId id="384"/>
          </p14:sldIdLst>
        </p14:section>
        <p14:section name="Ken" id="{8DD5B5C1-4401-46A0-AC3A-A75D1E36007F}">
          <p14:sldIdLst>
            <p14:sldId id="285"/>
            <p14:sldId id="270"/>
            <p14:sldId id="266"/>
            <p14:sldId id="412"/>
            <p14:sldId id="367"/>
            <p14:sldId id="368"/>
            <p14:sldId id="353"/>
            <p14:sldId id="365"/>
            <p14:sldId id="319"/>
            <p14:sldId id="366"/>
            <p14:sldId id="364"/>
            <p14:sldId id="387"/>
            <p14:sldId id="388"/>
            <p14:sldId id="389"/>
            <p14:sldId id="391"/>
            <p14:sldId id="393"/>
            <p14:sldId id="394"/>
            <p14:sldId id="417"/>
            <p14:sldId id="419"/>
            <p14:sldId id="327"/>
            <p14:sldId id="329"/>
            <p14:sldId id="330"/>
            <p14:sldId id="331"/>
            <p14:sldId id="332"/>
            <p14:sldId id="333"/>
            <p14:sldId id="335"/>
          </p14:sldIdLst>
        </p14:section>
        <p14:section name="Seth" id="{6B66D6ED-6EC6-45C4-812D-8D0DFCB56826}">
          <p14:sldIdLst>
            <p14:sldId id="337"/>
            <p14:sldId id="338"/>
            <p14:sldId id="380"/>
            <p14:sldId id="339"/>
            <p14:sldId id="341"/>
            <p14:sldId id="342"/>
            <p14:sldId id="344"/>
            <p14:sldId id="428"/>
            <p14:sldId id="348"/>
            <p14:sldId id="349"/>
            <p14:sldId id="350"/>
            <p14:sldId id="418"/>
            <p14:sldId id="413"/>
            <p14:sldId id="414"/>
            <p14:sldId id="415"/>
            <p14:sldId id="416"/>
            <p14:sldId id="352"/>
            <p14:sldId id="351"/>
            <p14:sldId id="372"/>
            <p14:sldId id="373"/>
            <p14:sldId id="374"/>
            <p14:sldId id="375"/>
            <p14:sldId id="369"/>
            <p14:sldId id="370"/>
            <p14:sldId id="376"/>
          </p14:sldIdLst>
        </p14:section>
        <p14:section name="Ken" id="{0D66F09B-ED5B-4116-A11E-03A8577EBFC8}">
          <p14:sldIdLst>
            <p14:sldId id="427"/>
            <p14:sldId id="402"/>
            <p14:sldId id="420"/>
            <p14:sldId id="421"/>
            <p14:sldId id="404"/>
            <p14:sldId id="422"/>
            <p14:sldId id="423"/>
            <p14:sldId id="426"/>
            <p14:sldId id="425"/>
            <p14:sldId id="429"/>
            <p14:sldId id="354"/>
            <p14:sldId id="362"/>
            <p14:sldId id="355"/>
            <p14:sldId id="371"/>
            <p14:sldId id="356"/>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n Johnston" initials="KJ"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194" autoAdjust="0"/>
  </p:normalViewPr>
  <p:slideViewPr>
    <p:cSldViewPr>
      <p:cViewPr>
        <p:scale>
          <a:sx n="90" d="100"/>
          <a:sy n="90" d="100"/>
        </p:scale>
        <p:origin x="-1398" y="306"/>
      </p:cViewPr>
      <p:guideLst>
        <p:guide orient="horz" pos="2160"/>
        <p:guide pos="2880"/>
      </p:guideLst>
    </p:cSldViewPr>
  </p:slideViewPr>
  <p:notesTextViewPr>
    <p:cViewPr>
      <p:scale>
        <a:sx n="1" d="1"/>
        <a:sy n="1" d="1"/>
      </p:scale>
      <p:origin x="0" y="0"/>
    </p:cViewPr>
  </p:notesTextViewPr>
  <p:sorterViewPr>
    <p:cViewPr>
      <p:scale>
        <a:sx n="120" d="100"/>
        <a:sy n="120" d="100"/>
      </p:scale>
      <p:origin x="0" y="3606"/>
    </p:cViewPr>
  </p:sorterViewPr>
  <p:notesViewPr>
    <p:cSldViewPr>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692225-D652-4B63-979E-808CA829A776}"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E23751ED-A34E-4859-B1B3-942E2490E681}">
      <dgm:prSet phldrT="[Text]"/>
      <dgm:spPr/>
      <dgm:t>
        <a:bodyPr/>
        <a:lstStyle/>
        <a:p>
          <a:r>
            <a:rPr lang="en-US" dirty="0" smtClean="0">
              <a:latin typeface="+mj-lt"/>
            </a:rPr>
            <a:t>Virtualization</a:t>
          </a:r>
          <a:endParaRPr lang="en-US" dirty="0">
            <a:latin typeface="+mj-lt"/>
          </a:endParaRPr>
        </a:p>
      </dgm:t>
    </dgm:pt>
    <dgm:pt modelId="{B8AB7D1B-C47B-4122-A214-F39ED28B8E9B}" type="parTrans" cxnId="{E1EB6521-B1CA-4D8B-8B65-5428E1667150}">
      <dgm:prSet/>
      <dgm:spPr/>
      <dgm:t>
        <a:bodyPr/>
        <a:lstStyle/>
        <a:p>
          <a:endParaRPr lang="en-US"/>
        </a:p>
      </dgm:t>
    </dgm:pt>
    <dgm:pt modelId="{B037AA93-1993-4F83-B7C5-8AA95D6A074F}" type="sibTrans" cxnId="{E1EB6521-B1CA-4D8B-8B65-5428E1667150}">
      <dgm:prSet/>
      <dgm:spPr/>
      <dgm:t>
        <a:bodyPr/>
        <a:lstStyle/>
        <a:p>
          <a:endParaRPr lang="en-US"/>
        </a:p>
      </dgm:t>
    </dgm:pt>
    <dgm:pt modelId="{7B2CDEE9-DBE0-4DA9-8C00-B60C2270391D}">
      <dgm:prSet phldrT="[Text]"/>
      <dgm:spPr/>
      <dgm:t>
        <a:bodyPr/>
        <a:lstStyle/>
        <a:p>
          <a:r>
            <a:rPr lang="en-US" dirty="0" smtClean="0">
              <a:latin typeface="+mj-lt"/>
            </a:rPr>
            <a:t>Elasticity</a:t>
          </a:r>
          <a:endParaRPr lang="en-US" dirty="0">
            <a:latin typeface="+mj-lt"/>
          </a:endParaRPr>
        </a:p>
      </dgm:t>
    </dgm:pt>
    <dgm:pt modelId="{801455B0-EE70-476F-853E-579F083BADCE}" type="parTrans" cxnId="{462087B6-2795-4642-814F-F5687E72A077}">
      <dgm:prSet/>
      <dgm:spPr/>
      <dgm:t>
        <a:bodyPr/>
        <a:lstStyle/>
        <a:p>
          <a:endParaRPr lang="en-US"/>
        </a:p>
      </dgm:t>
    </dgm:pt>
    <dgm:pt modelId="{BDEAB9D0-EB5B-4DEB-A627-F137ED660090}" type="sibTrans" cxnId="{462087B6-2795-4642-814F-F5687E72A077}">
      <dgm:prSet/>
      <dgm:spPr/>
      <dgm:t>
        <a:bodyPr/>
        <a:lstStyle/>
        <a:p>
          <a:endParaRPr lang="en-US"/>
        </a:p>
      </dgm:t>
    </dgm:pt>
    <dgm:pt modelId="{B8CD49A7-D794-4430-933F-B790E3E914C2}">
      <dgm:prSet phldrT="[Text]"/>
      <dgm:spPr/>
      <dgm:t>
        <a:bodyPr/>
        <a:lstStyle/>
        <a:p>
          <a:r>
            <a:rPr lang="en-US" dirty="0" smtClean="0">
              <a:latin typeface="+mj-lt"/>
            </a:rPr>
            <a:t>Happiness</a:t>
          </a:r>
          <a:endParaRPr lang="en-US" dirty="0">
            <a:latin typeface="+mj-lt"/>
          </a:endParaRPr>
        </a:p>
      </dgm:t>
    </dgm:pt>
    <dgm:pt modelId="{243095C2-4B67-4836-8152-A216DAFA8B61}" type="parTrans" cxnId="{F369DF8C-F7D8-413C-8571-F52C9A4E4BF5}">
      <dgm:prSet/>
      <dgm:spPr/>
      <dgm:t>
        <a:bodyPr/>
        <a:lstStyle/>
        <a:p>
          <a:endParaRPr lang="en-US"/>
        </a:p>
      </dgm:t>
    </dgm:pt>
    <dgm:pt modelId="{1A8A3B18-8A8D-4CB8-B5F0-137E5DD0336B}" type="sibTrans" cxnId="{F369DF8C-F7D8-413C-8571-F52C9A4E4BF5}">
      <dgm:prSet/>
      <dgm:spPr/>
      <dgm:t>
        <a:bodyPr/>
        <a:lstStyle/>
        <a:p>
          <a:endParaRPr lang="en-US"/>
        </a:p>
      </dgm:t>
    </dgm:pt>
    <dgm:pt modelId="{065B7CE3-8CC4-4B4E-A226-5D29EDEC9BC9}">
      <dgm:prSet phldrT="[Text]"/>
      <dgm:spPr/>
      <dgm:t>
        <a:bodyPr/>
        <a:lstStyle/>
        <a:p>
          <a:r>
            <a:rPr lang="en-US" dirty="0" smtClean="0">
              <a:latin typeface="+mj-lt"/>
            </a:rPr>
            <a:t>Power</a:t>
          </a:r>
          <a:endParaRPr lang="en-US" dirty="0">
            <a:latin typeface="+mj-lt"/>
          </a:endParaRPr>
        </a:p>
      </dgm:t>
    </dgm:pt>
    <dgm:pt modelId="{A990FBA8-10A3-4B94-AE20-168203CBBF2D}" type="parTrans" cxnId="{7E24E0F2-64B1-4C99-B548-7F6CA5F4227B}">
      <dgm:prSet/>
      <dgm:spPr/>
      <dgm:t>
        <a:bodyPr/>
        <a:lstStyle/>
        <a:p>
          <a:endParaRPr lang="en-US"/>
        </a:p>
      </dgm:t>
    </dgm:pt>
    <dgm:pt modelId="{DFFF744B-7913-4EAC-B149-071D5D3D9E64}" type="sibTrans" cxnId="{7E24E0F2-64B1-4C99-B548-7F6CA5F4227B}">
      <dgm:prSet/>
      <dgm:spPr/>
      <dgm:t>
        <a:bodyPr/>
        <a:lstStyle/>
        <a:p>
          <a:endParaRPr lang="en-US"/>
        </a:p>
      </dgm:t>
    </dgm:pt>
    <dgm:pt modelId="{8095924B-F35F-4FE1-86B5-421A4DB29C1D}" type="pres">
      <dgm:prSet presAssocID="{5C692225-D652-4B63-979E-808CA829A776}" presName="Name0" presStyleCnt="0">
        <dgm:presLayoutVars>
          <dgm:dir/>
          <dgm:resizeHandles val="exact"/>
        </dgm:presLayoutVars>
      </dgm:prSet>
      <dgm:spPr/>
      <dgm:t>
        <a:bodyPr/>
        <a:lstStyle/>
        <a:p>
          <a:endParaRPr lang="en-US"/>
        </a:p>
      </dgm:t>
    </dgm:pt>
    <dgm:pt modelId="{6AEC3AB4-506D-4D38-B025-F889FA030A0F}" type="pres">
      <dgm:prSet presAssocID="{E23751ED-A34E-4859-B1B3-942E2490E681}" presName="composite" presStyleCnt="0"/>
      <dgm:spPr/>
    </dgm:pt>
    <dgm:pt modelId="{C64B1A3A-6743-484E-8E14-54690842D0D0}" type="pres">
      <dgm:prSet presAssocID="{E23751ED-A34E-4859-B1B3-942E2490E681}" presName="imagSh" presStyleLbl="bgImgPlace1" presStyleIdx="0" presStyleCnt="4"/>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p>
      </dgm:t>
    </dgm:pt>
    <dgm:pt modelId="{8C1D7E14-008F-4921-B053-C1A9015317A0}" type="pres">
      <dgm:prSet presAssocID="{E23751ED-A34E-4859-B1B3-942E2490E681}" presName="txNode" presStyleLbl="node1" presStyleIdx="0" presStyleCnt="4" custScaleY="45758">
        <dgm:presLayoutVars>
          <dgm:bulletEnabled val="1"/>
        </dgm:presLayoutVars>
      </dgm:prSet>
      <dgm:spPr/>
      <dgm:t>
        <a:bodyPr/>
        <a:lstStyle/>
        <a:p>
          <a:endParaRPr lang="en-US"/>
        </a:p>
      </dgm:t>
    </dgm:pt>
    <dgm:pt modelId="{B2DC350F-4125-4823-992B-99C38E444750}" type="pres">
      <dgm:prSet presAssocID="{B037AA93-1993-4F83-B7C5-8AA95D6A074F}" presName="sibTrans" presStyleLbl="sibTrans2D1" presStyleIdx="0" presStyleCnt="3"/>
      <dgm:spPr/>
      <dgm:t>
        <a:bodyPr/>
        <a:lstStyle/>
        <a:p>
          <a:endParaRPr lang="en-US"/>
        </a:p>
      </dgm:t>
    </dgm:pt>
    <dgm:pt modelId="{2775EDBA-BC5A-4E72-8FFF-5196C22597DD}" type="pres">
      <dgm:prSet presAssocID="{B037AA93-1993-4F83-B7C5-8AA95D6A074F}" presName="connTx" presStyleLbl="sibTrans2D1" presStyleIdx="0" presStyleCnt="3"/>
      <dgm:spPr/>
      <dgm:t>
        <a:bodyPr/>
        <a:lstStyle/>
        <a:p>
          <a:endParaRPr lang="en-US"/>
        </a:p>
      </dgm:t>
    </dgm:pt>
    <dgm:pt modelId="{40873092-9C21-4905-8CFF-A8F193A24C09}" type="pres">
      <dgm:prSet presAssocID="{7B2CDEE9-DBE0-4DA9-8C00-B60C2270391D}" presName="composite" presStyleCnt="0"/>
      <dgm:spPr/>
    </dgm:pt>
    <dgm:pt modelId="{17868BA8-B10F-4B69-B162-E2D852B53FF7}" type="pres">
      <dgm:prSet presAssocID="{7B2CDEE9-DBE0-4DA9-8C00-B60C2270391D}" presName="imagSh" presStyleLbl="bgImgPlace1" presStyleIdx="1" presStyleCnt="4" custLinFactNeighborX="2817" custLinFactNeighborY="1870"/>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n-US"/>
        </a:p>
      </dgm:t>
    </dgm:pt>
    <dgm:pt modelId="{3483E7E7-FF6D-447F-963F-61B0B916C994}" type="pres">
      <dgm:prSet presAssocID="{7B2CDEE9-DBE0-4DA9-8C00-B60C2270391D}" presName="txNode" presStyleLbl="node1" presStyleIdx="1" presStyleCnt="4" custScaleY="43512">
        <dgm:presLayoutVars>
          <dgm:bulletEnabled val="1"/>
        </dgm:presLayoutVars>
      </dgm:prSet>
      <dgm:spPr/>
      <dgm:t>
        <a:bodyPr/>
        <a:lstStyle/>
        <a:p>
          <a:endParaRPr lang="en-US"/>
        </a:p>
      </dgm:t>
    </dgm:pt>
    <dgm:pt modelId="{66DE74BF-C902-43D2-9F06-0F90D5A8D9C0}" type="pres">
      <dgm:prSet presAssocID="{BDEAB9D0-EB5B-4DEB-A627-F137ED660090}" presName="sibTrans" presStyleLbl="sibTrans2D1" presStyleIdx="1" presStyleCnt="3"/>
      <dgm:spPr/>
      <dgm:t>
        <a:bodyPr/>
        <a:lstStyle/>
        <a:p>
          <a:endParaRPr lang="en-US"/>
        </a:p>
      </dgm:t>
    </dgm:pt>
    <dgm:pt modelId="{67E06F67-4869-4E88-BCE4-E81F10718851}" type="pres">
      <dgm:prSet presAssocID="{BDEAB9D0-EB5B-4DEB-A627-F137ED660090}" presName="connTx" presStyleLbl="sibTrans2D1" presStyleIdx="1" presStyleCnt="3"/>
      <dgm:spPr/>
      <dgm:t>
        <a:bodyPr/>
        <a:lstStyle/>
        <a:p>
          <a:endParaRPr lang="en-US"/>
        </a:p>
      </dgm:t>
    </dgm:pt>
    <dgm:pt modelId="{1467440D-6A83-4A97-8CEA-66E3E45F0DC8}" type="pres">
      <dgm:prSet presAssocID="{065B7CE3-8CC4-4B4E-A226-5D29EDEC9BC9}" presName="composite" presStyleCnt="0"/>
      <dgm:spPr/>
    </dgm:pt>
    <dgm:pt modelId="{ECF23A54-AFB2-4B6B-B5B8-1857D726BD35}" type="pres">
      <dgm:prSet presAssocID="{065B7CE3-8CC4-4B4E-A226-5D29EDEC9BC9}" presName="imagSh" presStyleLbl="bgImgPlace1" presStyleIdx="2" presStyleCnt="4"/>
      <dgm:spPr>
        <a:blipFill>
          <a:blip xmlns:r="http://schemas.openxmlformats.org/officeDocument/2006/relationships" r:embed="rId3" cstate="screen">
            <a:extLst>
              <a:ext uri="{28A0092B-C50C-407E-A947-70E740481C1C}">
                <a14:useLocalDpi xmlns:a14="http://schemas.microsoft.com/office/drawing/2010/main"/>
              </a:ext>
            </a:extLst>
          </a:blip>
          <a:srcRect/>
          <a:stretch>
            <a:fillRect l="-12000" r="-12000"/>
          </a:stretch>
        </a:blipFill>
      </dgm:spPr>
      <dgm:t>
        <a:bodyPr/>
        <a:lstStyle/>
        <a:p>
          <a:endParaRPr lang="en-US"/>
        </a:p>
      </dgm:t>
    </dgm:pt>
    <dgm:pt modelId="{8AB55623-4ADE-48F2-98DD-72B76A235445}" type="pres">
      <dgm:prSet presAssocID="{065B7CE3-8CC4-4B4E-A226-5D29EDEC9BC9}" presName="txNode" presStyleLbl="node1" presStyleIdx="2" presStyleCnt="4" custScaleY="48758">
        <dgm:presLayoutVars>
          <dgm:bulletEnabled val="1"/>
        </dgm:presLayoutVars>
      </dgm:prSet>
      <dgm:spPr/>
      <dgm:t>
        <a:bodyPr/>
        <a:lstStyle/>
        <a:p>
          <a:endParaRPr lang="en-US"/>
        </a:p>
      </dgm:t>
    </dgm:pt>
    <dgm:pt modelId="{E7C0B716-AFA7-48E9-844B-0B6F7DDCE7EE}" type="pres">
      <dgm:prSet presAssocID="{DFFF744B-7913-4EAC-B149-071D5D3D9E64}" presName="sibTrans" presStyleLbl="sibTrans2D1" presStyleIdx="2" presStyleCnt="3"/>
      <dgm:spPr/>
      <dgm:t>
        <a:bodyPr/>
        <a:lstStyle/>
        <a:p>
          <a:endParaRPr lang="en-US"/>
        </a:p>
      </dgm:t>
    </dgm:pt>
    <dgm:pt modelId="{94835429-0C45-47A6-9D1E-F17C2C32248D}" type="pres">
      <dgm:prSet presAssocID="{DFFF744B-7913-4EAC-B149-071D5D3D9E64}" presName="connTx" presStyleLbl="sibTrans2D1" presStyleIdx="2" presStyleCnt="3"/>
      <dgm:spPr/>
      <dgm:t>
        <a:bodyPr/>
        <a:lstStyle/>
        <a:p>
          <a:endParaRPr lang="en-US"/>
        </a:p>
      </dgm:t>
    </dgm:pt>
    <dgm:pt modelId="{096AE161-47D7-410F-80D5-D7D12B4C2266}" type="pres">
      <dgm:prSet presAssocID="{B8CD49A7-D794-4430-933F-B790E3E914C2}" presName="composite" presStyleCnt="0"/>
      <dgm:spPr/>
    </dgm:pt>
    <dgm:pt modelId="{8E2A1271-E7CE-4733-B12F-037735B8945A}" type="pres">
      <dgm:prSet presAssocID="{B8CD49A7-D794-4430-933F-B790E3E914C2}" presName="imagSh" presStyleLbl="bgImgPlace1" presStyleIdx="3" presStyleCnt="4"/>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t>
        <a:bodyPr/>
        <a:lstStyle/>
        <a:p>
          <a:endParaRPr lang="en-US"/>
        </a:p>
      </dgm:t>
    </dgm:pt>
    <dgm:pt modelId="{A5A9F47A-D95A-4D7D-BB47-FCC0B7F0EC8D}" type="pres">
      <dgm:prSet presAssocID="{B8CD49A7-D794-4430-933F-B790E3E914C2}" presName="txNode" presStyleLbl="node1" presStyleIdx="3" presStyleCnt="4" custScaleY="45217">
        <dgm:presLayoutVars>
          <dgm:bulletEnabled val="1"/>
        </dgm:presLayoutVars>
      </dgm:prSet>
      <dgm:spPr/>
      <dgm:t>
        <a:bodyPr/>
        <a:lstStyle/>
        <a:p>
          <a:endParaRPr lang="en-US"/>
        </a:p>
      </dgm:t>
    </dgm:pt>
  </dgm:ptLst>
  <dgm:cxnLst>
    <dgm:cxn modelId="{028BFD37-FD54-4248-A79A-1984E47A3C2D}" type="presOf" srcId="{065B7CE3-8CC4-4B4E-A226-5D29EDEC9BC9}" destId="{8AB55623-4ADE-48F2-98DD-72B76A235445}" srcOrd="0" destOrd="0" presId="urn:microsoft.com/office/officeart/2005/8/layout/hProcess10"/>
    <dgm:cxn modelId="{E48E141D-C429-416B-9725-B6E746503D9B}" type="presOf" srcId="{E23751ED-A34E-4859-B1B3-942E2490E681}" destId="{8C1D7E14-008F-4921-B053-C1A9015317A0}" srcOrd="0" destOrd="0" presId="urn:microsoft.com/office/officeart/2005/8/layout/hProcess10"/>
    <dgm:cxn modelId="{5641EEDB-5B5E-45B1-A366-AEB2E146CFA2}" type="presOf" srcId="{BDEAB9D0-EB5B-4DEB-A627-F137ED660090}" destId="{66DE74BF-C902-43D2-9F06-0F90D5A8D9C0}" srcOrd="0" destOrd="0" presId="urn:microsoft.com/office/officeart/2005/8/layout/hProcess10"/>
    <dgm:cxn modelId="{7E24E0F2-64B1-4C99-B548-7F6CA5F4227B}" srcId="{5C692225-D652-4B63-979E-808CA829A776}" destId="{065B7CE3-8CC4-4B4E-A226-5D29EDEC9BC9}" srcOrd="2" destOrd="0" parTransId="{A990FBA8-10A3-4B94-AE20-168203CBBF2D}" sibTransId="{DFFF744B-7913-4EAC-B149-071D5D3D9E64}"/>
    <dgm:cxn modelId="{AE86B16E-C495-4FB9-AC76-24D6B3A912CF}" type="presOf" srcId="{5C692225-D652-4B63-979E-808CA829A776}" destId="{8095924B-F35F-4FE1-86B5-421A4DB29C1D}" srcOrd="0" destOrd="0" presId="urn:microsoft.com/office/officeart/2005/8/layout/hProcess10"/>
    <dgm:cxn modelId="{1513FAFD-D529-4193-B4AD-C2C3816F95BD}" type="presOf" srcId="{7B2CDEE9-DBE0-4DA9-8C00-B60C2270391D}" destId="{3483E7E7-FF6D-447F-963F-61B0B916C994}" srcOrd="0" destOrd="0" presId="urn:microsoft.com/office/officeart/2005/8/layout/hProcess10"/>
    <dgm:cxn modelId="{1B34DBF8-43B2-4467-A7BA-B9138339E9E9}" type="presOf" srcId="{DFFF744B-7913-4EAC-B149-071D5D3D9E64}" destId="{E7C0B716-AFA7-48E9-844B-0B6F7DDCE7EE}" srcOrd="0" destOrd="0" presId="urn:microsoft.com/office/officeart/2005/8/layout/hProcess10"/>
    <dgm:cxn modelId="{462087B6-2795-4642-814F-F5687E72A077}" srcId="{5C692225-D652-4B63-979E-808CA829A776}" destId="{7B2CDEE9-DBE0-4DA9-8C00-B60C2270391D}" srcOrd="1" destOrd="0" parTransId="{801455B0-EE70-476F-853E-579F083BADCE}" sibTransId="{BDEAB9D0-EB5B-4DEB-A627-F137ED660090}"/>
    <dgm:cxn modelId="{D3D33970-1947-41A8-90D2-E19461ECA96B}" type="presOf" srcId="{DFFF744B-7913-4EAC-B149-071D5D3D9E64}" destId="{94835429-0C45-47A6-9D1E-F17C2C32248D}" srcOrd="1" destOrd="0" presId="urn:microsoft.com/office/officeart/2005/8/layout/hProcess10"/>
    <dgm:cxn modelId="{CC77BEA6-8648-402F-8812-E61AB6636801}" type="presOf" srcId="{B8CD49A7-D794-4430-933F-B790E3E914C2}" destId="{A5A9F47A-D95A-4D7D-BB47-FCC0B7F0EC8D}" srcOrd="0" destOrd="0" presId="urn:microsoft.com/office/officeart/2005/8/layout/hProcess10"/>
    <dgm:cxn modelId="{08DBD25E-E41B-44ED-BDA2-6BF7CCE578AC}" type="presOf" srcId="{B037AA93-1993-4F83-B7C5-8AA95D6A074F}" destId="{2775EDBA-BC5A-4E72-8FFF-5196C22597DD}" srcOrd="1" destOrd="0" presId="urn:microsoft.com/office/officeart/2005/8/layout/hProcess10"/>
    <dgm:cxn modelId="{34074113-35C8-4DB1-A357-2022524F9B6B}" type="presOf" srcId="{B037AA93-1993-4F83-B7C5-8AA95D6A074F}" destId="{B2DC350F-4125-4823-992B-99C38E444750}" srcOrd="0" destOrd="0" presId="urn:microsoft.com/office/officeart/2005/8/layout/hProcess10"/>
    <dgm:cxn modelId="{E1EB6521-B1CA-4D8B-8B65-5428E1667150}" srcId="{5C692225-D652-4B63-979E-808CA829A776}" destId="{E23751ED-A34E-4859-B1B3-942E2490E681}" srcOrd="0" destOrd="0" parTransId="{B8AB7D1B-C47B-4122-A214-F39ED28B8E9B}" sibTransId="{B037AA93-1993-4F83-B7C5-8AA95D6A074F}"/>
    <dgm:cxn modelId="{F369DF8C-F7D8-413C-8571-F52C9A4E4BF5}" srcId="{5C692225-D652-4B63-979E-808CA829A776}" destId="{B8CD49A7-D794-4430-933F-B790E3E914C2}" srcOrd="3" destOrd="0" parTransId="{243095C2-4B67-4836-8152-A216DAFA8B61}" sibTransId="{1A8A3B18-8A8D-4CB8-B5F0-137E5DD0336B}"/>
    <dgm:cxn modelId="{A6526712-BDDD-4260-AFBD-FD8D12BFB4B0}" type="presOf" srcId="{BDEAB9D0-EB5B-4DEB-A627-F137ED660090}" destId="{67E06F67-4869-4E88-BCE4-E81F10718851}" srcOrd="1" destOrd="0" presId="urn:microsoft.com/office/officeart/2005/8/layout/hProcess10"/>
    <dgm:cxn modelId="{24A7B0E5-C5F7-425A-A2CA-0C0A28602CFE}" type="presParOf" srcId="{8095924B-F35F-4FE1-86B5-421A4DB29C1D}" destId="{6AEC3AB4-506D-4D38-B025-F889FA030A0F}" srcOrd="0" destOrd="0" presId="urn:microsoft.com/office/officeart/2005/8/layout/hProcess10"/>
    <dgm:cxn modelId="{8D8679E8-535A-439E-933B-A09A56CB770F}" type="presParOf" srcId="{6AEC3AB4-506D-4D38-B025-F889FA030A0F}" destId="{C64B1A3A-6743-484E-8E14-54690842D0D0}" srcOrd="0" destOrd="0" presId="urn:microsoft.com/office/officeart/2005/8/layout/hProcess10"/>
    <dgm:cxn modelId="{7CA237EF-8471-4F1D-9850-EA163656947D}" type="presParOf" srcId="{6AEC3AB4-506D-4D38-B025-F889FA030A0F}" destId="{8C1D7E14-008F-4921-B053-C1A9015317A0}" srcOrd="1" destOrd="0" presId="urn:microsoft.com/office/officeart/2005/8/layout/hProcess10"/>
    <dgm:cxn modelId="{D0A0FAB4-90F6-496E-9138-D9F4193CE51E}" type="presParOf" srcId="{8095924B-F35F-4FE1-86B5-421A4DB29C1D}" destId="{B2DC350F-4125-4823-992B-99C38E444750}" srcOrd="1" destOrd="0" presId="urn:microsoft.com/office/officeart/2005/8/layout/hProcess10"/>
    <dgm:cxn modelId="{59B2B44B-7E6D-46CA-B908-1EE5C6AF272B}" type="presParOf" srcId="{B2DC350F-4125-4823-992B-99C38E444750}" destId="{2775EDBA-BC5A-4E72-8FFF-5196C22597DD}" srcOrd="0" destOrd="0" presId="urn:microsoft.com/office/officeart/2005/8/layout/hProcess10"/>
    <dgm:cxn modelId="{D79E8A2A-B270-4A57-915D-596D662DA4F1}" type="presParOf" srcId="{8095924B-F35F-4FE1-86B5-421A4DB29C1D}" destId="{40873092-9C21-4905-8CFF-A8F193A24C09}" srcOrd="2" destOrd="0" presId="urn:microsoft.com/office/officeart/2005/8/layout/hProcess10"/>
    <dgm:cxn modelId="{2B51A708-4A7F-464D-B66E-66EE71DFF9F9}" type="presParOf" srcId="{40873092-9C21-4905-8CFF-A8F193A24C09}" destId="{17868BA8-B10F-4B69-B162-E2D852B53FF7}" srcOrd="0" destOrd="0" presId="urn:microsoft.com/office/officeart/2005/8/layout/hProcess10"/>
    <dgm:cxn modelId="{3EC75B63-B18B-4814-9882-89F44DCEE87B}" type="presParOf" srcId="{40873092-9C21-4905-8CFF-A8F193A24C09}" destId="{3483E7E7-FF6D-447F-963F-61B0B916C994}" srcOrd="1" destOrd="0" presId="urn:microsoft.com/office/officeart/2005/8/layout/hProcess10"/>
    <dgm:cxn modelId="{3E296103-429D-47B4-B850-A7A2257C1C2B}" type="presParOf" srcId="{8095924B-F35F-4FE1-86B5-421A4DB29C1D}" destId="{66DE74BF-C902-43D2-9F06-0F90D5A8D9C0}" srcOrd="3" destOrd="0" presId="urn:microsoft.com/office/officeart/2005/8/layout/hProcess10"/>
    <dgm:cxn modelId="{D0630193-1930-44ED-B1BD-7958DAF05CC6}" type="presParOf" srcId="{66DE74BF-C902-43D2-9F06-0F90D5A8D9C0}" destId="{67E06F67-4869-4E88-BCE4-E81F10718851}" srcOrd="0" destOrd="0" presId="urn:microsoft.com/office/officeart/2005/8/layout/hProcess10"/>
    <dgm:cxn modelId="{88CE9D0E-246C-4C47-BD64-BB55946759D2}" type="presParOf" srcId="{8095924B-F35F-4FE1-86B5-421A4DB29C1D}" destId="{1467440D-6A83-4A97-8CEA-66E3E45F0DC8}" srcOrd="4" destOrd="0" presId="urn:microsoft.com/office/officeart/2005/8/layout/hProcess10"/>
    <dgm:cxn modelId="{48C487F6-1804-401C-A87D-66C330867B3A}" type="presParOf" srcId="{1467440D-6A83-4A97-8CEA-66E3E45F0DC8}" destId="{ECF23A54-AFB2-4B6B-B5B8-1857D726BD35}" srcOrd="0" destOrd="0" presId="urn:microsoft.com/office/officeart/2005/8/layout/hProcess10"/>
    <dgm:cxn modelId="{AC7BF46F-AE50-4126-B7A7-7D5CE1832AB3}" type="presParOf" srcId="{1467440D-6A83-4A97-8CEA-66E3E45F0DC8}" destId="{8AB55623-4ADE-48F2-98DD-72B76A235445}" srcOrd="1" destOrd="0" presId="urn:microsoft.com/office/officeart/2005/8/layout/hProcess10"/>
    <dgm:cxn modelId="{D8D95257-EB30-477C-AB92-29DCB1493715}" type="presParOf" srcId="{8095924B-F35F-4FE1-86B5-421A4DB29C1D}" destId="{E7C0B716-AFA7-48E9-844B-0B6F7DDCE7EE}" srcOrd="5" destOrd="0" presId="urn:microsoft.com/office/officeart/2005/8/layout/hProcess10"/>
    <dgm:cxn modelId="{E0A298AF-B9F2-46AC-8126-C66C7C36D330}" type="presParOf" srcId="{E7C0B716-AFA7-48E9-844B-0B6F7DDCE7EE}" destId="{94835429-0C45-47A6-9D1E-F17C2C32248D}" srcOrd="0" destOrd="0" presId="urn:microsoft.com/office/officeart/2005/8/layout/hProcess10"/>
    <dgm:cxn modelId="{36DDCA6B-7AB4-47EA-BCCE-AAAE51769AE2}" type="presParOf" srcId="{8095924B-F35F-4FE1-86B5-421A4DB29C1D}" destId="{096AE161-47D7-410F-80D5-D7D12B4C2266}" srcOrd="6" destOrd="0" presId="urn:microsoft.com/office/officeart/2005/8/layout/hProcess10"/>
    <dgm:cxn modelId="{7800B7E8-7EC9-48B1-B278-C7C5F8F2BA26}" type="presParOf" srcId="{096AE161-47D7-410F-80D5-D7D12B4C2266}" destId="{8E2A1271-E7CE-4733-B12F-037735B8945A}" srcOrd="0" destOrd="0" presId="urn:microsoft.com/office/officeart/2005/8/layout/hProcess10"/>
    <dgm:cxn modelId="{76130984-0294-4B93-91B7-A2F54FB2E2D3}" type="presParOf" srcId="{096AE161-47D7-410F-80D5-D7D12B4C2266}" destId="{A5A9F47A-D95A-4D7D-BB47-FCC0B7F0EC8D}"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5E4F1FF9-5B4C-46DC-8AA3-46759E9D6E09}" type="presOf" srcId="{FB964910-C38A-42DE-B0AB-0AD428C68734}" destId="{D142B7B9-E0D2-4EAB-BFE4-418F08BAF601}" srcOrd="0" destOrd="0" presId="urn:microsoft.com/office/officeart/2005/8/layout/cycle5"/>
    <dgm:cxn modelId="{298913E0-1BD9-4989-9C03-73F9F921EEAA}" type="presOf" srcId="{67725786-8F96-477D-8D8C-3D3BCB36EB43}" destId="{C35199DF-5558-4189-B628-D98F7097A3E2}" srcOrd="0" destOrd="0" presId="urn:microsoft.com/office/officeart/2005/8/layout/cycle5"/>
    <dgm:cxn modelId="{55088EE0-176E-4769-AB8D-346139B19C14}" type="presOf" srcId="{03D870C2-6174-4539-A297-A745EAEBB65D}" destId="{92249235-D72A-4E83-B1FE-DD36178D5B20}" srcOrd="0" destOrd="0" presId="urn:microsoft.com/office/officeart/2005/8/layout/cycle5"/>
    <dgm:cxn modelId="{DEE59541-3E3F-407E-AB81-0548958BAA29}" type="presOf" srcId="{0D5E6C14-8D0E-46B4-9293-53BD8423BDD1}" destId="{2F9EF3E6-D000-4FF7-A326-280FA39FB628}" srcOrd="0" destOrd="0" presId="urn:microsoft.com/office/officeart/2005/8/layout/cycle5"/>
    <dgm:cxn modelId="{604E7C06-5512-4A5F-B78E-ACCED3821FA9}" type="presOf" srcId="{57EF84F8-9BFB-46B5-93A5-D363B259B0A1}" destId="{5908111D-560D-4F9E-8B4C-EAA9263E3D89}" srcOrd="0" destOrd="0" presId="urn:microsoft.com/office/officeart/2005/8/layout/cycle5"/>
    <dgm:cxn modelId="{42C7A2DC-C2EC-457C-BB0F-6D4E76E9DFA0}" type="presOf" srcId="{B6C2FCD3-745B-4F16-B77A-C826EBF704E6}" destId="{A440EEC7-06B9-4427-B396-E59D3F35709D}"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5470527C-8898-44AE-81DB-38A4AEB03A52}" type="presOf" srcId="{B9B4E897-AF5D-45A9-99A5-2263EE486720}" destId="{1DB33F97-80F0-407A-B39F-C06AD23D35E7}"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FBB60207-C4F5-49EE-A7B3-A5265517E9F5}" type="presParOf" srcId="{92249235-D72A-4E83-B1FE-DD36178D5B20}" destId="{C35199DF-5558-4189-B628-D98F7097A3E2}" srcOrd="0" destOrd="0" presId="urn:microsoft.com/office/officeart/2005/8/layout/cycle5"/>
    <dgm:cxn modelId="{BA56C06F-80BB-406E-AC00-7D013A8029B1}" type="presParOf" srcId="{92249235-D72A-4E83-B1FE-DD36178D5B20}" destId="{37E936EB-F07E-4872-B604-1AC95A0CF3DE}" srcOrd="1" destOrd="0" presId="urn:microsoft.com/office/officeart/2005/8/layout/cycle5"/>
    <dgm:cxn modelId="{35316175-D9CD-41DA-8DA2-E15190A720DE}" type="presParOf" srcId="{92249235-D72A-4E83-B1FE-DD36178D5B20}" destId="{5908111D-560D-4F9E-8B4C-EAA9263E3D89}" srcOrd="2" destOrd="0" presId="urn:microsoft.com/office/officeart/2005/8/layout/cycle5"/>
    <dgm:cxn modelId="{FF158CEA-2909-414E-839D-2E5BA07C90C6}" type="presParOf" srcId="{92249235-D72A-4E83-B1FE-DD36178D5B20}" destId="{D142B7B9-E0D2-4EAB-BFE4-418F08BAF601}" srcOrd="3" destOrd="0" presId="urn:microsoft.com/office/officeart/2005/8/layout/cycle5"/>
    <dgm:cxn modelId="{AD3495D8-A16F-417E-AFF9-115FF2E909C6}" type="presParOf" srcId="{92249235-D72A-4E83-B1FE-DD36178D5B20}" destId="{AB9EF0D1-D42B-4A5E-87FF-138B7D4B5F6B}" srcOrd="4" destOrd="0" presId="urn:microsoft.com/office/officeart/2005/8/layout/cycle5"/>
    <dgm:cxn modelId="{A99472B9-1183-42C3-8FC2-F6AECFC391F1}" type="presParOf" srcId="{92249235-D72A-4E83-B1FE-DD36178D5B20}" destId="{A440EEC7-06B9-4427-B396-E59D3F35709D}" srcOrd="5" destOrd="0" presId="urn:microsoft.com/office/officeart/2005/8/layout/cycle5"/>
    <dgm:cxn modelId="{8518D66D-391D-46E2-8AF5-51AC120B3146}" type="presParOf" srcId="{92249235-D72A-4E83-B1FE-DD36178D5B20}" destId="{2F9EF3E6-D000-4FF7-A326-280FA39FB628}" srcOrd="6" destOrd="0" presId="urn:microsoft.com/office/officeart/2005/8/layout/cycle5"/>
    <dgm:cxn modelId="{0360DF64-1381-4E2D-BBC3-77215AA2A6A0}" type="presParOf" srcId="{92249235-D72A-4E83-B1FE-DD36178D5B20}" destId="{B1DE04E2-583F-448D-8503-F7380D59A19E}" srcOrd="7" destOrd="0" presId="urn:microsoft.com/office/officeart/2005/8/layout/cycle5"/>
    <dgm:cxn modelId="{D5F4BDA4-5DB3-42FC-84F1-CFF491DF8C27}"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6BD1A9D-99A8-49FC-ACA6-D58A8384EF2F}" type="presOf" srcId="{67725786-8F96-477D-8D8C-3D3BCB36EB43}" destId="{C35199DF-5558-4189-B628-D98F7097A3E2}"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CC14E97F-BD89-4762-AF60-285D179EA82E}" type="presOf" srcId="{03D870C2-6174-4539-A297-A745EAEBB65D}" destId="{92249235-D72A-4E83-B1FE-DD36178D5B20}" srcOrd="0" destOrd="0" presId="urn:microsoft.com/office/officeart/2005/8/layout/cycle5"/>
    <dgm:cxn modelId="{B0D793FF-5658-42C0-B325-FCCDC9E1713F}" type="presOf" srcId="{B9B4E897-AF5D-45A9-99A5-2263EE486720}" destId="{1DB33F97-80F0-407A-B39F-C06AD23D35E7}" srcOrd="0" destOrd="0" presId="urn:microsoft.com/office/officeart/2005/8/layout/cycle5"/>
    <dgm:cxn modelId="{0AA2F65A-1218-4199-A3D1-DAEB9E6B838A}" type="presOf" srcId="{0D5E6C14-8D0E-46B4-9293-53BD8423BDD1}" destId="{2F9EF3E6-D000-4FF7-A326-280FA39FB628}" srcOrd="0" destOrd="0" presId="urn:microsoft.com/office/officeart/2005/8/layout/cycle5"/>
    <dgm:cxn modelId="{CFD0BE55-3E91-4A7E-A365-394CD6F69658}" type="presOf" srcId="{57EF84F8-9BFB-46B5-93A5-D363B259B0A1}" destId="{5908111D-560D-4F9E-8B4C-EAA9263E3D89}" srcOrd="0" destOrd="0" presId="urn:microsoft.com/office/officeart/2005/8/layout/cycle5"/>
    <dgm:cxn modelId="{E3278574-8A19-4EE9-8FB7-0C2D167B2767}" type="presOf" srcId="{FB964910-C38A-42DE-B0AB-0AD428C68734}" destId="{D142B7B9-E0D2-4EAB-BFE4-418F08BAF601}" srcOrd="0" destOrd="0" presId="urn:microsoft.com/office/officeart/2005/8/layout/cycle5"/>
    <dgm:cxn modelId="{E1D2B759-5F69-4944-BDDD-8709AE07C22D}" type="presOf" srcId="{B6C2FCD3-745B-4F16-B77A-C826EBF704E6}" destId="{A440EEC7-06B9-4427-B396-E59D3F35709D}"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3CE0FE06-8008-4562-AFBF-1B77D9E98366}" srcId="{03D870C2-6174-4539-A297-A745EAEBB65D}" destId="{0D5E6C14-8D0E-46B4-9293-53BD8423BDD1}" srcOrd="2" destOrd="0" parTransId="{B50B3A39-71F4-4FD7-934F-93051A09C7EC}" sibTransId="{B9B4E897-AF5D-45A9-99A5-2263EE486720}"/>
    <dgm:cxn modelId="{C548284A-0254-4548-9F09-4688FD88CA12}" type="presParOf" srcId="{92249235-D72A-4E83-B1FE-DD36178D5B20}" destId="{C35199DF-5558-4189-B628-D98F7097A3E2}" srcOrd="0" destOrd="0" presId="urn:microsoft.com/office/officeart/2005/8/layout/cycle5"/>
    <dgm:cxn modelId="{209FB8A9-5886-447A-849E-34828B742C88}" type="presParOf" srcId="{92249235-D72A-4E83-B1FE-DD36178D5B20}" destId="{37E936EB-F07E-4872-B604-1AC95A0CF3DE}" srcOrd="1" destOrd="0" presId="urn:microsoft.com/office/officeart/2005/8/layout/cycle5"/>
    <dgm:cxn modelId="{5A651940-C34C-439A-93D0-E3D75B659BF7}" type="presParOf" srcId="{92249235-D72A-4E83-B1FE-DD36178D5B20}" destId="{5908111D-560D-4F9E-8B4C-EAA9263E3D89}" srcOrd="2" destOrd="0" presId="urn:microsoft.com/office/officeart/2005/8/layout/cycle5"/>
    <dgm:cxn modelId="{EE57E858-3B4B-4A15-A2D3-2B84E110CD32}" type="presParOf" srcId="{92249235-D72A-4E83-B1FE-DD36178D5B20}" destId="{D142B7B9-E0D2-4EAB-BFE4-418F08BAF601}" srcOrd="3" destOrd="0" presId="urn:microsoft.com/office/officeart/2005/8/layout/cycle5"/>
    <dgm:cxn modelId="{C5C3C0DE-3377-4134-8CAD-BE63C3503116}" type="presParOf" srcId="{92249235-D72A-4E83-B1FE-DD36178D5B20}" destId="{AB9EF0D1-D42B-4A5E-87FF-138B7D4B5F6B}" srcOrd="4" destOrd="0" presId="urn:microsoft.com/office/officeart/2005/8/layout/cycle5"/>
    <dgm:cxn modelId="{CBF5E8D7-6056-4ED6-B2C6-E25F11D52B96}" type="presParOf" srcId="{92249235-D72A-4E83-B1FE-DD36178D5B20}" destId="{A440EEC7-06B9-4427-B396-E59D3F35709D}" srcOrd="5" destOrd="0" presId="urn:microsoft.com/office/officeart/2005/8/layout/cycle5"/>
    <dgm:cxn modelId="{F7EB815B-6203-4BA3-AB7C-8804610532B3}" type="presParOf" srcId="{92249235-D72A-4E83-B1FE-DD36178D5B20}" destId="{2F9EF3E6-D000-4FF7-A326-280FA39FB628}" srcOrd="6" destOrd="0" presId="urn:microsoft.com/office/officeart/2005/8/layout/cycle5"/>
    <dgm:cxn modelId="{018B3D5D-C6BE-4024-BC23-7ED38CFFF65C}" type="presParOf" srcId="{92249235-D72A-4E83-B1FE-DD36178D5B20}" destId="{B1DE04E2-583F-448D-8503-F7380D59A19E}" srcOrd="7" destOrd="0" presId="urn:microsoft.com/office/officeart/2005/8/layout/cycle5"/>
    <dgm:cxn modelId="{B21D3F58-528E-4A57-A1CD-2CF3B014FBA3}"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B9A3B39E-DFA8-4341-9228-5BA3FC8422F1}" type="presOf" srcId="{67725786-8F96-477D-8D8C-3D3BCB36EB43}" destId="{C35199DF-5558-4189-B628-D98F7097A3E2}" srcOrd="0" destOrd="0" presId="urn:microsoft.com/office/officeart/2005/8/layout/cycle5"/>
    <dgm:cxn modelId="{E6C2E216-EB3E-4B2A-9B41-F6FCC2A6AFED}" type="presOf" srcId="{FB964910-C38A-42DE-B0AB-0AD428C68734}" destId="{D142B7B9-E0D2-4EAB-BFE4-418F08BAF601}" srcOrd="0" destOrd="0" presId="urn:microsoft.com/office/officeart/2005/8/layout/cycle5"/>
    <dgm:cxn modelId="{1A12D0B1-CEFA-4617-BB77-C78408248069}" type="presOf" srcId="{B6C2FCD3-745B-4F16-B77A-C826EBF704E6}" destId="{A440EEC7-06B9-4427-B396-E59D3F35709D}" srcOrd="0" destOrd="0" presId="urn:microsoft.com/office/officeart/2005/8/layout/cycle5"/>
    <dgm:cxn modelId="{0A43C07A-C087-41C0-B5C1-98A2C80A9AD8}" type="presOf" srcId="{57EF84F8-9BFB-46B5-93A5-D363B259B0A1}" destId="{5908111D-560D-4F9E-8B4C-EAA9263E3D89}" srcOrd="0" destOrd="0" presId="urn:microsoft.com/office/officeart/2005/8/layout/cycle5"/>
    <dgm:cxn modelId="{36858312-EC7A-48D9-85AA-A96FAC66E1FA}" type="presOf" srcId="{03D870C2-6174-4539-A297-A745EAEBB65D}" destId="{92249235-D72A-4E83-B1FE-DD36178D5B20}"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34FD40D8-97FC-4E58-BEC3-27082FD9AD27}" type="presOf" srcId="{0D5E6C14-8D0E-46B4-9293-53BD8423BDD1}" destId="{2F9EF3E6-D000-4FF7-A326-280FA39FB628}"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79CB0AD8-40A0-4F57-B9E2-2CEA349592C9}" type="presOf" srcId="{B9B4E897-AF5D-45A9-99A5-2263EE486720}" destId="{1DB33F97-80F0-407A-B39F-C06AD23D35E7}" srcOrd="0" destOrd="0" presId="urn:microsoft.com/office/officeart/2005/8/layout/cycle5"/>
    <dgm:cxn modelId="{C48798CE-2AD3-412E-B9E5-46BF4DC3D476}" type="presParOf" srcId="{92249235-D72A-4E83-B1FE-DD36178D5B20}" destId="{C35199DF-5558-4189-B628-D98F7097A3E2}" srcOrd="0" destOrd="0" presId="urn:microsoft.com/office/officeart/2005/8/layout/cycle5"/>
    <dgm:cxn modelId="{D4922DF3-6432-4E45-BBB5-2604747EA4FF}" type="presParOf" srcId="{92249235-D72A-4E83-B1FE-DD36178D5B20}" destId="{37E936EB-F07E-4872-B604-1AC95A0CF3DE}" srcOrd="1" destOrd="0" presId="urn:microsoft.com/office/officeart/2005/8/layout/cycle5"/>
    <dgm:cxn modelId="{B0724D33-3862-41E1-97C0-CE97A32B0D61}" type="presParOf" srcId="{92249235-D72A-4E83-B1FE-DD36178D5B20}" destId="{5908111D-560D-4F9E-8B4C-EAA9263E3D89}" srcOrd="2" destOrd="0" presId="urn:microsoft.com/office/officeart/2005/8/layout/cycle5"/>
    <dgm:cxn modelId="{E571BC6E-D039-451D-A136-AC269E091483}" type="presParOf" srcId="{92249235-D72A-4E83-B1FE-DD36178D5B20}" destId="{D142B7B9-E0D2-4EAB-BFE4-418F08BAF601}" srcOrd="3" destOrd="0" presId="urn:microsoft.com/office/officeart/2005/8/layout/cycle5"/>
    <dgm:cxn modelId="{EB704044-79AC-4847-8815-AE867FF4CD6C}" type="presParOf" srcId="{92249235-D72A-4E83-B1FE-DD36178D5B20}" destId="{AB9EF0D1-D42B-4A5E-87FF-138B7D4B5F6B}" srcOrd="4" destOrd="0" presId="urn:microsoft.com/office/officeart/2005/8/layout/cycle5"/>
    <dgm:cxn modelId="{A16EA4D7-1312-4BDC-B898-67D226102FC3}" type="presParOf" srcId="{92249235-D72A-4E83-B1FE-DD36178D5B20}" destId="{A440EEC7-06B9-4427-B396-E59D3F35709D}" srcOrd="5" destOrd="0" presId="urn:microsoft.com/office/officeart/2005/8/layout/cycle5"/>
    <dgm:cxn modelId="{9E2B40E8-AF75-406B-96C2-D2F6A5AD50CF}" type="presParOf" srcId="{92249235-D72A-4E83-B1FE-DD36178D5B20}" destId="{2F9EF3E6-D000-4FF7-A326-280FA39FB628}" srcOrd="6" destOrd="0" presId="urn:microsoft.com/office/officeart/2005/8/layout/cycle5"/>
    <dgm:cxn modelId="{8738048B-AD57-4C84-B39F-4EE9F841E72A}" type="presParOf" srcId="{92249235-D72A-4E83-B1FE-DD36178D5B20}" destId="{B1DE04E2-583F-448D-8503-F7380D59A19E}" srcOrd="7" destOrd="0" presId="urn:microsoft.com/office/officeart/2005/8/layout/cycle5"/>
    <dgm:cxn modelId="{22D978BC-85FA-48F1-ADC4-30EA2308E9E2}"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a:solidFill>
          <a:schemeClr val="accent1"/>
        </a:solidFill>
        <a:ln w="50800">
          <a:solidFill>
            <a:schemeClr val="bg1"/>
          </a:solidFill>
        </a:ln>
      </dgm:spPr>
      <dgm:t>
        <a:bodyPr/>
        <a:lstStyle/>
        <a:p>
          <a:r>
            <a:rPr lang="en-US" dirty="0" smtClean="0">
              <a:solidFill>
                <a:schemeClr val="bg1"/>
              </a:solidFill>
              <a:latin typeface="+mj-lt"/>
            </a:rPr>
            <a:t>Reward</a:t>
          </a:r>
          <a:endParaRPr lang="en-US" dirty="0">
            <a:solidFill>
              <a:schemeClr val="bg1"/>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Mitigation</a:t>
          </a:r>
          <a:endParaRPr lang="en-US" b="1" dirty="0">
            <a:effectLst>
              <a:outerShdw blurRad="38100" dist="38100" dir="2700000" algn="tl">
                <a:srgbClr val="000000">
                  <a:alpha val="43137"/>
                </a:srgbClr>
              </a:outerShdw>
            </a:effectLst>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9B37434F-9D98-4DF3-B1EE-2B473AE43D31}" type="presOf" srcId="{03D870C2-6174-4539-A297-A745EAEBB65D}" destId="{92249235-D72A-4E83-B1FE-DD36178D5B20}" srcOrd="0" destOrd="0" presId="urn:microsoft.com/office/officeart/2005/8/layout/cycle5"/>
    <dgm:cxn modelId="{3CE0FE06-8008-4562-AFBF-1B77D9E98366}" srcId="{03D870C2-6174-4539-A297-A745EAEBB65D}" destId="{0D5E6C14-8D0E-46B4-9293-53BD8423BDD1}" srcOrd="2" destOrd="0" parTransId="{B50B3A39-71F4-4FD7-934F-93051A09C7EC}" sibTransId="{B9B4E897-AF5D-45A9-99A5-2263EE486720}"/>
    <dgm:cxn modelId="{ABB50B41-D0EB-4766-84FB-83BCEF50E915}" type="presOf" srcId="{B9B4E897-AF5D-45A9-99A5-2263EE486720}" destId="{1DB33F97-80F0-407A-B39F-C06AD23D35E7}" srcOrd="0" destOrd="0" presId="urn:microsoft.com/office/officeart/2005/8/layout/cycle5"/>
    <dgm:cxn modelId="{29BA6384-D9A1-4C8B-AD8E-2FB6EC1A0FC7}" type="presOf" srcId="{B6C2FCD3-745B-4F16-B77A-C826EBF704E6}" destId="{A440EEC7-06B9-4427-B396-E59D3F35709D}" srcOrd="0" destOrd="0" presId="urn:microsoft.com/office/officeart/2005/8/layout/cycle5"/>
    <dgm:cxn modelId="{294BDA36-CC82-4E38-B693-448F664346C4}" type="presOf" srcId="{57EF84F8-9BFB-46B5-93A5-D363B259B0A1}" destId="{5908111D-560D-4F9E-8B4C-EAA9263E3D89}" srcOrd="0" destOrd="0" presId="urn:microsoft.com/office/officeart/2005/8/layout/cycle5"/>
    <dgm:cxn modelId="{1AA4BC7C-B810-444E-8D72-D3AA05696537}" type="presOf" srcId="{67725786-8F96-477D-8D8C-3D3BCB36EB43}" destId="{C35199DF-5558-4189-B628-D98F7097A3E2}" srcOrd="0" destOrd="0" presId="urn:microsoft.com/office/officeart/2005/8/layout/cycle5"/>
    <dgm:cxn modelId="{6C53366E-F7AD-4936-ABCD-B6A7DC761724}" type="presOf" srcId="{FB964910-C38A-42DE-B0AB-0AD428C68734}" destId="{D142B7B9-E0D2-4EAB-BFE4-418F08BAF601}" srcOrd="0" destOrd="0" presId="urn:microsoft.com/office/officeart/2005/8/layout/cycle5"/>
    <dgm:cxn modelId="{266C2EFF-CEA4-4629-A81F-D9D9121089A5}" type="presOf" srcId="{0D5E6C14-8D0E-46B4-9293-53BD8423BDD1}" destId="{2F9EF3E6-D000-4FF7-A326-280FA39FB628}"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6E106A4F-6615-4682-86E5-E92E21693E60}" srcId="{03D870C2-6174-4539-A297-A745EAEBB65D}" destId="{67725786-8F96-477D-8D8C-3D3BCB36EB43}" srcOrd="0" destOrd="0" parTransId="{5FB220B1-6872-47BC-A884-620BE358CDEB}" sibTransId="{57EF84F8-9BFB-46B5-93A5-D363B259B0A1}"/>
    <dgm:cxn modelId="{D7BBC4ED-B9E5-4998-92F3-5113A0162289}" type="presParOf" srcId="{92249235-D72A-4E83-B1FE-DD36178D5B20}" destId="{C35199DF-5558-4189-B628-D98F7097A3E2}" srcOrd="0" destOrd="0" presId="urn:microsoft.com/office/officeart/2005/8/layout/cycle5"/>
    <dgm:cxn modelId="{40988459-CA52-4C91-BCE5-B2C00976CECA}" type="presParOf" srcId="{92249235-D72A-4E83-B1FE-DD36178D5B20}" destId="{37E936EB-F07E-4872-B604-1AC95A0CF3DE}" srcOrd="1" destOrd="0" presId="urn:microsoft.com/office/officeart/2005/8/layout/cycle5"/>
    <dgm:cxn modelId="{7D3C82BD-6C4F-4508-BB21-8813CD6ADAFB}" type="presParOf" srcId="{92249235-D72A-4E83-B1FE-DD36178D5B20}" destId="{5908111D-560D-4F9E-8B4C-EAA9263E3D89}" srcOrd="2" destOrd="0" presId="urn:microsoft.com/office/officeart/2005/8/layout/cycle5"/>
    <dgm:cxn modelId="{20403BFA-D3F1-407C-930E-25A0B276F54F}" type="presParOf" srcId="{92249235-D72A-4E83-B1FE-DD36178D5B20}" destId="{D142B7B9-E0D2-4EAB-BFE4-418F08BAF601}" srcOrd="3" destOrd="0" presId="urn:microsoft.com/office/officeart/2005/8/layout/cycle5"/>
    <dgm:cxn modelId="{E904B57C-A102-44EB-BEA9-169DCF3EA6E1}" type="presParOf" srcId="{92249235-D72A-4E83-B1FE-DD36178D5B20}" destId="{AB9EF0D1-D42B-4A5E-87FF-138B7D4B5F6B}" srcOrd="4" destOrd="0" presId="urn:microsoft.com/office/officeart/2005/8/layout/cycle5"/>
    <dgm:cxn modelId="{D8A5C4C4-7F7E-4932-96FD-D0C5C29C0306}" type="presParOf" srcId="{92249235-D72A-4E83-B1FE-DD36178D5B20}" destId="{A440EEC7-06B9-4427-B396-E59D3F35709D}" srcOrd="5" destOrd="0" presId="urn:microsoft.com/office/officeart/2005/8/layout/cycle5"/>
    <dgm:cxn modelId="{7DAAB54E-5BE4-4258-A368-AAA122523106}" type="presParOf" srcId="{92249235-D72A-4E83-B1FE-DD36178D5B20}" destId="{2F9EF3E6-D000-4FF7-A326-280FA39FB628}" srcOrd="6" destOrd="0" presId="urn:microsoft.com/office/officeart/2005/8/layout/cycle5"/>
    <dgm:cxn modelId="{938F2C15-FC15-4B07-8BFB-CA5F5CA400B7}" type="presParOf" srcId="{92249235-D72A-4E83-B1FE-DD36178D5B20}" destId="{B1DE04E2-583F-448D-8503-F7380D59A19E}" srcOrd="7" destOrd="0" presId="urn:microsoft.com/office/officeart/2005/8/layout/cycle5"/>
    <dgm:cxn modelId="{9EAE666B-84DB-4A1C-8500-51C3ADD83659}"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latin typeface="+mj-lt"/>
            </a:rPr>
            <a:t>Reward</a:t>
          </a:r>
          <a:endParaRPr lang="en-US" dirty="0">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latin typeface="+mj-lt"/>
            </a:rPr>
            <a:t>Risk</a:t>
          </a:r>
          <a:endParaRPr lang="en-US" dirty="0">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latin typeface="+mj-lt"/>
            </a:rPr>
            <a:t>Mitigation</a:t>
          </a:r>
          <a:endParaRPr lang="en-US" dirty="0">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DBF00269-5A28-4145-BC41-FBCCE51B75E0}" type="presOf" srcId="{0D5E6C14-8D0E-46B4-9293-53BD8423BDD1}" destId="{2F9EF3E6-D000-4FF7-A326-280FA39FB628}" srcOrd="0" destOrd="0" presId="urn:microsoft.com/office/officeart/2005/8/layout/cycle5"/>
    <dgm:cxn modelId="{CBD4E407-CC41-4644-AADE-6777A6BC7C79}" type="presOf" srcId="{B6C2FCD3-745B-4F16-B77A-C826EBF704E6}" destId="{A440EEC7-06B9-4427-B396-E59D3F35709D}" srcOrd="0" destOrd="0" presId="urn:microsoft.com/office/officeart/2005/8/layout/cycle5"/>
    <dgm:cxn modelId="{C931CF49-1D61-43A1-9396-2BCE312EA07D}" type="presOf" srcId="{FB964910-C38A-42DE-B0AB-0AD428C68734}" destId="{D142B7B9-E0D2-4EAB-BFE4-418F08BAF601}" srcOrd="0" destOrd="0" presId="urn:microsoft.com/office/officeart/2005/8/layout/cycle5"/>
    <dgm:cxn modelId="{F974FCA3-2C5E-41CC-9DDF-50A2D1F36566}" type="presOf" srcId="{03D870C2-6174-4539-A297-A745EAEBB65D}" destId="{92249235-D72A-4E83-B1FE-DD36178D5B20}" srcOrd="0" destOrd="0" presId="urn:microsoft.com/office/officeart/2005/8/layout/cycle5"/>
    <dgm:cxn modelId="{0D488DE8-C735-4E9C-9A69-F79A4927A9F7}" type="presOf" srcId="{57EF84F8-9BFB-46B5-93A5-D363B259B0A1}" destId="{5908111D-560D-4F9E-8B4C-EAA9263E3D89}" srcOrd="0" destOrd="0" presId="urn:microsoft.com/office/officeart/2005/8/layout/cycle5"/>
    <dgm:cxn modelId="{01383006-CD5A-412C-8D15-F5011DB3FE0A}" type="presOf" srcId="{B9B4E897-AF5D-45A9-99A5-2263EE486720}" destId="{1DB33F97-80F0-407A-B39F-C06AD23D35E7}"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43D93C6D-B5BC-45D1-908E-264427C9F25C}" type="presOf" srcId="{67725786-8F96-477D-8D8C-3D3BCB36EB43}" destId="{C35199DF-5558-4189-B628-D98F7097A3E2}"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74CA9138-626E-4E59-BDBE-124055351A58}" type="presParOf" srcId="{92249235-D72A-4E83-B1FE-DD36178D5B20}" destId="{C35199DF-5558-4189-B628-D98F7097A3E2}" srcOrd="0" destOrd="0" presId="urn:microsoft.com/office/officeart/2005/8/layout/cycle5"/>
    <dgm:cxn modelId="{F7018039-6CBF-4113-BBDC-D9DF615018AD}" type="presParOf" srcId="{92249235-D72A-4E83-B1FE-DD36178D5B20}" destId="{37E936EB-F07E-4872-B604-1AC95A0CF3DE}" srcOrd="1" destOrd="0" presId="urn:microsoft.com/office/officeart/2005/8/layout/cycle5"/>
    <dgm:cxn modelId="{07A5C323-552D-4C8A-BB30-CC70DF297579}" type="presParOf" srcId="{92249235-D72A-4E83-B1FE-DD36178D5B20}" destId="{5908111D-560D-4F9E-8B4C-EAA9263E3D89}" srcOrd="2" destOrd="0" presId="urn:microsoft.com/office/officeart/2005/8/layout/cycle5"/>
    <dgm:cxn modelId="{2729D0AB-D979-4FEC-863B-9FB935B727B5}" type="presParOf" srcId="{92249235-D72A-4E83-B1FE-DD36178D5B20}" destId="{D142B7B9-E0D2-4EAB-BFE4-418F08BAF601}" srcOrd="3" destOrd="0" presId="urn:microsoft.com/office/officeart/2005/8/layout/cycle5"/>
    <dgm:cxn modelId="{CC280311-44C4-4EFF-97F6-AFF867433750}" type="presParOf" srcId="{92249235-D72A-4E83-B1FE-DD36178D5B20}" destId="{AB9EF0D1-D42B-4A5E-87FF-138B7D4B5F6B}" srcOrd="4" destOrd="0" presId="urn:microsoft.com/office/officeart/2005/8/layout/cycle5"/>
    <dgm:cxn modelId="{3FFD2CDD-9EB6-4752-A17E-CE5ED50F4335}" type="presParOf" srcId="{92249235-D72A-4E83-B1FE-DD36178D5B20}" destId="{A440EEC7-06B9-4427-B396-E59D3F35709D}" srcOrd="5" destOrd="0" presId="urn:microsoft.com/office/officeart/2005/8/layout/cycle5"/>
    <dgm:cxn modelId="{FC6BF69E-8194-4F64-89B2-C38D14A39D87}" type="presParOf" srcId="{92249235-D72A-4E83-B1FE-DD36178D5B20}" destId="{2F9EF3E6-D000-4FF7-A326-280FA39FB628}" srcOrd="6" destOrd="0" presId="urn:microsoft.com/office/officeart/2005/8/layout/cycle5"/>
    <dgm:cxn modelId="{FB5C1001-9BCD-4416-BD82-A69F99AF5050}" type="presParOf" srcId="{92249235-D72A-4E83-B1FE-DD36178D5B20}" destId="{B1DE04E2-583F-448D-8503-F7380D59A19E}" srcOrd="7" destOrd="0" presId="urn:microsoft.com/office/officeart/2005/8/layout/cycle5"/>
    <dgm:cxn modelId="{BAD77A0F-CB8D-4ED4-83DF-C3CEC6068AA2}"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0014C643-6AC0-4015-A6F3-B8AA720D01AB}" type="presOf" srcId="{FB964910-C38A-42DE-B0AB-0AD428C68734}" destId="{D142B7B9-E0D2-4EAB-BFE4-418F08BAF601}" srcOrd="0" destOrd="0" presId="urn:microsoft.com/office/officeart/2005/8/layout/cycle5"/>
    <dgm:cxn modelId="{560BBCAA-75E5-4067-B4CE-25BB64EB578E}" type="presOf" srcId="{B6C2FCD3-745B-4F16-B77A-C826EBF704E6}" destId="{A440EEC7-06B9-4427-B396-E59D3F35709D}" srcOrd="0" destOrd="0" presId="urn:microsoft.com/office/officeart/2005/8/layout/cycle5"/>
    <dgm:cxn modelId="{B4074BD0-BF3D-4939-B3CC-4359E72C4502}" type="presOf" srcId="{03D870C2-6174-4539-A297-A745EAEBB65D}" destId="{92249235-D72A-4E83-B1FE-DD36178D5B20}" srcOrd="0" destOrd="0" presId="urn:microsoft.com/office/officeart/2005/8/layout/cycle5"/>
    <dgm:cxn modelId="{D87F04DD-145E-443D-971A-AA775DF57710}" type="presOf" srcId="{67725786-8F96-477D-8D8C-3D3BCB36EB43}" destId="{C35199DF-5558-4189-B628-D98F7097A3E2}" srcOrd="0" destOrd="0" presId="urn:microsoft.com/office/officeart/2005/8/layout/cycle5"/>
    <dgm:cxn modelId="{1AF03374-1733-4C54-80E6-CEFABE55582B}" type="presOf" srcId="{B9B4E897-AF5D-45A9-99A5-2263EE486720}" destId="{1DB33F97-80F0-407A-B39F-C06AD23D35E7}" srcOrd="0" destOrd="0" presId="urn:microsoft.com/office/officeart/2005/8/layout/cycle5"/>
    <dgm:cxn modelId="{1036DF87-974B-4C43-8B39-2025AAF018F5}" type="presOf" srcId="{0D5E6C14-8D0E-46B4-9293-53BD8423BDD1}" destId="{2F9EF3E6-D000-4FF7-A326-280FA39FB628}"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DA4513FC-76DC-4D40-8C16-BBA2C034D07E}" type="presOf" srcId="{57EF84F8-9BFB-46B5-93A5-D363B259B0A1}" destId="{5908111D-560D-4F9E-8B4C-EAA9263E3D89}"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1E69B767-BF89-40C0-B791-51C5BDD8A0ED}" type="presParOf" srcId="{92249235-D72A-4E83-B1FE-DD36178D5B20}" destId="{C35199DF-5558-4189-B628-D98F7097A3E2}" srcOrd="0" destOrd="0" presId="urn:microsoft.com/office/officeart/2005/8/layout/cycle5"/>
    <dgm:cxn modelId="{5F7146F3-5DD6-4CB0-974C-E052272B29FF}" type="presParOf" srcId="{92249235-D72A-4E83-B1FE-DD36178D5B20}" destId="{37E936EB-F07E-4872-B604-1AC95A0CF3DE}" srcOrd="1" destOrd="0" presId="urn:microsoft.com/office/officeart/2005/8/layout/cycle5"/>
    <dgm:cxn modelId="{BECD77B1-761E-4C74-83C6-54B740F621DD}" type="presParOf" srcId="{92249235-D72A-4E83-B1FE-DD36178D5B20}" destId="{5908111D-560D-4F9E-8B4C-EAA9263E3D89}" srcOrd="2" destOrd="0" presId="urn:microsoft.com/office/officeart/2005/8/layout/cycle5"/>
    <dgm:cxn modelId="{5459B695-DA87-4BF0-B31D-FB01B6FFB230}" type="presParOf" srcId="{92249235-D72A-4E83-B1FE-DD36178D5B20}" destId="{D142B7B9-E0D2-4EAB-BFE4-418F08BAF601}" srcOrd="3" destOrd="0" presId="urn:microsoft.com/office/officeart/2005/8/layout/cycle5"/>
    <dgm:cxn modelId="{E8480909-C8AA-4E5C-82AB-2091420EF97B}" type="presParOf" srcId="{92249235-D72A-4E83-B1FE-DD36178D5B20}" destId="{AB9EF0D1-D42B-4A5E-87FF-138B7D4B5F6B}" srcOrd="4" destOrd="0" presId="urn:microsoft.com/office/officeart/2005/8/layout/cycle5"/>
    <dgm:cxn modelId="{2D6BA5F7-B04E-4338-A961-AA13DA9CA884}" type="presParOf" srcId="{92249235-D72A-4E83-B1FE-DD36178D5B20}" destId="{A440EEC7-06B9-4427-B396-E59D3F35709D}" srcOrd="5" destOrd="0" presId="urn:microsoft.com/office/officeart/2005/8/layout/cycle5"/>
    <dgm:cxn modelId="{CAB661D7-E55D-4607-B9D1-E4ADFBE3B90A}" type="presParOf" srcId="{92249235-D72A-4E83-B1FE-DD36178D5B20}" destId="{2F9EF3E6-D000-4FF7-A326-280FA39FB628}" srcOrd="6" destOrd="0" presId="urn:microsoft.com/office/officeart/2005/8/layout/cycle5"/>
    <dgm:cxn modelId="{1FBBE5E6-E62C-470C-951C-E23537690227}" type="presParOf" srcId="{92249235-D72A-4E83-B1FE-DD36178D5B20}" destId="{B1DE04E2-583F-448D-8503-F7380D59A19E}" srcOrd="7" destOrd="0" presId="urn:microsoft.com/office/officeart/2005/8/layout/cycle5"/>
    <dgm:cxn modelId="{C3A100A1-DD03-4AF5-B748-236A14C1B9E7}"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C905F2F5-DA47-4802-84A7-4BE9C84AC424}" type="presOf" srcId="{B9B4E897-AF5D-45A9-99A5-2263EE486720}" destId="{1DB33F97-80F0-407A-B39F-C06AD23D35E7}" srcOrd="0" destOrd="0" presId="urn:microsoft.com/office/officeart/2005/8/layout/cycle5"/>
    <dgm:cxn modelId="{7DCC5118-52A0-49DE-A959-BA899B72C7BD}" type="presOf" srcId="{FB964910-C38A-42DE-B0AB-0AD428C68734}" destId="{D142B7B9-E0D2-4EAB-BFE4-418F08BAF601}" srcOrd="0" destOrd="0" presId="urn:microsoft.com/office/officeart/2005/8/layout/cycle5"/>
    <dgm:cxn modelId="{407ED7A0-0CC5-4897-BA8F-4C8E6C2FE82C}" type="presOf" srcId="{B6C2FCD3-745B-4F16-B77A-C826EBF704E6}" destId="{A440EEC7-06B9-4427-B396-E59D3F35709D}" srcOrd="0" destOrd="0" presId="urn:microsoft.com/office/officeart/2005/8/layout/cycle5"/>
    <dgm:cxn modelId="{4475A936-F08E-40B4-A5B0-0E0FC1311956}" type="presOf" srcId="{0D5E6C14-8D0E-46B4-9293-53BD8423BDD1}" destId="{2F9EF3E6-D000-4FF7-A326-280FA39FB628}" srcOrd="0" destOrd="0" presId="urn:microsoft.com/office/officeart/2005/8/layout/cycle5"/>
    <dgm:cxn modelId="{C301BC44-55F0-4ADD-83E6-C7C77B92BAB3}" type="presOf" srcId="{03D870C2-6174-4539-A297-A745EAEBB65D}" destId="{92249235-D72A-4E83-B1FE-DD36178D5B20}" srcOrd="0" destOrd="0" presId="urn:microsoft.com/office/officeart/2005/8/layout/cycle5"/>
    <dgm:cxn modelId="{B6B333E7-AA22-4899-8B89-0A1A1614A141}" type="presOf" srcId="{57EF84F8-9BFB-46B5-93A5-D363B259B0A1}" destId="{5908111D-560D-4F9E-8B4C-EAA9263E3D89}" srcOrd="0" destOrd="0" presId="urn:microsoft.com/office/officeart/2005/8/layout/cycle5"/>
    <dgm:cxn modelId="{B9C4DE64-D702-4543-94E6-A7C7B1CD11D0}" type="presOf" srcId="{67725786-8F96-477D-8D8C-3D3BCB36EB43}" destId="{C35199DF-5558-4189-B628-D98F7097A3E2}"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6E106A4F-6615-4682-86E5-E92E21693E60}" srcId="{03D870C2-6174-4539-A297-A745EAEBB65D}" destId="{67725786-8F96-477D-8D8C-3D3BCB36EB43}" srcOrd="0" destOrd="0" parTransId="{5FB220B1-6872-47BC-A884-620BE358CDEB}" sibTransId="{57EF84F8-9BFB-46B5-93A5-D363B259B0A1}"/>
    <dgm:cxn modelId="{2AFEB263-7A33-41C3-B398-428EE600D32E}" type="presParOf" srcId="{92249235-D72A-4E83-B1FE-DD36178D5B20}" destId="{C35199DF-5558-4189-B628-D98F7097A3E2}" srcOrd="0" destOrd="0" presId="urn:microsoft.com/office/officeart/2005/8/layout/cycle5"/>
    <dgm:cxn modelId="{FC3E1AF5-C0FE-45B9-B604-39DF444C3039}" type="presParOf" srcId="{92249235-D72A-4E83-B1FE-DD36178D5B20}" destId="{37E936EB-F07E-4872-B604-1AC95A0CF3DE}" srcOrd="1" destOrd="0" presId="urn:microsoft.com/office/officeart/2005/8/layout/cycle5"/>
    <dgm:cxn modelId="{8DEB372A-C148-4E9E-ABB8-5236CBCDECC2}" type="presParOf" srcId="{92249235-D72A-4E83-B1FE-DD36178D5B20}" destId="{5908111D-560D-4F9E-8B4C-EAA9263E3D89}" srcOrd="2" destOrd="0" presId="urn:microsoft.com/office/officeart/2005/8/layout/cycle5"/>
    <dgm:cxn modelId="{D83F099F-2AF1-45F4-9835-882B7E6356DA}" type="presParOf" srcId="{92249235-D72A-4E83-B1FE-DD36178D5B20}" destId="{D142B7B9-E0D2-4EAB-BFE4-418F08BAF601}" srcOrd="3" destOrd="0" presId="urn:microsoft.com/office/officeart/2005/8/layout/cycle5"/>
    <dgm:cxn modelId="{26A7269E-B724-4B2D-8B68-B76123A2BA55}" type="presParOf" srcId="{92249235-D72A-4E83-B1FE-DD36178D5B20}" destId="{AB9EF0D1-D42B-4A5E-87FF-138B7D4B5F6B}" srcOrd="4" destOrd="0" presId="urn:microsoft.com/office/officeart/2005/8/layout/cycle5"/>
    <dgm:cxn modelId="{5F16F92A-F0A9-4EFF-B2B7-274C7F11E0CB}" type="presParOf" srcId="{92249235-D72A-4E83-B1FE-DD36178D5B20}" destId="{A440EEC7-06B9-4427-B396-E59D3F35709D}" srcOrd="5" destOrd="0" presId="urn:microsoft.com/office/officeart/2005/8/layout/cycle5"/>
    <dgm:cxn modelId="{B43D3309-2A5D-45ED-9A1B-0057BD83C60A}" type="presParOf" srcId="{92249235-D72A-4E83-B1FE-DD36178D5B20}" destId="{2F9EF3E6-D000-4FF7-A326-280FA39FB628}" srcOrd="6" destOrd="0" presId="urn:microsoft.com/office/officeart/2005/8/layout/cycle5"/>
    <dgm:cxn modelId="{723A6437-3B25-454B-9B81-5C36640905C9}" type="presParOf" srcId="{92249235-D72A-4E83-B1FE-DD36178D5B20}" destId="{B1DE04E2-583F-448D-8503-F7380D59A19E}" srcOrd="7" destOrd="0" presId="urn:microsoft.com/office/officeart/2005/8/layout/cycle5"/>
    <dgm:cxn modelId="{5304F2A4-5E31-4C4A-AD1C-AADC4F116C68}"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AD99F795-D539-4D84-9CB0-F330BC9E4791}" type="presOf" srcId="{67725786-8F96-477D-8D8C-3D3BCB36EB43}" destId="{C35199DF-5558-4189-B628-D98F7097A3E2}" srcOrd="0" destOrd="0" presId="urn:microsoft.com/office/officeart/2005/8/layout/cycle5"/>
    <dgm:cxn modelId="{8C530878-B2AB-4F55-AA23-4887E149850E}" type="presOf" srcId="{0D5E6C14-8D0E-46B4-9293-53BD8423BDD1}" destId="{2F9EF3E6-D000-4FF7-A326-280FA39FB628}" srcOrd="0" destOrd="0" presId="urn:microsoft.com/office/officeart/2005/8/layout/cycle5"/>
    <dgm:cxn modelId="{834C6F9A-9691-41E8-AA40-539C395F9583}" type="presOf" srcId="{B6C2FCD3-745B-4F16-B77A-C826EBF704E6}" destId="{A440EEC7-06B9-4427-B396-E59D3F35709D}" srcOrd="0" destOrd="0" presId="urn:microsoft.com/office/officeart/2005/8/layout/cycle5"/>
    <dgm:cxn modelId="{6EFB06EE-8E81-423D-B679-8FA0027C8F90}" type="presOf" srcId="{B9B4E897-AF5D-45A9-99A5-2263EE486720}" destId="{1DB33F97-80F0-407A-B39F-C06AD23D35E7}" srcOrd="0" destOrd="0" presId="urn:microsoft.com/office/officeart/2005/8/layout/cycle5"/>
    <dgm:cxn modelId="{9AF265E5-19E7-4A9B-A4A5-674211FE16C3}" type="presOf" srcId="{FB964910-C38A-42DE-B0AB-0AD428C68734}" destId="{D142B7B9-E0D2-4EAB-BFE4-418F08BAF601}" srcOrd="0" destOrd="0" presId="urn:microsoft.com/office/officeart/2005/8/layout/cycle5"/>
    <dgm:cxn modelId="{33F197A3-3B44-4D82-9B3D-35041FF01103}" type="presOf" srcId="{57EF84F8-9BFB-46B5-93A5-D363B259B0A1}" destId="{5908111D-560D-4F9E-8B4C-EAA9263E3D89}"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FB994036-EAEE-4493-AF01-24F959F5E298}" type="presOf" srcId="{03D870C2-6174-4539-A297-A745EAEBB65D}" destId="{92249235-D72A-4E83-B1FE-DD36178D5B20}"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BD069595-8F04-4B29-BD46-0CA840447B5D}" type="presParOf" srcId="{92249235-D72A-4E83-B1FE-DD36178D5B20}" destId="{C35199DF-5558-4189-B628-D98F7097A3E2}" srcOrd="0" destOrd="0" presId="urn:microsoft.com/office/officeart/2005/8/layout/cycle5"/>
    <dgm:cxn modelId="{2251DC60-0BB0-492A-B7C9-78286491C448}" type="presParOf" srcId="{92249235-D72A-4E83-B1FE-DD36178D5B20}" destId="{37E936EB-F07E-4872-B604-1AC95A0CF3DE}" srcOrd="1" destOrd="0" presId="urn:microsoft.com/office/officeart/2005/8/layout/cycle5"/>
    <dgm:cxn modelId="{892B70C8-1B8F-4A77-9980-CEAEC6A38953}" type="presParOf" srcId="{92249235-D72A-4E83-B1FE-DD36178D5B20}" destId="{5908111D-560D-4F9E-8B4C-EAA9263E3D89}" srcOrd="2" destOrd="0" presId="urn:microsoft.com/office/officeart/2005/8/layout/cycle5"/>
    <dgm:cxn modelId="{6E6B416F-5CA4-4D59-B929-DA0A98EF865A}" type="presParOf" srcId="{92249235-D72A-4E83-B1FE-DD36178D5B20}" destId="{D142B7B9-E0D2-4EAB-BFE4-418F08BAF601}" srcOrd="3" destOrd="0" presId="urn:microsoft.com/office/officeart/2005/8/layout/cycle5"/>
    <dgm:cxn modelId="{F7AF8F3D-D14B-4D43-842D-F40942C349A3}" type="presParOf" srcId="{92249235-D72A-4E83-B1FE-DD36178D5B20}" destId="{AB9EF0D1-D42B-4A5E-87FF-138B7D4B5F6B}" srcOrd="4" destOrd="0" presId="urn:microsoft.com/office/officeart/2005/8/layout/cycle5"/>
    <dgm:cxn modelId="{1B86BE1F-F18C-4D3F-8E20-54D037C32C6E}" type="presParOf" srcId="{92249235-D72A-4E83-B1FE-DD36178D5B20}" destId="{A440EEC7-06B9-4427-B396-E59D3F35709D}" srcOrd="5" destOrd="0" presId="urn:microsoft.com/office/officeart/2005/8/layout/cycle5"/>
    <dgm:cxn modelId="{793CB30A-98AF-4617-A60B-FADAF10D18D4}" type="presParOf" srcId="{92249235-D72A-4E83-B1FE-DD36178D5B20}" destId="{2F9EF3E6-D000-4FF7-A326-280FA39FB628}" srcOrd="6" destOrd="0" presId="urn:microsoft.com/office/officeart/2005/8/layout/cycle5"/>
    <dgm:cxn modelId="{9BAB8DEC-C6FC-4905-BBA0-DC67C4F03576}" type="presParOf" srcId="{92249235-D72A-4E83-B1FE-DD36178D5B20}" destId="{B1DE04E2-583F-448D-8503-F7380D59A19E}" srcOrd="7" destOrd="0" presId="urn:microsoft.com/office/officeart/2005/8/layout/cycle5"/>
    <dgm:cxn modelId="{4D9938B1-E77D-4CA1-AAA0-C47938EEECB0}"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Mitigation</a:t>
          </a:r>
          <a:endParaRPr lang="en-US" b="1" dirty="0">
            <a:effectLst>
              <a:outerShdw blurRad="38100" dist="38100" dir="2700000" algn="tl">
                <a:srgbClr val="000000">
                  <a:alpha val="43137"/>
                </a:srgbClr>
              </a:outerShdw>
            </a:effectLst>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6E106A4F-6615-4682-86E5-E92E21693E60}" srcId="{03D870C2-6174-4539-A297-A745EAEBB65D}" destId="{67725786-8F96-477D-8D8C-3D3BCB36EB43}" srcOrd="0" destOrd="0" parTransId="{5FB220B1-6872-47BC-A884-620BE358CDEB}" sibTransId="{57EF84F8-9BFB-46B5-93A5-D363B259B0A1}"/>
    <dgm:cxn modelId="{B0E24FF8-EF21-4E7B-8A6F-7DECA26C2D62}" type="presOf" srcId="{FB964910-C38A-42DE-B0AB-0AD428C68734}" destId="{D142B7B9-E0D2-4EAB-BFE4-418F08BAF601}" srcOrd="0" destOrd="0" presId="urn:microsoft.com/office/officeart/2005/8/layout/cycle5"/>
    <dgm:cxn modelId="{CF8BD5A0-BDAE-48EF-9182-F18DCF797C4E}" type="presOf" srcId="{67725786-8F96-477D-8D8C-3D3BCB36EB43}" destId="{C35199DF-5558-4189-B628-D98F7097A3E2}" srcOrd="0" destOrd="0" presId="urn:microsoft.com/office/officeart/2005/8/layout/cycle5"/>
    <dgm:cxn modelId="{959C2531-44C8-4510-B0C1-94B9ECD99DCE}" type="presOf" srcId="{03D870C2-6174-4539-A297-A745EAEBB65D}" destId="{92249235-D72A-4E83-B1FE-DD36178D5B20}" srcOrd="0" destOrd="0" presId="urn:microsoft.com/office/officeart/2005/8/layout/cycle5"/>
    <dgm:cxn modelId="{8976DA1B-4D9A-4CA6-B6CA-2215D1162751}" type="presOf" srcId="{B9B4E897-AF5D-45A9-99A5-2263EE486720}" destId="{1DB33F97-80F0-407A-B39F-C06AD23D35E7}" srcOrd="0" destOrd="0" presId="urn:microsoft.com/office/officeart/2005/8/layout/cycle5"/>
    <dgm:cxn modelId="{736AC80D-FDE5-4BFC-BA17-732F2DA90575}" type="presOf" srcId="{0D5E6C14-8D0E-46B4-9293-53BD8423BDD1}" destId="{2F9EF3E6-D000-4FF7-A326-280FA39FB628}" srcOrd="0" destOrd="0" presId="urn:microsoft.com/office/officeart/2005/8/layout/cycle5"/>
    <dgm:cxn modelId="{E519FECA-1A49-408E-9608-B8C7EDB32CF8}" type="presOf" srcId="{B6C2FCD3-745B-4F16-B77A-C826EBF704E6}" destId="{A440EEC7-06B9-4427-B396-E59D3F35709D}"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20AA2DE5-FAE7-412C-A722-8E40D6C1812B}" type="presOf" srcId="{57EF84F8-9BFB-46B5-93A5-D363B259B0A1}" destId="{5908111D-560D-4F9E-8B4C-EAA9263E3D89}" srcOrd="0" destOrd="0" presId="urn:microsoft.com/office/officeart/2005/8/layout/cycle5"/>
    <dgm:cxn modelId="{3CE0FE06-8008-4562-AFBF-1B77D9E98366}" srcId="{03D870C2-6174-4539-A297-A745EAEBB65D}" destId="{0D5E6C14-8D0E-46B4-9293-53BD8423BDD1}" srcOrd="2" destOrd="0" parTransId="{B50B3A39-71F4-4FD7-934F-93051A09C7EC}" sibTransId="{B9B4E897-AF5D-45A9-99A5-2263EE486720}"/>
    <dgm:cxn modelId="{36AB63BA-07BA-4C3A-9577-ED322256FCFC}" type="presParOf" srcId="{92249235-D72A-4E83-B1FE-DD36178D5B20}" destId="{C35199DF-5558-4189-B628-D98F7097A3E2}" srcOrd="0" destOrd="0" presId="urn:microsoft.com/office/officeart/2005/8/layout/cycle5"/>
    <dgm:cxn modelId="{7E759CFD-A901-4D65-B588-7E371CB03A71}" type="presParOf" srcId="{92249235-D72A-4E83-B1FE-DD36178D5B20}" destId="{37E936EB-F07E-4872-B604-1AC95A0CF3DE}" srcOrd="1" destOrd="0" presId="urn:microsoft.com/office/officeart/2005/8/layout/cycle5"/>
    <dgm:cxn modelId="{AED59DE7-E05F-4A76-875E-D34228F3BF79}" type="presParOf" srcId="{92249235-D72A-4E83-B1FE-DD36178D5B20}" destId="{5908111D-560D-4F9E-8B4C-EAA9263E3D89}" srcOrd="2" destOrd="0" presId="urn:microsoft.com/office/officeart/2005/8/layout/cycle5"/>
    <dgm:cxn modelId="{50EE2FB3-66BB-4812-87A9-02F304C4BFB4}" type="presParOf" srcId="{92249235-D72A-4E83-B1FE-DD36178D5B20}" destId="{D142B7B9-E0D2-4EAB-BFE4-418F08BAF601}" srcOrd="3" destOrd="0" presId="urn:microsoft.com/office/officeart/2005/8/layout/cycle5"/>
    <dgm:cxn modelId="{7D5091B1-A752-4ED8-B4B4-C5A6EAB6A8BB}" type="presParOf" srcId="{92249235-D72A-4E83-B1FE-DD36178D5B20}" destId="{AB9EF0D1-D42B-4A5E-87FF-138B7D4B5F6B}" srcOrd="4" destOrd="0" presId="urn:microsoft.com/office/officeart/2005/8/layout/cycle5"/>
    <dgm:cxn modelId="{5520042D-C464-4BE9-A8CD-B5F12ECAF92C}" type="presParOf" srcId="{92249235-D72A-4E83-B1FE-DD36178D5B20}" destId="{A440EEC7-06B9-4427-B396-E59D3F35709D}" srcOrd="5" destOrd="0" presId="urn:microsoft.com/office/officeart/2005/8/layout/cycle5"/>
    <dgm:cxn modelId="{CEAA1F98-B4EF-46E1-B449-CC5AE6C6CA0E}" type="presParOf" srcId="{92249235-D72A-4E83-B1FE-DD36178D5B20}" destId="{2F9EF3E6-D000-4FF7-A326-280FA39FB628}" srcOrd="6" destOrd="0" presId="urn:microsoft.com/office/officeart/2005/8/layout/cycle5"/>
    <dgm:cxn modelId="{788582CF-10BC-426C-9383-E3ABE087D064}" type="presParOf" srcId="{92249235-D72A-4E83-B1FE-DD36178D5B20}" destId="{B1DE04E2-583F-448D-8503-F7380D59A19E}" srcOrd="7" destOrd="0" presId="urn:microsoft.com/office/officeart/2005/8/layout/cycle5"/>
    <dgm:cxn modelId="{EC6E4A66-D3C7-40AF-BDBA-96783D2A54AF}"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Mitigation</a:t>
          </a:r>
          <a:endParaRPr lang="en-US" b="1" dirty="0">
            <a:effectLst>
              <a:outerShdw blurRad="38100" dist="38100" dir="2700000" algn="tl">
                <a:srgbClr val="000000">
                  <a:alpha val="43137"/>
                </a:srgbClr>
              </a:outerShdw>
            </a:effectLst>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F1236915-F3E2-43E3-98B3-2955F46FCE72}" type="presOf" srcId="{FB964910-C38A-42DE-B0AB-0AD428C68734}" destId="{D142B7B9-E0D2-4EAB-BFE4-418F08BAF601}" srcOrd="0" destOrd="0" presId="urn:microsoft.com/office/officeart/2005/8/layout/cycle5"/>
    <dgm:cxn modelId="{328DBBDE-BE09-4D08-8461-1367141B6751}" type="presOf" srcId="{B6C2FCD3-745B-4F16-B77A-C826EBF704E6}" destId="{A440EEC7-06B9-4427-B396-E59D3F35709D}" srcOrd="0" destOrd="0" presId="urn:microsoft.com/office/officeart/2005/8/layout/cycle5"/>
    <dgm:cxn modelId="{91D5E3B0-A817-43B1-A934-9580320A010A}" type="presOf" srcId="{57EF84F8-9BFB-46B5-93A5-D363B259B0A1}" destId="{5908111D-560D-4F9E-8B4C-EAA9263E3D89}" srcOrd="0" destOrd="0" presId="urn:microsoft.com/office/officeart/2005/8/layout/cycle5"/>
    <dgm:cxn modelId="{E6A94FDF-994C-4819-BAA9-0D2A635F453C}" type="presOf" srcId="{0D5E6C14-8D0E-46B4-9293-53BD8423BDD1}" destId="{2F9EF3E6-D000-4FF7-A326-280FA39FB628}" srcOrd="0" destOrd="0" presId="urn:microsoft.com/office/officeart/2005/8/layout/cycle5"/>
    <dgm:cxn modelId="{4C07D078-CE43-4EF4-A1DB-847432EFD2E4}" type="presOf" srcId="{B9B4E897-AF5D-45A9-99A5-2263EE486720}" destId="{1DB33F97-80F0-407A-B39F-C06AD23D35E7}" srcOrd="0" destOrd="0" presId="urn:microsoft.com/office/officeart/2005/8/layout/cycle5"/>
    <dgm:cxn modelId="{EFBB8A5C-906E-4C0B-810C-53934176E9E0}" type="presOf" srcId="{03D870C2-6174-4539-A297-A745EAEBB65D}" destId="{92249235-D72A-4E83-B1FE-DD36178D5B20}"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ECF41F18-2343-4A83-B904-18C58286DF19}" type="presOf" srcId="{67725786-8F96-477D-8D8C-3D3BCB36EB43}" destId="{C35199DF-5558-4189-B628-D98F7097A3E2}"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07F68B10-5A4D-4C1D-8B45-26D649DA3DAC}" type="presParOf" srcId="{92249235-D72A-4E83-B1FE-DD36178D5B20}" destId="{C35199DF-5558-4189-B628-D98F7097A3E2}" srcOrd="0" destOrd="0" presId="urn:microsoft.com/office/officeart/2005/8/layout/cycle5"/>
    <dgm:cxn modelId="{3D0D76B2-77C6-4156-9038-4ABC849F8AE3}" type="presParOf" srcId="{92249235-D72A-4E83-B1FE-DD36178D5B20}" destId="{37E936EB-F07E-4872-B604-1AC95A0CF3DE}" srcOrd="1" destOrd="0" presId="urn:microsoft.com/office/officeart/2005/8/layout/cycle5"/>
    <dgm:cxn modelId="{CE9BD582-895A-4C0B-B57D-846F89FC0CFD}" type="presParOf" srcId="{92249235-D72A-4E83-B1FE-DD36178D5B20}" destId="{5908111D-560D-4F9E-8B4C-EAA9263E3D89}" srcOrd="2" destOrd="0" presId="urn:microsoft.com/office/officeart/2005/8/layout/cycle5"/>
    <dgm:cxn modelId="{925608E3-C5A6-4525-A248-D351A95E8DBF}" type="presParOf" srcId="{92249235-D72A-4E83-B1FE-DD36178D5B20}" destId="{D142B7B9-E0D2-4EAB-BFE4-418F08BAF601}" srcOrd="3" destOrd="0" presId="urn:microsoft.com/office/officeart/2005/8/layout/cycle5"/>
    <dgm:cxn modelId="{7C64B9EA-C886-4220-B7F2-67575352468F}" type="presParOf" srcId="{92249235-D72A-4E83-B1FE-DD36178D5B20}" destId="{AB9EF0D1-D42B-4A5E-87FF-138B7D4B5F6B}" srcOrd="4" destOrd="0" presId="urn:microsoft.com/office/officeart/2005/8/layout/cycle5"/>
    <dgm:cxn modelId="{403BC4B1-3A04-4DB1-8F6C-4C5A9BEBE0AA}" type="presParOf" srcId="{92249235-D72A-4E83-B1FE-DD36178D5B20}" destId="{A440EEC7-06B9-4427-B396-E59D3F35709D}" srcOrd="5" destOrd="0" presId="urn:microsoft.com/office/officeart/2005/8/layout/cycle5"/>
    <dgm:cxn modelId="{0EED9CCF-4973-41E8-9057-A29BF9E95DD5}" type="presParOf" srcId="{92249235-D72A-4E83-B1FE-DD36178D5B20}" destId="{2F9EF3E6-D000-4FF7-A326-280FA39FB628}" srcOrd="6" destOrd="0" presId="urn:microsoft.com/office/officeart/2005/8/layout/cycle5"/>
    <dgm:cxn modelId="{0391D003-9448-4C15-AB05-99F9ACC8F8C7}" type="presParOf" srcId="{92249235-D72A-4E83-B1FE-DD36178D5B20}" destId="{B1DE04E2-583F-448D-8503-F7380D59A19E}" srcOrd="7" destOrd="0" presId="urn:microsoft.com/office/officeart/2005/8/layout/cycle5"/>
    <dgm:cxn modelId="{FF2782B5-A721-4569-82FD-DDB8BB3D02D6}"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AED95433-811D-4D63-A2CE-2C22B76051AC}" type="presOf" srcId="{57EF84F8-9BFB-46B5-93A5-D363B259B0A1}" destId="{5908111D-560D-4F9E-8B4C-EAA9263E3D89}" srcOrd="0" destOrd="0" presId="urn:microsoft.com/office/officeart/2005/8/layout/cycle5"/>
    <dgm:cxn modelId="{53FA1816-5689-4895-9097-A7CB82AA6CB3}" type="presOf" srcId="{0D5E6C14-8D0E-46B4-9293-53BD8423BDD1}" destId="{2F9EF3E6-D000-4FF7-A326-280FA39FB628}" srcOrd="0" destOrd="0" presId="urn:microsoft.com/office/officeart/2005/8/layout/cycle5"/>
    <dgm:cxn modelId="{1C2881CA-473E-40B7-9298-B30856E1008E}" type="presOf" srcId="{03D870C2-6174-4539-A297-A745EAEBB65D}" destId="{92249235-D72A-4E83-B1FE-DD36178D5B20}" srcOrd="0" destOrd="0" presId="urn:microsoft.com/office/officeart/2005/8/layout/cycle5"/>
    <dgm:cxn modelId="{921D144E-21C0-498F-A392-B8FD5739C2FE}" type="presOf" srcId="{B6C2FCD3-745B-4F16-B77A-C826EBF704E6}" destId="{A440EEC7-06B9-4427-B396-E59D3F35709D}" srcOrd="0" destOrd="0" presId="urn:microsoft.com/office/officeart/2005/8/layout/cycle5"/>
    <dgm:cxn modelId="{0BFDB2BA-1B0D-4163-85D8-9180D19D6F25}" type="presOf" srcId="{FB964910-C38A-42DE-B0AB-0AD428C68734}" destId="{D142B7B9-E0D2-4EAB-BFE4-418F08BAF601}" srcOrd="0" destOrd="0" presId="urn:microsoft.com/office/officeart/2005/8/layout/cycle5"/>
    <dgm:cxn modelId="{A5476743-6204-4BE3-82C9-E5109EC27DC7}" type="presOf" srcId="{B9B4E897-AF5D-45A9-99A5-2263EE486720}" destId="{1DB33F97-80F0-407A-B39F-C06AD23D35E7}"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6E106A4F-6615-4682-86E5-E92E21693E60}" srcId="{03D870C2-6174-4539-A297-A745EAEBB65D}" destId="{67725786-8F96-477D-8D8C-3D3BCB36EB43}" srcOrd="0" destOrd="0" parTransId="{5FB220B1-6872-47BC-A884-620BE358CDEB}" sibTransId="{57EF84F8-9BFB-46B5-93A5-D363B259B0A1}"/>
    <dgm:cxn modelId="{D8562882-A618-420B-9FC1-55397D51599F}" type="presOf" srcId="{67725786-8F96-477D-8D8C-3D3BCB36EB43}" destId="{C35199DF-5558-4189-B628-D98F7097A3E2}" srcOrd="0" destOrd="0" presId="urn:microsoft.com/office/officeart/2005/8/layout/cycle5"/>
    <dgm:cxn modelId="{5B538F86-C719-4012-B4D7-15BF4CAAACAA}" type="presParOf" srcId="{92249235-D72A-4E83-B1FE-DD36178D5B20}" destId="{C35199DF-5558-4189-B628-D98F7097A3E2}" srcOrd="0" destOrd="0" presId="urn:microsoft.com/office/officeart/2005/8/layout/cycle5"/>
    <dgm:cxn modelId="{EF18C360-1D7B-43B7-8C6C-EAB361F0AD9B}" type="presParOf" srcId="{92249235-D72A-4E83-B1FE-DD36178D5B20}" destId="{37E936EB-F07E-4872-B604-1AC95A0CF3DE}" srcOrd="1" destOrd="0" presId="urn:microsoft.com/office/officeart/2005/8/layout/cycle5"/>
    <dgm:cxn modelId="{FEE5BC3D-731C-42B1-B35B-B765F2D54AF6}" type="presParOf" srcId="{92249235-D72A-4E83-B1FE-DD36178D5B20}" destId="{5908111D-560D-4F9E-8B4C-EAA9263E3D89}" srcOrd="2" destOrd="0" presId="urn:microsoft.com/office/officeart/2005/8/layout/cycle5"/>
    <dgm:cxn modelId="{AAEECE06-0C45-4B63-B1F6-01FD7B8C7F58}" type="presParOf" srcId="{92249235-D72A-4E83-B1FE-DD36178D5B20}" destId="{D142B7B9-E0D2-4EAB-BFE4-418F08BAF601}" srcOrd="3" destOrd="0" presId="urn:microsoft.com/office/officeart/2005/8/layout/cycle5"/>
    <dgm:cxn modelId="{0B05D4B8-707C-4C81-8CB2-286BAB685536}" type="presParOf" srcId="{92249235-D72A-4E83-B1FE-DD36178D5B20}" destId="{AB9EF0D1-D42B-4A5E-87FF-138B7D4B5F6B}" srcOrd="4" destOrd="0" presId="urn:microsoft.com/office/officeart/2005/8/layout/cycle5"/>
    <dgm:cxn modelId="{0FA12873-2A49-4FF2-BCA6-4CB83F004FCF}" type="presParOf" srcId="{92249235-D72A-4E83-B1FE-DD36178D5B20}" destId="{A440EEC7-06B9-4427-B396-E59D3F35709D}" srcOrd="5" destOrd="0" presId="urn:microsoft.com/office/officeart/2005/8/layout/cycle5"/>
    <dgm:cxn modelId="{C343C31F-A4AE-4FD6-8CCC-5F8F24517108}" type="presParOf" srcId="{92249235-D72A-4E83-B1FE-DD36178D5B20}" destId="{2F9EF3E6-D000-4FF7-A326-280FA39FB628}" srcOrd="6" destOrd="0" presId="urn:microsoft.com/office/officeart/2005/8/layout/cycle5"/>
    <dgm:cxn modelId="{B0FD570A-3500-412B-9BE2-DEF46E229B31}" type="presParOf" srcId="{92249235-D72A-4E83-B1FE-DD36178D5B20}" destId="{B1DE04E2-583F-448D-8503-F7380D59A19E}" srcOrd="7" destOrd="0" presId="urn:microsoft.com/office/officeart/2005/8/layout/cycle5"/>
    <dgm:cxn modelId="{5AA6B151-7151-40AF-AA96-6F14E91FCA7B}"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Reward</a:t>
          </a:r>
          <a:endParaRPr lang="en-US" b="1" dirty="0">
            <a:effectLst>
              <a:outerShdw blurRad="38100" dist="38100" dir="2700000" algn="tl">
                <a:srgbClr val="000000">
                  <a:alpha val="43137"/>
                </a:srgbClr>
              </a:outerShdw>
            </a:effectLst>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8D571684-3BE7-4C2D-8DB3-22CA15AE090D}" type="presOf" srcId="{B6C2FCD3-745B-4F16-B77A-C826EBF704E6}" destId="{A440EEC7-06B9-4427-B396-E59D3F35709D}" srcOrd="0" destOrd="0" presId="urn:microsoft.com/office/officeart/2005/8/layout/cycle5"/>
    <dgm:cxn modelId="{D4A2422F-CF0A-400C-A9CE-FEF2F73CCC27}" type="presOf" srcId="{FB964910-C38A-42DE-B0AB-0AD428C68734}" destId="{D142B7B9-E0D2-4EAB-BFE4-418F08BAF601}"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2B22F6DF-EFC6-4DA5-92D6-DFD3454A0DAB}" type="presOf" srcId="{03D870C2-6174-4539-A297-A745EAEBB65D}" destId="{92249235-D72A-4E83-B1FE-DD36178D5B20}" srcOrd="0" destOrd="0" presId="urn:microsoft.com/office/officeart/2005/8/layout/cycle5"/>
    <dgm:cxn modelId="{735EA0DB-C1DD-4A6D-A7D9-BDD121CC3838}" type="presOf" srcId="{0D5E6C14-8D0E-46B4-9293-53BD8423BDD1}" destId="{2F9EF3E6-D000-4FF7-A326-280FA39FB628}" srcOrd="0" destOrd="0" presId="urn:microsoft.com/office/officeart/2005/8/layout/cycle5"/>
    <dgm:cxn modelId="{BF0AA0A1-4AF4-4969-AFE3-7499C53222DA}" type="presOf" srcId="{67725786-8F96-477D-8D8C-3D3BCB36EB43}" destId="{C35199DF-5558-4189-B628-D98F7097A3E2}" srcOrd="0" destOrd="0" presId="urn:microsoft.com/office/officeart/2005/8/layout/cycle5"/>
    <dgm:cxn modelId="{A4CEA8A8-8691-44B6-8967-D9F0B1E00113}" type="presOf" srcId="{57EF84F8-9BFB-46B5-93A5-D363B259B0A1}" destId="{5908111D-560D-4F9E-8B4C-EAA9263E3D89}" srcOrd="0" destOrd="0" presId="urn:microsoft.com/office/officeart/2005/8/layout/cycle5"/>
    <dgm:cxn modelId="{2E9DA123-5340-42DC-81AA-EB3D75C99A0E}" type="presOf" srcId="{B9B4E897-AF5D-45A9-99A5-2263EE486720}" destId="{1DB33F97-80F0-407A-B39F-C06AD23D35E7}"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3CE0FE06-8008-4562-AFBF-1B77D9E98366}" srcId="{03D870C2-6174-4539-A297-A745EAEBB65D}" destId="{0D5E6C14-8D0E-46B4-9293-53BD8423BDD1}" srcOrd="2" destOrd="0" parTransId="{B50B3A39-71F4-4FD7-934F-93051A09C7EC}" sibTransId="{B9B4E897-AF5D-45A9-99A5-2263EE486720}"/>
    <dgm:cxn modelId="{E597A057-41B3-4B74-96F4-F89B076D5C06}" type="presParOf" srcId="{92249235-D72A-4E83-B1FE-DD36178D5B20}" destId="{C35199DF-5558-4189-B628-D98F7097A3E2}" srcOrd="0" destOrd="0" presId="urn:microsoft.com/office/officeart/2005/8/layout/cycle5"/>
    <dgm:cxn modelId="{ABABC0D8-3B8A-446C-AB23-23A81F7406BA}" type="presParOf" srcId="{92249235-D72A-4E83-B1FE-DD36178D5B20}" destId="{37E936EB-F07E-4872-B604-1AC95A0CF3DE}" srcOrd="1" destOrd="0" presId="urn:microsoft.com/office/officeart/2005/8/layout/cycle5"/>
    <dgm:cxn modelId="{9ECAED20-9438-4DE2-B90D-4A2E7A03E998}" type="presParOf" srcId="{92249235-D72A-4E83-B1FE-DD36178D5B20}" destId="{5908111D-560D-4F9E-8B4C-EAA9263E3D89}" srcOrd="2" destOrd="0" presId="urn:microsoft.com/office/officeart/2005/8/layout/cycle5"/>
    <dgm:cxn modelId="{E5A71755-6DBE-4DD4-BB3C-20E3B439EE32}" type="presParOf" srcId="{92249235-D72A-4E83-B1FE-DD36178D5B20}" destId="{D142B7B9-E0D2-4EAB-BFE4-418F08BAF601}" srcOrd="3" destOrd="0" presId="urn:microsoft.com/office/officeart/2005/8/layout/cycle5"/>
    <dgm:cxn modelId="{04F8C78F-E3ED-4B7D-9F45-E535A4349A2D}" type="presParOf" srcId="{92249235-D72A-4E83-B1FE-DD36178D5B20}" destId="{AB9EF0D1-D42B-4A5E-87FF-138B7D4B5F6B}" srcOrd="4" destOrd="0" presId="urn:microsoft.com/office/officeart/2005/8/layout/cycle5"/>
    <dgm:cxn modelId="{03378856-CCF4-4871-8C65-3B8AEF8A54C5}" type="presParOf" srcId="{92249235-D72A-4E83-B1FE-DD36178D5B20}" destId="{A440EEC7-06B9-4427-B396-E59D3F35709D}" srcOrd="5" destOrd="0" presId="urn:microsoft.com/office/officeart/2005/8/layout/cycle5"/>
    <dgm:cxn modelId="{AF3057D1-F47A-48AD-8B0A-2B243AD29864}" type="presParOf" srcId="{92249235-D72A-4E83-B1FE-DD36178D5B20}" destId="{2F9EF3E6-D000-4FF7-A326-280FA39FB628}" srcOrd="6" destOrd="0" presId="urn:microsoft.com/office/officeart/2005/8/layout/cycle5"/>
    <dgm:cxn modelId="{D6D68C87-D80C-4F15-AC0A-7E73FAB17CD7}" type="presParOf" srcId="{92249235-D72A-4E83-B1FE-DD36178D5B20}" destId="{B1DE04E2-583F-448D-8503-F7380D59A19E}" srcOrd="7" destOrd="0" presId="urn:microsoft.com/office/officeart/2005/8/layout/cycle5"/>
    <dgm:cxn modelId="{C870FEC7-AA62-45F4-9E5E-FE56A630F80B}"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17EA088B-4797-44E8-AE65-E7829A353A95}" type="presOf" srcId="{03D870C2-6174-4539-A297-A745EAEBB65D}" destId="{92249235-D72A-4E83-B1FE-DD36178D5B20}"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BD265BE1-80F4-46F9-9EF0-7C5A42DFD4CC}" type="presOf" srcId="{B9B4E897-AF5D-45A9-99A5-2263EE486720}" destId="{1DB33F97-80F0-407A-B39F-C06AD23D35E7}" srcOrd="0" destOrd="0" presId="urn:microsoft.com/office/officeart/2005/8/layout/cycle5"/>
    <dgm:cxn modelId="{EBDAC1DA-8E23-4413-A74D-BC721EAEE654}" type="presOf" srcId="{57EF84F8-9BFB-46B5-93A5-D363B259B0A1}" destId="{5908111D-560D-4F9E-8B4C-EAA9263E3D89}" srcOrd="0" destOrd="0" presId="urn:microsoft.com/office/officeart/2005/8/layout/cycle5"/>
    <dgm:cxn modelId="{8B10D065-9FA7-46B7-B3BD-A0BA0E86568C}" type="presOf" srcId="{FB964910-C38A-42DE-B0AB-0AD428C68734}" destId="{D142B7B9-E0D2-4EAB-BFE4-418F08BAF601}" srcOrd="0" destOrd="0" presId="urn:microsoft.com/office/officeart/2005/8/layout/cycle5"/>
    <dgm:cxn modelId="{E11379A2-BFE2-4A2B-B47A-FDED10883042}" type="presOf" srcId="{0D5E6C14-8D0E-46B4-9293-53BD8423BDD1}" destId="{2F9EF3E6-D000-4FF7-A326-280FA39FB628}" srcOrd="0" destOrd="0" presId="urn:microsoft.com/office/officeart/2005/8/layout/cycle5"/>
    <dgm:cxn modelId="{4BA116A6-32FC-4BEA-8F2A-6CF3924F0526}" type="presOf" srcId="{B6C2FCD3-745B-4F16-B77A-C826EBF704E6}" destId="{A440EEC7-06B9-4427-B396-E59D3F35709D}"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3CE0FE06-8008-4562-AFBF-1B77D9E98366}" srcId="{03D870C2-6174-4539-A297-A745EAEBB65D}" destId="{0D5E6C14-8D0E-46B4-9293-53BD8423BDD1}" srcOrd="2" destOrd="0" parTransId="{B50B3A39-71F4-4FD7-934F-93051A09C7EC}" sibTransId="{B9B4E897-AF5D-45A9-99A5-2263EE486720}"/>
    <dgm:cxn modelId="{1F903802-09D0-4F92-9905-8F454F486126}" type="presOf" srcId="{67725786-8F96-477D-8D8C-3D3BCB36EB43}" destId="{C35199DF-5558-4189-B628-D98F7097A3E2}" srcOrd="0" destOrd="0" presId="urn:microsoft.com/office/officeart/2005/8/layout/cycle5"/>
    <dgm:cxn modelId="{510990E5-A1B9-42C5-9B31-CFB9CA35C50C}" type="presParOf" srcId="{92249235-D72A-4E83-B1FE-DD36178D5B20}" destId="{C35199DF-5558-4189-B628-D98F7097A3E2}" srcOrd="0" destOrd="0" presId="urn:microsoft.com/office/officeart/2005/8/layout/cycle5"/>
    <dgm:cxn modelId="{9641E16C-67EA-4944-B6E4-F8C70AFDDAAB}" type="presParOf" srcId="{92249235-D72A-4E83-B1FE-DD36178D5B20}" destId="{37E936EB-F07E-4872-B604-1AC95A0CF3DE}" srcOrd="1" destOrd="0" presId="urn:microsoft.com/office/officeart/2005/8/layout/cycle5"/>
    <dgm:cxn modelId="{C7DFCD22-A6AC-4506-8A9F-6A4302E78E58}" type="presParOf" srcId="{92249235-D72A-4E83-B1FE-DD36178D5B20}" destId="{5908111D-560D-4F9E-8B4C-EAA9263E3D89}" srcOrd="2" destOrd="0" presId="urn:microsoft.com/office/officeart/2005/8/layout/cycle5"/>
    <dgm:cxn modelId="{248AC670-8352-48FA-84E3-8FD28AD9EF28}" type="presParOf" srcId="{92249235-D72A-4E83-B1FE-DD36178D5B20}" destId="{D142B7B9-E0D2-4EAB-BFE4-418F08BAF601}" srcOrd="3" destOrd="0" presId="urn:microsoft.com/office/officeart/2005/8/layout/cycle5"/>
    <dgm:cxn modelId="{EEF44F8D-A28A-4036-A2CB-66281D9D7235}" type="presParOf" srcId="{92249235-D72A-4E83-B1FE-DD36178D5B20}" destId="{AB9EF0D1-D42B-4A5E-87FF-138B7D4B5F6B}" srcOrd="4" destOrd="0" presId="urn:microsoft.com/office/officeart/2005/8/layout/cycle5"/>
    <dgm:cxn modelId="{DD1313EF-CBC7-43CE-9D78-96D8ED146763}" type="presParOf" srcId="{92249235-D72A-4E83-B1FE-DD36178D5B20}" destId="{A440EEC7-06B9-4427-B396-E59D3F35709D}" srcOrd="5" destOrd="0" presId="urn:microsoft.com/office/officeart/2005/8/layout/cycle5"/>
    <dgm:cxn modelId="{58A6E781-3171-4449-99AB-956A865D2642}" type="presParOf" srcId="{92249235-D72A-4E83-B1FE-DD36178D5B20}" destId="{2F9EF3E6-D000-4FF7-A326-280FA39FB628}" srcOrd="6" destOrd="0" presId="urn:microsoft.com/office/officeart/2005/8/layout/cycle5"/>
    <dgm:cxn modelId="{6A36E68C-8AC0-4D97-B6A0-97655BF9A5E5}" type="presParOf" srcId="{92249235-D72A-4E83-B1FE-DD36178D5B20}" destId="{B1DE04E2-583F-448D-8503-F7380D59A19E}" srcOrd="7" destOrd="0" presId="urn:microsoft.com/office/officeart/2005/8/layout/cycle5"/>
    <dgm:cxn modelId="{E90FC637-BE93-46B7-B3D8-30BD90EFFDE3}"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E3FC8AB-1099-4D3B-B718-01C58A06B3CF}" type="presOf" srcId="{0D5E6C14-8D0E-46B4-9293-53BD8423BDD1}" destId="{2F9EF3E6-D000-4FF7-A326-280FA39FB628}" srcOrd="0" destOrd="0" presId="urn:microsoft.com/office/officeart/2005/8/layout/cycle5"/>
    <dgm:cxn modelId="{3CE0FE06-8008-4562-AFBF-1B77D9E98366}" srcId="{03D870C2-6174-4539-A297-A745EAEBB65D}" destId="{0D5E6C14-8D0E-46B4-9293-53BD8423BDD1}" srcOrd="2" destOrd="0" parTransId="{B50B3A39-71F4-4FD7-934F-93051A09C7EC}" sibTransId="{B9B4E897-AF5D-45A9-99A5-2263EE486720}"/>
    <dgm:cxn modelId="{E9D8193D-6F6B-49D8-8DF7-32B010FE8883}" type="presOf" srcId="{B6C2FCD3-745B-4F16-B77A-C826EBF704E6}" destId="{A440EEC7-06B9-4427-B396-E59D3F35709D}" srcOrd="0" destOrd="0" presId="urn:microsoft.com/office/officeart/2005/8/layout/cycle5"/>
    <dgm:cxn modelId="{25413D5A-073F-4AD2-80F3-F1A82A99E0F1}" type="presOf" srcId="{B9B4E897-AF5D-45A9-99A5-2263EE486720}" destId="{1DB33F97-80F0-407A-B39F-C06AD23D35E7}" srcOrd="0" destOrd="0" presId="urn:microsoft.com/office/officeart/2005/8/layout/cycle5"/>
    <dgm:cxn modelId="{3A40DCEF-A2FA-4CBB-8EFB-75C570D6D8B4}" type="presOf" srcId="{03D870C2-6174-4539-A297-A745EAEBB65D}" destId="{92249235-D72A-4E83-B1FE-DD36178D5B20}" srcOrd="0" destOrd="0" presId="urn:microsoft.com/office/officeart/2005/8/layout/cycle5"/>
    <dgm:cxn modelId="{BF7F03BF-3A15-402E-8248-E95855C312FE}" type="presOf" srcId="{57EF84F8-9BFB-46B5-93A5-D363B259B0A1}" destId="{5908111D-560D-4F9E-8B4C-EAA9263E3D89}" srcOrd="0" destOrd="0" presId="urn:microsoft.com/office/officeart/2005/8/layout/cycle5"/>
    <dgm:cxn modelId="{7943D7AC-7940-4E12-91B4-05F07A757193}" type="presOf" srcId="{67725786-8F96-477D-8D8C-3D3BCB36EB43}" destId="{C35199DF-5558-4189-B628-D98F7097A3E2}" srcOrd="0" destOrd="0" presId="urn:microsoft.com/office/officeart/2005/8/layout/cycle5"/>
    <dgm:cxn modelId="{5F01D207-8E15-4C41-86EE-1332E7063A63}" type="presOf" srcId="{FB964910-C38A-42DE-B0AB-0AD428C68734}" destId="{D142B7B9-E0D2-4EAB-BFE4-418F08BAF601}"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6E106A4F-6615-4682-86E5-E92E21693E60}" srcId="{03D870C2-6174-4539-A297-A745EAEBB65D}" destId="{67725786-8F96-477D-8D8C-3D3BCB36EB43}" srcOrd="0" destOrd="0" parTransId="{5FB220B1-6872-47BC-A884-620BE358CDEB}" sibTransId="{57EF84F8-9BFB-46B5-93A5-D363B259B0A1}"/>
    <dgm:cxn modelId="{05283670-8A15-4B49-94B7-B7426755C47C}" type="presParOf" srcId="{92249235-D72A-4E83-B1FE-DD36178D5B20}" destId="{C35199DF-5558-4189-B628-D98F7097A3E2}" srcOrd="0" destOrd="0" presId="urn:microsoft.com/office/officeart/2005/8/layout/cycle5"/>
    <dgm:cxn modelId="{ACC25708-E69D-495B-9533-40DB623E6CAC}" type="presParOf" srcId="{92249235-D72A-4E83-B1FE-DD36178D5B20}" destId="{37E936EB-F07E-4872-B604-1AC95A0CF3DE}" srcOrd="1" destOrd="0" presId="urn:microsoft.com/office/officeart/2005/8/layout/cycle5"/>
    <dgm:cxn modelId="{A03EF10D-0FF5-4AFF-B26E-FF795B9F6BC6}" type="presParOf" srcId="{92249235-D72A-4E83-B1FE-DD36178D5B20}" destId="{5908111D-560D-4F9E-8B4C-EAA9263E3D89}" srcOrd="2" destOrd="0" presId="urn:microsoft.com/office/officeart/2005/8/layout/cycle5"/>
    <dgm:cxn modelId="{5B6878FC-222D-4D8D-88CB-2C81B8A30E37}" type="presParOf" srcId="{92249235-D72A-4E83-B1FE-DD36178D5B20}" destId="{D142B7B9-E0D2-4EAB-BFE4-418F08BAF601}" srcOrd="3" destOrd="0" presId="urn:microsoft.com/office/officeart/2005/8/layout/cycle5"/>
    <dgm:cxn modelId="{F6012224-0D86-4C6C-8F18-CC41B5AF45C4}" type="presParOf" srcId="{92249235-D72A-4E83-B1FE-DD36178D5B20}" destId="{AB9EF0D1-D42B-4A5E-87FF-138B7D4B5F6B}" srcOrd="4" destOrd="0" presId="urn:microsoft.com/office/officeart/2005/8/layout/cycle5"/>
    <dgm:cxn modelId="{7F2C546F-53EC-4258-A06B-D539253FB4A2}" type="presParOf" srcId="{92249235-D72A-4E83-B1FE-DD36178D5B20}" destId="{A440EEC7-06B9-4427-B396-E59D3F35709D}" srcOrd="5" destOrd="0" presId="urn:microsoft.com/office/officeart/2005/8/layout/cycle5"/>
    <dgm:cxn modelId="{13AD81C4-EB10-4479-A67D-EF83FA87F659}" type="presParOf" srcId="{92249235-D72A-4E83-B1FE-DD36178D5B20}" destId="{2F9EF3E6-D000-4FF7-A326-280FA39FB628}" srcOrd="6" destOrd="0" presId="urn:microsoft.com/office/officeart/2005/8/layout/cycle5"/>
    <dgm:cxn modelId="{B856035D-CCBD-420E-8C87-894AB118EEC6}" type="presParOf" srcId="{92249235-D72A-4E83-B1FE-DD36178D5B20}" destId="{B1DE04E2-583F-448D-8503-F7380D59A19E}" srcOrd="7" destOrd="0" presId="urn:microsoft.com/office/officeart/2005/8/layout/cycle5"/>
    <dgm:cxn modelId="{537AFC85-53B3-43B8-83D4-7CFF121A81AC}"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A59AADF3-3F4C-49B9-864B-00D9B7A76B17}" type="presOf" srcId="{0D5E6C14-8D0E-46B4-9293-53BD8423BDD1}" destId="{2F9EF3E6-D000-4FF7-A326-280FA39FB628}" srcOrd="0" destOrd="0" presId="urn:microsoft.com/office/officeart/2005/8/layout/cycle5"/>
    <dgm:cxn modelId="{624D79D7-0936-4BFF-917C-8E304E56338C}" type="presOf" srcId="{FB964910-C38A-42DE-B0AB-0AD428C68734}" destId="{D142B7B9-E0D2-4EAB-BFE4-418F08BAF601}" srcOrd="0" destOrd="0" presId="urn:microsoft.com/office/officeart/2005/8/layout/cycle5"/>
    <dgm:cxn modelId="{F30002F9-5499-4778-8E24-C91E0D275F92}" type="presOf" srcId="{57EF84F8-9BFB-46B5-93A5-D363B259B0A1}" destId="{5908111D-560D-4F9E-8B4C-EAA9263E3D89}" srcOrd="0" destOrd="0" presId="urn:microsoft.com/office/officeart/2005/8/layout/cycle5"/>
    <dgm:cxn modelId="{12CBC8B9-712D-4318-B741-04A5BBEF799B}" type="presOf" srcId="{B9B4E897-AF5D-45A9-99A5-2263EE486720}" destId="{1DB33F97-80F0-407A-B39F-C06AD23D35E7}" srcOrd="0" destOrd="0" presId="urn:microsoft.com/office/officeart/2005/8/layout/cycle5"/>
    <dgm:cxn modelId="{0E57D533-542E-4B04-957C-0CC1C08215B9}" type="presOf" srcId="{67725786-8F96-477D-8D8C-3D3BCB36EB43}" destId="{C35199DF-5558-4189-B628-D98F7097A3E2}"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3E0B2C91-7E44-4AA1-A64E-528F626EFC83}" type="presOf" srcId="{B6C2FCD3-745B-4F16-B77A-C826EBF704E6}" destId="{A440EEC7-06B9-4427-B396-E59D3F35709D}" srcOrd="0" destOrd="0" presId="urn:microsoft.com/office/officeart/2005/8/layout/cycle5"/>
    <dgm:cxn modelId="{B71C4C26-22E1-4DE5-A09F-6F1E34F756D5}" type="presOf" srcId="{03D870C2-6174-4539-A297-A745EAEBB65D}" destId="{92249235-D72A-4E83-B1FE-DD36178D5B20}"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F98826A0-38F7-4F9B-B6E4-2B9C8BA0C9E1}" type="presParOf" srcId="{92249235-D72A-4E83-B1FE-DD36178D5B20}" destId="{C35199DF-5558-4189-B628-D98F7097A3E2}" srcOrd="0" destOrd="0" presId="urn:microsoft.com/office/officeart/2005/8/layout/cycle5"/>
    <dgm:cxn modelId="{A5EDE2F3-F2B3-41C8-8F12-77B87EBF7013}" type="presParOf" srcId="{92249235-D72A-4E83-B1FE-DD36178D5B20}" destId="{37E936EB-F07E-4872-B604-1AC95A0CF3DE}" srcOrd="1" destOrd="0" presId="urn:microsoft.com/office/officeart/2005/8/layout/cycle5"/>
    <dgm:cxn modelId="{532C1E99-74CE-4AAF-B8F0-F94C0A4E18E6}" type="presParOf" srcId="{92249235-D72A-4E83-B1FE-DD36178D5B20}" destId="{5908111D-560D-4F9E-8B4C-EAA9263E3D89}" srcOrd="2" destOrd="0" presId="urn:microsoft.com/office/officeart/2005/8/layout/cycle5"/>
    <dgm:cxn modelId="{A4B25EED-D789-4655-A9B3-A6E75DF5A49C}" type="presParOf" srcId="{92249235-D72A-4E83-B1FE-DD36178D5B20}" destId="{D142B7B9-E0D2-4EAB-BFE4-418F08BAF601}" srcOrd="3" destOrd="0" presId="urn:microsoft.com/office/officeart/2005/8/layout/cycle5"/>
    <dgm:cxn modelId="{F1F33953-5C63-48FB-B967-A54BF11067E8}" type="presParOf" srcId="{92249235-D72A-4E83-B1FE-DD36178D5B20}" destId="{AB9EF0D1-D42B-4A5E-87FF-138B7D4B5F6B}" srcOrd="4" destOrd="0" presId="urn:microsoft.com/office/officeart/2005/8/layout/cycle5"/>
    <dgm:cxn modelId="{E275C8DA-E405-4465-8BC6-85A56CF2CC1B}" type="presParOf" srcId="{92249235-D72A-4E83-B1FE-DD36178D5B20}" destId="{A440EEC7-06B9-4427-B396-E59D3F35709D}" srcOrd="5" destOrd="0" presId="urn:microsoft.com/office/officeart/2005/8/layout/cycle5"/>
    <dgm:cxn modelId="{377273A5-444A-4AD9-9A6D-25DCE8859B46}" type="presParOf" srcId="{92249235-D72A-4E83-B1FE-DD36178D5B20}" destId="{2F9EF3E6-D000-4FF7-A326-280FA39FB628}" srcOrd="6" destOrd="0" presId="urn:microsoft.com/office/officeart/2005/8/layout/cycle5"/>
    <dgm:cxn modelId="{D1B1CD5E-AC18-462C-83DE-8EE199D52730}" type="presParOf" srcId="{92249235-D72A-4E83-B1FE-DD36178D5B20}" destId="{B1DE04E2-583F-448D-8503-F7380D59A19E}" srcOrd="7" destOrd="0" presId="urn:microsoft.com/office/officeart/2005/8/layout/cycle5"/>
    <dgm:cxn modelId="{1CEB08E3-C630-4F84-A6FA-90084ED3F4E5}"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9F001D55-4222-42DE-9A30-1956D8710840}" type="presOf" srcId="{0D5E6C14-8D0E-46B4-9293-53BD8423BDD1}" destId="{2F9EF3E6-D000-4FF7-A326-280FA39FB628}" srcOrd="0" destOrd="0" presId="urn:microsoft.com/office/officeart/2005/8/layout/cycle5"/>
    <dgm:cxn modelId="{458D6392-E5A1-4502-A474-EC1ADCF1505C}" type="presOf" srcId="{57EF84F8-9BFB-46B5-93A5-D363B259B0A1}" destId="{5908111D-560D-4F9E-8B4C-EAA9263E3D89}" srcOrd="0" destOrd="0" presId="urn:microsoft.com/office/officeart/2005/8/layout/cycle5"/>
    <dgm:cxn modelId="{D2286301-ACA7-483E-BBF7-AE78747BCF81}" type="presOf" srcId="{B9B4E897-AF5D-45A9-99A5-2263EE486720}" destId="{1DB33F97-80F0-407A-B39F-C06AD23D35E7}" srcOrd="0" destOrd="0" presId="urn:microsoft.com/office/officeart/2005/8/layout/cycle5"/>
    <dgm:cxn modelId="{30AC5530-4AD1-49BE-93D1-0B6F3237D497}" type="presOf" srcId="{B6C2FCD3-745B-4F16-B77A-C826EBF704E6}" destId="{A440EEC7-06B9-4427-B396-E59D3F35709D}" srcOrd="0" destOrd="0" presId="urn:microsoft.com/office/officeart/2005/8/layout/cycle5"/>
    <dgm:cxn modelId="{7832FDF4-8D13-478D-971D-455878069BA6}" type="presOf" srcId="{67725786-8F96-477D-8D8C-3D3BCB36EB43}" destId="{C35199DF-5558-4189-B628-D98F7097A3E2}" srcOrd="0" destOrd="0" presId="urn:microsoft.com/office/officeart/2005/8/layout/cycle5"/>
    <dgm:cxn modelId="{68E87BDD-D73E-4863-8DAC-96F6B58F1039}" type="presOf" srcId="{03D870C2-6174-4539-A297-A745EAEBB65D}" destId="{92249235-D72A-4E83-B1FE-DD36178D5B20}" srcOrd="0" destOrd="0" presId="urn:microsoft.com/office/officeart/2005/8/layout/cycle5"/>
    <dgm:cxn modelId="{7311133D-9587-45BD-811E-E09E9E15A264}" type="presOf" srcId="{FB964910-C38A-42DE-B0AB-0AD428C68734}" destId="{D142B7B9-E0D2-4EAB-BFE4-418F08BAF601}"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6E106A4F-6615-4682-86E5-E92E21693E60}" srcId="{03D870C2-6174-4539-A297-A745EAEBB65D}" destId="{67725786-8F96-477D-8D8C-3D3BCB36EB43}" srcOrd="0" destOrd="0" parTransId="{5FB220B1-6872-47BC-A884-620BE358CDEB}" sibTransId="{57EF84F8-9BFB-46B5-93A5-D363B259B0A1}"/>
    <dgm:cxn modelId="{D6EADDFD-FCF1-4AC3-8636-8EA50A8CEE3F}" type="presParOf" srcId="{92249235-D72A-4E83-B1FE-DD36178D5B20}" destId="{C35199DF-5558-4189-B628-D98F7097A3E2}" srcOrd="0" destOrd="0" presId="urn:microsoft.com/office/officeart/2005/8/layout/cycle5"/>
    <dgm:cxn modelId="{3AD5853C-6158-46AC-982D-077224CCE130}" type="presParOf" srcId="{92249235-D72A-4E83-B1FE-DD36178D5B20}" destId="{37E936EB-F07E-4872-B604-1AC95A0CF3DE}" srcOrd="1" destOrd="0" presId="urn:microsoft.com/office/officeart/2005/8/layout/cycle5"/>
    <dgm:cxn modelId="{D87ADADA-8CC5-406F-A1C1-7B5412031B56}" type="presParOf" srcId="{92249235-D72A-4E83-B1FE-DD36178D5B20}" destId="{5908111D-560D-4F9E-8B4C-EAA9263E3D89}" srcOrd="2" destOrd="0" presId="urn:microsoft.com/office/officeart/2005/8/layout/cycle5"/>
    <dgm:cxn modelId="{1A707AD5-2523-4399-97CA-E6C2EF8F2483}" type="presParOf" srcId="{92249235-D72A-4E83-B1FE-DD36178D5B20}" destId="{D142B7B9-E0D2-4EAB-BFE4-418F08BAF601}" srcOrd="3" destOrd="0" presId="urn:microsoft.com/office/officeart/2005/8/layout/cycle5"/>
    <dgm:cxn modelId="{8AC1E462-1A0E-4000-80FF-2307AEED4653}" type="presParOf" srcId="{92249235-D72A-4E83-B1FE-DD36178D5B20}" destId="{AB9EF0D1-D42B-4A5E-87FF-138B7D4B5F6B}" srcOrd="4" destOrd="0" presId="urn:microsoft.com/office/officeart/2005/8/layout/cycle5"/>
    <dgm:cxn modelId="{DCBC96CA-3569-452A-BD2B-FFDF3259BC58}" type="presParOf" srcId="{92249235-D72A-4E83-B1FE-DD36178D5B20}" destId="{A440EEC7-06B9-4427-B396-E59D3F35709D}" srcOrd="5" destOrd="0" presId="urn:microsoft.com/office/officeart/2005/8/layout/cycle5"/>
    <dgm:cxn modelId="{525270CA-042F-41D7-9D83-2C5353633931}" type="presParOf" srcId="{92249235-D72A-4E83-B1FE-DD36178D5B20}" destId="{2F9EF3E6-D000-4FF7-A326-280FA39FB628}" srcOrd="6" destOrd="0" presId="urn:microsoft.com/office/officeart/2005/8/layout/cycle5"/>
    <dgm:cxn modelId="{DAC8C824-209F-4286-8C06-CCF83BFB253F}" type="presParOf" srcId="{92249235-D72A-4E83-B1FE-DD36178D5B20}" destId="{B1DE04E2-583F-448D-8503-F7380D59A19E}" srcOrd="7" destOrd="0" presId="urn:microsoft.com/office/officeart/2005/8/layout/cycle5"/>
    <dgm:cxn modelId="{61AA6532-7FAD-4820-B061-DF42E5A275D9}"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Mitigation</a:t>
          </a:r>
          <a:endParaRPr lang="en-US" b="1" dirty="0">
            <a:effectLst>
              <a:outerShdw blurRad="38100" dist="38100" dir="2700000" algn="tl">
                <a:srgbClr val="000000">
                  <a:alpha val="43137"/>
                </a:srgbClr>
              </a:outerShdw>
            </a:effectLst>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8206D0CC-60D2-4C20-876D-FC29D62F0ADC}" type="presOf" srcId="{B9B4E897-AF5D-45A9-99A5-2263EE486720}" destId="{1DB33F97-80F0-407A-B39F-C06AD23D35E7}" srcOrd="0" destOrd="0" presId="urn:microsoft.com/office/officeart/2005/8/layout/cycle5"/>
    <dgm:cxn modelId="{4802421D-6664-4237-B2B0-E3614A10CD25}" type="presOf" srcId="{67725786-8F96-477D-8D8C-3D3BCB36EB43}" destId="{C35199DF-5558-4189-B628-D98F7097A3E2}"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CBA4A3E7-0210-4FD8-A7C6-B97E5D2EAE1E}" type="presOf" srcId="{B6C2FCD3-745B-4F16-B77A-C826EBF704E6}" destId="{A440EEC7-06B9-4427-B396-E59D3F35709D}" srcOrd="0" destOrd="0" presId="urn:microsoft.com/office/officeart/2005/8/layout/cycle5"/>
    <dgm:cxn modelId="{6FBEC07A-D965-43A1-855C-D6EC6E72490F}" type="presOf" srcId="{03D870C2-6174-4539-A297-A745EAEBB65D}" destId="{92249235-D72A-4E83-B1FE-DD36178D5B20}"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838F283B-0765-4985-87CF-F2CFD1C524A2}" type="presOf" srcId="{FB964910-C38A-42DE-B0AB-0AD428C68734}" destId="{D142B7B9-E0D2-4EAB-BFE4-418F08BAF601}" srcOrd="0" destOrd="0" presId="urn:microsoft.com/office/officeart/2005/8/layout/cycle5"/>
    <dgm:cxn modelId="{0C1CB85D-9C76-42A7-B5A3-7747590AA27B}" type="presOf" srcId="{57EF84F8-9BFB-46B5-93A5-D363B259B0A1}" destId="{5908111D-560D-4F9E-8B4C-EAA9263E3D89}" srcOrd="0" destOrd="0" presId="urn:microsoft.com/office/officeart/2005/8/layout/cycle5"/>
    <dgm:cxn modelId="{3CE0FE06-8008-4562-AFBF-1B77D9E98366}" srcId="{03D870C2-6174-4539-A297-A745EAEBB65D}" destId="{0D5E6C14-8D0E-46B4-9293-53BD8423BDD1}" srcOrd="2" destOrd="0" parTransId="{B50B3A39-71F4-4FD7-934F-93051A09C7EC}" sibTransId="{B9B4E897-AF5D-45A9-99A5-2263EE486720}"/>
    <dgm:cxn modelId="{4032576B-252C-4019-BA88-4BD4AB7E96BB}" type="presOf" srcId="{0D5E6C14-8D0E-46B4-9293-53BD8423BDD1}" destId="{2F9EF3E6-D000-4FF7-A326-280FA39FB628}" srcOrd="0" destOrd="0" presId="urn:microsoft.com/office/officeart/2005/8/layout/cycle5"/>
    <dgm:cxn modelId="{A56252A0-B0B1-4320-BE1E-F41D7F23ECDF}" type="presParOf" srcId="{92249235-D72A-4E83-B1FE-DD36178D5B20}" destId="{C35199DF-5558-4189-B628-D98F7097A3E2}" srcOrd="0" destOrd="0" presId="urn:microsoft.com/office/officeart/2005/8/layout/cycle5"/>
    <dgm:cxn modelId="{1E8DA829-6FA8-4B57-895F-9ABCB2E1B33E}" type="presParOf" srcId="{92249235-D72A-4E83-B1FE-DD36178D5B20}" destId="{37E936EB-F07E-4872-B604-1AC95A0CF3DE}" srcOrd="1" destOrd="0" presId="urn:microsoft.com/office/officeart/2005/8/layout/cycle5"/>
    <dgm:cxn modelId="{2C1D068B-4EEC-4F39-96B2-5874A499D365}" type="presParOf" srcId="{92249235-D72A-4E83-B1FE-DD36178D5B20}" destId="{5908111D-560D-4F9E-8B4C-EAA9263E3D89}" srcOrd="2" destOrd="0" presId="urn:microsoft.com/office/officeart/2005/8/layout/cycle5"/>
    <dgm:cxn modelId="{FBDB656F-E5FF-4D98-9AA8-8459FDF4E62D}" type="presParOf" srcId="{92249235-D72A-4E83-B1FE-DD36178D5B20}" destId="{D142B7B9-E0D2-4EAB-BFE4-418F08BAF601}" srcOrd="3" destOrd="0" presId="urn:microsoft.com/office/officeart/2005/8/layout/cycle5"/>
    <dgm:cxn modelId="{9B3406FB-3195-4921-A483-CA690FA29C15}" type="presParOf" srcId="{92249235-D72A-4E83-B1FE-DD36178D5B20}" destId="{AB9EF0D1-D42B-4A5E-87FF-138B7D4B5F6B}" srcOrd="4" destOrd="0" presId="urn:microsoft.com/office/officeart/2005/8/layout/cycle5"/>
    <dgm:cxn modelId="{1E399410-A611-48E8-8AE6-097D3824081A}" type="presParOf" srcId="{92249235-D72A-4E83-B1FE-DD36178D5B20}" destId="{A440EEC7-06B9-4427-B396-E59D3F35709D}" srcOrd="5" destOrd="0" presId="urn:microsoft.com/office/officeart/2005/8/layout/cycle5"/>
    <dgm:cxn modelId="{EC14C446-DB29-4813-85EE-3A08A4BF2AC0}" type="presParOf" srcId="{92249235-D72A-4E83-B1FE-DD36178D5B20}" destId="{2F9EF3E6-D000-4FF7-A326-280FA39FB628}" srcOrd="6" destOrd="0" presId="urn:microsoft.com/office/officeart/2005/8/layout/cycle5"/>
    <dgm:cxn modelId="{B0CC96D9-4FA3-4E3E-BC19-7F9AB6945789}" type="presParOf" srcId="{92249235-D72A-4E83-B1FE-DD36178D5B20}" destId="{B1DE04E2-583F-448D-8503-F7380D59A19E}" srcOrd="7" destOrd="0" presId="urn:microsoft.com/office/officeart/2005/8/layout/cycle5"/>
    <dgm:cxn modelId="{92C2B8D2-FC12-40CD-8D7F-53F7FCEC87E3}"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latin typeface="+mj-lt"/>
            </a:rPr>
            <a:t>Reward</a:t>
          </a:r>
          <a:endParaRPr lang="en-US" dirty="0">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latin typeface="+mj-lt"/>
            </a:rPr>
            <a:t>Risk</a:t>
          </a:r>
          <a:endParaRPr lang="en-US" dirty="0">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latin typeface="+mj-lt"/>
            </a:rPr>
            <a:t>Mitigation</a:t>
          </a:r>
          <a:endParaRPr lang="en-US" dirty="0">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6E106A4F-6615-4682-86E5-E92E21693E60}" srcId="{03D870C2-6174-4539-A297-A745EAEBB65D}" destId="{67725786-8F96-477D-8D8C-3D3BCB36EB43}" srcOrd="0" destOrd="0" parTransId="{5FB220B1-6872-47BC-A884-620BE358CDEB}" sibTransId="{57EF84F8-9BFB-46B5-93A5-D363B259B0A1}"/>
    <dgm:cxn modelId="{C0CAA77F-5229-4EA6-A10D-2714304E3E4C}" type="presOf" srcId="{57EF84F8-9BFB-46B5-93A5-D363B259B0A1}" destId="{5908111D-560D-4F9E-8B4C-EAA9263E3D89}" srcOrd="0" destOrd="0" presId="urn:microsoft.com/office/officeart/2005/8/layout/cycle5"/>
    <dgm:cxn modelId="{68490DA7-1F4D-48AE-B92A-A04036F68B6D}" type="presOf" srcId="{B9B4E897-AF5D-45A9-99A5-2263EE486720}" destId="{1DB33F97-80F0-407A-B39F-C06AD23D35E7}" srcOrd="0" destOrd="0" presId="urn:microsoft.com/office/officeart/2005/8/layout/cycle5"/>
    <dgm:cxn modelId="{D7AA83C9-1355-4572-A058-B12B6D4B827A}" type="presOf" srcId="{0D5E6C14-8D0E-46B4-9293-53BD8423BDD1}" destId="{2F9EF3E6-D000-4FF7-A326-280FA39FB628}" srcOrd="0" destOrd="0" presId="urn:microsoft.com/office/officeart/2005/8/layout/cycle5"/>
    <dgm:cxn modelId="{610EA92C-1767-4FE4-AFB3-C2D1C5AE84D6}" type="presOf" srcId="{67725786-8F96-477D-8D8C-3D3BCB36EB43}" destId="{C35199DF-5558-4189-B628-D98F7097A3E2}" srcOrd="0" destOrd="0" presId="urn:microsoft.com/office/officeart/2005/8/layout/cycle5"/>
    <dgm:cxn modelId="{D4FA1185-29C9-4CC6-89C5-6855E50F3D9D}" type="presOf" srcId="{B6C2FCD3-745B-4F16-B77A-C826EBF704E6}" destId="{A440EEC7-06B9-4427-B396-E59D3F35709D}" srcOrd="0" destOrd="0" presId="urn:microsoft.com/office/officeart/2005/8/layout/cycle5"/>
    <dgm:cxn modelId="{42538188-25E0-48B4-A905-EBEBC4D642CF}" type="presOf" srcId="{03D870C2-6174-4539-A297-A745EAEBB65D}" destId="{92249235-D72A-4E83-B1FE-DD36178D5B20}"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9453B564-4B46-4A84-AD23-D9CE71031B4C}" type="presOf" srcId="{FB964910-C38A-42DE-B0AB-0AD428C68734}" destId="{D142B7B9-E0D2-4EAB-BFE4-418F08BAF601}" srcOrd="0" destOrd="0" presId="urn:microsoft.com/office/officeart/2005/8/layout/cycle5"/>
    <dgm:cxn modelId="{3CE0FE06-8008-4562-AFBF-1B77D9E98366}" srcId="{03D870C2-6174-4539-A297-A745EAEBB65D}" destId="{0D5E6C14-8D0E-46B4-9293-53BD8423BDD1}" srcOrd="2" destOrd="0" parTransId="{B50B3A39-71F4-4FD7-934F-93051A09C7EC}" sibTransId="{B9B4E897-AF5D-45A9-99A5-2263EE486720}"/>
    <dgm:cxn modelId="{744BC1E2-CCFC-4E26-9316-2D53172076CA}" type="presParOf" srcId="{92249235-D72A-4E83-B1FE-DD36178D5B20}" destId="{C35199DF-5558-4189-B628-D98F7097A3E2}" srcOrd="0" destOrd="0" presId="urn:microsoft.com/office/officeart/2005/8/layout/cycle5"/>
    <dgm:cxn modelId="{ECBFF23F-BC94-43D0-9B99-CD893721FA09}" type="presParOf" srcId="{92249235-D72A-4E83-B1FE-DD36178D5B20}" destId="{37E936EB-F07E-4872-B604-1AC95A0CF3DE}" srcOrd="1" destOrd="0" presId="urn:microsoft.com/office/officeart/2005/8/layout/cycle5"/>
    <dgm:cxn modelId="{6C12F443-008C-492D-A783-EE41332582CF}" type="presParOf" srcId="{92249235-D72A-4E83-B1FE-DD36178D5B20}" destId="{5908111D-560D-4F9E-8B4C-EAA9263E3D89}" srcOrd="2" destOrd="0" presId="urn:microsoft.com/office/officeart/2005/8/layout/cycle5"/>
    <dgm:cxn modelId="{4D661814-1E51-4ABE-82E2-B1DFFDF079C8}" type="presParOf" srcId="{92249235-D72A-4E83-B1FE-DD36178D5B20}" destId="{D142B7B9-E0D2-4EAB-BFE4-418F08BAF601}" srcOrd="3" destOrd="0" presId="urn:microsoft.com/office/officeart/2005/8/layout/cycle5"/>
    <dgm:cxn modelId="{AE6C01F0-174A-4442-B82B-F34BC5550480}" type="presParOf" srcId="{92249235-D72A-4E83-B1FE-DD36178D5B20}" destId="{AB9EF0D1-D42B-4A5E-87FF-138B7D4B5F6B}" srcOrd="4" destOrd="0" presId="urn:microsoft.com/office/officeart/2005/8/layout/cycle5"/>
    <dgm:cxn modelId="{E939E8DF-7988-489B-BBB4-B220836DC3A8}" type="presParOf" srcId="{92249235-D72A-4E83-B1FE-DD36178D5B20}" destId="{A440EEC7-06B9-4427-B396-E59D3F35709D}" srcOrd="5" destOrd="0" presId="urn:microsoft.com/office/officeart/2005/8/layout/cycle5"/>
    <dgm:cxn modelId="{967256E4-D6A1-4963-BF00-C871A76975D3}" type="presParOf" srcId="{92249235-D72A-4E83-B1FE-DD36178D5B20}" destId="{2F9EF3E6-D000-4FF7-A326-280FA39FB628}" srcOrd="6" destOrd="0" presId="urn:microsoft.com/office/officeart/2005/8/layout/cycle5"/>
    <dgm:cxn modelId="{20D8D5F3-34B9-411E-81E3-FE220A6CF934}" type="presParOf" srcId="{92249235-D72A-4E83-B1FE-DD36178D5B20}" destId="{B1DE04E2-583F-448D-8503-F7380D59A19E}" srcOrd="7" destOrd="0" presId="urn:microsoft.com/office/officeart/2005/8/layout/cycle5"/>
    <dgm:cxn modelId="{C957F08B-AAA0-4C6D-8BF3-122AF6BF73BB}"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C9494731-75EA-4024-8CBC-F00354D8CD12}" type="presOf" srcId="{B9B4E897-AF5D-45A9-99A5-2263EE486720}" destId="{1DB33F97-80F0-407A-B39F-C06AD23D35E7}" srcOrd="0" destOrd="0" presId="urn:microsoft.com/office/officeart/2005/8/layout/cycle5"/>
    <dgm:cxn modelId="{3EF869A0-6663-4AE9-AD2F-5A2F8E89DCB8}" type="presOf" srcId="{FB964910-C38A-42DE-B0AB-0AD428C68734}" destId="{D142B7B9-E0D2-4EAB-BFE4-418F08BAF601}" srcOrd="0" destOrd="0" presId="urn:microsoft.com/office/officeart/2005/8/layout/cycle5"/>
    <dgm:cxn modelId="{D7C2BD08-1D30-4CB4-B83A-A4B9191C2463}" type="presOf" srcId="{B6C2FCD3-745B-4F16-B77A-C826EBF704E6}" destId="{A440EEC7-06B9-4427-B396-E59D3F35709D}" srcOrd="0" destOrd="0" presId="urn:microsoft.com/office/officeart/2005/8/layout/cycle5"/>
    <dgm:cxn modelId="{567D9687-9FE3-4912-9C07-DADE1D0E5E01}" type="presOf" srcId="{03D870C2-6174-4539-A297-A745EAEBB65D}" destId="{92249235-D72A-4E83-B1FE-DD36178D5B20}"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08868355-F3FB-4AAF-A61C-D64AD7A10B9E}" type="presOf" srcId="{67725786-8F96-477D-8D8C-3D3BCB36EB43}" destId="{C35199DF-5558-4189-B628-D98F7097A3E2}" srcOrd="0" destOrd="0" presId="urn:microsoft.com/office/officeart/2005/8/layout/cycle5"/>
    <dgm:cxn modelId="{847DB93E-A84E-4B5C-9CF9-4CB7F1D8D0D5}" type="presOf" srcId="{57EF84F8-9BFB-46B5-93A5-D363B259B0A1}" destId="{5908111D-560D-4F9E-8B4C-EAA9263E3D89}"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E2FCED99-6C39-4B9F-A3B0-F073DD9E9F0B}" type="presOf" srcId="{0D5E6C14-8D0E-46B4-9293-53BD8423BDD1}" destId="{2F9EF3E6-D000-4FF7-A326-280FA39FB628}" srcOrd="0" destOrd="0" presId="urn:microsoft.com/office/officeart/2005/8/layout/cycle5"/>
    <dgm:cxn modelId="{AAF8DD45-B5AB-4AC5-8B64-80F1699E6B64}" type="presParOf" srcId="{92249235-D72A-4E83-B1FE-DD36178D5B20}" destId="{C35199DF-5558-4189-B628-D98F7097A3E2}" srcOrd="0" destOrd="0" presId="urn:microsoft.com/office/officeart/2005/8/layout/cycle5"/>
    <dgm:cxn modelId="{8A595054-512F-4F1C-8D4A-87A22EE2FB88}" type="presParOf" srcId="{92249235-D72A-4E83-B1FE-DD36178D5B20}" destId="{37E936EB-F07E-4872-B604-1AC95A0CF3DE}" srcOrd="1" destOrd="0" presId="urn:microsoft.com/office/officeart/2005/8/layout/cycle5"/>
    <dgm:cxn modelId="{E70F033A-061E-4064-AFEE-92B1EFB64B94}" type="presParOf" srcId="{92249235-D72A-4E83-B1FE-DD36178D5B20}" destId="{5908111D-560D-4F9E-8B4C-EAA9263E3D89}" srcOrd="2" destOrd="0" presId="urn:microsoft.com/office/officeart/2005/8/layout/cycle5"/>
    <dgm:cxn modelId="{DD29F0A6-7581-48C6-A5AC-B24B3A621D5A}" type="presParOf" srcId="{92249235-D72A-4E83-B1FE-DD36178D5B20}" destId="{D142B7B9-E0D2-4EAB-BFE4-418F08BAF601}" srcOrd="3" destOrd="0" presId="urn:microsoft.com/office/officeart/2005/8/layout/cycle5"/>
    <dgm:cxn modelId="{C5200589-678B-45A2-9C55-C1F84C72437D}" type="presParOf" srcId="{92249235-D72A-4E83-B1FE-DD36178D5B20}" destId="{AB9EF0D1-D42B-4A5E-87FF-138B7D4B5F6B}" srcOrd="4" destOrd="0" presId="urn:microsoft.com/office/officeart/2005/8/layout/cycle5"/>
    <dgm:cxn modelId="{B9746178-4841-4489-B851-35074A8632BA}" type="presParOf" srcId="{92249235-D72A-4E83-B1FE-DD36178D5B20}" destId="{A440EEC7-06B9-4427-B396-E59D3F35709D}" srcOrd="5" destOrd="0" presId="urn:microsoft.com/office/officeart/2005/8/layout/cycle5"/>
    <dgm:cxn modelId="{5DFA07B7-922E-495F-829E-E5C85C16103E}" type="presParOf" srcId="{92249235-D72A-4E83-B1FE-DD36178D5B20}" destId="{2F9EF3E6-D000-4FF7-A326-280FA39FB628}" srcOrd="6" destOrd="0" presId="urn:microsoft.com/office/officeart/2005/8/layout/cycle5"/>
    <dgm:cxn modelId="{EEC8079B-D942-4197-8241-446CD8CA441B}" type="presParOf" srcId="{92249235-D72A-4E83-B1FE-DD36178D5B20}" destId="{B1DE04E2-583F-448D-8503-F7380D59A19E}" srcOrd="7" destOrd="0" presId="urn:microsoft.com/office/officeart/2005/8/layout/cycle5"/>
    <dgm:cxn modelId="{8504C434-F0F6-4E35-BE32-0EF1F5CD68BC}"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Mitigation</a:t>
          </a:r>
          <a:endParaRPr lang="en-US" b="1" dirty="0">
            <a:effectLst>
              <a:outerShdw blurRad="38100" dist="38100" dir="2700000" algn="tl">
                <a:srgbClr val="000000">
                  <a:alpha val="43137"/>
                </a:srgbClr>
              </a:outerShdw>
            </a:effectLst>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53C5AFEA-DAF3-4F63-B2B4-2D7A42BF628A}" type="presOf" srcId="{67725786-8F96-477D-8D8C-3D3BCB36EB43}" destId="{C35199DF-5558-4189-B628-D98F7097A3E2}" srcOrd="0" destOrd="0" presId="urn:microsoft.com/office/officeart/2005/8/layout/cycle5"/>
    <dgm:cxn modelId="{57772BBD-C752-4504-8D37-3F4A0B73C51E}" type="presOf" srcId="{B6C2FCD3-745B-4F16-B77A-C826EBF704E6}" destId="{A440EEC7-06B9-4427-B396-E59D3F35709D}" srcOrd="0" destOrd="0" presId="urn:microsoft.com/office/officeart/2005/8/layout/cycle5"/>
    <dgm:cxn modelId="{119E157F-B86E-44EA-B5D3-058D53B1BD8A}" type="presOf" srcId="{FB964910-C38A-42DE-B0AB-0AD428C68734}" destId="{D142B7B9-E0D2-4EAB-BFE4-418F08BAF601}" srcOrd="0" destOrd="0" presId="urn:microsoft.com/office/officeart/2005/8/layout/cycle5"/>
    <dgm:cxn modelId="{AD429B52-2D9B-4DAD-94FA-8D5FD5E8B996}" type="presOf" srcId="{57EF84F8-9BFB-46B5-93A5-D363B259B0A1}" destId="{5908111D-560D-4F9E-8B4C-EAA9263E3D89}"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152C4857-BE67-450E-BDB6-E4F4A0621DE1}" type="presOf" srcId="{B9B4E897-AF5D-45A9-99A5-2263EE486720}" destId="{1DB33F97-80F0-407A-B39F-C06AD23D35E7}" srcOrd="0" destOrd="0" presId="urn:microsoft.com/office/officeart/2005/8/layout/cycle5"/>
    <dgm:cxn modelId="{40FA79DD-9B3B-498F-835F-89028F823DE4}" type="presOf" srcId="{0D5E6C14-8D0E-46B4-9293-53BD8423BDD1}" destId="{2F9EF3E6-D000-4FF7-A326-280FA39FB628}"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FC223B69-34CC-4DAC-BEB8-B7262770C44C}" type="presOf" srcId="{03D870C2-6174-4539-A297-A745EAEBB65D}" destId="{92249235-D72A-4E83-B1FE-DD36178D5B20}" srcOrd="0" destOrd="0" presId="urn:microsoft.com/office/officeart/2005/8/layout/cycle5"/>
    <dgm:cxn modelId="{CFCEF39F-7FF1-4D40-9240-1BB1FAEA9C73}" type="presParOf" srcId="{92249235-D72A-4E83-B1FE-DD36178D5B20}" destId="{C35199DF-5558-4189-B628-D98F7097A3E2}" srcOrd="0" destOrd="0" presId="urn:microsoft.com/office/officeart/2005/8/layout/cycle5"/>
    <dgm:cxn modelId="{0C3256EA-5DDE-46FA-BA73-B73AB6564C12}" type="presParOf" srcId="{92249235-D72A-4E83-B1FE-DD36178D5B20}" destId="{37E936EB-F07E-4872-B604-1AC95A0CF3DE}" srcOrd="1" destOrd="0" presId="urn:microsoft.com/office/officeart/2005/8/layout/cycle5"/>
    <dgm:cxn modelId="{6B9ABF4C-2B44-4695-BC2A-E6430F5C7AA3}" type="presParOf" srcId="{92249235-D72A-4E83-B1FE-DD36178D5B20}" destId="{5908111D-560D-4F9E-8B4C-EAA9263E3D89}" srcOrd="2" destOrd="0" presId="urn:microsoft.com/office/officeart/2005/8/layout/cycle5"/>
    <dgm:cxn modelId="{6B4EA3CD-0A06-446A-9751-724A499D92FC}" type="presParOf" srcId="{92249235-D72A-4E83-B1FE-DD36178D5B20}" destId="{D142B7B9-E0D2-4EAB-BFE4-418F08BAF601}" srcOrd="3" destOrd="0" presId="urn:microsoft.com/office/officeart/2005/8/layout/cycle5"/>
    <dgm:cxn modelId="{725CADA3-5906-42AE-AFE2-30EF5B70958C}" type="presParOf" srcId="{92249235-D72A-4E83-B1FE-DD36178D5B20}" destId="{AB9EF0D1-D42B-4A5E-87FF-138B7D4B5F6B}" srcOrd="4" destOrd="0" presId="urn:microsoft.com/office/officeart/2005/8/layout/cycle5"/>
    <dgm:cxn modelId="{31C772FD-1D8B-4DCA-8D98-E6463C9EB10D}" type="presParOf" srcId="{92249235-D72A-4E83-B1FE-DD36178D5B20}" destId="{A440EEC7-06B9-4427-B396-E59D3F35709D}" srcOrd="5" destOrd="0" presId="urn:microsoft.com/office/officeart/2005/8/layout/cycle5"/>
    <dgm:cxn modelId="{86721F19-95CE-4814-90ED-A19C815D92A2}" type="presParOf" srcId="{92249235-D72A-4E83-B1FE-DD36178D5B20}" destId="{2F9EF3E6-D000-4FF7-A326-280FA39FB628}" srcOrd="6" destOrd="0" presId="urn:microsoft.com/office/officeart/2005/8/layout/cycle5"/>
    <dgm:cxn modelId="{8E4293A2-CDEF-423A-9A88-FD0DE03852A5}" type="presParOf" srcId="{92249235-D72A-4E83-B1FE-DD36178D5B20}" destId="{B1DE04E2-583F-448D-8503-F7380D59A19E}" srcOrd="7" destOrd="0" presId="urn:microsoft.com/office/officeart/2005/8/layout/cycle5"/>
    <dgm:cxn modelId="{16226B6A-B626-4D13-9C45-9BFC5D36BD9E}"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Mitigation</a:t>
          </a:r>
          <a:endParaRPr lang="en-US" b="1" dirty="0">
            <a:effectLst>
              <a:outerShdw blurRad="38100" dist="38100" dir="2700000" algn="tl">
                <a:srgbClr val="000000">
                  <a:alpha val="43137"/>
                </a:srgbClr>
              </a:outerShdw>
            </a:effectLst>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97D10B8D-5D4F-47D2-A280-9A19D8022678}" type="presOf" srcId="{0D5E6C14-8D0E-46B4-9293-53BD8423BDD1}" destId="{2F9EF3E6-D000-4FF7-A326-280FA39FB628}" srcOrd="0" destOrd="0" presId="urn:microsoft.com/office/officeart/2005/8/layout/cycle5"/>
    <dgm:cxn modelId="{C5389B01-68FA-46A7-8662-6462E23B7A96}" type="presOf" srcId="{03D870C2-6174-4539-A297-A745EAEBB65D}" destId="{92249235-D72A-4E83-B1FE-DD36178D5B20}" srcOrd="0" destOrd="0" presId="urn:microsoft.com/office/officeart/2005/8/layout/cycle5"/>
    <dgm:cxn modelId="{3BA519E0-7036-4F13-90BD-075FB35D6847}" type="presOf" srcId="{FB964910-C38A-42DE-B0AB-0AD428C68734}" destId="{D142B7B9-E0D2-4EAB-BFE4-418F08BAF601}" srcOrd="0" destOrd="0" presId="urn:microsoft.com/office/officeart/2005/8/layout/cycle5"/>
    <dgm:cxn modelId="{1D1C5E4E-52C5-45DC-990C-4326F43AA903}" type="presOf" srcId="{67725786-8F96-477D-8D8C-3D3BCB36EB43}" destId="{C35199DF-5558-4189-B628-D98F7097A3E2}"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9AD4AD4F-1313-41B5-824F-F5E09F0F46BB}" type="presOf" srcId="{B6C2FCD3-745B-4F16-B77A-C826EBF704E6}" destId="{A440EEC7-06B9-4427-B396-E59D3F35709D}" srcOrd="0" destOrd="0" presId="urn:microsoft.com/office/officeart/2005/8/layout/cycle5"/>
    <dgm:cxn modelId="{7BAF17F1-9DFA-4338-AAD6-53AE2172049A}" type="presOf" srcId="{57EF84F8-9BFB-46B5-93A5-D363B259B0A1}" destId="{5908111D-560D-4F9E-8B4C-EAA9263E3D89}" srcOrd="0" destOrd="0" presId="urn:microsoft.com/office/officeart/2005/8/layout/cycle5"/>
    <dgm:cxn modelId="{9E6BC975-E56C-4EF1-A975-6979E21B00DE}" type="presOf" srcId="{B9B4E897-AF5D-45A9-99A5-2263EE486720}" destId="{1DB33F97-80F0-407A-B39F-C06AD23D35E7}"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B70CC638-1303-4FA0-AF30-2575B18701F8}" type="presParOf" srcId="{92249235-D72A-4E83-B1FE-DD36178D5B20}" destId="{C35199DF-5558-4189-B628-D98F7097A3E2}" srcOrd="0" destOrd="0" presId="urn:microsoft.com/office/officeart/2005/8/layout/cycle5"/>
    <dgm:cxn modelId="{6EE94C57-BF97-46C3-A155-98259A19023C}" type="presParOf" srcId="{92249235-D72A-4E83-B1FE-DD36178D5B20}" destId="{37E936EB-F07E-4872-B604-1AC95A0CF3DE}" srcOrd="1" destOrd="0" presId="urn:microsoft.com/office/officeart/2005/8/layout/cycle5"/>
    <dgm:cxn modelId="{A881B615-0C69-4B8B-BDF9-287A1D90A7D3}" type="presParOf" srcId="{92249235-D72A-4E83-B1FE-DD36178D5B20}" destId="{5908111D-560D-4F9E-8B4C-EAA9263E3D89}" srcOrd="2" destOrd="0" presId="urn:microsoft.com/office/officeart/2005/8/layout/cycle5"/>
    <dgm:cxn modelId="{76047C5F-0D02-48CE-8C03-5D620986B61C}" type="presParOf" srcId="{92249235-D72A-4E83-B1FE-DD36178D5B20}" destId="{D142B7B9-E0D2-4EAB-BFE4-418F08BAF601}" srcOrd="3" destOrd="0" presId="urn:microsoft.com/office/officeart/2005/8/layout/cycle5"/>
    <dgm:cxn modelId="{47739E87-0FB9-41A7-A2E2-7C6BBECFA39E}" type="presParOf" srcId="{92249235-D72A-4E83-B1FE-DD36178D5B20}" destId="{AB9EF0D1-D42B-4A5E-87FF-138B7D4B5F6B}" srcOrd="4" destOrd="0" presId="urn:microsoft.com/office/officeart/2005/8/layout/cycle5"/>
    <dgm:cxn modelId="{BA45A80C-F8ED-40F6-8E7B-DABF3A273FAE}" type="presParOf" srcId="{92249235-D72A-4E83-B1FE-DD36178D5B20}" destId="{A440EEC7-06B9-4427-B396-E59D3F35709D}" srcOrd="5" destOrd="0" presId="urn:microsoft.com/office/officeart/2005/8/layout/cycle5"/>
    <dgm:cxn modelId="{7565C855-A577-487C-B637-D405B1D9DBBE}" type="presParOf" srcId="{92249235-D72A-4E83-B1FE-DD36178D5B20}" destId="{2F9EF3E6-D000-4FF7-A326-280FA39FB628}" srcOrd="6" destOrd="0" presId="urn:microsoft.com/office/officeart/2005/8/layout/cycle5"/>
    <dgm:cxn modelId="{8A07A242-3800-49F9-B20C-1350346D50D0}" type="presParOf" srcId="{92249235-D72A-4E83-B1FE-DD36178D5B20}" destId="{B1DE04E2-583F-448D-8503-F7380D59A19E}" srcOrd="7" destOrd="0" presId="urn:microsoft.com/office/officeart/2005/8/layout/cycle5"/>
    <dgm:cxn modelId="{F7ADE564-4941-43C5-8C9B-0D46E859AF32}"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C1DBB1CE-D75C-4829-A384-A3D1A2E4C7A0}" type="presOf" srcId="{57EF84F8-9BFB-46B5-93A5-D363B259B0A1}" destId="{5908111D-560D-4F9E-8B4C-EAA9263E3D89}" srcOrd="0" destOrd="0" presId="urn:microsoft.com/office/officeart/2005/8/layout/cycle5"/>
    <dgm:cxn modelId="{1256EF45-F0E0-49AE-8015-31D6C6B024CA}" type="presOf" srcId="{FB964910-C38A-42DE-B0AB-0AD428C68734}" destId="{D142B7B9-E0D2-4EAB-BFE4-418F08BAF601}" srcOrd="0" destOrd="0" presId="urn:microsoft.com/office/officeart/2005/8/layout/cycle5"/>
    <dgm:cxn modelId="{046D3E4D-8FAC-4100-9B44-5DE608AE55B4}" type="presOf" srcId="{0D5E6C14-8D0E-46B4-9293-53BD8423BDD1}" destId="{2F9EF3E6-D000-4FF7-A326-280FA39FB628}" srcOrd="0" destOrd="0" presId="urn:microsoft.com/office/officeart/2005/8/layout/cycle5"/>
    <dgm:cxn modelId="{3F8BEC5B-3979-4675-A4EF-35E58BE2C313}" type="presOf" srcId="{B9B4E897-AF5D-45A9-99A5-2263EE486720}" destId="{1DB33F97-80F0-407A-B39F-C06AD23D35E7}" srcOrd="0" destOrd="0" presId="urn:microsoft.com/office/officeart/2005/8/layout/cycle5"/>
    <dgm:cxn modelId="{6B3242FE-25E6-49A1-AF21-8652092E8C50}" type="presOf" srcId="{67725786-8F96-477D-8D8C-3D3BCB36EB43}" destId="{C35199DF-5558-4189-B628-D98F7097A3E2}"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215F24FC-5869-4909-BC33-8D2507FB65E8}" type="presOf" srcId="{B6C2FCD3-745B-4F16-B77A-C826EBF704E6}" destId="{A440EEC7-06B9-4427-B396-E59D3F35709D}" srcOrd="0" destOrd="0" presId="urn:microsoft.com/office/officeart/2005/8/layout/cycle5"/>
    <dgm:cxn modelId="{0BFB8349-5916-478E-BCC9-E52BEE477D4F}" type="presOf" srcId="{03D870C2-6174-4539-A297-A745EAEBB65D}" destId="{92249235-D72A-4E83-B1FE-DD36178D5B20}"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8F1C2F15-7C84-44C0-9DED-07E6A0E7132C}" type="presParOf" srcId="{92249235-D72A-4E83-B1FE-DD36178D5B20}" destId="{C35199DF-5558-4189-B628-D98F7097A3E2}" srcOrd="0" destOrd="0" presId="urn:microsoft.com/office/officeart/2005/8/layout/cycle5"/>
    <dgm:cxn modelId="{981BB483-75AC-494C-9E0B-760EEB2CFD6D}" type="presParOf" srcId="{92249235-D72A-4E83-B1FE-DD36178D5B20}" destId="{37E936EB-F07E-4872-B604-1AC95A0CF3DE}" srcOrd="1" destOrd="0" presId="urn:microsoft.com/office/officeart/2005/8/layout/cycle5"/>
    <dgm:cxn modelId="{E9C12CBF-603E-4741-B28D-8A0560A6BA5D}" type="presParOf" srcId="{92249235-D72A-4E83-B1FE-DD36178D5B20}" destId="{5908111D-560D-4F9E-8B4C-EAA9263E3D89}" srcOrd="2" destOrd="0" presId="urn:microsoft.com/office/officeart/2005/8/layout/cycle5"/>
    <dgm:cxn modelId="{1BDBFF77-4258-461E-8AEF-CA0BA879B95A}" type="presParOf" srcId="{92249235-D72A-4E83-B1FE-DD36178D5B20}" destId="{D142B7B9-E0D2-4EAB-BFE4-418F08BAF601}" srcOrd="3" destOrd="0" presId="urn:microsoft.com/office/officeart/2005/8/layout/cycle5"/>
    <dgm:cxn modelId="{CCFF6FAA-6B86-48F1-AFB5-96AC6DF1E85B}" type="presParOf" srcId="{92249235-D72A-4E83-B1FE-DD36178D5B20}" destId="{AB9EF0D1-D42B-4A5E-87FF-138B7D4B5F6B}" srcOrd="4" destOrd="0" presId="urn:microsoft.com/office/officeart/2005/8/layout/cycle5"/>
    <dgm:cxn modelId="{5D288E6D-D8E1-4036-95F7-784A6E2A41F2}" type="presParOf" srcId="{92249235-D72A-4E83-B1FE-DD36178D5B20}" destId="{A440EEC7-06B9-4427-B396-E59D3F35709D}" srcOrd="5" destOrd="0" presId="urn:microsoft.com/office/officeart/2005/8/layout/cycle5"/>
    <dgm:cxn modelId="{B760E8D5-0588-4B29-81F4-1A2BA5BB42BC}" type="presParOf" srcId="{92249235-D72A-4E83-B1FE-DD36178D5B20}" destId="{2F9EF3E6-D000-4FF7-A326-280FA39FB628}" srcOrd="6" destOrd="0" presId="urn:microsoft.com/office/officeart/2005/8/layout/cycle5"/>
    <dgm:cxn modelId="{ED7B7B14-E04C-4DAA-ACCA-408EB62B8730}" type="presParOf" srcId="{92249235-D72A-4E83-B1FE-DD36178D5B20}" destId="{B1DE04E2-583F-448D-8503-F7380D59A19E}" srcOrd="7" destOrd="0" presId="urn:microsoft.com/office/officeart/2005/8/layout/cycle5"/>
    <dgm:cxn modelId="{2ED4C9BC-375F-4DFB-AAC8-9903AF25D62B}"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Mitigation</a:t>
          </a:r>
          <a:endParaRPr lang="en-US" b="1" dirty="0">
            <a:effectLst>
              <a:outerShdw blurRad="38100" dist="38100" dir="2700000" algn="tl">
                <a:srgbClr val="000000">
                  <a:alpha val="43137"/>
                </a:srgbClr>
              </a:outerShdw>
            </a:effectLst>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0276E639-24FB-464A-85F0-6EF636058D35}" type="presOf" srcId="{B9B4E897-AF5D-45A9-99A5-2263EE486720}" destId="{1DB33F97-80F0-407A-B39F-C06AD23D35E7}" srcOrd="0" destOrd="0" presId="urn:microsoft.com/office/officeart/2005/8/layout/cycle5"/>
    <dgm:cxn modelId="{EAF2C412-95E1-432A-9100-88E07E9FDA16}" type="presOf" srcId="{03D870C2-6174-4539-A297-A745EAEBB65D}" destId="{92249235-D72A-4E83-B1FE-DD36178D5B20}" srcOrd="0" destOrd="0" presId="urn:microsoft.com/office/officeart/2005/8/layout/cycle5"/>
    <dgm:cxn modelId="{995D028B-8728-4B6F-8260-327396AC4032}" type="presOf" srcId="{B6C2FCD3-745B-4F16-B77A-C826EBF704E6}" destId="{A440EEC7-06B9-4427-B396-E59D3F35709D}" srcOrd="0" destOrd="0" presId="urn:microsoft.com/office/officeart/2005/8/layout/cycle5"/>
    <dgm:cxn modelId="{82FEAC06-D040-4717-8C7E-F3CB8646C393}" type="presOf" srcId="{0D5E6C14-8D0E-46B4-9293-53BD8423BDD1}" destId="{2F9EF3E6-D000-4FF7-A326-280FA39FB628}" srcOrd="0" destOrd="0" presId="urn:microsoft.com/office/officeart/2005/8/layout/cycle5"/>
    <dgm:cxn modelId="{F81A6658-66F1-4065-81A0-07A7E80864D9}" type="presOf" srcId="{FB964910-C38A-42DE-B0AB-0AD428C68734}" destId="{D142B7B9-E0D2-4EAB-BFE4-418F08BAF601}" srcOrd="0" destOrd="0" presId="urn:microsoft.com/office/officeart/2005/8/layout/cycle5"/>
    <dgm:cxn modelId="{C183AF6B-D9A0-4D32-BAD5-948E6FDEABF2}" type="presOf" srcId="{67725786-8F96-477D-8D8C-3D3BCB36EB43}" destId="{C35199DF-5558-4189-B628-D98F7097A3E2}" srcOrd="0" destOrd="0" presId="urn:microsoft.com/office/officeart/2005/8/layout/cycle5"/>
    <dgm:cxn modelId="{D7D9F684-9B6A-4FF4-A44B-1F0C6F8370C9}" type="presOf" srcId="{57EF84F8-9BFB-46B5-93A5-D363B259B0A1}" destId="{5908111D-560D-4F9E-8B4C-EAA9263E3D89}"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6E106A4F-6615-4682-86E5-E92E21693E60}" srcId="{03D870C2-6174-4539-A297-A745EAEBB65D}" destId="{67725786-8F96-477D-8D8C-3D3BCB36EB43}" srcOrd="0" destOrd="0" parTransId="{5FB220B1-6872-47BC-A884-620BE358CDEB}" sibTransId="{57EF84F8-9BFB-46B5-93A5-D363B259B0A1}"/>
    <dgm:cxn modelId="{FD3C288D-21E7-49F7-A1CD-898A00E7271A}" type="presParOf" srcId="{92249235-D72A-4E83-B1FE-DD36178D5B20}" destId="{C35199DF-5558-4189-B628-D98F7097A3E2}" srcOrd="0" destOrd="0" presId="urn:microsoft.com/office/officeart/2005/8/layout/cycle5"/>
    <dgm:cxn modelId="{6BC5A223-E258-478B-9B87-6FDAA3DA9A42}" type="presParOf" srcId="{92249235-D72A-4E83-B1FE-DD36178D5B20}" destId="{37E936EB-F07E-4872-B604-1AC95A0CF3DE}" srcOrd="1" destOrd="0" presId="urn:microsoft.com/office/officeart/2005/8/layout/cycle5"/>
    <dgm:cxn modelId="{81479599-5436-432B-A856-EB844D56DC60}" type="presParOf" srcId="{92249235-D72A-4E83-B1FE-DD36178D5B20}" destId="{5908111D-560D-4F9E-8B4C-EAA9263E3D89}" srcOrd="2" destOrd="0" presId="urn:microsoft.com/office/officeart/2005/8/layout/cycle5"/>
    <dgm:cxn modelId="{89BCA0E5-F038-4930-877C-71A972858EAC}" type="presParOf" srcId="{92249235-D72A-4E83-B1FE-DD36178D5B20}" destId="{D142B7B9-E0D2-4EAB-BFE4-418F08BAF601}" srcOrd="3" destOrd="0" presId="urn:microsoft.com/office/officeart/2005/8/layout/cycle5"/>
    <dgm:cxn modelId="{31B2303D-BFEC-45BB-8368-4F3AFEF34E43}" type="presParOf" srcId="{92249235-D72A-4E83-B1FE-DD36178D5B20}" destId="{AB9EF0D1-D42B-4A5E-87FF-138B7D4B5F6B}" srcOrd="4" destOrd="0" presId="urn:microsoft.com/office/officeart/2005/8/layout/cycle5"/>
    <dgm:cxn modelId="{6F2C19A9-DE1B-4870-B4BC-C843F938D962}" type="presParOf" srcId="{92249235-D72A-4E83-B1FE-DD36178D5B20}" destId="{A440EEC7-06B9-4427-B396-E59D3F35709D}" srcOrd="5" destOrd="0" presId="urn:microsoft.com/office/officeart/2005/8/layout/cycle5"/>
    <dgm:cxn modelId="{2B5E0450-8C09-4F78-98F8-9064B12CBD58}" type="presParOf" srcId="{92249235-D72A-4E83-B1FE-DD36178D5B20}" destId="{2F9EF3E6-D000-4FF7-A326-280FA39FB628}" srcOrd="6" destOrd="0" presId="urn:microsoft.com/office/officeart/2005/8/layout/cycle5"/>
    <dgm:cxn modelId="{C78D06D5-CC39-4507-99DD-1D80982A86EA}" type="presParOf" srcId="{92249235-D72A-4E83-B1FE-DD36178D5B20}" destId="{B1DE04E2-583F-448D-8503-F7380D59A19E}" srcOrd="7" destOrd="0" presId="urn:microsoft.com/office/officeart/2005/8/layout/cycle5"/>
    <dgm:cxn modelId="{9AFFF0FA-FFF4-49E2-BEBA-1B452557395A}"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Mitigation</a:t>
          </a:r>
          <a:endParaRPr lang="en-US" b="1" dirty="0">
            <a:effectLst>
              <a:outerShdw blurRad="38100" dist="38100" dir="2700000" algn="tl">
                <a:srgbClr val="000000">
                  <a:alpha val="43137"/>
                </a:srgbClr>
              </a:outerShdw>
            </a:effectLst>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517E494B-8E67-4A15-B089-04BE44D9B3CC}" type="presOf" srcId="{B9B4E897-AF5D-45A9-99A5-2263EE486720}" destId="{1DB33F97-80F0-407A-B39F-C06AD23D35E7}" srcOrd="0" destOrd="0" presId="urn:microsoft.com/office/officeart/2005/8/layout/cycle5"/>
    <dgm:cxn modelId="{3CE0FE06-8008-4562-AFBF-1B77D9E98366}" srcId="{03D870C2-6174-4539-A297-A745EAEBB65D}" destId="{0D5E6C14-8D0E-46B4-9293-53BD8423BDD1}" srcOrd="2" destOrd="0" parTransId="{B50B3A39-71F4-4FD7-934F-93051A09C7EC}" sibTransId="{B9B4E897-AF5D-45A9-99A5-2263EE486720}"/>
    <dgm:cxn modelId="{5B2EA94A-5B7D-4D00-AABA-1B40AD5E5DD6}" type="presOf" srcId="{0D5E6C14-8D0E-46B4-9293-53BD8423BDD1}" destId="{2F9EF3E6-D000-4FF7-A326-280FA39FB628}" srcOrd="0" destOrd="0" presId="urn:microsoft.com/office/officeart/2005/8/layout/cycle5"/>
    <dgm:cxn modelId="{32D8A52F-0A9F-461A-B8C6-D32BF9EC4C47}" type="presOf" srcId="{57EF84F8-9BFB-46B5-93A5-D363B259B0A1}" destId="{5908111D-560D-4F9E-8B4C-EAA9263E3D89}" srcOrd="0" destOrd="0" presId="urn:microsoft.com/office/officeart/2005/8/layout/cycle5"/>
    <dgm:cxn modelId="{05050D19-8C08-4C00-B652-2DAE04294BF1}" type="presOf" srcId="{B6C2FCD3-745B-4F16-B77A-C826EBF704E6}" destId="{A440EEC7-06B9-4427-B396-E59D3F35709D}" srcOrd="0" destOrd="0" presId="urn:microsoft.com/office/officeart/2005/8/layout/cycle5"/>
    <dgm:cxn modelId="{06B5EE81-D07D-4FFE-9EBA-4C92F6AB5872}" type="presOf" srcId="{03D870C2-6174-4539-A297-A745EAEBB65D}" destId="{92249235-D72A-4E83-B1FE-DD36178D5B20}" srcOrd="0" destOrd="0" presId="urn:microsoft.com/office/officeart/2005/8/layout/cycle5"/>
    <dgm:cxn modelId="{217E8791-41F7-45AA-885A-9676622B13CE}" type="presOf" srcId="{67725786-8F96-477D-8D8C-3D3BCB36EB43}" destId="{C35199DF-5558-4189-B628-D98F7097A3E2}"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1130826F-D23B-47D1-94F2-B6144C9EBE46}" type="presOf" srcId="{FB964910-C38A-42DE-B0AB-0AD428C68734}" destId="{D142B7B9-E0D2-4EAB-BFE4-418F08BAF601}"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2D791E67-7B1D-411E-A4CF-F1554A374683}" type="presParOf" srcId="{92249235-D72A-4E83-B1FE-DD36178D5B20}" destId="{C35199DF-5558-4189-B628-D98F7097A3E2}" srcOrd="0" destOrd="0" presId="urn:microsoft.com/office/officeart/2005/8/layout/cycle5"/>
    <dgm:cxn modelId="{5DD6A2D8-B3F6-4B4A-B60E-13868CD62DF6}" type="presParOf" srcId="{92249235-D72A-4E83-B1FE-DD36178D5B20}" destId="{37E936EB-F07E-4872-B604-1AC95A0CF3DE}" srcOrd="1" destOrd="0" presId="urn:microsoft.com/office/officeart/2005/8/layout/cycle5"/>
    <dgm:cxn modelId="{BAAF5496-5A70-40A0-9B6D-7F650D79B463}" type="presParOf" srcId="{92249235-D72A-4E83-B1FE-DD36178D5B20}" destId="{5908111D-560D-4F9E-8B4C-EAA9263E3D89}" srcOrd="2" destOrd="0" presId="urn:microsoft.com/office/officeart/2005/8/layout/cycle5"/>
    <dgm:cxn modelId="{6614585F-928B-42A1-BF09-133FBBAA1614}" type="presParOf" srcId="{92249235-D72A-4E83-B1FE-DD36178D5B20}" destId="{D142B7B9-E0D2-4EAB-BFE4-418F08BAF601}" srcOrd="3" destOrd="0" presId="urn:microsoft.com/office/officeart/2005/8/layout/cycle5"/>
    <dgm:cxn modelId="{FA5057C3-9159-472B-9D4D-FE999A67079C}" type="presParOf" srcId="{92249235-D72A-4E83-B1FE-DD36178D5B20}" destId="{AB9EF0D1-D42B-4A5E-87FF-138B7D4B5F6B}" srcOrd="4" destOrd="0" presId="urn:microsoft.com/office/officeart/2005/8/layout/cycle5"/>
    <dgm:cxn modelId="{46A729F7-D0C0-470B-9F4E-DC267F95BA25}" type="presParOf" srcId="{92249235-D72A-4E83-B1FE-DD36178D5B20}" destId="{A440EEC7-06B9-4427-B396-E59D3F35709D}" srcOrd="5" destOrd="0" presId="urn:microsoft.com/office/officeart/2005/8/layout/cycle5"/>
    <dgm:cxn modelId="{69A73E10-E880-424A-BF69-B6E7AF4128CB}" type="presParOf" srcId="{92249235-D72A-4E83-B1FE-DD36178D5B20}" destId="{2F9EF3E6-D000-4FF7-A326-280FA39FB628}" srcOrd="6" destOrd="0" presId="urn:microsoft.com/office/officeart/2005/8/layout/cycle5"/>
    <dgm:cxn modelId="{1E9B6E5B-BE50-428C-9507-B8CA4C7F3C20}" type="presParOf" srcId="{92249235-D72A-4E83-B1FE-DD36178D5B20}" destId="{B1DE04E2-583F-448D-8503-F7380D59A19E}" srcOrd="7" destOrd="0" presId="urn:microsoft.com/office/officeart/2005/8/layout/cycle5"/>
    <dgm:cxn modelId="{BE5D8B77-E13F-4E31-A592-955298D4BFF0}"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Reward</a:t>
          </a:r>
          <a:endParaRPr lang="en-US" b="1" dirty="0">
            <a:effectLst>
              <a:outerShdw blurRad="38100" dist="38100" dir="2700000" algn="tl">
                <a:srgbClr val="000000">
                  <a:alpha val="43137"/>
                </a:srgbClr>
              </a:outerShdw>
            </a:effectLst>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1B42F894-57A7-44FE-AD47-7B0B534F7403}" type="presOf" srcId="{B9B4E897-AF5D-45A9-99A5-2263EE486720}" destId="{1DB33F97-80F0-407A-B39F-C06AD23D35E7}" srcOrd="0" destOrd="0" presId="urn:microsoft.com/office/officeart/2005/8/layout/cycle5"/>
    <dgm:cxn modelId="{ECC55ACF-5D28-422D-8534-946B73C9FA14}" type="presOf" srcId="{B6C2FCD3-745B-4F16-B77A-C826EBF704E6}" destId="{A440EEC7-06B9-4427-B396-E59D3F35709D}" srcOrd="0" destOrd="0" presId="urn:microsoft.com/office/officeart/2005/8/layout/cycle5"/>
    <dgm:cxn modelId="{5DC48716-12C2-4662-96DF-D967767A11D7}" type="presOf" srcId="{0D5E6C14-8D0E-46B4-9293-53BD8423BDD1}" destId="{2F9EF3E6-D000-4FF7-A326-280FA39FB628}" srcOrd="0" destOrd="0" presId="urn:microsoft.com/office/officeart/2005/8/layout/cycle5"/>
    <dgm:cxn modelId="{75517E13-C82F-43DF-BF84-84B13597A747}" type="presOf" srcId="{FB964910-C38A-42DE-B0AB-0AD428C68734}" destId="{D142B7B9-E0D2-4EAB-BFE4-418F08BAF601}" srcOrd="0" destOrd="0" presId="urn:microsoft.com/office/officeart/2005/8/layout/cycle5"/>
    <dgm:cxn modelId="{89C81999-7517-4495-B3FB-557F1B71D946}" type="presOf" srcId="{67725786-8F96-477D-8D8C-3D3BCB36EB43}" destId="{C35199DF-5558-4189-B628-D98F7097A3E2}" srcOrd="0" destOrd="0" presId="urn:microsoft.com/office/officeart/2005/8/layout/cycle5"/>
    <dgm:cxn modelId="{7D976371-350E-4341-AD56-3E7876C4D972}" type="presOf" srcId="{03D870C2-6174-4539-A297-A745EAEBB65D}" destId="{92249235-D72A-4E83-B1FE-DD36178D5B20}"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6E106A4F-6615-4682-86E5-E92E21693E60}" srcId="{03D870C2-6174-4539-A297-A745EAEBB65D}" destId="{67725786-8F96-477D-8D8C-3D3BCB36EB43}" srcOrd="0" destOrd="0" parTransId="{5FB220B1-6872-47BC-A884-620BE358CDEB}" sibTransId="{57EF84F8-9BFB-46B5-93A5-D363B259B0A1}"/>
    <dgm:cxn modelId="{F48C34F7-8062-4F42-BD39-ED9E5E67D482}" type="presOf" srcId="{57EF84F8-9BFB-46B5-93A5-D363B259B0A1}" destId="{5908111D-560D-4F9E-8B4C-EAA9263E3D89}" srcOrd="0" destOrd="0" presId="urn:microsoft.com/office/officeart/2005/8/layout/cycle5"/>
    <dgm:cxn modelId="{BB583A0A-871B-433C-8DC8-ECB9C4A49CC9}" type="presParOf" srcId="{92249235-D72A-4E83-B1FE-DD36178D5B20}" destId="{C35199DF-5558-4189-B628-D98F7097A3E2}" srcOrd="0" destOrd="0" presId="urn:microsoft.com/office/officeart/2005/8/layout/cycle5"/>
    <dgm:cxn modelId="{A0E0DE18-709F-4F01-80D4-807192448C76}" type="presParOf" srcId="{92249235-D72A-4E83-B1FE-DD36178D5B20}" destId="{37E936EB-F07E-4872-B604-1AC95A0CF3DE}" srcOrd="1" destOrd="0" presId="urn:microsoft.com/office/officeart/2005/8/layout/cycle5"/>
    <dgm:cxn modelId="{A9F1E7CC-B387-4493-AA7F-D8D51388D2B4}" type="presParOf" srcId="{92249235-D72A-4E83-B1FE-DD36178D5B20}" destId="{5908111D-560D-4F9E-8B4C-EAA9263E3D89}" srcOrd="2" destOrd="0" presId="urn:microsoft.com/office/officeart/2005/8/layout/cycle5"/>
    <dgm:cxn modelId="{52CED33A-1EBC-4BF9-9D2C-581DFE1BE738}" type="presParOf" srcId="{92249235-D72A-4E83-B1FE-DD36178D5B20}" destId="{D142B7B9-E0D2-4EAB-BFE4-418F08BAF601}" srcOrd="3" destOrd="0" presId="urn:microsoft.com/office/officeart/2005/8/layout/cycle5"/>
    <dgm:cxn modelId="{2661FAFA-9DC6-4166-B7BD-FDF1CAE3B0D5}" type="presParOf" srcId="{92249235-D72A-4E83-B1FE-DD36178D5B20}" destId="{AB9EF0D1-D42B-4A5E-87FF-138B7D4B5F6B}" srcOrd="4" destOrd="0" presId="urn:microsoft.com/office/officeart/2005/8/layout/cycle5"/>
    <dgm:cxn modelId="{66EDA984-2714-4D56-818F-81B17E749D81}" type="presParOf" srcId="{92249235-D72A-4E83-B1FE-DD36178D5B20}" destId="{A440EEC7-06B9-4427-B396-E59D3F35709D}" srcOrd="5" destOrd="0" presId="urn:microsoft.com/office/officeart/2005/8/layout/cycle5"/>
    <dgm:cxn modelId="{B048F21D-DF4A-4EC1-8F63-65D0FF1BCD32}" type="presParOf" srcId="{92249235-D72A-4E83-B1FE-DD36178D5B20}" destId="{2F9EF3E6-D000-4FF7-A326-280FA39FB628}" srcOrd="6" destOrd="0" presId="urn:microsoft.com/office/officeart/2005/8/layout/cycle5"/>
    <dgm:cxn modelId="{30DB9DD7-7B04-4CE9-A280-3142EE06DF49}" type="presParOf" srcId="{92249235-D72A-4E83-B1FE-DD36178D5B20}" destId="{B1DE04E2-583F-448D-8503-F7380D59A19E}" srcOrd="7" destOrd="0" presId="urn:microsoft.com/office/officeart/2005/8/layout/cycle5"/>
    <dgm:cxn modelId="{63B4756F-8BF3-487A-91B2-26CB2D9094A4}"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latin typeface="+mj-lt"/>
            </a:rPr>
            <a:t>Reward</a:t>
          </a:r>
          <a:endParaRPr lang="en-US" dirty="0">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latin typeface="+mj-lt"/>
            </a:rPr>
            <a:t>Risk</a:t>
          </a:r>
          <a:endParaRPr lang="en-US" dirty="0">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latin typeface="+mj-lt"/>
            </a:rPr>
            <a:t>Mitigation</a:t>
          </a:r>
          <a:endParaRPr lang="en-US" dirty="0">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19AF99CC-099E-452A-ACD4-1F653B09D7C2}" type="presOf" srcId="{FB964910-C38A-42DE-B0AB-0AD428C68734}" destId="{D142B7B9-E0D2-4EAB-BFE4-418F08BAF601}" srcOrd="0" destOrd="0" presId="urn:microsoft.com/office/officeart/2005/8/layout/cycle5"/>
    <dgm:cxn modelId="{732A9370-ACF6-4047-8AB4-F55ABAB0C5C1}" type="presOf" srcId="{B6C2FCD3-745B-4F16-B77A-C826EBF704E6}" destId="{A440EEC7-06B9-4427-B396-E59D3F35709D}" srcOrd="0" destOrd="0" presId="urn:microsoft.com/office/officeart/2005/8/layout/cycle5"/>
    <dgm:cxn modelId="{F92E2889-48E4-4D99-A787-4B7F8E0E9522}" type="presOf" srcId="{67725786-8F96-477D-8D8C-3D3BCB36EB43}" destId="{C35199DF-5558-4189-B628-D98F7097A3E2}" srcOrd="0" destOrd="0" presId="urn:microsoft.com/office/officeart/2005/8/layout/cycle5"/>
    <dgm:cxn modelId="{8D18F9A9-69EF-4E2E-91BD-FB3AE585906A}" type="presOf" srcId="{57EF84F8-9BFB-46B5-93A5-D363B259B0A1}" destId="{5908111D-560D-4F9E-8B4C-EAA9263E3D89}" srcOrd="0" destOrd="0" presId="urn:microsoft.com/office/officeart/2005/8/layout/cycle5"/>
    <dgm:cxn modelId="{CDBFCCB8-E58B-4832-B5C6-C8E7A99A8373}" type="presOf" srcId="{03D870C2-6174-4539-A297-A745EAEBB65D}" destId="{92249235-D72A-4E83-B1FE-DD36178D5B20}" srcOrd="0" destOrd="0" presId="urn:microsoft.com/office/officeart/2005/8/layout/cycle5"/>
    <dgm:cxn modelId="{5DC8EA09-7985-4C37-9434-31DB4FAD2F22}" type="presOf" srcId="{0D5E6C14-8D0E-46B4-9293-53BD8423BDD1}" destId="{2F9EF3E6-D000-4FF7-A326-280FA39FB628}"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055A8F2C-6625-4F5A-AFEE-63EFCDA396C5}" type="presOf" srcId="{B9B4E897-AF5D-45A9-99A5-2263EE486720}" destId="{1DB33F97-80F0-407A-B39F-C06AD23D35E7}"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B988E03B-8BD0-4D49-8368-F3FD93827D0C}" type="presParOf" srcId="{92249235-D72A-4E83-B1FE-DD36178D5B20}" destId="{C35199DF-5558-4189-B628-D98F7097A3E2}" srcOrd="0" destOrd="0" presId="urn:microsoft.com/office/officeart/2005/8/layout/cycle5"/>
    <dgm:cxn modelId="{9FFF36BD-ABB9-48C8-8BAF-D9DF34B9098A}" type="presParOf" srcId="{92249235-D72A-4E83-B1FE-DD36178D5B20}" destId="{37E936EB-F07E-4872-B604-1AC95A0CF3DE}" srcOrd="1" destOrd="0" presId="urn:microsoft.com/office/officeart/2005/8/layout/cycle5"/>
    <dgm:cxn modelId="{45EBEC35-6F58-49A5-AB65-ACC0ACDA4BD1}" type="presParOf" srcId="{92249235-D72A-4E83-B1FE-DD36178D5B20}" destId="{5908111D-560D-4F9E-8B4C-EAA9263E3D89}" srcOrd="2" destOrd="0" presId="urn:microsoft.com/office/officeart/2005/8/layout/cycle5"/>
    <dgm:cxn modelId="{CC994D0A-90D2-45C4-8860-E78A86C5C2CD}" type="presParOf" srcId="{92249235-D72A-4E83-B1FE-DD36178D5B20}" destId="{D142B7B9-E0D2-4EAB-BFE4-418F08BAF601}" srcOrd="3" destOrd="0" presId="urn:microsoft.com/office/officeart/2005/8/layout/cycle5"/>
    <dgm:cxn modelId="{9130E54C-1523-4208-8A24-D806A0FDA4EA}" type="presParOf" srcId="{92249235-D72A-4E83-B1FE-DD36178D5B20}" destId="{AB9EF0D1-D42B-4A5E-87FF-138B7D4B5F6B}" srcOrd="4" destOrd="0" presId="urn:microsoft.com/office/officeart/2005/8/layout/cycle5"/>
    <dgm:cxn modelId="{AE5E9508-ACBB-42A7-A72C-EB42C485AC74}" type="presParOf" srcId="{92249235-D72A-4E83-B1FE-DD36178D5B20}" destId="{A440EEC7-06B9-4427-B396-E59D3F35709D}" srcOrd="5" destOrd="0" presId="urn:microsoft.com/office/officeart/2005/8/layout/cycle5"/>
    <dgm:cxn modelId="{680F2A9F-5DEC-4FA0-B8AA-5889E487E4D1}" type="presParOf" srcId="{92249235-D72A-4E83-B1FE-DD36178D5B20}" destId="{2F9EF3E6-D000-4FF7-A326-280FA39FB628}" srcOrd="6" destOrd="0" presId="urn:microsoft.com/office/officeart/2005/8/layout/cycle5"/>
    <dgm:cxn modelId="{63C9A4DC-6A23-42DA-9CF0-BD256E98A342}" type="presParOf" srcId="{92249235-D72A-4E83-B1FE-DD36178D5B20}" destId="{B1DE04E2-583F-448D-8503-F7380D59A19E}" srcOrd="7" destOrd="0" presId="urn:microsoft.com/office/officeart/2005/8/layout/cycle5"/>
    <dgm:cxn modelId="{DDE7F7F1-8123-4786-AC06-A62ACD3B21BC}"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Reward</a:t>
          </a:r>
          <a:endParaRPr lang="en-US" b="1" dirty="0">
            <a:effectLst>
              <a:outerShdw blurRad="38100" dist="38100" dir="2700000" algn="tl">
                <a:srgbClr val="000000">
                  <a:alpha val="43137"/>
                </a:srgbClr>
              </a:outerShdw>
            </a:effectLst>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ED7AF71E-68D3-4FF7-8034-E5435BD33948}" type="presOf" srcId="{FB964910-C38A-42DE-B0AB-0AD428C68734}" destId="{D142B7B9-E0D2-4EAB-BFE4-418F08BAF601}"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B70F0477-9599-42C4-A619-3F73BEAC8F0B}" type="presOf" srcId="{B6C2FCD3-745B-4F16-B77A-C826EBF704E6}" destId="{A440EEC7-06B9-4427-B396-E59D3F35709D}" srcOrd="0" destOrd="0" presId="urn:microsoft.com/office/officeart/2005/8/layout/cycle5"/>
    <dgm:cxn modelId="{B0148A51-7201-4ECD-A534-0763E102D5AE}" type="presOf" srcId="{B9B4E897-AF5D-45A9-99A5-2263EE486720}" destId="{1DB33F97-80F0-407A-B39F-C06AD23D35E7}"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1C976A12-17E0-4C89-97AE-B55CA5BE1281}" type="presOf" srcId="{03D870C2-6174-4539-A297-A745EAEBB65D}" destId="{92249235-D72A-4E83-B1FE-DD36178D5B20}" srcOrd="0" destOrd="0" presId="urn:microsoft.com/office/officeart/2005/8/layout/cycle5"/>
    <dgm:cxn modelId="{1EF71600-D08F-4DE9-8F50-E9B76EDEDE82}" type="presOf" srcId="{57EF84F8-9BFB-46B5-93A5-D363B259B0A1}" destId="{5908111D-560D-4F9E-8B4C-EAA9263E3D89}" srcOrd="0" destOrd="0" presId="urn:microsoft.com/office/officeart/2005/8/layout/cycle5"/>
    <dgm:cxn modelId="{E197FDEB-17BE-439E-939B-F2733571235B}" type="presOf" srcId="{0D5E6C14-8D0E-46B4-9293-53BD8423BDD1}" destId="{2F9EF3E6-D000-4FF7-A326-280FA39FB628}" srcOrd="0" destOrd="0" presId="urn:microsoft.com/office/officeart/2005/8/layout/cycle5"/>
    <dgm:cxn modelId="{DBFD13E7-E851-42F3-A850-87A02714EF40}" type="presOf" srcId="{67725786-8F96-477D-8D8C-3D3BCB36EB43}" destId="{C35199DF-5558-4189-B628-D98F7097A3E2}" srcOrd="0" destOrd="0" presId="urn:microsoft.com/office/officeart/2005/8/layout/cycle5"/>
    <dgm:cxn modelId="{3CE0FE06-8008-4562-AFBF-1B77D9E98366}" srcId="{03D870C2-6174-4539-A297-A745EAEBB65D}" destId="{0D5E6C14-8D0E-46B4-9293-53BD8423BDD1}" srcOrd="2" destOrd="0" parTransId="{B50B3A39-71F4-4FD7-934F-93051A09C7EC}" sibTransId="{B9B4E897-AF5D-45A9-99A5-2263EE486720}"/>
    <dgm:cxn modelId="{5007D2B6-DEA0-46E5-8240-F4635D7EF0CF}" type="presParOf" srcId="{92249235-D72A-4E83-B1FE-DD36178D5B20}" destId="{C35199DF-5558-4189-B628-D98F7097A3E2}" srcOrd="0" destOrd="0" presId="urn:microsoft.com/office/officeart/2005/8/layout/cycle5"/>
    <dgm:cxn modelId="{AC2A4376-023D-4532-9138-1FC49C1032D5}" type="presParOf" srcId="{92249235-D72A-4E83-B1FE-DD36178D5B20}" destId="{37E936EB-F07E-4872-B604-1AC95A0CF3DE}" srcOrd="1" destOrd="0" presId="urn:microsoft.com/office/officeart/2005/8/layout/cycle5"/>
    <dgm:cxn modelId="{073B4AE4-3F26-40AD-9672-AD0C5BE2A4C4}" type="presParOf" srcId="{92249235-D72A-4E83-B1FE-DD36178D5B20}" destId="{5908111D-560D-4F9E-8B4C-EAA9263E3D89}" srcOrd="2" destOrd="0" presId="urn:microsoft.com/office/officeart/2005/8/layout/cycle5"/>
    <dgm:cxn modelId="{F28AA1A2-A6D8-44CE-ADB9-B7A58F584029}" type="presParOf" srcId="{92249235-D72A-4E83-B1FE-DD36178D5B20}" destId="{D142B7B9-E0D2-4EAB-BFE4-418F08BAF601}" srcOrd="3" destOrd="0" presId="urn:microsoft.com/office/officeart/2005/8/layout/cycle5"/>
    <dgm:cxn modelId="{027811F1-958D-41CD-A819-A4F2806B07D3}" type="presParOf" srcId="{92249235-D72A-4E83-B1FE-DD36178D5B20}" destId="{AB9EF0D1-D42B-4A5E-87FF-138B7D4B5F6B}" srcOrd="4" destOrd="0" presId="urn:microsoft.com/office/officeart/2005/8/layout/cycle5"/>
    <dgm:cxn modelId="{7F951EDA-0880-44D0-AC94-83F0DEEC5A88}" type="presParOf" srcId="{92249235-D72A-4E83-B1FE-DD36178D5B20}" destId="{A440EEC7-06B9-4427-B396-E59D3F35709D}" srcOrd="5" destOrd="0" presId="urn:microsoft.com/office/officeart/2005/8/layout/cycle5"/>
    <dgm:cxn modelId="{2B053E07-718E-4B56-8724-FE4F327A8913}" type="presParOf" srcId="{92249235-D72A-4E83-B1FE-DD36178D5B20}" destId="{2F9EF3E6-D000-4FF7-A326-280FA39FB628}" srcOrd="6" destOrd="0" presId="urn:microsoft.com/office/officeart/2005/8/layout/cycle5"/>
    <dgm:cxn modelId="{665A7213-C411-4A5C-88C4-DF078D82A7A6}" type="presParOf" srcId="{92249235-D72A-4E83-B1FE-DD36178D5B20}" destId="{B1DE04E2-583F-448D-8503-F7380D59A19E}" srcOrd="7" destOrd="0" presId="urn:microsoft.com/office/officeart/2005/8/layout/cycle5"/>
    <dgm:cxn modelId="{52E2A3C6-34A3-40C7-B33C-758D41F4C99E}"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22E4234B-56A7-48BC-8CCB-421F6BCD4A49}" type="presOf" srcId="{57EF84F8-9BFB-46B5-93A5-D363B259B0A1}" destId="{5908111D-560D-4F9E-8B4C-EAA9263E3D89}" srcOrd="0" destOrd="0" presId="urn:microsoft.com/office/officeart/2005/8/layout/cycle5"/>
    <dgm:cxn modelId="{3CE0FE06-8008-4562-AFBF-1B77D9E98366}" srcId="{03D870C2-6174-4539-A297-A745EAEBB65D}" destId="{0D5E6C14-8D0E-46B4-9293-53BD8423BDD1}" srcOrd="2" destOrd="0" parTransId="{B50B3A39-71F4-4FD7-934F-93051A09C7EC}" sibTransId="{B9B4E897-AF5D-45A9-99A5-2263EE486720}"/>
    <dgm:cxn modelId="{A1E3DA62-5B63-4D26-913B-1DBB41E1605E}" type="presOf" srcId="{FB964910-C38A-42DE-B0AB-0AD428C68734}" destId="{D142B7B9-E0D2-4EAB-BFE4-418F08BAF601}" srcOrd="0" destOrd="0" presId="urn:microsoft.com/office/officeart/2005/8/layout/cycle5"/>
    <dgm:cxn modelId="{0F1F5207-772D-4E40-A42C-101BAC532E0D}" type="presOf" srcId="{03D870C2-6174-4539-A297-A745EAEBB65D}" destId="{92249235-D72A-4E83-B1FE-DD36178D5B20}" srcOrd="0" destOrd="0" presId="urn:microsoft.com/office/officeart/2005/8/layout/cycle5"/>
    <dgm:cxn modelId="{027D5DA2-F7DC-4097-A442-F44ECC419851}" type="presOf" srcId="{B9B4E897-AF5D-45A9-99A5-2263EE486720}" destId="{1DB33F97-80F0-407A-B39F-C06AD23D35E7}"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BC10F014-D0E9-49AB-ACE0-7F986BDEEFD1}" type="presOf" srcId="{0D5E6C14-8D0E-46B4-9293-53BD8423BDD1}" destId="{2F9EF3E6-D000-4FF7-A326-280FA39FB628}" srcOrd="0" destOrd="0" presId="urn:microsoft.com/office/officeart/2005/8/layout/cycle5"/>
    <dgm:cxn modelId="{14F53690-8CC2-4568-9731-E85AD6A2335B}" type="presOf" srcId="{B6C2FCD3-745B-4F16-B77A-C826EBF704E6}" destId="{A440EEC7-06B9-4427-B396-E59D3F35709D}"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CE6956EC-36D2-4808-83C7-54B24C385F10}" type="presOf" srcId="{67725786-8F96-477D-8D8C-3D3BCB36EB43}" destId="{C35199DF-5558-4189-B628-D98F7097A3E2}" srcOrd="0" destOrd="0" presId="urn:microsoft.com/office/officeart/2005/8/layout/cycle5"/>
    <dgm:cxn modelId="{B7F41A66-3BAF-4F26-A00B-DCABF94E6F91}" type="presParOf" srcId="{92249235-D72A-4E83-B1FE-DD36178D5B20}" destId="{C35199DF-5558-4189-B628-D98F7097A3E2}" srcOrd="0" destOrd="0" presId="urn:microsoft.com/office/officeart/2005/8/layout/cycle5"/>
    <dgm:cxn modelId="{CF39D582-7695-4BA4-85B9-D583711B843E}" type="presParOf" srcId="{92249235-D72A-4E83-B1FE-DD36178D5B20}" destId="{37E936EB-F07E-4872-B604-1AC95A0CF3DE}" srcOrd="1" destOrd="0" presId="urn:microsoft.com/office/officeart/2005/8/layout/cycle5"/>
    <dgm:cxn modelId="{7BBF98A2-C6A3-4478-8C18-F1ECF8578D3F}" type="presParOf" srcId="{92249235-D72A-4E83-B1FE-DD36178D5B20}" destId="{5908111D-560D-4F9E-8B4C-EAA9263E3D89}" srcOrd="2" destOrd="0" presId="urn:microsoft.com/office/officeart/2005/8/layout/cycle5"/>
    <dgm:cxn modelId="{D361BD92-967D-4DA0-A13F-3758CF2F5953}" type="presParOf" srcId="{92249235-D72A-4E83-B1FE-DD36178D5B20}" destId="{D142B7B9-E0D2-4EAB-BFE4-418F08BAF601}" srcOrd="3" destOrd="0" presId="urn:microsoft.com/office/officeart/2005/8/layout/cycle5"/>
    <dgm:cxn modelId="{1C6E97D6-D89F-4696-842F-849DFAEF1068}" type="presParOf" srcId="{92249235-D72A-4E83-B1FE-DD36178D5B20}" destId="{AB9EF0D1-D42B-4A5E-87FF-138B7D4B5F6B}" srcOrd="4" destOrd="0" presId="urn:microsoft.com/office/officeart/2005/8/layout/cycle5"/>
    <dgm:cxn modelId="{9755DC78-9D15-44F9-9A74-BA5507AC2A40}" type="presParOf" srcId="{92249235-D72A-4E83-B1FE-DD36178D5B20}" destId="{A440EEC7-06B9-4427-B396-E59D3F35709D}" srcOrd="5" destOrd="0" presId="urn:microsoft.com/office/officeart/2005/8/layout/cycle5"/>
    <dgm:cxn modelId="{BEBBB252-73B2-477E-B6A5-ED9238E24E93}" type="presParOf" srcId="{92249235-D72A-4E83-B1FE-DD36178D5B20}" destId="{2F9EF3E6-D000-4FF7-A326-280FA39FB628}" srcOrd="6" destOrd="0" presId="urn:microsoft.com/office/officeart/2005/8/layout/cycle5"/>
    <dgm:cxn modelId="{55669B59-3E9C-40B2-9A63-309933FCBD43}" type="presParOf" srcId="{92249235-D72A-4E83-B1FE-DD36178D5B20}" destId="{B1DE04E2-583F-448D-8503-F7380D59A19E}" srcOrd="7" destOrd="0" presId="urn:microsoft.com/office/officeart/2005/8/layout/cycle5"/>
    <dgm:cxn modelId="{F3B0AE80-4FF6-4A63-9682-37549F408718}"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Mitigation</a:t>
          </a:r>
          <a:endParaRPr lang="en-US" b="1" dirty="0">
            <a:effectLst>
              <a:outerShdw blurRad="38100" dist="38100" dir="2700000" algn="tl">
                <a:srgbClr val="000000">
                  <a:alpha val="43137"/>
                </a:srgbClr>
              </a:outerShdw>
            </a:effectLst>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65CBDADC-47D6-4864-B61D-FFA7DE499470}" type="presOf" srcId="{0D5E6C14-8D0E-46B4-9293-53BD8423BDD1}" destId="{2F9EF3E6-D000-4FF7-A326-280FA39FB628}" srcOrd="0" destOrd="0" presId="urn:microsoft.com/office/officeart/2005/8/layout/cycle5"/>
    <dgm:cxn modelId="{4CB6B7EB-83AE-402D-82E0-F8D5C5888D91}" type="presOf" srcId="{03D870C2-6174-4539-A297-A745EAEBB65D}" destId="{92249235-D72A-4E83-B1FE-DD36178D5B20}" srcOrd="0" destOrd="0" presId="urn:microsoft.com/office/officeart/2005/8/layout/cycle5"/>
    <dgm:cxn modelId="{284314EE-7717-4273-92B9-C1A1F3BE75DB}" type="presOf" srcId="{B9B4E897-AF5D-45A9-99A5-2263EE486720}" destId="{1DB33F97-80F0-407A-B39F-C06AD23D35E7}" srcOrd="0" destOrd="0" presId="urn:microsoft.com/office/officeart/2005/8/layout/cycle5"/>
    <dgm:cxn modelId="{3F570B2E-A31A-41F6-834B-A850A8F5D3AF}" type="presOf" srcId="{67725786-8F96-477D-8D8C-3D3BCB36EB43}" destId="{C35199DF-5558-4189-B628-D98F7097A3E2}" srcOrd="0" destOrd="0" presId="urn:microsoft.com/office/officeart/2005/8/layout/cycle5"/>
    <dgm:cxn modelId="{17AAE66B-DB33-433B-8B2A-A30CC3C019F2}" type="presOf" srcId="{B6C2FCD3-745B-4F16-B77A-C826EBF704E6}" destId="{A440EEC7-06B9-4427-B396-E59D3F35709D}" srcOrd="0" destOrd="0" presId="urn:microsoft.com/office/officeart/2005/8/layout/cycle5"/>
    <dgm:cxn modelId="{67FA124C-B4F2-4877-A540-FA93654F906B}" type="presOf" srcId="{57EF84F8-9BFB-46B5-93A5-D363B259B0A1}" destId="{5908111D-560D-4F9E-8B4C-EAA9263E3D89}" srcOrd="0" destOrd="0" presId="urn:microsoft.com/office/officeart/2005/8/layout/cycle5"/>
    <dgm:cxn modelId="{14ECBF1F-0403-4F71-801F-642963D4A96B}" type="presOf" srcId="{FB964910-C38A-42DE-B0AB-0AD428C68734}" destId="{D142B7B9-E0D2-4EAB-BFE4-418F08BAF601}"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37F7CE9D-5E1B-403D-B840-A9187CE40FFD}" srcId="{03D870C2-6174-4539-A297-A745EAEBB65D}" destId="{FB964910-C38A-42DE-B0AB-0AD428C68734}" srcOrd="1" destOrd="0" parTransId="{D9194330-333E-4207-9936-F6AECB3BC371}" sibTransId="{B6C2FCD3-745B-4F16-B77A-C826EBF704E6}"/>
    <dgm:cxn modelId="{D7D122A8-82D6-4BDE-AAB7-86B87E50F357}" type="presParOf" srcId="{92249235-D72A-4E83-B1FE-DD36178D5B20}" destId="{C35199DF-5558-4189-B628-D98F7097A3E2}" srcOrd="0" destOrd="0" presId="urn:microsoft.com/office/officeart/2005/8/layout/cycle5"/>
    <dgm:cxn modelId="{208F27EF-C730-42AE-BE23-9CFE1736CB66}" type="presParOf" srcId="{92249235-D72A-4E83-B1FE-DD36178D5B20}" destId="{37E936EB-F07E-4872-B604-1AC95A0CF3DE}" srcOrd="1" destOrd="0" presId="urn:microsoft.com/office/officeart/2005/8/layout/cycle5"/>
    <dgm:cxn modelId="{FDD1FF96-69CF-4123-A759-53B151A6425D}" type="presParOf" srcId="{92249235-D72A-4E83-B1FE-DD36178D5B20}" destId="{5908111D-560D-4F9E-8B4C-EAA9263E3D89}" srcOrd="2" destOrd="0" presId="urn:microsoft.com/office/officeart/2005/8/layout/cycle5"/>
    <dgm:cxn modelId="{49AF8D10-F5F7-4835-A04E-E5C8C9F72C8A}" type="presParOf" srcId="{92249235-D72A-4E83-B1FE-DD36178D5B20}" destId="{D142B7B9-E0D2-4EAB-BFE4-418F08BAF601}" srcOrd="3" destOrd="0" presId="urn:microsoft.com/office/officeart/2005/8/layout/cycle5"/>
    <dgm:cxn modelId="{7DA6B1CC-99B4-4422-B060-1176432B7ADF}" type="presParOf" srcId="{92249235-D72A-4E83-B1FE-DD36178D5B20}" destId="{AB9EF0D1-D42B-4A5E-87FF-138B7D4B5F6B}" srcOrd="4" destOrd="0" presId="urn:microsoft.com/office/officeart/2005/8/layout/cycle5"/>
    <dgm:cxn modelId="{0B528B47-22AE-496A-9F93-A07591165135}" type="presParOf" srcId="{92249235-D72A-4E83-B1FE-DD36178D5B20}" destId="{A440EEC7-06B9-4427-B396-E59D3F35709D}" srcOrd="5" destOrd="0" presId="urn:microsoft.com/office/officeart/2005/8/layout/cycle5"/>
    <dgm:cxn modelId="{6DE495A0-DD13-41A7-8131-B73A7E298AE4}" type="presParOf" srcId="{92249235-D72A-4E83-B1FE-DD36178D5B20}" destId="{2F9EF3E6-D000-4FF7-A326-280FA39FB628}" srcOrd="6" destOrd="0" presId="urn:microsoft.com/office/officeart/2005/8/layout/cycle5"/>
    <dgm:cxn modelId="{B225EFFA-32E7-43B8-BA69-64DB37A5C9D9}" type="presParOf" srcId="{92249235-D72A-4E83-B1FE-DD36178D5B20}" destId="{B1DE04E2-583F-448D-8503-F7380D59A19E}" srcOrd="7" destOrd="0" presId="urn:microsoft.com/office/officeart/2005/8/layout/cycle5"/>
    <dgm:cxn modelId="{35F24634-86D6-4379-9104-CFC9718F6A71}"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Reward</a:t>
          </a:r>
          <a:endParaRPr lang="en-US" b="1" dirty="0">
            <a:effectLst>
              <a:outerShdw blurRad="38100" dist="38100" dir="2700000" algn="tl">
                <a:srgbClr val="000000">
                  <a:alpha val="43137"/>
                </a:srgbClr>
              </a:outerShdw>
            </a:effectLst>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8003B6F8-DF84-4DA2-B1C9-6FC0A5B48F3A}" type="presOf" srcId="{57EF84F8-9BFB-46B5-93A5-D363B259B0A1}" destId="{5908111D-560D-4F9E-8B4C-EAA9263E3D89}"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121D7312-0342-47F9-98B1-AA5A0B5377A3}" type="presOf" srcId="{67725786-8F96-477D-8D8C-3D3BCB36EB43}" destId="{C35199DF-5558-4189-B628-D98F7097A3E2}" srcOrd="0" destOrd="0" presId="urn:microsoft.com/office/officeart/2005/8/layout/cycle5"/>
    <dgm:cxn modelId="{CF196CE0-BA0D-4120-AC67-E21B1ABA1B0A}" type="presOf" srcId="{B9B4E897-AF5D-45A9-99A5-2263EE486720}" destId="{1DB33F97-80F0-407A-B39F-C06AD23D35E7}" srcOrd="0" destOrd="0" presId="urn:microsoft.com/office/officeart/2005/8/layout/cycle5"/>
    <dgm:cxn modelId="{80A528E3-4C31-4F77-B387-7338C2D139FD}" type="presOf" srcId="{FB964910-C38A-42DE-B0AB-0AD428C68734}" destId="{D142B7B9-E0D2-4EAB-BFE4-418F08BAF601}" srcOrd="0" destOrd="0" presId="urn:microsoft.com/office/officeart/2005/8/layout/cycle5"/>
    <dgm:cxn modelId="{1378A3B1-234A-4A10-934C-7615019A1BB4}" type="presOf" srcId="{B6C2FCD3-745B-4F16-B77A-C826EBF704E6}" destId="{A440EEC7-06B9-4427-B396-E59D3F35709D}" srcOrd="0" destOrd="0" presId="urn:microsoft.com/office/officeart/2005/8/layout/cycle5"/>
    <dgm:cxn modelId="{04BBBA34-4990-474D-A83D-B5F13FFBB00C}" type="presOf" srcId="{03D870C2-6174-4539-A297-A745EAEBB65D}" destId="{92249235-D72A-4E83-B1FE-DD36178D5B20}"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8C99D146-CFDE-4CF2-B740-BAAA646372F8}" type="presOf" srcId="{0D5E6C14-8D0E-46B4-9293-53BD8423BDD1}" destId="{2F9EF3E6-D000-4FF7-A326-280FA39FB628}" srcOrd="0" destOrd="0" presId="urn:microsoft.com/office/officeart/2005/8/layout/cycle5"/>
    <dgm:cxn modelId="{3CE0FE06-8008-4562-AFBF-1B77D9E98366}" srcId="{03D870C2-6174-4539-A297-A745EAEBB65D}" destId="{0D5E6C14-8D0E-46B4-9293-53BD8423BDD1}" srcOrd="2" destOrd="0" parTransId="{B50B3A39-71F4-4FD7-934F-93051A09C7EC}" sibTransId="{B9B4E897-AF5D-45A9-99A5-2263EE486720}"/>
    <dgm:cxn modelId="{17EC9931-0542-4AB9-A03F-786F65230F47}" type="presParOf" srcId="{92249235-D72A-4E83-B1FE-DD36178D5B20}" destId="{C35199DF-5558-4189-B628-D98F7097A3E2}" srcOrd="0" destOrd="0" presId="urn:microsoft.com/office/officeart/2005/8/layout/cycle5"/>
    <dgm:cxn modelId="{A30D0913-FE97-4E89-8178-C89486B35BCD}" type="presParOf" srcId="{92249235-D72A-4E83-B1FE-DD36178D5B20}" destId="{37E936EB-F07E-4872-B604-1AC95A0CF3DE}" srcOrd="1" destOrd="0" presId="urn:microsoft.com/office/officeart/2005/8/layout/cycle5"/>
    <dgm:cxn modelId="{2277185E-44C1-4FEE-9E4F-018419757E01}" type="presParOf" srcId="{92249235-D72A-4E83-B1FE-DD36178D5B20}" destId="{5908111D-560D-4F9E-8B4C-EAA9263E3D89}" srcOrd="2" destOrd="0" presId="urn:microsoft.com/office/officeart/2005/8/layout/cycle5"/>
    <dgm:cxn modelId="{C3DD0915-724D-4FA7-BB89-B3ED5D9B1F1B}" type="presParOf" srcId="{92249235-D72A-4E83-B1FE-DD36178D5B20}" destId="{D142B7B9-E0D2-4EAB-BFE4-418F08BAF601}" srcOrd="3" destOrd="0" presId="urn:microsoft.com/office/officeart/2005/8/layout/cycle5"/>
    <dgm:cxn modelId="{A7E41F26-9C36-4E03-8066-0017C78ECCF4}" type="presParOf" srcId="{92249235-D72A-4E83-B1FE-DD36178D5B20}" destId="{AB9EF0D1-D42B-4A5E-87FF-138B7D4B5F6B}" srcOrd="4" destOrd="0" presId="urn:microsoft.com/office/officeart/2005/8/layout/cycle5"/>
    <dgm:cxn modelId="{995D88D9-C385-4939-A0C7-A21A2309A9A5}" type="presParOf" srcId="{92249235-D72A-4E83-B1FE-DD36178D5B20}" destId="{A440EEC7-06B9-4427-B396-E59D3F35709D}" srcOrd="5" destOrd="0" presId="urn:microsoft.com/office/officeart/2005/8/layout/cycle5"/>
    <dgm:cxn modelId="{E8FF11A5-DF4D-433C-B326-15DABC51B88E}" type="presParOf" srcId="{92249235-D72A-4E83-B1FE-DD36178D5B20}" destId="{2F9EF3E6-D000-4FF7-A326-280FA39FB628}" srcOrd="6" destOrd="0" presId="urn:microsoft.com/office/officeart/2005/8/layout/cycle5"/>
    <dgm:cxn modelId="{C065A787-BC08-4103-911A-B52B8EB55B2D}" type="presParOf" srcId="{92249235-D72A-4E83-B1FE-DD36178D5B20}" destId="{B1DE04E2-583F-448D-8503-F7380D59A19E}" srcOrd="7" destOrd="0" presId="urn:microsoft.com/office/officeart/2005/8/layout/cycle5"/>
    <dgm:cxn modelId="{EBE680B0-3830-4E47-92E7-C07C0912AC3E}"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3B50161B-D062-41D3-9D88-1499EBCB3E46}" type="presOf" srcId="{B9B4E897-AF5D-45A9-99A5-2263EE486720}" destId="{1DB33F97-80F0-407A-B39F-C06AD23D35E7}" srcOrd="0" destOrd="0" presId="urn:microsoft.com/office/officeart/2005/8/layout/cycle5"/>
    <dgm:cxn modelId="{C147BA96-70B1-42DD-A62C-10FA653825F4}" type="presOf" srcId="{0D5E6C14-8D0E-46B4-9293-53BD8423BDD1}" destId="{2F9EF3E6-D000-4FF7-A326-280FA39FB628}" srcOrd="0" destOrd="0" presId="urn:microsoft.com/office/officeart/2005/8/layout/cycle5"/>
    <dgm:cxn modelId="{99C30A3A-D4FB-4BE8-A8FB-F34E8C197EEF}" type="presOf" srcId="{03D870C2-6174-4539-A297-A745EAEBB65D}" destId="{92249235-D72A-4E83-B1FE-DD36178D5B20}" srcOrd="0" destOrd="0" presId="urn:microsoft.com/office/officeart/2005/8/layout/cycle5"/>
    <dgm:cxn modelId="{2CBE7295-F0F8-48F8-9528-5F32C177EDFA}" type="presOf" srcId="{FB964910-C38A-42DE-B0AB-0AD428C68734}" destId="{D142B7B9-E0D2-4EAB-BFE4-418F08BAF601}" srcOrd="0" destOrd="0" presId="urn:microsoft.com/office/officeart/2005/8/layout/cycle5"/>
    <dgm:cxn modelId="{3147158B-5304-4182-A243-5F88F855FF20}" type="presOf" srcId="{B6C2FCD3-745B-4F16-B77A-C826EBF704E6}" destId="{A440EEC7-06B9-4427-B396-E59D3F35709D}" srcOrd="0" destOrd="0" presId="urn:microsoft.com/office/officeart/2005/8/layout/cycle5"/>
    <dgm:cxn modelId="{DD4CFE1B-2868-4122-A906-DA060212DAA6}" type="presOf" srcId="{57EF84F8-9BFB-46B5-93A5-D363B259B0A1}" destId="{5908111D-560D-4F9E-8B4C-EAA9263E3D89}" srcOrd="0" destOrd="0" presId="urn:microsoft.com/office/officeart/2005/8/layout/cycle5"/>
    <dgm:cxn modelId="{B96863B1-6F96-4546-A91F-F7FFF7A39C69}" type="presOf" srcId="{67725786-8F96-477D-8D8C-3D3BCB36EB43}" destId="{C35199DF-5558-4189-B628-D98F7097A3E2}"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6E106A4F-6615-4682-86E5-E92E21693E60}" srcId="{03D870C2-6174-4539-A297-A745EAEBB65D}" destId="{67725786-8F96-477D-8D8C-3D3BCB36EB43}" srcOrd="0" destOrd="0" parTransId="{5FB220B1-6872-47BC-A884-620BE358CDEB}" sibTransId="{57EF84F8-9BFB-46B5-93A5-D363B259B0A1}"/>
    <dgm:cxn modelId="{3186D3A9-7203-4274-ADCC-B34E4B5FC1AC}" type="presParOf" srcId="{92249235-D72A-4E83-B1FE-DD36178D5B20}" destId="{C35199DF-5558-4189-B628-D98F7097A3E2}" srcOrd="0" destOrd="0" presId="urn:microsoft.com/office/officeart/2005/8/layout/cycle5"/>
    <dgm:cxn modelId="{1C243761-35E2-4C2C-ACD9-F5F15C682FED}" type="presParOf" srcId="{92249235-D72A-4E83-B1FE-DD36178D5B20}" destId="{37E936EB-F07E-4872-B604-1AC95A0CF3DE}" srcOrd="1" destOrd="0" presId="urn:microsoft.com/office/officeart/2005/8/layout/cycle5"/>
    <dgm:cxn modelId="{7FB093B9-0175-45BA-901C-36D3DC3E88F2}" type="presParOf" srcId="{92249235-D72A-4E83-B1FE-DD36178D5B20}" destId="{5908111D-560D-4F9E-8B4C-EAA9263E3D89}" srcOrd="2" destOrd="0" presId="urn:microsoft.com/office/officeart/2005/8/layout/cycle5"/>
    <dgm:cxn modelId="{0BDF0E24-447F-475C-8911-558B5C7D88FD}" type="presParOf" srcId="{92249235-D72A-4E83-B1FE-DD36178D5B20}" destId="{D142B7B9-E0D2-4EAB-BFE4-418F08BAF601}" srcOrd="3" destOrd="0" presId="urn:microsoft.com/office/officeart/2005/8/layout/cycle5"/>
    <dgm:cxn modelId="{893B0B19-C52A-42D1-B81F-2CCD833D054A}" type="presParOf" srcId="{92249235-D72A-4E83-B1FE-DD36178D5B20}" destId="{AB9EF0D1-D42B-4A5E-87FF-138B7D4B5F6B}" srcOrd="4" destOrd="0" presId="urn:microsoft.com/office/officeart/2005/8/layout/cycle5"/>
    <dgm:cxn modelId="{1260A8D8-FC57-44F3-8C99-F8580E3D4AF7}" type="presParOf" srcId="{92249235-D72A-4E83-B1FE-DD36178D5B20}" destId="{A440EEC7-06B9-4427-B396-E59D3F35709D}" srcOrd="5" destOrd="0" presId="urn:microsoft.com/office/officeart/2005/8/layout/cycle5"/>
    <dgm:cxn modelId="{3292E91E-378F-4979-8B23-1A0328F7CD4B}" type="presParOf" srcId="{92249235-D72A-4E83-B1FE-DD36178D5B20}" destId="{2F9EF3E6-D000-4FF7-A326-280FA39FB628}" srcOrd="6" destOrd="0" presId="urn:microsoft.com/office/officeart/2005/8/layout/cycle5"/>
    <dgm:cxn modelId="{1E30CDE8-FEE0-4618-B421-EBA1F38530B8}" type="presParOf" srcId="{92249235-D72A-4E83-B1FE-DD36178D5B20}" destId="{B1DE04E2-583F-448D-8503-F7380D59A19E}" srcOrd="7" destOrd="0" presId="urn:microsoft.com/office/officeart/2005/8/layout/cycle5"/>
    <dgm:cxn modelId="{A4B4240C-846C-4020-A947-6697D9C21DEB}"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Mitigation</a:t>
          </a:r>
          <a:endParaRPr lang="en-US" b="1" dirty="0">
            <a:effectLst>
              <a:outerShdw blurRad="38100" dist="38100" dir="2700000" algn="tl">
                <a:srgbClr val="000000">
                  <a:alpha val="43137"/>
                </a:srgbClr>
              </a:outerShdw>
            </a:effectLst>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917F4BCC-17CA-43CF-9C41-42896B631A04}" type="presOf" srcId="{0D5E6C14-8D0E-46B4-9293-53BD8423BDD1}" destId="{2F9EF3E6-D000-4FF7-A326-280FA39FB628}" srcOrd="0" destOrd="0" presId="urn:microsoft.com/office/officeart/2005/8/layout/cycle5"/>
    <dgm:cxn modelId="{F73B3C6E-7C8B-4E85-922B-A0611E20275F}" type="presOf" srcId="{03D870C2-6174-4539-A297-A745EAEBB65D}" destId="{92249235-D72A-4E83-B1FE-DD36178D5B20}" srcOrd="0" destOrd="0" presId="urn:microsoft.com/office/officeart/2005/8/layout/cycle5"/>
    <dgm:cxn modelId="{B250D706-A161-4965-AC3C-ACC4476E42FC}" type="presOf" srcId="{B9B4E897-AF5D-45A9-99A5-2263EE486720}" destId="{1DB33F97-80F0-407A-B39F-C06AD23D35E7}" srcOrd="0" destOrd="0" presId="urn:microsoft.com/office/officeart/2005/8/layout/cycle5"/>
    <dgm:cxn modelId="{283B46A1-47B6-4450-B115-029BC5743CA4}" type="presOf" srcId="{57EF84F8-9BFB-46B5-93A5-D363B259B0A1}" destId="{5908111D-560D-4F9E-8B4C-EAA9263E3D89}"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38E5B918-A69D-471E-B6E1-E8BDAA423CF8}" type="presOf" srcId="{B6C2FCD3-745B-4F16-B77A-C826EBF704E6}" destId="{A440EEC7-06B9-4427-B396-E59D3F35709D}" srcOrd="0" destOrd="0" presId="urn:microsoft.com/office/officeart/2005/8/layout/cycle5"/>
    <dgm:cxn modelId="{F8E085E6-E04C-408C-8783-42F0FBBA1D85}" type="presOf" srcId="{67725786-8F96-477D-8D8C-3D3BCB36EB43}" destId="{C35199DF-5558-4189-B628-D98F7097A3E2}"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226970CA-3B10-4B0F-A3D7-B28CE06201E1}" type="presOf" srcId="{FB964910-C38A-42DE-B0AB-0AD428C68734}" destId="{D142B7B9-E0D2-4EAB-BFE4-418F08BAF601}" srcOrd="0" destOrd="0" presId="urn:microsoft.com/office/officeart/2005/8/layout/cycle5"/>
    <dgm:cxn modelId="{46B3909C-74CC-43F5-8943-5832958D1BCE}" type="presParOf" srcId="{92249235-D72A-4E83-B1FE-DD36178D5B20}" destId="{C35199DF-5558-4189-B628-D98F7097A3E2}" srcOrd="0" destOrd="0" presId="urn:microsoft.com/office/officeart/2005/8/layout/cycle5"/>
    <dgm:cxn modelId="{2250DB30-0BC6-4A53-8DB5-E7984FB2863D}" type="presParOf" srcId="{92249235-D72A-4E83-B1FE-DD36178D5B20}" destId="{37E936EB-F07E-4872-B604-1AC95A0CF3DE}" srcOrd="1" destOrd="0" presId="urn:microsoft.com/office/officeart/2005/8/layout/cycle5"/>
    <dgm:cxn modelId="{625AA81B-F8A2-47CE-9644-E1FDFC8AD58B}" type="presParOf" srcId="{92249235-D72A-4E83-B1FE-DD36178D5B20}" destId="{5908111D-560D-4F9E-8B4C-EAA9263E3D89}" srcOrd="2" destOrd="0" presId="urn:microsoft.com/office/officeart/2005/8/layout/cycle5"/>
    <dgm:cxn modelId="{769B6260-C088-44A5-92F5-F9354E02193F}" type="presParOf" srcId="{92249235-D72A-4E83-B1FE-DD36178D5B20}" destId="{D142B7B9-E0D2-4EAB-BFE4-418F08BAF601}" srcOrd="3" destOrd="0" presId="urn:microsoft.com/office/officeart/2005/8/layout/cycle5"/>
    <dgm:cxn modelId="{1410B9FA-6005-45BF-AC55-5517F097EBFA}" type="presParOf" srcId="{92249235-D72A-4E83-B1FE-DD36178D5B20}" destId="{AB9EF0D1-D42B-4A5E-87FF-138B7D4B5F6B}" srcOrd="4" destOrd="0" presId="urn:microsoft.com/office/officeart/2005/8/layout/cycle5"/>
    <dgm:cxn modelId="{A177BC7C-242A-41C9-9776-F05DD5C74BA4}" type="presParOf" srcId="{92249235-D72A-4E83-B1FE-DD36178D5B20}" destId="{A440EEC7-06B9-4427-B396-E59D3F35709D}" srcOrd="5" destOrd="0" presId="urn:microsoft.com/office/officeart/2005/8/layout/cycle5"/>
    <dgm:cxn modelId="{F0127B77-6B9E-4ADE-A3D1-FB3EB0E49F1E}" type="presParOf" srcId="{92249235-D72A-4E83-B1FE-DD36178D5B20}" destId="{2F9EF3E6-D000-4FF7-A326-280FA39FB628}" srcOrd="6" destOrd="0" presId="urn:microsoft.com/office/officeart/2005/8/layout/cycle5"/>
    <dgm:cxn modelId="{EC4400EF-2CBB-43CB-A2AC-E652F6BD1085}" type="presParOf" srcId="{92249235-D72A-4E83-B1FE-DD36178D5B20}" destId="{B1DE04E2-583F-448D-8503-F7380D59A19E}" srcOrd="7" destOrd="0" presId="urn:microsoft.com/office/officeart/2005/8/layout/cycle5"/>
    <dgm:cxn modelId="{0A628DE0-64B2-4C56-8F97-EAF9CE01D0DF}"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Mitigation</a:t>
          </a:r>
          <a:endParaRPr lang="en-US" b="1" dirty="0">
            <a:effectLst>
              <a:outerShdw blurRad="38100" dist="38100" dir="2700000" algn="tl">
                <a:srgbClr val="000000">
                  <a:alpha val="43137"/>
                </a:srgbClr>
              </a:outerShdw>
            </a:effectLst>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C497C9A7-C809-4F93-8AE3-5148D10936CA}" type="presOf" srcId="{FB964910-C38A-42DE-B0AB-0AD428C68734}" destId="{D142B7B9-E0D2-4EAB-BFE4-418F08BAF601}" srcOrd="0" destOrd="0" presId="urn:microsoft.com/office/officeart/2005/8/layout/cycle5"/>
    <dgm:cxn modelId="{618BF776-3C22-4630-B79C-274173D7DCE6}" type="presOf" srcId="{03D870C2-6174-4539-A297-A745EAEBB65D}" destId="{92249235-D72A-4E83-B1FE-DD36178D5B20}" srcOrd="0" destOrd="0" presId="urn:microsoft.com/office/officeart/2005/8/layout/cycle5"/>
    <dgm:cxn modelId="{0FE5796C-8099-4E1C-951D-858A97C6B891}" type="presOf" srcId="{0D5E6C14-8D0E-46B4-9293-53BD8423BDD1}" destId="{2F9EF3E6-D000-4FF7-A326-280FA39FB628}" srcOrd="0" destOrd="0" presId="urn:microsoft.com/office/officeart/2005/8/layout/cycle5"/>
    <dgm:cxn modelId="{9060D22F-F180-434F-B03A-0273788A5134}" type="presOf" srcId="{B9B4E897-AF5D-45A9-99A5-2263EE486720}" destId="{1DB33F97-80F0-407A-B39F-C06AD23D35E7}" srcOrd="0" destOrd="0" presId="urn:microsoft.com/office/officeart/2005/8/layout/cycle5"/>
    <dgm:cxn modelId="{214DB253-70CF-4099-9BE9-8D63F77E5B4A}" type="presOf" srcId="{B6C2FCD3-745B-4F16-B77A-C826EBF704E6}" destId="{A440EEC7-06B9-4427-B396-E59D3F35709D}" srcOrd="0" destOrd="0" presId="urn:microsoft.com/office/officeart/2005/8/layout/cycle5"/>
    <dgm:cxn modelId="{AED37700-CE17-452A-B049-3193A2DC41E6}" type="presOf" srcId="{67725786-8F96-477D-8D8C-3D3BCB36EB43}" destId="{C35199DF-5558-4189-B628-D98F7097A3E2}"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6E106A4F-6615-4682-86E5-E92E21693E60}" srcId="{03D870C2-6174-4539-A297-A745EAEBB65D}" destId="{67725786-8F96-477D-8D8C-3D3BCB36EB43}" srcOrd="0" destOrd="0" parTransId="{5FB220B1-6872-47BC-A884-620BE358CDEB}" sibTransId="{57EF84F8-9BFB-46B5-93A5-D363B259B0A1}"/>
    <dgm:cxn modelId="{E2BF0BCB-04BA-445D-9166-E9E7A2A388EA}" type="presOf" srcId="{57EF84F8-9BFB-46B5-93A5-D363B259B0A1}" destId="{5908111D-560D-4F9E-8B4C-EAA9263E3D89}" srcOrd="0" destOrd="0" presId="urn:microsoft.com/office/officeart/2005/8/layout/cycle5"/>
    <dgm:cxn modelId="{3D3893DD-DEBE-46BA-8730-AD56F3AF6A58}" type="presParOf" srcId="{92249235-D72A-4E83-B1FE-DD36178D5B20}" destId="{C35199DF-5558-4189-B628-D98F7097A3E2}" srcOrd="0" destOrd="0" presId="urn:microsoft.com/office/officeart/2005/8/layout/cycle5"/>
    <dgm:cxn modelId="{2B76E8E0-F298-4164-A0B7-30A5C8D784C2}" type="presParOf" srcId="{92249235-D72A-4E83-B1FE-DD36178D5B20}" destId="{37E936EB-F07E-4872-B604-1AC95A0CF3DE}" srcOrd="1" destOrd="0" presId="urn:microsoft.com/office/officeart/2005/8/layout/cycle5"/>
    <dgm:cxn modelId="{738EE6E8-D101-4D27-9B74-CFD77167E1C9}" type="presParOf" srcId="{92249235-D72A-4E83-B1FE-DD36178D5B20}" destId="{5908111D-560D-4F9E-8B4C-EAA9263E3D89}" srcOrd="2" destOrd="0" presId="urn:microsoft.com/office/officeart/2005/8/layout/cycle5"/>
    <dgm:cxn modelId="{D9408C53-139B-4FE5-98AE-CCEF2D25CEE6}" type="presParOf" srcId="{92249235-D72A-4E83-B1FE-DD36178D5B20}" destId="{D142B7B9-E0D2-4EAB-BFE4-418F08BAF601}" srcOrd="3" destOrd="0" presId="urn:microsoft.com/office/officeart/2005/8/layout/cycle5"/>
    <dgm:cxn modelId="{2296FCAF-3673-4F36-9423-98374DD8B027}" type="presParOf" srcId="{92249235-D72A-4E83-B1FE-DD36178D5B20}" destId="{AB9EF0D1-D42B-4A5E-87FF-138B7D4B5F6B}" srcOrd="4" destOrd="0" presId="urn:microsoft.com/office/officeart/2005/8/layout/cycle5"/>
    <dgm:cxn modelId="{6404FBFF-6D04-47AA-981C-2FBC07A79990}" type="presParOf" srcId="{92249235-D72A-4E83-B1FE-DD36178D5B20}" destId="{A440EEC7-06B9-4427-B396-E59D3F35709D}" srcOrd="5" destOrd="0" presId="urn:microsoft.com/office/officeart/2005/8/layout/cycle5"/>
    <dgm:cxn modelId="{2B23CDDF-9910-49CD-99D6-B2B20EAA19DB}" type="presParOf" srcId="{92249235-D72A-4E83-B1FE-DD36178D5B20}" destId="{2F9EF3E6-D000-4FF7-A326-280FA39FB628}" srcOrd="6" destOrd="0" presId="urn:microsoft.com/office/officeart/2005/8/layout/cycle5"/>
    <dgm:cxn modelId="{44419FC7-3362-43D6-8C41-45A10FAC2094}" type="presParOf" srcId="{92249235-D72A-4E83-B1FE-DD36178D5B20}" destId="{B1DE04E2-583F-448D-8503-F7380D59A19E}" srcOrd="7" destOrd="0" presId="urn:microsoft.com/office/officeart/2005/8/layout/cycle5"/>
    <dgm:cxn modelId="{D98BB434-6012-4320-B65E-F56DCF2BC94F}"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Mitigation</a:t>
          </a:r>
          <a:endParaRPr lang="en-US" b="1" dirty="0">
            <a:effectLst>
              <a:outerShdw blurRad="38100" dist="38100" dir="2700000" algn="tl">
                <a:srgbClr val="000000">
                  <a:alpha val="43137"/>
                </a:srgbClr>
              </a:outerShdw>
            </a:effectLst>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C15DBDB1-791E-430B-9D4C-8CDB12510A10}" type="presOf" srcId="{57EF84F8-9BFB-46B5-93A5-D363B259B0A1}" destId="{5908111D-560D-4F9E-8B4C-EAA9263E3D89}" srcOrd="0" destOrd="0" presId="urn:microsoft.com/office/officeart/2005/8/layout/cycle5"/>
    <dgm:cxn modelId="{9A83B731-B60E-48D2-8247-FAA6E577B00F}" type="presOf" srcId="{0D5E6C14-8D0E-46B4-9293-53BD8423BDD1}" destId="{2F9EF3E6-D000-4FF7-A326-280FA39FB628}" srcOrd="0" destOrd="0" presId="urn:microsoft.com/office/officeart/2005/8/layout/cycle5"/>
    <dgm:cxn modelId="{048063C7-5B7A-469A-AA84-8790C6B53ECA}" type="presOf" srcId="{03D870C2-6174-4539-A297-A745EAEBB65D}" destId="{92249235-D72A-4E83-B1FE-DD36178D5B20}" srcOrd="0" destOrd="0" presId="urn:microsoft.com/office/officeart/2005/8/layout/cycle5"/>
    <dgm:cxn modelId="{7486208B-6990-4EED-A073-C15850058046}" type="presOf" srcId="{B6C2FCD3-745B-4F16-B77A-C826EBF704E6}" destId="{A440EEC7-06B9-4427-B396-E59D3F35709D}"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52B1B7B5-AACE-425B-9846-4039B9A3BF64}" type="presOf" srcId="{B9B4E897-AF5D-45A9-99A5-2263EE486720}" destId="{1DB33F97-80F0-407A-B39F-C06AD23D35E7}"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36287243-1A63-4E3F-B79C-AACE7C722DE9}" type="presOf" srcId="{67725786-8F96-477D-8D8C-3D3BCB36EB43}" destId="{C35199DF-5558-4189-B628-D98F7097A3E2}" srcOrd="0" destOrd="0" presId="urn:microsoft.com/office/officeart/2005/8/layout/cycle5"/>
    <dgm:cxn modelId="{FAAD7B5B-874D-42D5-ABE2-5B65D88C6592}" type="presOf" srcId="{FB964910-C38A-42DE-B0AB-0AD428C68734}" destId="{D142B7B9-E0D2-4EAB-BFE4-418F08BAF601}" srcOrd="0" destOrd="0" presId="urn:microsoft.com/office/officeart/2005/8/layout/cycle5"/>
    <dgm:cxn modelId="{43E68733-5653-4695-AA2C-14E9769C4451}" type="presParOf" srcId="{92249235-D72A-4E83-B1FE-DD36178D5B20}" destId="{C35199DF-5558-4189-B628-D98F7097A3E2}" srcOrd="0" destOrd="0" presId="urn:microsoft.com/office/officeart/2005/8/layout/cycle5"/>
    <dgm:cxn modelId="{7D4ECB5A-A5AB-4C93-9098-8FF59F1D1E30}" type="presParOf" srcId="{92249235-D72A-4E83-B1FE-DD36178D5B20}" destId="{37E936EB-F07E-4872-B604-1AC95A0CF3DE}" srcOrd="1" destOrd="0" presId="urn:microsoft.com/office/officeart/2005/8/layout/cycle5"/>
    <dgm:cxn modelId="{BD6E3007-D2CE-43F2-8205-8E0D3FDCB814}" type="presParOf" srcId="{92249235-D72A-4E83-B1FE-DD36178D5B20}" destId="{5908111D-560D-4F9E-8B4C-EAA9263E3D89}" srcOrd="2" destOrd="0" presId="urn:microsoft.com/office/officeart/2005/8/layout/cycle5"/>
    <dgm:cxn modelId="{C60F51D7-36DA-410A-B21E-E7EB42C3D430}" type="presParOf" srcId="{92249235-D72A-4E83-B1FE-DD36178D5B20}" destId="{D142B7B9-E0D2-4EAB-BFE4-418F08BAF601}" srcOrd="3" destOrd="0" presId="urn:microsoft.com/office/officeart/2005/8/layout/cycle5"/>
    <dgm:cxn modelId="{950D52D8-170D-4C7D-909C-037781BA3916}" type="presParOf" srcId="{92249235-D72A-4E83-B1FE-DD36178D5B20}" destId="{AB9EF0D1-D42B-4A5E-87FF-138B7D4B5F6B}" srcOrd="4" destOrd="0" presId="urn:microsoft.com/office/officeart/2005/8/layout/cycle5"/>
    <dgm:cxn modelId="{541D56A8-3CE1-4B87-9FBC-B55D4B100F88}" type="presParOf" srcId="{92249235-D72A-4E83-B1FE-DD36178D5B20}" destId="{A440EEC7-06B9-4427-B396-E59D3F35709D}" srcOrd="5" destOrd="0" presId="urn:microsoft.com/office/officeart/2005/8/layout/cycle5"/>
    <dgm:cxn modelId="{FDE1FD5D-7DC0-4FBB-B56C-A7BC984DA3F5}" type="presParOf" srcId="{92249235-D72A-4E83-B1FE-DD36178D5B20}" destId="{2F9EF3E6-D000-4FF7-A326-280FA39FB628}" srcOrd="6" destOrd="0" presId="urn:microsoft.com/office/officeart/2005/8/layout/cycle5"/>
    <dgm:cxn modelId="{DC7EC616-0A56-4941-A21B-90C97957A33D}" type="presParOf" srcId="{92249235-D72A-4E83-B1FE-DD36178D5B20}" destId="{B1DE04E2-583F-448D-8503-F7380D59A19E}" srcOrd="7" destOrd="0" presId="urn:microsoft.com/office/officeart/2005/8/layout/cycle5"/>
    <dgm:cxn modelId="{599B0675-222C-4E8C-8D1E-C3B1B2085516}"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Reward</a:t>
          </a:r>
          <a:endParaRPr lang="en-US" b="1" dirty="0">
            <a:effectLst>
              <a:outerShdw blurRad="38100" dist="38100" dir="2700000" algn="tl">
                <a:srgbClr val="000000">
                  <a:alpha val="43137"/>
                </a:srgbClr>
              </a:outerShdw>
            </a:effectLst>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3637E674-77F9-4FCE-9D39-28F429B099CA}" type="presOf" srcId="{FB964910-C38A-42DE-B0AB-0AD428C68734}" destId="{D142B7B9-E0D2-4EAB-BFE4-418F08BAF601}" srcOrd="0" destOrd="0" presId="urn:microsoft.com/office/officeart/2005/8/layout/cycle5"/>
    <dgm:cxn modelId="{8E9EF91B-3311-43A4-B792-92F24FE01F0C}" type="presOf" srcId="{B9B4E897-AF5D-45A9-99A5-2263EE486720}" destId="{1DB33F97-80F0-407A-B39F-C06AD23D35E7}" srcOrd="0" destOrd="0" presId="urn:microsoft.com/office/officeart/2005/8/layout/cycle5"/>
    <dgm:cxn modelId="{1D94547B-20AA-4DF6-AF41-2125C1E00F18}" type="presOf" srcId="{57EF84F8-9BFB-46B5-93A5-D363B259B0A1}" destId="{5908111D-560D-4F9E-8B4C-EAA9263E3D89}" srcOrd="0" destOrd="0" presId="urn:microsoft.com/office/officeart/2005/8/layout/cycle5"/>
    <dgm:cxn modelId="{211B8D24-1F2B-4E6A-9A47-38E3C008BE19}" type="presOf" srcId="{67725786-8F96-477D-8D8C-3D3BCB36EB43}" destId="{C35199DF-5558-4189-B628-D98F7097A3E2}" srcOrd="0" destOrd="0" presId="urn:microsoft.com/office/officeart/2005/8/layout/cycle5"/>
    <dgm:cxn modelId="{E9AE9EB4-FF85-4D18-8EFB-F31933A8679B}" type="presOf" srcId="{B6C2FCD3-745B-4F16-B77A-C826EBF704E6}" destId="{A440EEC7-06B9-4427-B396-E59D3F35709D}" srcOrd="0" destOrd="0" presId="urn:microsoft.com/office/officeart/2005/8/layout/cycle5"/>
    <dgm:cxn modelId="{AAB3D5F0-2E66-48FA-830B-3C26826F190C}" type="presOf" srcId="{03D870C2-6174-4539-A297-A745EAEBB65D}" destId="{92249235-D72A-4E83-B1FE-DD36178D5B20}"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933DC1EC-9959-4B40-A8CC-990698AD230A}" type="presOf" srcId="{0D5E6C14-8D0E-46B4-9293-53BD8423BDD1}" destId="{2F9EF3E6-D000-4FF7-A326-280FA39FB628}"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78B2AD8B-BDD3-4F4C-9DE5-9157D088833E}" type="presParOf" srcId="{92249235-D72A-4E83-B1FE-DD36178D5B20}" destId="{C35199DF-5558-4189-B628-D98F7097A3E2}" srcOrd="0" destOrd="0" presId="urn:microsoft.com/office/officeart/2005/8/layout/cycle5"/>
    <dgm:cxn modelId="{ED1D8765-B888-4B7D-86DA-671E8DEFC11F}" type="presParOf" srcId="{92249235-D72A-4E83-B1FE-DD36178D5B20}" destId="{37E936EB-F07E-4872-B604-1AC95A0CF3DE}" srcOrd="1" destOrd="0" presId="urn:microsoft.com/office/officeart/2005/8/layout/cycle5"/>
    <dgm:cxn modelId="{BAD30DFA-27AF-4D33-88DF-9B53BC964EEE}" type="presParOf" srcId="{92249235-D72A-4E83-B1FE-DD36178D5B20}" destId="{5908111D-560D-4F9E-8B4C-EAA9263E3D89}" srcOrd="2" destOrd="0" presId="urn:microsoft.com/office/officeart/2005/8/layout/cycle5"/>
    <dgm:cxn modelId="{C1202D74-61DF-44CA-BF38-902B7C33F2A0}" type="presParOf" srcId="{92249235-D72A-4E83-B1FE-DD36178D5B20}" destId="{D142B7B9-E0D2-4EAB-BFE4-418F08BAF601}" srcOrd="3" destOrd="0" presId="urn:microsoft.com/office/officeart/2005/8/layout/cycle5"/>
    <dgm:cxn modelId="{FA2D22B6-4575-436D-9972-7D54B9526598}" type="presParOf" srcId="{92249235-D72A-4E83-B1FE-DD36178D5B20}" destId="{AB9EF0D1-D42B-4A5E-87FF-138B7D4B5F6B}" srcOrd="4" destOrd="0" presId="urn:microsoft.com/office/officeart/2005/8/layout/cycle5"/>
    <dgm:cxn modelId="{145B4540-87E7-4089-A145-BD178E8ED697}" type="presParOf" srcId="{92249235-D72A-4E83-B1FE-DD36178D5B20}" destId="{A440EEC7-06B9-4427-B396-E59D3F35709D}" srcOrd="5" destOrd="0" presId="urn:microsoft.com/office/officeart/2005/8/layout/cycle5"/>
    <dgm:cxn modelId="{1B0844BF-B0D5-4E1B-8654-51610840487F}" type="presParOf" srcId="{92249235-D72A-4E83-B1FE-DD36178D5B20}" destId="{2F9EF3E6-D000-4FF7-A326-280FA39FB628}" srcOrd="6" destOrd="0" presId="urn:microsoft.com/office/officeart/2005/8/layout/cycle5"/>
    <dgm:cxn modelId="{EBBBEC04-10D1-4547-86EA-81E5C122820D}" type="presParOf" srcId="{92249235-D72A-4E83-B1FE-DD36178D5B20}" destId="{B1DE04E2-583F-448D-8503-F7380D59A19E}" srcOrd="7" destOrd="0" presId="urn:microsoft.com/office/officeart/2005/8/layout/cycle5"/>
    <dgm:cxn modelId="{4163C50A-3286-4FFC-B544-F67D7EBE0818}"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latin typeface="+mj-lt"/>
            </a:rPr>
            <a:t>Reward</a:t>
          </a:r>
          <a:endParaRPr lang="en-US" dirty="0">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latin typeface="+mj-lt"/>
            </a:rPr>
            <a:t>Risk</a:t>
          </a:r>
          <a:endParaRPr lang="en-US" dirty="0">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latin typeface="+mj-lt"/>
            </a:rPr>
            <a:t>Mitigation</a:t>
          </a:r>
          <a:endParaRPr lang="en-US" dirty="0">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FE93508F-39DB-4FE8-B0F3-81279ABDB03F}" type="presOf" srcId="{03D870C2-6174-4539-A297-A745EAEBB65D}" destId="{92249235-D72A-4E83-B1FE-DD36178D5B20}" srcOrd="0" destOrd="0" presId="urn:microsoft.com/office/officeart/2005/8/layout/cycle5"/>
    <dgm:cxn modelId="{5102EA52-B188-4F7B-9A5D-F685D959C653}" type="presOf" srcId="{FB964910-C38A-42DE-B0AB-0AD428C68734}" destId="{D142B7B9-E0D2-4EAB-BFE4-418F08BAF601}" srcOrd="0" destOrd="0" presId="urn:microsoft.com/office/officeart/2005/8/layout/cycle5"/>
    <dgm:cxn modelId="{9AB03995-8DE9-450A-B8F9-055BD77DF1A4}" type="presOf" srcId="{B9B4E897-AF5D-45A9-99A5-2263EE486720}" destId="{1DB33F97-80F0-407A-B39F-C06AD23D35E7}" srcOrd="0" destOrd="0" presId="urn:microsoft.com/office/officeart/2005/8/layout/cycle5"/>
    <dgm:cxn modelId="{9D9C8819-7B97-4341-B649-B9CC0C48BA20}" type="presOf" srcId="{B6C2FCD3-745B-4F16-B77A-C826EBF704E6}" destId="{A440EEC7-06B9-4427-B396-E59D3F35709D}" srcOrd="0" destOrd="0" presId="urn:microsoft.com/office/officeart/2005/8/layout/cycle5"/>
    <dgm:cxn modelId="{E0CB8CD1-8503-44B1-BABB-3E9AD6332108}" type="presOf" srcId="{0D5E6C14-8D0E-46B4-9293-53BD8423BDD1}" destId="{2F9EF3E6-D000-4FF7-A326-280FA39FB628}" srcOrd="0" destOrd="0" presId="urn:microsoft.com/office/officeart/2005/8/layout/cycle5"/>
    <dgm:cxn modelId="{B2971FE4-29E7-43B2-A40A-63BAB0B2EDC0}" type="presOf" srcId="{57EF84F8-9BFB-46B5-93A5-D363B259B0A1}" destId="{5908111D-560D-4F9E-8B4C-EAA9263E3D89}"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E7666251-EC12-410E-A00F-617AAB2027FD}" type="presOf" srcId="{67725786-8F96-477D-8D8C-3D3BCB36EB43}" destId="{C35199DF-5558-4189-B628-D98F7097A3E2}"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1D4BE5D5-D008-4348-9E48-60E1E951370E}" type="presParOf" srcId="{92249235-D72A-4E83-B1FE-DD36178D5B20}" destId="{C35199DF-5558-4189-B628-D98F7097A3E2}" srcOrd="0" destOrd="0" presId="urn:microsoft.com/office/officeart/2005/8/layout/cycle5"/>
    <dgm:cxn modelId="{29820EDD-CD76-4AA5-AE80-28F2F79ACEC6}" type="presParOf" srcId="{92249235-D72A-4E83-B1FE-DD36178D5B20}" destId="{37E936EB-F07E-4872-B604-1AC95A0CF3DE}" srcOrd="1" destOrd="0" presId="urn:microsoft.com/office/officeart/2005/8/layout/cycle5"/>
    <dgm:cxn modelId="{E819E536-E4C1-483F-8A0A-09FD3C7A4CB8}" type="presParOf" srcId="{92249235-D72A-4E83-B1FE-DD36178D5B20}" destId="{5908111D-560D-4F9E-8B4C-EAA9263E3D89}" srcOrd="2" destOrd="0" presId="urn:microsoft.com/office/officeart/2005/8/layout/cycle5"/>
    <dgm:cxn modelId="{97324861-DF63-46FC-B4EF-0C656CD9CFBE}" type="presParOf" srcId="{92249235-D72A-4E83-B1FE-DD36178D5B20}" destId="{D142B7B9-E0D2-4EAB-BFE4-418F08BAF601}" srcOrd="3" destOrd="0" presId="urn:microsoft.com/office/officeart/2005/8/layout/cycle5"/>
    <dgm:cxn modelId="{56DD117B-B72B-4FDA-A5ED-EC7CCA31E4D1}" type="presParOf" srcId="{92249235-D72A-4E83-B1FE-DD36178D5B20}" destId="{AB9EF0D1-D42B-4A5E-87FF-138B7D4B5F6B}" srcOrd="4" destOrd="0" presId="urn:microsoft.com/office/officeart/2005/8/layout/cycle5"/>
    <dgm:cxn modelId="{4A46BB9F-BF58-41C7-943A-6CE3428F7FB5}" type="presParOf" srcId="{92249235-D72A-4E83-B1FE-DD36178D5B20}" destId="{A440EEC7-06B9-4427-B396-E59D3F35709D}" srcOrd="5" destOrd="0" presId="urn:microsoft.com/office/officeart/2005/8/layout/cycle5"/>
    <dgm:cxn modelId="{F8081463-819A-47D9-961D-9ED3EC382EEB}" type="presParOf" srcId="{92249235-D72A-4E83-B1FE-DD36178D5B20}" destId="{2F9EF3E6-D000-4FF7-A326-280FA39FB628}" srcOrd="6" destOrd="0" presId="urn:microsoft.com/office/officeart/2005/8/layout/cycle5"/>
    <dgm:cxn modelId="{D3625E33-C7DB-4110-8793-DB1E4CDA8E5D}" type="presParOf" srcId="{92249235-D72A-4E83-B1FE-DD36178D5B20}" destId="{B1DE04E2-583F-448D-8503-F7380D59A19E}" srcOrd="7" destOrd="0" presId="urn:microsoft.com/office/officeart/2005/8/layout/cycle5"/>
    <dgm:cxn modelId="{FF3521D7-C8B7-4F94-BF57-C50F2307D518}"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CFE47A34-4368-4658-A207-9C04D0A50788}" type="presOf" srcId="{B6C2FCD3-745B-4F16-B77A-C826EBF704E6}" destId="{A440EEC7-06B9-4427-B396-E59D3F35709D}" srcOrd="0" destOrd="0" presId="urn:microsoft.com/office/officeart/2005/8/layout/cycle5"/>
    <dgm:cxn modelId="{7480CA2E-E75F-4C21-AC56-499682116A6A}" type="presOf" srcId="{67725786-8F96-477D-8D8C-3D3BCB36EB43}" destId="{C35199DF-5558-4189-B628-D98F7097A3E2}"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1D88B59F-97EA-4204-9D46-B184F99BB942}" type="presOf" srcId="{B9B4E897-AF5D-45A9-99A5-2263EE486720}" destId="{1DB33F97-80F0-407A-B39F-C06AD23D35E7}" srcOrd="0" destOrd="0" presId="urn:microsoft.com/office/officeart/2005/8/layout/cycle5"/>
    <dgm:cxn modelId="{4033FBFC-4B19-4FD3-A909-D96DF74A3A73}" type="presOf" srcId="{0D5E6C14-8D0E-46B4-9293-53BD8423BDD1}" destId="{2F9EF3E6-D000-4FF7-A326-280FA39FB628}" srcOrd="0" destOrd="0" presId="urn:microsoft.com/office/officeart/2005/8/layout/cycle5"/>
    <dgm:cxn modelId="{F3F01100-8633-4EAD-87D4-774860D6E161}" type="presOf" srcId="{57EF84F8-9BFB-46B5-93A5-D363B259B0A1}" destId="{5908111D-560D-4F9E-8B4C-EAA9263E3D89}" srcOrd="0" destOrd="0" presId="urn:microsoft.com/office/officeart/2005/8/layout/cycle5"/>
    <dgm:cxn modelId="{203D65D7-BAFA-4425-9968-3D8217353CB9}" type="presOf" srcId="{FB964910-C38A-42DE-B0AB-0AD428C68734}" destId="{D142B7B9-E0D2-4EAB-BFE4-418F08BAF601}" srcOrd="0" destOrd="0" presId="urn:microsoft.com/office/officeart/2005/8/layout/cycle5"/>
    <dgm:cxn modelId="{F9913763-F5E0-49F0-907F-BD81B67D5483}" type="presOf" srcId="{03D870C2-6174-4539-A297-A745EAEBB65D}" destId="{92249235-D72A-4E83-B1FE-DD36178D5B20}"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3CE0FE06-8008-4562-AFBF-1B77D9E98366}" srcId="{03D870C2-6174-4539-A297-A745EAEBB65D}" destId="{0D5E6C14-8D0E-46B4-9293-53BD8423BDD1}" srcOrd="2" destOrd="0" parTransId="{B50B3A39-71F4-4FD7-934F-93051A09C7EC}" sibTransId="{B9B4E897-AF5D-45A9-99A5-2263EE486720}"/>
    <dgm:cxn modelId="{C2E3037E-234F-4BC2-A1B6-7625D982D1F9}" type="presParOf" srcId="{92249235-D72A-4E83-B1FE-DD36178D5B20}" destId="{C35199DF-5558-4189-B628-D98F7097A3E2}" srcOrd="0" destOrd="0" presId="urn:microsoft.com/office/officeart/2005/8/layout/cycle5"/>
    <dgm:cxn modelId="{6B43DA3C-80B8-465E-97EA-482799C53619}" type="presParOf" srcId="{92249235-D72A-4E83-B1FE-DD36178D5B20}" destId="{37E936EB-F07E-4872-B604-1AC95A0CF3DE}" srcOrd="1" destOrd="0" presId="urn:microsoft.com/office/officeart/2005/8/layout/cycle5"/>
    <dgm:cxn modelId="{7305BFD2-FBA3-44D4-AD0F-E4E99ED8D4E5}" type="presParOf" srcId="{92249235-D72A-4E83-B1FE-DD36178D5B20}" destId="{5908111D-560D-4F9E-8B4C-EAA9263E3D89}" srcOrd="2" destOrd="0" presId="urn:microsoft.com/office/officeart/2005/8/layout/cycle5"/>
    <dgm:cxn modelId="{FC514218-BA3A-4EC5-B18B-02BB083D2389}" type="presParOf" srcId="{92249235-D72A-4E83-B1FE-DD36178D5B20}" destId="{D142B7B9-E0D2-4EAB-BFE4-418F08BAF601}" srcOrd="3" destOrd="0" presId="urn:microsoft.com/office/officeart/2005/8/layout/cycle5"/>
    <dgm:cxn modelId="{FCC37F95-C367-456F-B87C-7970F1E6284B}" type="presParOf" srcId="{92249235-D72A-4E83-B1FE-DD36178D5B20}" destId="{AB9EF0D1-D42B-4A5E-87FF-138B7D4B5F6B}" srcOrd="4" destOrd="0" presId="urn:microsoft.com/office/officeart/2005/8/layout/cycle5"/>
    <dgm:cxn modelId="{DDCDCF1F-4E39-42DE-BD02-583438666113}" type="presParOf" srcId="{92249235-D72A-4E83-B1FE-DD36178D5B20}" destId="{A440EEC7-06B9-4427-B396-E59D3F35709D}" srcOrd="5" destOrd="0" presId="urn:microsoft.com/office/officeart/2005/8/layout/cycle5"/>
    <dgm:cxn modelId="{0BCBC385-C16A-43F8-BAE1-8F76B5A98AE3}" type="presParOf" srcId="{92249235-D72A-4E83-B1FE-DD36178D5B20}" destId="{2F9EF3E6-D000-4FF7-A326-280FA39FB628}" srcOrd="6" destOrd="0" presId="urn:microsoft.com/office/officeart/2005/8/layout/cycle5"/>
    <dgm:cxn modelId="{180968A5-D80A-4936-B7F9-1BCE23D0B6D8}" type="presParOf" srcId="{92249235-D72A-4E83-B1FE-DD36178D5B20}" destId="{B1DE04E2-583F-448D-8503-F7380D59A19E}" srcOrd="7" destOrd="0" presId="urn:microsoft.com/office/officeart/2005/8/layout/cycle5"/>
    <dgm:cxn modelId="{03A68BB4-617B-46A2-A8C9-68E563D93163}"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68340B01-7498-4C9C-8095-731DFFD242B9}" type="presOf" srcId="{FB964910-C38A-42DE-B0AB-0AD428C68734}" destId="{D142B7B9-E0D2-4EAB-BFE4-418F08BAF601}" srcOrd="0" destOrd="0" presId="urn:microsoft.com/office/officeart/2005/8/layout/cycle5"/>
    <dgm:cxn modelId="{3CE0FE06-8008-4562-AFBF-1B77D9E98366}" srcId="{03D870C2-6174-4539-A297-A745EAEBB65D}" destId="{0D5E6C14-8D0E-46B4-9293-53BD8423BDD1}" srcOrd="2" destOrd="0" parTransId="{B50B3A39-71F4-4FD7-934F-93051A09C7EC}" sibTransId="{B9B4E897-AF5D-45A9-99A5-2263EE486720}"/>
    <dgm:cxn modelId="{815AB338-53FC-4DE9-86CD-D8F352DC9D24}" type="presOf" srcId="{03D870C2-6174-4539-A297-A745EAEBB65D}" destId="{92249235-D72A-4E83-B1FE-DD36178D5B20}" srcOrd="0" destOrd="0" presId="urn:microsoft.com/office/officeart/2005/8/layout/cycle5"/>
    <dgm:cxn modelId="{E76A41C8-4AB9-466E-B6DC-816431D3FF18}" type="presOf" srcId="{0D5E6C14-8D0E-46B4-9293-53BD8423BDD1}" destId="{2F9EF3E6-D000-4FF7-A326-280FA39FB628}" srcOrd="0" destOrd="0" presId="urn:microsoft.com/office/officeart/2005/8/layout/cycle5"/>
    <dgm:cxn modelId="{5BE3DAC5-63BF-4643-9ABE-76EB1E0047CB}" type="presOf" srcId="{67725786-8F96-477D-8D8C-3D3BCB36EB43}" destId="{C35199DF-5558-4189-B628-D98F7097A3E2}" srcOrd="0" destOrd="0" presId="urn:microsoft.com/office/officeart/2005/8/layout/cycle5"/>
    <dgm:cxn modelId="{23B2B7DD-FAC3-4DA9-964E-C60544C156E4}" type="presOf" srcId="{B9B4E897-AF5D-45A9-99A5-2263EE486720}" destId="{1DB33F97-80F0-407A-B39F-C06AD23D35E7}" srcOrd="0" destOrd="0" presId="urn:microsoft.com/office/officeart/2005/8/layout/cycle5"/>
    <dgm:cxn modelId="{6E16A523-43B8-44CC-954B-4DD5C73113C2}" type="presOf" srcId="{57EF84F8-9BFB-46B5-93A5-D363B259B0A1}" destId="{5908111D-560D-4F9E-8B4C-EAA9263E3D89}" srcOrd="0" destOrd="0" presId="urn:microsoft.com/office/officeart/2005/8/layout/cycle5"/>
    <dgm:cxn modelId="{665E700A-0E90-4C28-A369-086EF43CABD0}" type="presOf" srcId="{B6C2FCD3-745B-4F16-B77A-C826EBF704E6}" destId="{A440EEC7-06B9-4427-B396-E59D3F35709D}"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6E106A4F-6615-4682-86E5-E92E21693E60}" srcId="{03D870C2-6174-4539-A297-A745EAEBB65D}" destId="{67725786-8F96-477D-8D8C-3D3BCB36EB43}" srcOrd="0" destOrd="0" parTransId="{5FB220B1-6872-47BC-A884-620BE358CDEB}" sibTransId="{57EF84F8-9BFB-46B5-93A5-D363B259B0A1}"/>
    <dgm:cxn modelId="{BE909A0B-DCE0-4427-917E-E50DF4E917DB}" type="presParOf" srcId="{92249235-D72A-4E83-B1FE-DD36178D5B20}" destId="{C35199DF-5558-4189-B628-D98F7097A3E2}" srcOrd="0" destOrd="0" presId="urn:microsoft.com/office/officeart/2005/8/layout/cycle5"/>
    <dgm:cxn modelId="{B1E318BA-6B13-42E0-9412-A6B757A1A744}" type="presParOf" srcId="{92249235-D72A-4E83-B1FE-DD36178D5B20}" destId="{37E936EB-F07E-4872-B604-1AC95A0CF3DE}" srcOrd="1" destOrd="0" presId="urn:microsoft.com/office/officeart/2005/8/layout/cycle5"/>
    <dgm:cxn modelId="{99D9AE74-68E3-4BF8-98A8-614A54037A51}" type="presParOf" srcId="{92249235-D72A-4E83-B1FE-DD36178D5B20}" destId="{5908111D-560D-4F9E-8B4C-EAA9263E3D89}" srcOrd="2" destOrd="0" presId="urn:microsoft.com/office/officeart/2005/8/layout/cycle5"/>
    <dgm:cxn modelId="{809198C9-3CF7-482B-A2E0-260FB5620150}" type="presParOf" srcId="{92249235-D72A-4E83-B1FE-DD36178D5B20}" destId="{D142B7B9-E0D2-4EAB-BFE4-418F08BAF601}" srcOrd="3" destOrd="0" presId="urn:microsoft.com/office/officeart/2005/8/layout/cycle5"/>
    <dgm:cxn modelId="{9A1EF7D8-8A33-48F0-B485-7BD29D77FB58}" type="presParOf" srcId="{92249235-D72A-4E83-B1FE-DD36178D5B20}" destId="{AB9EF0D1-D42B-4A5E-87FF-138B7D4B5F6B}" srcOrd="4" destOrd="0" presId="urn:microsoft.com/office/officeart/2005/8/layout/cycle5"/>
    <dgm:cxn modelId="{1C587616-9039-4D8A-98FE-69C626C9DDAE}" type="presParOf" srcId="{92249235-D72A-4E83-B1FE-DD36178D5B20}" destId="{A440EEC7-06B9-4427-B396-E59D3F35709D}" srcOrd="5" destOrd="0" presId="urn:microsoft.com/office/officeart/2005/8/layout/cycle5"/>
    <dgm:cxn modelId="{2642D2B6-7BFA-4FDB-9D6F-DE019077AB57}" type="presParOf" srcId="{92249235-D72A-4E83-B1FE-DD36178D5B20}" destId="{2F9EF3E6-D000-4FF7-A326-280FA39FB628}" srcOrd="6" destOrd="0" presId="urn:microsoft.com/office/officeart/2005/8/layout/cycle5"/>
    <dgm:cxn modelId="{19AA3221-DA13-4738-B67D-5AAD606931FE}" type="presParOf" srcId="{92249235-D72A-4E83-B1FE-DD36178D5B20}" destId="{B1DE04E2-583F-448D-8503-F7380D59A19E}" srcOrd="7" destOrd="0" presId="urn:microsoft.com/office/officeart/2005/8/layout/cycle5"/>
    <dgm:cxn modelId="{33FC636B-B2D1-470F-9484-ABA2DACDFA75}"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BB01453C-57B0-4EA5-AE07-BC7A0310B26C}" type="presOf" srcId="{B9B4E897-AF5D-45A9-99A5-2263EE486720}" destId="{1DB33F97-80F0-407A-B39F-C06AD23D35E7}" srcOrd="0" destOrd="0" presId="urn:microsoft.com/office/officeart/2005/8/layout/cycle5"/>
    <dgm:cxn modelId="{14780D3A-BDDD-4757-A71F-DE0F454CF262}" type="presOf" srcId="{67725786-8F96-477D-8D8C-3D3BCB36EB43}" destId="{C35199DF-5558-4189-B628-D98F7097A3E2}"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21E036A3-335D-4C77-97D8-C49FA779FDEF}" type="presOf" srcId="{0D5E6C14-8D0E-46B4-9293-53BD8423BDD1}" destId="{2F9EF3E6-D000-4FF7-A326-280FA39FB628}" srcOrd="0" destOrd="0" presId="urn:microsoft.com/office/officeart/2005/8/layout/cycle5"/>
    <dgm:cxn modelId="{879ACEC7-BA00-4DC9-BF87-3B07E57620DE}" type="presOf" srcId="{03D870C2-6174-4539-A297-A745EAEBB65D}" destId="{92249235-D72A-4E83-B1FE-DD36178D5B20}" srcOrd="0" destOrd="0" presId="urn:microsoft.com/office/officeart/2005/8/layout/cycle5"/>
    <dgm:cxn modelId="{2CBA3A88-DD57-4825-A7B1-41101586211C}" type="presOf" srcId="{B6C2FCD3-745B-4F16-B77A-C826EBF704E6}" destId="{A440EEC7-06B9-4427-B396-E59D3F35709D}"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A1F2764A-DDAA-45D6-8F23-8B49B51CACFC}" type="presOf" srcId="{57EF84F8-9BFB-46B5-93A5-D363B259B0A1}" destId="{5908111D-560D-4F9E-8B4C-EAA9263E3D89}" srcOrd="0" destOrd="0" presId="urn:microsoft.com/office/officeart/2005/8/layout/cycle5"/>
    <dgm:cxn modelId="{CAD8D916-59E0-4193-8381-4401CA4EB88B}" type="presOf" srcId="{FB964910-C38A-42DE-B0AB-0AD428C68734}" destId="{D142B7B9-E0D2-4EAB-BFE4-418F08BAF601}" srcOrd="0" destOrd="0" presId="urn:microsoft.com/office/officeart/2005/8/layout/cycle5"/>
    <dgm:cxn modelId="{3CE0FE06-8008-4562-AFBF-1B77D9E98366}" srcId="{03D870C2-6174-4539-A297-A745EAEBB65D}" destId="{0D5E6C14-8D0E-46B4-9293-53BD8423BDD1}" srcOrd="2" destOrd="0" parTransId="{B50B3A39-71F4-4FD7-934F-93051A09C7EC}" sibTransId="{B9B4E897-AF5D-45A9-99A5-2263EE486720}"/>
    <dgm:cxn modelId="{D68CD4EC-A5AD-4B12-8BA6-CEE0EC9BB5E9}" type="presParOf" srcId="{92249235-D72A-4E83-B1FE-DD36178D5B20}" destId="{C35199DF-5558-4189-B628-D98F7097A3E2}" srcOrd="0" destOrd="0" presId="urn:microsoft.com/office/officeart/2005/8/layout/cycle5"/>
    <dgm:cxn modelId="{0B65C496-3813-41F1-AEFA-2E315B9FB7B3}" type="presParOf" srcId="{92249235-D72A-4E83-B1FE-DD36178D5B20}" destId="{37E936EB-F07E-4872-B604-1AC95A0CF3DE}" srcOrd="1" destOrd="0" presId="urn:microsoft.com/office/officeart/2005/8/layout/cycle5"/>
    <dgm:cxn modelId="{3819943C-0F35-4B71-9FA2-4F310649D72C}" type="presParOf" srcId="{92249235-D72A-4E83-B1FE-DD36178D5B20}" destId="{5908111D-560D-4F9E-8B4C-EAA9263E3D89}" srcOrd="2" destOrd="0" presId="urn:microsoft.com/office/officeart/2005/8/layout/cycle5"/>
    <dgm:cxn modelId="{01184831-A44F-4705-B514-30E5B0729C53}" type="presParOf" srcId="{92249235-D72A-4E83-B1FE-DD36178D5B20}" destId="{D142B7B9-E0D2-4EAB-BFE4-418F08BAF601}" srcOrd="3" destOrd="0" presId="urn:microsoft.com/office/officeart/2005/8/layout/cycle5"/>
    <dgm:cxn modelId="{063E65EE-9034-4057-A3E0-1AC000BD780E}" type="presParOf" srcId="{92249235-D72A-4E83-B1FE-DD36178D5B20}" destId="{AB9EF0D1-D42B-4A5E-87FF-138B7D4B5F6B}" srcOrd="4" destOrd="0" presId="urn:microsoft.com/office/officeart/2005/8/layout/cycle5"/>
    <dgm:cxn modelId="{BD896AA9-CFB8-4C6B-8CAA-89910D66FDD7}" type="presParOf" srcId="{92249235-D72A-4E83-B1FE-DD36178D5B20}" destId="{A440EEC7-06B9-4427-B396-E59D3F35709D}" srcOrd="5" destOrd="0" presId="urn:microsoft.com/office/officeart/2005/8/layout/cycle5"/>
    <dgm:cxn modelId="{4B099075-233E-46A9-984C-9C5D43984E94}" type="presParOf" srcId="{92249235-D72A-4E83-B1FE-DD36178D5B20}" destId="{2F9EF3E6-D000-4FF7-A326-280FA39FB628}" srcOrd="6" destOrd="0" presId="urn:microsoft.com/office/officeart/2005/8/layout/cycle5"/>
    <dgm:cxn modelId="{B026E62F-893A-4417-BE01-381CE7619993}" type="presParOf" srcId="{92249235-D72A-4E83-B1FE-DD36178D5B20}" destId="{B1DE04E2-583F-448D-8503-F7380D59A19E}" srcOrd="7" destOrd="0" presId="urn:microsoft.com/office/officeart/2005/8/layout/cycle5"/>
    <dgm:cxn modelId="{0AE4887A-B2E9-455E-89BC-8DB6D2EEE7D2}"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B1A3A-6743-484E-8E14-54690842D0D0}">
      <dsp:nvSpPr>
        <dsp:cNvPr id="0" name=""/>
        <dsp:cNvSpPr/>
      </dsp:nvSpPr>
      <dsp:spPr>
        <a:xfrm>
          <a:off x="1086" y="1170365"/>
          <a:ext cx="1415145" cy="1415145"/>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1D7E14-008F-4921-B053-C1A9015317A0}">
      <dsp:nvSpPr>
        <dsp:cNvPr id="0" name=""/>
        <dsp:cNvSpPr/>
      </dsp:nvSpPr>
      <dsp:spPr>
        <a:xfrm>
          <a:off x="231459" y="2403254"/>
          <a:ext cx="1415145" cy="647542"/>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Virtualization</a:t>
          </a:r>
          <a:endParaRPr lang="en-US" sz="1600" kern="1200" dirty="0">
            <a:latin typeface="+mj-lt"/>
          </a:endParaRPr>
        </a:p>
      </dsp:txBody>
      <dsp:txXfrm>
        <a:off x="250425" y="2422220"/>
        <a:ext cx="1377213" cy="609610"/>
      </dsp:txXfrm>
    </dsp:sp>
    <dsp:sp modelId="{B2DC350F-4125-4823-992B-99C38E444750}">
      <dsp:nvSpPr>
        <dsp:cNvPr id="0" name=""/>
        <dsp:cNvSpPr/>
      </dsp:nvSpPr>
      <dsp:spPr>
        <a:xfrm rot="52950">
          <a:off x="1702756" y="1725438"/>
          <a:ext cx="286574" cy="3400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702761" y="1792784"/>
        <a:ext cx="200602" cy="204023"/>
      </dsp:txXfrm>
    </dsp:sp>
    <dsp:sp modelId="{17868BA8-B10F-4B69-B162-E2D852B53FF7}">
      <dsp:nvSpPr>
        <dsp:cNvPr id="0" name=""/>
        <dsp:cNvSpPr/>
      </dsp:nvSpPr>
      <dsp:spPr>
        <a:xfrm>
          <a:off x="2234920" y="1204775"/>
          <a:ext cx="1415145" cy="1415145"/>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83E7E7-FF6D-447F-963F-61B0B916C994}">
      <dsp:nvSpPr>
        <dsp:cNvPr id="0" name=""/>
        <dsp:cNvSpPr/>
      </dsp:nvSpPr>
      <dsp:spPr>
        <a:xfrm>
          <a:off x="2425428" y="2427092"/>
          <a:ext cx="1415145" cy="615758"/>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Elasticity</a:t>
          </a:r>
          <a:endParaRPr lang="en-US" sz="1600" kern="1200" dirty="0">
            <a:latin typeface="+mj-lt"/>
          </a:endParaRPr>
        </a:p>
      </dsp:txBody>
      <dsp:txXfrm>
        <a:off x="2443463" y="2445127"/>
        <a:ext cx="1379075" cy="579688"/>
      </dsp:txXfrm>
    </dsp:sp>
    <dsp:sp modelId="{66DE74BF-C902-43D2-9F06-0F90D5A8D9C0}">
      <dsp:nvSpPr>
        <dsp:cNvPr id="0" name=""/>
        <dsp:cNvSpPr/>
      </dsp:nvSpPr>
      <dsp:spPr>
        <a:xfrm rot="21528158">
          <a:off x="3908673" y="1719430"/>
          <a:ext cx="258692" cy="3400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908681" y="1788249"/>
        <a:ext cx="181084" cy="204023"/>
      </dsp:txXfrm>
    </dsp:sp>
    <dsp:sp modelId="{ECF23A54-AFB2-4B6B-B5B8-1857D726BD35}">
      <dsp:nvSpPr>
        <dsp:cNvPr id="0" name=""/>
        <dsp:cNvSpPr/>
      </dsp:nvSpPr>
      <dsp:spPr>
        <a:xfrm>
          <a:off x="4389025" y="1159752"/>
          <a:ext cx="1415145" cy="1415145"/>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l="-12000" r="-12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B55623-4ADE-48F2-98DD-72B76A235445}">
      <dsp:nvSpPr>
        <dsp:cNvPr id="0" name=""/>
        <dsp:cNvSpPr/>
      </dsp:nvSpPr>
      <dsp:spPr>
        <a:xfrm>
          <a:off x="4619398" y="2371414"/>
          <a:ext cx="1415145" cy="689996"/>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Power</a:t>
          </a:r>
          <a:endParaRPr lang="en-US" sz="1600" kern="1200" dirty="0">
            <a:latin typeface="+mj-lt"/>
          </a:endParaRPr>
        </a:p>
      </dsp:txBody>
      <dsp:txXfrm>
        <a:off x="4639607" y="2391623"/>
        <a:ext cx="1374727" cy="649578"/>
      </dsp:txXfrm>
    </dsp:sp>
    <dsp:sp modelId="{E7C0B716-AFA7-48E9-844B-0B6F7DDCE7EE}">
      <dsp:nvSpPr>
        <dsp:cNvPr id="0" name=""/>
        <dsp:cNvSpPr/>
      </dsp:nvSpPr>
      <dsp:spPr>
        <a:xfrm rot="19629">
          <a:off x="6076757" y="1703680"/>
          <a:ext cx="272592" cy="3400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6076758" y="1771455"/>
        <a:ext cx="190814" cy="204023"/>
      </dsp:txXfrm>
    </dsp:sp>
    <dsp:sp modelId="{8E2A1271-E7CE-4733-B12F-037735B8945A}">
      <dsp:nvSpPr>
        <dsp:cNvPr id="0" name=""/>
        <dsp:cNvSpPr/>
      </dsp:nvSpPr>
      <dsp:spPr>
        <a:xfrm>
          <a:off x="6582994" y="1172279"/>
          <a:ext cx="1415145" cy="1415145"/>
        </a:xfrm>
        <a:prstGeom prst="roundRect">
          <a:avLst>
            <a:gd name="adj" fmla="val 10000"/>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A9F47A-D95A-4D7D-BB47-FCC0B7F0EC8D}">
      <dsp:nvSpPr>
        <dsp:cNvPr id="0" name=""/>
        <dsp:cNvSpPr/>
      </dsp:nvSpPr>
      <dsp:spPr>
        <a:xfrm>
          <a:off x="6813367" y="2408996"/>
          <a:ext cx="1415145" cy="639886"/>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Happiness</a:t>
          </a:r>
          <a:endParaRPr lang="en-US" sz="1600" kern="1200" dirty="0">
            <a:latin typeface="+mj-lt"/>
          </a:endParaRPr>
        </a:p>
      </dsp:txBody>
      <dsp:txXfrm>
        <a:off x="6832109" y="2427738"/>
        <a:ext cx="1377661" cy="6024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629766" y="488"/>
          <a:ext cx="721667" cy="46908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2">
                  <a:lumMod val="50000"/>
                </a:schemeClr>
              </a:solidFill>
              <a:latin typeface="+mj-lt"/>
            </a:rPr>
            <a:t>Reward</a:t>
          </a:r>
          <a:endParaRPr lang="en-US" sz="900" kern="1200" dirty="0">
            <a:solidFill>
              <a:schemeClr val="bg2">
                <a:lumMod val="50000"/>
              </a:schemeClr>
            </a:solidFill>
            <a:latin typeface="+mj-lt"/>
          </a:endParaRPr>
        </a:p>
      </dsp:txBody>
      <dsp:txXfrm>
        <a:off x="652665" y="23387"/>
        <a:ext cx="675869" cy="423285"/>
      </dsp:txXfrm>
    </dsp:sp>
    <dsp:sp modelId="{5908111D-560D-4F9E-8B4C-EAA9263E3D89}">
      <dsp:nvSpPr>
        <dsp:cNvPr id="0" name=""/>
        <dsp:cNvSpPr/>
      </dsp:nvSpPr>
      <dsp:spPr>
        <a:xfrm>
          <a:off x="364259" y="235030"/>
          <a:ext cx="1252680" cy="1252680"/>
        </a:xfrm>
        <a:custGeom>
          <a:avLst/>
          <a:gdLst/>
          <a:ahLst/>
          <a:cxnLst/>
          <a:rect l="0" t="0" r="0" b="0"/>
          <a:pathLst>
            <a:path>
              <a:moveTo>
                <a:pt x="1084315" y="199068"/>
              </a:moveTo>
              <a:arcTo wR="626340" hR="626340" stAng="19019185" swAng="230492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172192" y="939999"/>
          <a:ext cx="721667" cy="469083"/>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effectLst>
                <a:outerShdw blurRad="38100" dist="38100" dir="2700000" algn="tl">
                  <a:srgbClr val="000000">
                    <a:alpha val="43137"/>
                  </a:srgbClr>
                </a:outerShdw>
              </a:effectLst>
              <a:latin typeface="+mj-lt"/>
            </a:rPr>
            <a:t>Risk</a:t>
          </a:r>
          <a:endParaRPr lang="en-US" sz="900" b="1" kern="1200" dirty="0">
            <a:effectLst>
              <a:outerShdw blurRad="38100" dist="38100" dir="2700000" algn="tl">
                <a:srgbClr val="000000">
                  <a:alpha val="43137"/>
                </a:srgbClr>
              </a:outerShdw>
            </a:effectLst>
            <a:latin typeface="+mj-lt"/>
          </a:endParaRPr>
        </a:p>
      </dsp:txBody>
      <dsp:txXfrm>
        <a:off x="1195091" y="962898"/>
        <a:ext cx="675869" cy="423285"/>
      </dsp:txXfrm>
    </dsp:sp>
    <dsp:sp modelId="{A440EEC7-06B9-4427-B396-E59D3F35709D}">
      <dsp:nvSpPr>
        <dsp:cNvPr id="0" name=""/>
        <dsp:cNvSpPr/>
      </dsp:nvSpPr>
      <dsp:spPr>
        <a:xfrm>
          <a:off x="364259" y="235030"/>
          <a:ext cx="1252680" cy="1252680"/>
        </a:xfrm>
        <a:custGeom>
          <a:avLst/>
          <a:gdLst/>
          <a:ahLst/>
          <a:cxnLst/>
          <a:rect l="0" t="0" r="0" b="0"/>
          <a:pathLst>
            <a:path>
              <a:moveTo>
                <a:pt x="818859" y="1222359"/>
              </a:moveTo>
              <a:arcTo wR="626340" hR="626340" stAng="4325944" swAng="2148113"/>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87339" y="939999"/>
          <a:ext cx="721667" cy="46908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2">
                  <a:lumMod val="50000"/>
                </a:schemeClr>
              </a:solidFill>
              <a:latin typeface="+mj-lt"/>
            </a:rPr>
            <a:t>Mitigation</a:t>
          </a:r>
          <a:endParaRPr lang="en-US" sz="900" kern="1200" dirty="0">
            <a:solidFill>
              <a:schemeClr val="bg2">
                <a:lumMod val="50000"/>
              </a:schemeClr>
            </a:solidFill>
            <a:latin typeface="+mj-lt"/>
          </a:endParaRPr>
        </a:p>
      </dsp:txBody>
      <dsp:txXfrm>
        <a:off x="110238" y="962898"/>
        <a:ext cx="675869" cy="423285"/>
      </dsp:txXfrm>
    </dsp:sp>
    <dsp:sp modelId="{1DB33F97-80F0-407A-B39F-C06AD23D35E7}">
      <dsp:nvSpPr>
        <dsp:cNvPr id="0" name=""/>
        <dsp:cNvSpPr/>
      </dsp:nvSpPr>
      <dsp:spPr>
        <a:xfrm>
          <a:off x="364259" y="235030"/>
          <a:ext cx="1252680" cy="1252680"/>
        </a:xfrm>
        <a:custGeom>
          <a:avLst/>
          <a:gdLst/>
          <a:ahLst/>
          <a:cxnLst/>
          <a:rect l="0" t="0" r="0" b="0"/>
          <a:pathLst>
            <a:path>
              <a:moveTo>
                <a:pt x="2015" y="576129"/>
              </a:moveTo>
              <a:arcTo wR="626340" hR="626340" stAng="11075887" swAng="230492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629766" y="488"/>
          <a:ext cx="721667" cy="46908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2">
                  <a:lumMod val="50000"/>
                </a:schemeClr>
              </a:solidFill>
              <a:latin typeface="+mj-lt"/>
            </a:rPr>
            <a:t>Reward</a:t>
          </a:r>
          <a:endParaRPr lang="en-US" sz="900" kern="1200" dirty="0">
            <a:solidFill>
              <a:schemeClr val="bg2">
                <a:lumMod val="50000"/>
              </a:schemeClr>
            </a:solidFill>
            <a:latin typeface="+mj-lt"/>
          </a:endParaRPr>
        </a:p>
      </dsp:txBody>
      <dsp:txXfrm>
        <a:off x="652665" y="23387"/>
        <a:ext cx="675869" cy="423285"/>
      </dsp:txXfrm>
    </dsp:sp>
    <dsp:sp modelId="{5908111D-560D-4F9E-8B4C-EAA9263E3D89}">
      <dsp:nvSpPr>
        <dsp:cNvPr id="0" name=""/>
        <dsp:cNvSpPr/>
      </dsp:nvSpPr>
      <dsp:spPr>
        <a:xfrm>
          <a:off x="364259" y="235030"/>
          <a:ext cx="1252680" cy="1252680"/>
        </a:xfrm>
        <a:custGeom>
          <a:avLst/>
          <a:gdLst/>
          <a:ahLst/>
          <a:cxnLst/>
          <a:rect l="0" t="0" r="0" b="0"/>
          <a:pathLst>
            <a:path>
              <a:moveTo>
                <a:pt x="1084315" y="199068"/>
              </a:moveTo>
              <a:arcTo wR="626340" hR="626340" stAng="19019185" swAng="230492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172192" y="939999"/>
          <a:ext cx="721667" cy="469083"/>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effectLst>
                <a:outerShdw blurRad="38100" dist="38100" dir="2700000" algn="tl">
                  <a:srgbClr val="000000">
                    <a:alpha val="43137"/>
                  </a:srgbClr>
                </a:outerShdw>
              </a:effectLst>
              <a:latin typeface="+mj-lt"/>
            </a:rPr>
            <a:t>Risk</a:t>
          </a:r>
          <a:endParaRPr lang="en-US" sz="900" b="1" kern="1200" dirty="0">
            <a:effectLst>
              <a:outerShdw blurRad="38100" dist="38100" dir="2700000" algn="tl">
                <a:srgbClr val="000000">
                  <a:alpha val="43137"/>
                </a:srgbClr>
              </a:outerShdw>
            </a:effectLst>
            <a:latin typeface="+mj-lt"/>
          </a:endParaRPr>
        </a:p>
      </dsp:txBody>
      <dsp:txXfrm>
        <a:off x="1195091" y="962898"/>
        <a:ext cx="675869" cy="423285"/>
      </dsp:txXfrm>
    </dsp:sp>
    <dsp:sp modelId="{A440EEC7-06B9-4427-B396-E59D3F35709D}">
      <dsp:nvSpPr>
        <dsp:cNvPr id="0" name=""/>
        <dsp:cNvSpPr/>
      </dsp:nvSpPr>
      <dsp:spPr>
        <a:xfrm>
          <a:off x="364259" y="235030"/>
          <a:ext cx="1252680" cy="1252680"/>
        </a:xfrm>
        <a:custGeom>
          <a:avLst/>
          <a:gdLst/>
          <a:ahLst/>
          <a:cxnLst/>
          <a:rect l="0" t="0" r="0" b="0"/>
          <a:pathLst>
            <a:path>
              <a:moveTo>
                <a:pt x="818859" y="1222359"/>
              </a:moveTo>
              <a:arcTo wR="626340" hR="626340" stAng="4325944" swAng="2148113"/>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87339" y="939999"/>
          <a:ext cx="721667" cy="46908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2">
                  <a:lumMod val="50000"/>
                </a:schemeClr>
              </a:solidFill>
              <a:latin typeface="+mj-lt"/>
            </a:rPr>
            <a:t>Mitigation</a:t>
          </a:r>
          <a:endParaRPr lang="en-US" sz="900" kern="1200" dirty="0">
            <a:solidFill>
              <a:schemeClr val="bg2">
                <a:lumMod val="50000"/>
              </a:schemeClr>
            </a:solidFill>
            <a:latin typeface="+mj-lt"/>
          </a:endParaRPr>
        </a:p>
      </dsp:txBody>
      <dsp:txXfrm>
        <a:off x="110238" y="962898"/>
        <a:ext cx="675869" cy="423285"/>
      </dsp:txXfrm>
    </dsp:sp>
    <dsp:sp modelId="{1DB33F97-80F0-407A-B39F-C06AD23D35E7}">
      <dsp:nvSpPr>
        <dsp:cNvPr id="0" name=""/>
        <dsp:cNvSpPr/>
      </dsp:nvSpPr>
      <dsp:spPr>
        <a:xfrm>
          <a:off x="364259" y="235030"/>
          <a:ext cx="1252680" cy="1252680"/>
        </a:xfrm>
        <a:custGeom>
          <a:avLst/>
          <a:gdLst/>
          <a:ahLst/>
          <a:cxnLst/>
          <a:rect l="0" t="0" r="0" b="0"/>
          <a:pathLst>
            <a:path>
              <a:moveTo>
                <a:pt x="2015" y="576129"/>
              </a:moveTo>
              <a:arcTo wR="626340" hR="626340" stAng="11075887" swAng="230492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629766" y="488"/>
          <a:ext cx="721667" cy="46908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2">
                  <a:lumMod val="50000"/>
                </a:schemeClr>
              </a:solidFill>
              <a:latin typeface="+mj-lt"/>
            </a:rPr>
            <a:t>Reward</a:t>
          </a:r>
          <a:endParaRPr lang="en-US" sz="900" kern="1200" dirty="0">
            <a:solidFill>
              <a:schemeClr val="bg2">
                <a:lumMod val="50000"/>
              </a:schemeClr>
            </a:solidFill>
            <a:latin typeface="+mj-lt"/>
          </a:endParaRPr>
        </a:p>
      </dsp:txBody>
      <dsp:txXfrm>
        <a:off x="652665" y="23387"/>
        <a:ext cx="675869" cy="423285"/>
      </dsp:txXfrm>
    </dsp:sp>
    <dsp:sp modelId="{5908111D-560D-4F9E-8B4C-EAA9263E3D89}">
      <dsp:nvSpPr>
        <dsp:cNvPr id="0" name=""/>
        <dsp:cNvSpPr/>
      </dsp:nvSpPr>
      <dsp:spPr>
        <a:xfrm>
          <a:off x="364259" y="235030"/>
          <a:ext cx="1252680" cy="1252680"/>
        </a:xfrm>
        <a:custGeom>
          <a:avLst/>
          <a:gdLst/>
          <a:ahLst/>
          <a:cxnLst/>
          <a:rect l="0" t="0" r="0" b="0"/>
          <a:pathLst>
            <a:path>
              <a:moveTo>
                <a:pt x="1084315" y="199068"/>
              </a:moveTo>
              <a:arcTo wR="626340" hR="626340" stAng="19019185" swAng="230492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172192" y="939999"/>
          <a:ext cx="721667" cy="469083"/>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effectLst>
                <a:outerShdw blurRad="38100" dist="38100" dir="2700000" algn="tl">
                  <a:srgbClr val="000000">
                    <a:alpha val="43137"/>
                  </a:srgbClr>
                </a:outerShdw>
              </a:effectLst>
              <a:latin typeface="+mj-lt"/>
            </a:rPr>
            <a:t>Risk</a:t>
          </a:r>
          <a:endParaRPr lang="en-US" sz="900" b="1" kern="1200" dirty="0">
            <a:effectLst>
              <a:outerShdw blurRad="38100" dist="38100" dir="2700000" algn="tl">
                <a:srgbClr val="000000">
                  <a:alpha val="43137"/>
                </a:srgbClr>
              </a:outerShdw>
            </a:effectLst>
            <a:latin typeface="+mj-lt"/>
          </a:endParaRPr>
        </a:p>
      </dsp:txBody>
      <dsp:txXfrm>
        <a:off x="1195091" y="962898"/>
        <a:ext cx="675869" cy="423285"/>
      </dsp:txXfrm>
    </dsp:sp>
    <dsp:sp modelId="{A440EEC7-06B9-4427-B396-E59D3F35709D}">
      <dsp:nvSpPr>
        <dsp:cNvPr id="0" name=""/>
        <dsp:cNvSpPr/>
      </dsp:nvSpPr>
      <dsp:spPr>
        <a:xfrm>
          <a:off x="364259" y="235030"/>
          <a:ext cx="1252680" cy="1252680"/>
        </a:xfrm>
        <a:custGeom>
          <a:avLst/>
          <a:gdLst/>
          <a:ahLst/>
          <a:cxnLst/>
          <a:rect l="0" t="0" r="0" b="0"/>
          <a:pathLst>
            <a:path>
              <a:moveTo>
                <a:pt x="818859" y="1222359"/>
              </a:moveTo>
              <a:arcTo wR="626340" hR="626340" stAng="4325944" swAng="2148113"/>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87339" y="939999"/>
          <a:ext cx="721667" cy="46908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2">
                  <a:lumMod val="50000"/>
                </a:schemeClr>
              </a:solidFill>
              <a:latin typeface="+mj-lt"/>
            </a:rPr>
            <a:t>Mitigation</a:t>
          </a:r>
          <a:endParaRPr lang="en-US" sz="900" kern="1200" dirty="0">
            <a:solidFill>
              <a:schemeClr val="bg2">
                <a:lumMod val="50000"/>
              </a:schemeClr>
            </a:solidFill>
            <a:latin typeface="+mj-lt"/>
          </a:endParaRPr>
        </a:p>
      </dsp:txBody>
      <dsp:txXfrm>
        <a:off x="110238" y="962898"/>
        <a:ext cx="675869" cy="423285"/>
      </dsp:txXfrm>
    </dsp:sp>
    <dsp:sp modelId="{1DB33F97-80F0-407A-B39F-C06AD23D35E7}">
      <dsp:nvSpPr>
        <dsp:cNvPr id="0" name=""/>
        <dsp:cNvSpPr/>
      </dsp:nvSpPr>
      <dsp:spPr>
        <a:xfrm>
          <a:off x="364259" y="235030"/>
          <a:ext cx="1252680" cy="1252680"/>
        </a:xfrm>
        <a:custGeom>
          <a:avLst/>
          <a:gdLst/>
          <a:ahLst/>
          <a:cxnLst/>
          <a:rect l="0" t="0" r="0" b="0"/>
          <a:pathLst>
            <a:path>
              <a:moveTo>
                <a:pt x="2015" y="576129"/>
              </a:moveTo>
              <a:arcTo wR="626340" hR="626340" stAng="11075887" swAng="230492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788221" y="734"/>
          <a:ext cx="827544" cy="537903"/>
        </a:xfrm>
        <a:prstGeom prst="roundRect">
          <a:avLst/>
        </a:prstGeom>
        <a:solidFill>
          <a:schemeClr val="accent1"/>
        </a:solidFill>
        <a:ln w="50800" cap="flat" cmpd="sng" algn="ctr">
          <a:solidFill>
            <a:schemeClr val="bg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latin typeface="+mj-lt"/>
            </a:rPr>
            <a:t>Reward</a:t>
          </a:r>
          <a:endParaRPr lang="en-US" sz="1100" kern="1200" dirty="0">
            <a:solidFill>
              <a:schemeClr val="bg1"/>
            </a:solidFill>
            <a:latin typeface="+mj-lt"/>
          </a:endParaRPr>
        </a:p>
      </dsp:txBody>
      <dsp:txXfrm>
        <a:off x="814479" y="26992"/>
        <a:ext cx="775028" cy="485387"/>
      </dsp:txXfrm>
    </dsp:sp>
    <dsp:sp modelId="{5908111D-560D-4F9E-8B4C-EAA9263E3D89}">
      <dsp:nvSpPr>
        <dsp:cNvPr id="0" name=""/>
        <dsp:cNvSpPr/>
      </dsp:nvSpPr>
      <dsp:spPr>
        <a:xfrm>
          <a:off x="484747" y="269686"/>
          <a:ext cx="1434492" cy="1434492"/>
        </a:xfrm>
        <a:custGeom>
          <a:avLst/>
          <a:gdLst/>
          <a:ahLst/>
          <a:cxnLst/>
          <a:rect l="0" t="0" r="0" b="0"/>
          <a:pathLst>
            <a:path>
              <a:moveTo>
                <a:pt x="1242040" y="228335"/>
              </a:moveTo>
              <a:arcTo wR="717246" hR="717246" stAng="19021638" swAng="2301569"/>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409374" y="1076604"/>
          <a:ext cx="827544" cy="53790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2">
                  <a:lumMod val="50000"/>
                </a:schemeClr>
              </a:solidFill>
              <a:latin typeface="+mj-lt"/>
            </a:rPr>
            <a:t>Risk</a:t>
          </a:r>
          <a:endParaRPr lang="en-US" sz="1100" kern="1200" dirty="0">
            <a:solidFill>
              <a:schemeClr val="bg2">
                <a:lumMod val="50000"/>
              </a:schemeClr>
            </a:solidFill>
            <a:latin typeface="+mj-lt"/>
          </a:endParaRPr>
        </a:p>
      </dsp:txBody>
      <dsp:txXfrm>
        <a:off x="1435632" y="1102862"/>
        <a:ext cx="775028" cy="485387"/>
      </dsp:txXfrm>
    </dsp:sp>
    <dsp:sp modelId="{A440EEC7-06B9-4427-B396-E59D3F35709D}">
      <dsp:nvSpPr>
        <dsp:cNvPr id="0" name=""/>
        <dsp:cNvSpPr/>
      </dsp:nvSpPr>
      <dsp:spPr>
        <a:xfrm>
          <a:off x="484747" y="269686"/>
          <a:ext cx="1434492" cy="1434492"/>
        </a:xfrm>
        <a:custGeom>
          <a:avLst/>
          <a:gdLst/>
          <a:ahLst/>
          <a:cxnLst/>
          <a:rect l="0" t="0" r="0" b="0"/>
          <a:pathLst>
            <a:path>
              <a:moveTo>
                <a:pt x="937236" y="1399922"/>
              </a:moveTo>
              <a:arcTo wR="717246" hR="717246" stAng="4328316" swAng="214336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167067" y="1076604"/>
          <a:ext cx="827544" cy="537903"/>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effectLst>
                <a:outerShdw blurRad="38100" dist="38100" dir="2700000" algn="tl">
                  <a:srgbClr val="000000">
                    <a:alpha val="43137"/>
                  </a:srgbClr>
                </a:outerShdw>
              </a:effectLst>
              <a:latin typeface="+mj-lt"/>
            </a:rPr>
            <a:t>Mitigation</a:t>
          </a:r>
          <a:endParaRPr lang="en-US" sz="1100" b="1" kern="1200" dirty="0">
            <a:effectLst>
              <a:outerShdw blurRad="38100" dist="38100" dir="2700000" algn="tl">
                <a:srgbClr val="000000">
                  <a:alpha val="43137"/>
                </a:srgbClr>
              </a:outerShdw>
            </a:effectLst>
            <a:latin typeface="+mj-lt"/>
          </a:endParaRPr>
        </a:p>
      </dsp:txBody>
      <dsp:txXfrm>
        <a:off x="193325" y="1102862"/>
        <a:ext cx="775028" cy="485387"/>
      </dsp:txXfrm>
    </dsp:sp>
    <dsp:sp modelId="{1DB33F97-80F0-407A-B39F-C06AD23D35E7}">
      <dsp:nvSpPr>
        <dsp:cNvPr id="0" name=""/>
        <dsp:cNvSpPr/>
      </dsp:nvSpPr>
      <dsp:spPr>
        <a:xfrm>
          <a:off x="484747" y="269686"/>
          <a:ext cx="1434492" cy="1434492"/>
        </a:xfrm>
        <a:custGeom>
          <a:avLst/>
          <a:gdLst/>
          <a:ahLst/>
          <a:cxnLst/>
          <a:rect l="0" t="0" r="0" b="0"/>
          <a:pathLst>
            <a:path>
              <a:moveTo>
                <a:pt x="2323" y="659559"/>
              </a:moveTo>
              <a:arcTo wR="717246" hR="717246" stAng="11076793" swAng="2301569"/>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928557" y="970"/>
          <a:ext cx="962285" cy="625485"/>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mj-lt"/>
            </a:rPr>
            <a:t>Reward</a:t>
          </a:r>
          <a:endParaRPr lang="en-US" sz="1300" kern="1200" dirty="0">
            <a:latin typeface="+mj-lt"/>
          </a:endParaRPr>
        </a:p>
      </dsp:txBody>
      <dsp:txXfrm>
        <a:off x="959091" y="31504"/>
        <a:ext cx="901217" cy="564417"/>
      </dsp:txXfrm>
    </dsp:sp>
    <dsp:sp modelId="{5908111D-560D-4F9E-8B4C-EAA9263E3D89}">
      <dsp:nvSpPr>
        <dsp:cNvPr id="0" name=""/>
        <dsp:cNvSpPr/>
      </dsp:nvSpPr>
      <dsp:spPr>
        <a:xfrm>
          <a:off x="575900" y="313713"/>
          <a:ext cx="1667599" cy="1667599"/>
        </a:xfrm>
        <a:custGeom>
          <a:avLst/>
          <a:gdLst/>
          <a:ahLst/>
          <a:cxnLst/>
          <a:rect l="0" t="0" r="0" b="0"/>
          <a:pathLst>
            <a:path>
              <a:moveTo>
                <a:pt x="1443954" y="265527"/>
              </a:moveTo>
              <a:arcTo wR="833799" hR="833799" stAng="19022129" swAng="2300897"/>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650649" y="1251670"/>
          <a:ext cx="962285" cy="625485"/>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mj-lt"/>
            </a:rPr>
            <a:t>Risk</a:t>
          </a:r>
          <a:endParaRPr lang="en-US" sz="1300" kern="1200" dirty="0">
            <a:latin typeface="+mj-lt"/>
          </a:endParaRPr>
        </a:p>
      </dsp:txBody>
      <dsp:txXfrm>
        <a:off x="1681183" y="1282204"/>
        <a:ext cx="901217" cy="564417"/>
      </dsp:txXfrm>
    </dsp:sp>
    <dsp:sp modelId="{A440EEC7-06B9-4427-B396-E59D3F35709D}">
      <dsp:nvSpPr>
        <dsp:cNvPr id="0" name=""/>
        <dsp:cNvSpPr/>
      </dsp:nvSpPr>
      <dsp:spPr>
        <a:xfrm>
          <a:off x="575900" y="313713"/>
          <a:ext cx="1667599" cy="1667599"/>
        </a:xfrm>
        <a:custGeom>
          <a:avLst/>
          <a:gdLst/>
          <a:ahLst/>
          <a:cxnLst/>
          <a:rect l="0" t="0" r="0" b="0"/>
          <a:pathLst>
            <a:path>
              <a:moveTo>
                <a:pt x="1089429" y="1627447"/>
              </a:moveTo>
              <a:arcTo wR="833799" hR="833799" stAng="4328791" swAng="2142419"/>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206465" y="1251670"/>
          <a:ext cx="962285" cy="625485"/>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mj-lt"/>
            </a:rPr>
            <a:t>Mitigation</a:t>
          </a:r>
          <a:endParaRPr lang="en-US" sz="1300" kern="1200" dirty="0">
            <a:latin typeface="+mj-lt"/>
          </a:endParaRPr>
        </a:p>
      </dsp:txBody>
      <dsp:txXfrm>
        <a:off x="236999" y="1282204"/>
        <a:ext cx="901217" cy="564417"/>
      </dsp:txXfrm>
    </dsp:sp>
    <dsp:sp modelId="{1DB33F97-80F0-407A-B39F-C06AD23D35E7}">
      <dsp:nvSpPr>
        <dsp:cNvPr id="0" name=""/>
        <dsp:cNvSpPr/>
      </dsp:nvSpPr>
      <dsp:spPr>
        <a:xfrm>
          <a:off x="575900" y="313713"/>
          <a:ext cx="1667599" cy="1667599"/>
        </a:xfrm>
        <a:custGeom>
          <a:avLst/>
          <a:gdLst/>
          <a:ahLst/>
          <a:cxnLst/>
          <a:rect l="0" t="0" r="0" b="0"/>
          <a:pathLst>
            <a:path>
              <a:moveTo>
                <a:pt x="2704" y="766694"/>
              </a:moveTo>
              <a:arcTo wR="833799" hR="833799" stAng="11076974" swAng="2300897"/>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629766" y="488"/>
          <a:ext cx="721667" cy="46908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2">
                  <a:lumMod val="50000"/>
                </a:schemeClr>
              </a:solidFill>
              <a:latin typeface="+mj-lt"/>
            </a:rPr>
            <a:t>Reward</a:t>
          </a:r>
          <a:endParaRPr lang="en-US" sz="900" kern="1200" dirty="0">
            <a:solidFill>
              <a:schemeClr val="bg2">
                <a:lumMod val="50000"/>
              </a:schemeClr>
            </a:solidFill>
            <a:latin typeface="+mj-lt"/>
          </a:endParaRPr>
        </a:p>
      </dsp:txBody>
      <dsp:txXfrm>
        <a:off x="652665" y="23387"/>
        <a:ext cx="675869" cy="423285"/>
      </dsp:txXfrm>
    </dsp:sp>
    <dsp:sp modelId="{5908111D-560D-4F9E-8B4C-EAA9263E3D89}">
      <dsp:nvSpPr>
        <dsp:cNvPr id="0" name=""/>
        <dsp:cNvSpPr/>
      </dsp:nvSpPr>
      <dsp:spPr>
        <a:xfrm>
          <a:off x="364259" y="235030"/>
          <a:ext cx="1252680" cy="1252680"/>
        </a:xfrm>
        <a:custGeom>
          <a:avLst/>
          <a:gdLst/>
          <a:ahLst/>
          <a:cxnLst/>
          <a:rect l="0" t="0" r="0" b="0"/>
          <a:pathLst>
            <a:path>
              <a:moveTo>
                <a:pt x="1084315" y="199068"/>
              </a:moveTo>
              <a:arcTo wR="626340" hR="626340" stAng="19019185" swAng="230492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172192" y="939999"/>
          <a:ext cx="721667" cy="469083"/>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effectLst>
                <a:outerShdw blurRad="38100" dist="38100" dir="2700000" algn="tl">
                  <a:srgbClr val="000000">
                    <a:alpha val="43137"/>
                  </a:srgbClr>
                </a:outerShdw>
              </a:effectLst>
              <a:latin typeface="+mj-lt"/>
            </a:rPr>
            <a:t>Risk</a:t>
          </a:r>
          <a:endParaRPr lang="en-US" sz="900" b="1" kern="1200" dirty="0">
            <a:effectLst>
              <a:outerShdw blurRad="38100" dist="38100" dir="2700000" algn="tl">
                <a:srgbClr val="000000">
                  <a:alpha val="43137"/>
                </a:srgbClr>
              </a:outerShdw>
            </a:effectLst>
            <a:latin typeface="+mj-lt"/>
          </a:endParaRPr>
        </a:p>
      </dsp:txBody>
      <dsp:txXfrm>
        <a:off x="1195091" y="962898"/>
        <a:ext cx="675869" cy="423285"/>
      </dsp:txXfrm>
    </dsp:sp>
    <dsp:sp modelId="{A440EEC7-06B9-4427-B396-E59D3F35709D}">
      <dsp:nvSpPr>
        <dsp:cNvPr id="0" name=""/>
        <dsp:cNvSpPr/>
      </dsp:nvSpPr>
      <dsp:spPr>
        <a:xfrm>
          <a:off x="364259" y="235030"/>
          <a:ext cx="1252680" cy="1252680"/>
        </a:xfrm>
        <a:custGeom>
          <a:avLst/>
          <a:gdLst/>
          <a:ahLst/>
          <a:cxnLst/>
          <a:rect l="0" t="0" r="0" b="0"/>
          <a:pathLst>
            <a:path>
              <a:moveTo>
                <a:pt x="818859" y="1222359"/>
              </a:moveTo>
              <a:arcTo wR="626340" hR="626340" stAng="4325944" swAng="2148113"/>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87339" y="939999"/>
          <a:ext cx="721667" cy="46908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2">
                  <a:lumMod val="50000"/>
                </a:schemeClr>
              </a:solidFill>
              <a:latin typeface="+mj-lt"/>
            </a:rPr>
            <a:t>Mitigation</a:t>
          </a:r>
          <a:endParaRPr lang="en-US" sz="900" kern="1200" dirty="0">
            <a:solidFill>
              <a:schemeClr val="bg2">
                <a:lumMod val="50000"/>
              </a:schemeClr>
            </a:solidFill>
            <a:latin typeface="+mj-lt"/>
          </a:endParaRPr>
        </a:p>
      </dsp:txBody>
      <dsp:txXfrm>
        <a:off x="110238" y="962898"/>
        <a:ext cx="675869" cy="423285"/>
      </dsp:txXfrm>
    </dsp:sp>
    <dsp:sp modelId="{1DB33F97-80F0-407A-B39F-C06AD23D35E7}">
      <dsp:nvSpPr>
        <dsp:cNvPr id="0" name=""/>
        <dsp:cNvSpPr/>
      </dsp:nvSpPr>
      <dsp:spPr>
        <a:xfrm>
          <a:off x="364259" y="235030"/>
          <a:ext cx="1252680" cy="1252680"/>
        </a:xfrm>
        <a:custGeom>
          <a:avLst/>
          <a:gdLst/>
          <a:ahLst/>
          <a:cxnLst/>
          <a:rect l="0" t="0" r="0" b="0"/>
          <a:pathLst>
            <a:path>
              <a:moveTo>
                <a:pt x="2015" y="576129"/>
              </a:moveTo>
              <a:arcTo wR="626340" hR="626340" stAng="11075887" swAng="230492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629766" y="488"/>
          <a:ext cx="721667" cy="46908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2">
                  <a:lumMod val="50000"/>
                </a:schemeClr>
              </a:solidFill>
              <a:latin typeface="+mj-lt"/>
            </a:rPr>
            <a:t>Reward</a:t>
          </a:r>
          <a:endParaRPr lang="en-US" sz="900" kern="1200" dirty="0">
            <a:solidFill>
              <a:schemeClr val="bg2">
                <a:lumMod val="50000"/>
              </a:schemeClr>
            </a:solidFill>
            <a:latin typeface="+mj-lt"/>
          </a:endParaRPr>
        </a:p>
      </dsp:txBody>
      <dsp:txXfrm>
        <a:off x="652665" y="23387"/>
        <a:ext cx="675869" cy="423285"/>
      </dsp:txXfrm>
    </dsp:sp>
    <dsp:sp modelId="{5908111D-560D-4F9E-8B4C-EAA9263E3D89}">
      <dsp:nvSpPr>
        <dsp:cNvPr id="0" name=""/>
        <dsp:cNvSpPr/>
      </dsp:nvSpPr>
      <dsp:spPr>
        <a:xfrm>
          <a:off x="364259" y="235030"/>
          <a:ext cx="1252680" cy="1252680"/>
        </a:xfrm>
        <a:custGeom>
          <a:avLst/>
          <a:gdLst/>
          <a:ahLst/>
          <a:cxnLst/>
          <a:rect l="0" t="0" r="0" b="0"/>
          <a:pathLst>
            <a:path>
              <a:moveTo>
                <a:pt x="1084315" y="199068"/>
              </a:moveTo>
              <a:arcTo wR="626340" hR="626340" stAng="19019185" swAng="230492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172192" y="939999"/>
          <a:ext cx="721667" cy="469083"/>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effectLst>
                <a:outerShdw blurRad="38100" dist="38100" dir="2700000" algn="tl">
                  <a:srgbClr val="000000">
                    <a:alpha val="43137"/>
                  </a:srgbClr>
                </a:outerShdw>
              </a:effectLst>
              <a:latin typeface="+mj-lt"/>
            </a:rPr>
            <a:t>Risk</a:t>
          </a:r>
          <a:endParaRPr lang="en-US" sz="900" b="1" kern="1200" dirty="0">
            <a:effectLst>
              <a:outerShdw blurRad="38100" dist="38100" dir="2700000" algn="tl">
                <a:srgbClr val="000000">
                  <a:alpha val="43137"/>
                </a:srgbClr>
              </a:outerShdw>
            </a:effectLst>
            <a:latin typeface="+mj-lt"/>
          </a:endParaRPr>
        </a:p>
      </dsp:txBody>
      <dsp:txXfrm>
        <a:off x="1195091" y="962898"/>
        <a:ext cx="675869" cy="423285"/>
      </dsp:txXfrm>
    </dsp:sp>
    <dsp:sp modelId="{A440EEC7-06B9-4427-B396-E59D3F35709D}">
      <dsp:nvSpPr>
        <dsp:cNvPr id="0" name=""/>
        <dsp:cNvSpPr/>
      </dsp:nvSpPr>
      <dsp:spPr>
        <a:xfrm>
          <a:off x="364259" y="235030"/>
          <a:ext cx="1252680" cy="1252680"/>
        </a:xfrm>
        <a:custGeom>
          <a:avLst/>
          <a:gdLst/>
          <a:ahLst/>
          <a:cxnLst/>
          <a:rect l="0" t="0" r="0" b="0"/>
          <a:pathLst>
            <a:path>
              <a:moveTo>
                <a:pt x="818859" y="1222359"/>
              </a:moveTo>
              <a:arcTo wR="626340" hR="626340" stAng="4325944" swAng="2148113"/>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87339" y="939999"/>
          <a:ext cx="721667" cy="46908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2">
                  <a:lumMod val="50000"/>
                </a:schemeClr>
              </a:solidFill>
              <a:latin typeface="+mj-lt"/>
            </a:rPr>
            <a:t>Mitigation</a:t>
          </a:r>
          <a:endParaRPr lang="en-US" sz="900" kern="1200" dirty="0">
            <a:solidFill>
              <a:schemeClr val="bg2">
                <a:lumMod val="50000"/>
              </a:schemeClr>
            </a:solidFill>
            <a:latin typeface="+mj-lt"/>
          </a:endParaRPr>
        </a:p>
      </dsp:txBody>
      <dsp:txXfrm>
        <a:off x="110238" y="962898"/>
        <a:ext cx="675869" cy="423285"/>
      </dsp:txXfrm>
    </dsp:sp>
    <dsp:sp modelId="{1DB33F97-80F0-407A-B39F-C06AD23D35E7}">
      <dsp:nvSpPr>
        <dsp:cNvPr id="0" name=""/>
        <dsp:cNvSpPr/>
      </dsp:nvSpPr>
      <dsp:spPr>
        <a:xfrm>
          <a:off x="364259" y="235030"/>
          <a:ext cx="1252680" cy="1252680"/>
        </a:xfrm>
        <a:custGeom>
          <a:avLst/>
          <a:gdLst/>
          <a:ahLst/>
          <a:cxnLst/>
          <a:rect l="0" t="0" r="0" b="0"/>
          <a:pathLst>
            <a:path>
              <a:moveTo>
                <a:pt x="2015" y="576129"/>
              </a:moveTo>
              <a:arcTo wR="626340" hR="626340" stAng="11075887" swAng="230492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629766" y="488"/>
          <a:ext cx="721667" cy="46908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2">
                  <a:lumMod val="50000"/>
                </a:schemeClr>
              </a:solidFill>
              <a:latin typeface="+mj-lt"/>
            </a:rPr>
            <a:t>Reward</a:t>
          </a:r>
          <a:endParaRPr lang="en-US" sz="900" kern="1200" dirty="0">
            <a:solidFill>
              <a:schemeClr val="bg2">
                <a:lumMod val="50000"/>
              </a:schemeClr>
            </a:solidFill>
            <a:latin typeface="+mj-lt"/>
          </a:endParaRPr>
        </a:p>
      </dsp:txBody>
      <dsp:txXfrm>
        <a:off x="652665" y="23387"/>
        <a:ext cx="675869" cy="423285"/>
      </dsp:txXfrm>
    </dsp:sp>
    <dsp:sp modelId="{5908111D-560D-4F9E-8B4C-EAA9263E3D89}">
      <dsp:nvSpPr>
        <dsp:cNvPr id="0" name=""/>
        <dsp:cNvSpPr/>
      </dsp:nvSpPr>
      <dsp:spPr>
        <a:xfrm>
          <a:off x="364259" y="235030"/>
          <a:ext cx="1252680" cy="1252680"/>
        </a:xfrm>
        <a:custGeom>
          <a:avLst/>
          <a:gdLst/>
          <a:ahLst/>
          <a:cxnLst/>
          <a:rect l="0" t="0" r="0" b="0"/>
          <a:pathLst>
            <a:path>
              <a:moveTo>
                <a:pt x="1084315" y="199068"/>
              </a:moveTo>
              <a:arcTo wR="626340" hR="626340" stAng="19019185" swAng="230492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172192" y="939999"/>
          <a:ext cx="721667" cy="469083"/>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effectLst>
                <a:outerShdw blurRad="38100" dist="38100" dir="2700000" algn="tl">
                  <a:srgbClr val="000000">
                    <a:alpha val="43137"/>
                  </a:srgbClr>
                </a:outerShdw>
              </a:effectLst>
              <a:latin typeface="+mj-lt"/>
            </a:rPr>
            <a:t>Risk</a:t>
          </a:r>
          <a:endParaRPr lang="en-US" sz="900" b="1" kern="1200" dirty="0">
            <a:effectLst>
              <a:outerShdw blurRad="38100" dist="38100" dir="2700000" algn="tl">
                <a:srgbClr val="000000">
                  <a:alpha val="43137"/>
                </a:srgbClr>
              </a:outerShdw>
            </a:effectLst>
            <a:latin typeface="+mj-lt"/>
          </a:endParaRPr>
        </a:p>
      </dsp:txBody>
      <dsp:txXfrm>
        <a:off x="1195091" y="962898"/>
        <a:ext cx="675869" cy="423285"/>
      </dsp:txXfrm>
    </dsp:sp>
    <dsp:sp modelId="{A440EEC7-06B9-4427-B396-E59D3F35709D}">
      <dsp:nvSpPr>
        <dsp:cNvPr id="0" name=""/>
        <dsp:cNvSpPr/>
      </dsp:nvSpPr>
      <dsp:spPr>
        <a:xfrm>
          <a:off x="364259" y="235030"/>
          <a:ext cx="1252680" cy="1252680"/>
        </a:xfrm>
        <a:custGeom>
          <a:avLst/>
          <a:gdLst/>
          <a:ahLst/>
          <a:cxnLst/>
          <a:rect l="0" t="0" r="0" b="0"/>
          <a:pathLst>
            <a:path>
              <a:moveTo>
                <a:pt x="818859" y="1222359"/>
              </a:moveTo>
              <a:arcTo wR="626340" hR="626340" stAng="4325944" swAng="2148113"/>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87339" y="939999"/>
          <a:ext cx="721667" cy="46908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2">
                  <a:lumMod val="50000"/>
                </a:schemeClr>
              </a:solidFill>
              <a:latin typeface="+mj-lt"/>
            </a:rPr>
            <a:t>Mitigation</a:t>
          </a:r>
          <a:endParaRPr lang="en-US" sz="900" kern="1200" dirty="0">
            <a:solidFill>
              <a:schemeClr val="bg2">
                <a:lumMod val="50000"/>
              </a:schemeClr>
            </a:solidFill>
            <a:latin typeface="+mj-lt"/>
          </a:endParaRPr>
        </a:p>
      </dsp:txBody>
      <dsp:txXfrm>
        <a:off x="110238" y="962898"/>
        <a:ext cx="675869" cy="423285"/>
      </dsp:txXfrm>
    </dsp:sp>
    <dsp:sp modelId="{1DB33F97-80F0-407A-B39F-C06AD23D35E7}">
      <dsp:nvSpPr>
        <dsp:cNvPr id="0" name=""/>
        <dsp:cNvSpPr/>
      </dsp:nvSpPr>
      <dsp:spPr>
        <a:xfrm>
          <a:off x="364259" y="235030"/>
          <a:ext cx="1252680" cy="1252680"/>
        </a:xfrm>
        <a:custGeom>
          <a:avLst/>
          <a:gdLst/>
          <a:ahLst/>
          <a:cxnLst/>
          <a:rect l="0" t="0" r="0" b="0"/>
          <a:pathLst>
            <a:path>
              <a:moveTo>
                <a:pt x="2015" y="576129"/>
              </a:moveTo>
              <a:arcTo wR="626340" hR="626340" stAng="11075887" swAng="230492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788221" y="734"/>
          <a:ext cx="827544" cy="53790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2">
                  <a:lumMod val="50000"/>
                </a:schemeClr>
              </a:solidFill>
              <a:latin typeface="+mj-lt"/>
            </a:rPr>
            <a:t>Reward</a:t>
          </a:r>
          <a:endParaRPr lang="en-US" sz="1100" kern="1200" dirty="0">
            <a:solidFill>
              <a:schemeClr val="bg2">
                <a:lumMod val="50000"/>
              </a:schemeClr>
            </a:solidFill>
            <a:latin typeface="+mj-lt"/>
          </a:endParaRPr>
        </a:p>
      </dsp:txBody>
      <dsp:txXfrm>
        <a:off x="814479" y="26992"/>
        <a:ext cx="775028" cy="485387"/>
      </dsp:txXfrm>
    </dsp:sp>
    <dsp:sp modelId="{5908111D-560D-4F9E-8B4C-EAA9263E3D89}">
      <dsp:nvSpPr>
        <dsp:cNvPr id="0" name=""/>
        <dsp:cNvSpPr/>
      </dsp:nvSpPr>
      <dsp:spPr>
        <a:xfrm>
          <a:off x="484747" y="269686"/>
          <a:ext cx="1434492" cy="1434492"/>
        </a:xfrm>
        <a:custGeom>
          <a:avLst/>
          <a:gdLst/>
          <a:ahLst/>
          <a:cxnLst/>
          <a:rect l="0" t="0" r="0" b="0"/>
          <a:pathLst>
            <a:path>
              <a:moveTo>
                <a:pt x="1242040" y="228335"/>
              </a:moveTo>
              <a:arcTo wR="717246" hR="717246" stAng="19021638" swAng="2301569"/>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409374" y="1076604"/>
          <a:ext cx="827544" cy="53790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2">
                  <a:lumMod val="50000"/>
                </a:schemeClr>
              </a:solidFill>
              <a:latin typeface="+mj-lt"/>
            </a:rPr>
            <a:t>Risk</a:t>
          </a:r>
          <a:endParaRPr lang="en-US" sz="1100" kern="1200" dirty="0">
            <a:solidFill>
              <a:schemeClr val="bg2">
                <a:lumMod val="50000"/>
              </a:schemeClr>
            </a:solidFill>
            <a:latin typeface="+mj-lt"/>
          </a:endParaRPr>
        </a:p>
      </dsp:txBody>
      <dsp:txXfrm>
        <a:off x="1435632" y="1102862"/>
        <a:ext cx="775028" cy="485387"/>
      </dsp:txXfrm>
    </dsp:sp>
    <dsp:sp modelId="{A440EEC7-06B9-4427-B396-E59D3F35709D}">
      <dsp:nvSpPr>
        <dsp:cNvPr id="0" name=""/>
        <dsp:cNvSpPr/>
      </dsp:nvSpPr>
      <dsp:spPr>
        <a:xfrm>
          <a:off x="484747" y="269686"/>
          <a:ext cx="1434492" cy="1434492"/>
        </a:xfrm>
        <a:custGeom>
          <a:avLst/>
          <a:gdLst/>
          <a:ahLst/>
          <a:cxnLst/>
          <a:rect l="0" t="0" r="0" b="0"/>
          <a:pathLst>
            <a:path>
              <a:moveTo>
                <a:pt x="937236" y="1399922"/>
              </a:moveTo>
              <a:arcTo wR="717246" hR="717246" stAng="4328316" swAng="214336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167067" y="1076604"/>
          <a:ext cx="827544" cy="537903"/>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effectLst>
                <a:outerShdw blurRad="38100" dist="38100" dir="2700000" algn="tl">
                  <a:srgbClr val="000000">
                    <a:alpha val="43137"/>
                  </a:srgbClr>
                </a:outerShdw>
              </a:effectLst>
              <a:latin typeface="+mj-lt"/>
            </a:rPr>
            <a:t>Mitigation</a:t>
          </a:r>
          <a:endParaRPr lang="en-US" sz="1100" b="1" kern="1200" dirty="0">
            <a:effectLst>
              <a:outerShdw blurRad="38100" dist="38100" dir="2700000" algn="tl">
                <a:srgbClr val="000000">
                  <a:alpha val="43137"/>
                </a:srgbClr>
              </a:outerShdw>
            </a:effectLst>
            <a:latin typeface="+mj-lt"/>
          </a:endParaRPr>
        </a:p>
      </dsp:txBody>
      <dsp:txXfrm>
        <a:off x="193325" y="1102862"/>
        <a:ext cx="775028" cy="485387"/>
      </dsp:txXfrm>
    </dsp:sp>
    <dsp:sp modelId="{1DB33F97-80F0-407A-B39F-C06AD23D35E7}">
      <dsp:nvSpPr>
        <dsp:cNvPr id="0" name=""/>
        <dsp:cNvSpPr/>
      </dsp:nvSpPr>
      <dsp:spPr>
        <a:xfrm>
          <a:off x="484747" y="269686"/>
          <a:ext cx="1434492" cy="1434492"/>
        </a:xfrm>
        <a:custGeom>
          <a:avLst/>
          <a:gdLst/>
          <a:ahLst/>
          <a:cxnLst/>
          <a:rect l="0" t="0" r="0" b="0"/>
          <a:pathLst>
            <a:path>
              <a:moveTo>
                <a:pt x="2323" y="659559"/>
              </a:moveTo>
              <a:arcTo wR="717246" hR="717246" stAng="11076793" swAng="2301569"/>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788221" y="734"/>
          <a:ext cx="827544" cy="53790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2">
                  <a:lumMod val="50000"/>
                </a:schemeClr>
              </a:solidFill>
              <a:latin typeface="+mj-lt"/>
            </a:rPr>
            <a:t>Reward</a:t>
          </a:r>
          <a:endParaRPr lang="en-US" sz="1100" kern="1200" dirty="0">
            <a:solidFill>
              <a:schemeClr val="bg2">
                <a:lumMod val="50000"/>
              </a:schemeClr>
            </a:solidFill>
            <a:latin typeface="+mj-lt"/>
          </a:endParaRPr>
        </a:p>
      </dsp:txBody>
      <dsp:txXfrm>
        <a:off x="814479" y="26992"/>
        <a:ext cx="775028" cy="485387"/>
      </dsp:txXfrm>
    </dsp:sp>
    <dsp:sp modelId="{5908111D-560D-4F9E-8B4C-EAA9263E3D89}">
      <dsp:nvSpPr>
        <dsp:cNvPr id="0" name=""/>
        <dsp:cNvSpPr/>
      </dsp:nvSpPr>
      <dsp:spPr>
        <a:xfrm>
          <a:off x="484747" y="269686"/>
          <a:ext cx="1434492" cy="1434492"/>
        </a:xfrm>
        <a:custGeom>
          <a:avLst/>
          <a:gdLst/>
          <a:ahLst/>
          <a:cxnLst/>
          <a:rect l="0" t="0" r="0" b="0"/>
          <a:pathLst>
            <a:path>
              <a:moveTo>
                <a:pt x="1242040" y="228335"/>
              </a:moveTo>
              <a:arcTo wR="717246" hR="717246" stAng="19021638" swAng="2301569"/>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409374" y="1076604"/>
          <a:ext cx="827544" cy="53790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2">
                  <a:lumMod val="50000"/>
                </a:schemeClr>
              </a:solidFill>
              <a:latin typeface="+mj-lt"/>
            </a:rPr>
            <a:t>Risk</a:t>
          </a:r>
          <a:endParaRPr lang="en-US" sz="1100" kern="1200" dirty="0">
            <a:solidFill>
              <a:schemeClr val="bg2">
                <a:lumMod val="50000"/>
              </a:schemeClr>
            </a:solidFill>
            <a:latin typeface="+mj-lt"/>
          </a:endParaRPr>
        </a:p>
      </dsp:txBody>
      <dsp:txXfrm>
        <a:off x="1435632" y="1102862"/>
        <a:ext cx="775028" cy="485387"/>
      </dsp:txXfrm>
    </dsp:sp>
    <dsp:sp modelId="{A440EEC7-06B9-4427-B396-E59D3F35709D}">
      <dsp:nvSpPr>
        <dsp:cNvPr id="0" name=""/>
        <dsp:cNvSpPr/>
      </dsp:nvSpPr>
      <dsp:spPr>
        <a:xfrm>
          <a:off x="484747" y="269686"/>
          <a:ext cx="1434492" cy="1434492"/>
        </a:xfrm>
        <a:custGeom>
          <a:avLst/>
          <a:gdLst/>
          <a:ahLst/>
          <a:cxnLst/>
          <a:rect l="0" t="0" r="0" b="0"/>
          <a:pathLst>
            <a:path>
              <a:moveTo>
                <a:pt x="937236" y="1399922"/>
              </a:moveTo>
              <a:arcTo wR="717246" hR="717246" stAng="4328316" swAng="214336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167067" y="1076604"/>
          <a:ext cx="827544" cy="537903"/>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effectLst>
                <a:outerShdw blurRad="38100" dist="38100" dir="2700000" algn="tl">
                  <a:srgbClr val="000000">
                    <a:alpha val="43137"/>
                  </a:srgbClr>
                </a:outerShdw>
              </a:effectLst>
              <a:latin typeface="+mj-lt"/>
            </a:rPr>
            <a:t>Mitigation</a:t>
          </a:r>
          <a:endParaRPr lang="en-US" sz="1100" b="1" kern="1200" dirty="0">
            <a:effectLst>
              <a:outerShdw blurRad="38100" dist="38100" dir="2700000" algn="tl">
                <a:srgbClr val="000000">
                  <a:alpha val="43137"/>
                </a:srgbClr>
              </a:outerShdw>
            </a:effectLst>
            <a:latin typeface="+mj-lt"/>
          </a:endParaRPr>
        </a:p>
      </dsp:txBody>
      <dsp:txXfrm>
        <a:off x="193325" y="1102862"/>
        <a:ext cx="775028" cy="485387"/>
      </dsp:txXfrm>
    </dsp:sp>
    <dsp:sp modelId="{1DB33F97-80F0-407A-B39F-C06AD23D35E7}">
      <dsp:nvSpPr>
        <dsp:cNvPr id="0" name=""/>
        <dsp:cNvSpPr/>
      </dsp:nvSpPr>
      <dsp:spPr>
        <a:xfrm>
          <a:off x="484747" y="269686"/>
          <a:ext cx="1434492" cy="1434492"/>
        </a:xfrm>
        <a:custGeom>
          <a:avLst/>
          <a:gdLst/>
          <a:ahLst/>
          <a:cxnLst/>
          <a:rect l="0" t="0" r="0" b="0"/>
          <a:pathLst>
            <a:path>
              <a:moveTo>
                <a:pt x="2323" y="659559"/>
              </a:moveTo>
              <a:arcTo wR="717246" hR="717246" stAng="11076793" swAng="2301569"/>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2116335" y="1372"/>
          <a:ext cx="1863328" cy="121116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2">
                  <a:lumMod val="50000"/>
                </a:schemeClr>
              </a:solidFill>
              <a:latin typeface="+mj-lt"/>
            </a:rPr>
            <a:t>Reward</a:t>
          </a:r>
          <a:endParaRPr lang="en-US" sz="2500" kern="1200" dirty="0">
            <a:solidFill>
              <a:schemeClr val="bg2">
                <a:lumMod val="50000"/>
              </a:schemeClr>
            </a:solidFill>
            <a:latin typeface="+mj-lt"/>
          </a:endParaRPr>
        </a:p>
      </dsp:txBody>
      <dsp:txXfrm>
        <a:off x="2175459" y="60496"/>
        <a:ext cx="1745080" cy="1092915"/>
      </dsp:txXfrm>
    </dsp:sp>
    <dsp:sp modelId="{5908111D-560D-4F9E-8B4C-EAA9263E3D89}">
      <dsp:nvSpPr>
        <dsp:cNvPr id="0" name=""/>
        <dsp:cNvSpPr/>
      </dsp:nvSpPr>
      <dsp:spPr>
        <a:xfrm>
          <a:off x="1431963" y="606954"/>
          <a:ext cx="3232073" cy="3232073"/>
        </a:xfrm>
        <a:custGeom>
          <a:avLst/>
          <a:gdLst/>
          <a:ahLst/>
          <a:cxnLst/>
          <a:rect l="0" t="0" r="0" b="0"/>
          <a:pathLst>
            <a:path>
              <a:moveTo>
                <a:pt x="2798080" y="514062"/>
              </a:moveTo>
              <a:arcTo wR="1616036" hR="1616036" stAng="19020466" swAng="2303174"/>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3515864" y="2425427"/>
          <a:ext cx="1863328" cy="121116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2">
                  <a:lumMod val="50000"/>
                </a:schemeClr>
              </a:solidFill>
              <a:latin typeface="+mj-lt"/>
            </a:rPr>
            <a:t>Risk</a:t>
          </a:r>
          <a:endParaRPr lang="en-US" sz="2500" kern="1200" dirty="0">
            <a:solidFill>
              <a:schemeClr val="bg2">
                <a:lumMod val="50000"/>
              </a:schemeClr>
            </a:solidFill>
            <a:latin typeface="+mj-lt"/>
          </a:endParaRPr>
        </a:p>
      </dsp:txBody>
      <dsp:txXfrm>
        <a:off x="3574988" y="2484551"/>
        <a:ext cx="1745080" cy="1092915"/>
      </dsp:txXfrm>
    </dsp:sp>
    <dsp:sp modelId="{A440EEC7-06B9-4427-B396-E59D3F35709D}">
      <dsp:nvSpPr>
        <dsp:cNvPr id="0" name=""/>
        <dsp:cNvSpPr/>
      </dsp:nvSpPr>
      <dsp:spPr>
        <a:xfrm>
          <a:off x="1431963" y="606954"/>
          <a:ext cx="3232073" cy="3232073"/>
        </a:xfrm>
        <a:custGeom>
          <a:avLst/>
          <a:gdLst/>
          <a:ahLst/>
          <a:cxnLst/>
          <a:rect l="0" t="0" r="0" b="0"/>
          <a:pathLst>
            <a:path>
              <a:moveTo>
                <a:pt x="2112207" y="3154018"/>
              </a:moveTo>
              <a:arcTo wR="1616036" hR="1616036" stAng="4327182" swAng="2145637"/>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716807" y="2425427"/>
          <a:ext cx="1863328" cy="121116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2">
                  <a:lumMod val="50000"/>
                </a:schemeClr>
              </a:solidFill>
              <a:latin typeface="+mj-lt"/>
            </a:rPr>
            <a:t>Mitigation</a:t>
          </a:r>
          <a:endParaRPr lang="en-US" sz="2500" kern="1200" dirty="0">
            <a:solidFill>
              <a:schemeClr val="bg2">
                <a:lumMod val="50000"/>
              </a:schemeClr>
            </a:solidFill>
            <a:latin typeface="+mj-lt"/>
          </a:endParaRPr>
        </a:p>
      </dsp:txBody>
      <dsp:txXfrm>
        <a:off x="775931" y="2484551"/>
        <a:ext cx="1745080" cy="1092915"/>
      </dsp:txXfrm>
    </dsp:sp>
    <dsp:sp modelId="{1DB33F97-80F0-407A-B39F-C06AD23D35E7}">
      <dsp:nvSpPr>
        <dsp:cNvPr id="0" name=""/>
        <dsp:cNvSpPr/>
      </dsp:nvSpPr>
      <dsp:spPr>
        <a:xfrm>
          <a:off x="1431963" y="606954"/>
          <a:ext cx="3232073" cy="3232073"/>
        </a:xfrm>
        <a:custGeom>
          <a:avLst/>
          <a:gdLst/>
          <a:ahLst/>
          <a:cxnLst/>
          <a:rect l="0" t="0" r="0" b="0"/>
          <a:pathLst>
            <a:path>
              <a:moveTo>
                <a:pt x="5219" y="1486263"/>
              </a:moveTo>
              <a:arcTo wR="1616036" hR="1616036" stAng="11076360" swAng="2303174"/>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797301" y="965"/>
          <a:ext cx="815542" cy="530102"/>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effectLst>
                <a:outerShdw blurRad="38100" dist="38100" dir="2700000" algn="tl">
                  <a:srgbClr val="000000">
                    <a:alpha val="43137"/>
                  </a:srgbClr>
                </a:outerShdw>
              </a:effectLst>
              <a:latin typeface="+mj-lt"/>
            </a:rPr>
            <a:t>Reward</a:t>
          </a:r>
          <a:endParaRPr lang="en-US" sz="1100" b="1" kern="1200" dirty="0">
            <a:effectLst>
              <a:outerShdw blurRad="38100" dist="38100" dir="2700000" algn="tl">
                <a:srgbClr val="000000">
                  <a:alpha val="43137"/>
                </a:srgbClr>
              </a:outerShdw>
            </a:effectLst>
            <a:latin typeface="+mj-lt"/>
          </a:endParaRPr>
        </a:p>
      </dsp:txBody>
      <dsp:txXfrm>
        <a:off x="823178" y="26842"/>
        <a:ext cx="763788" cy="478348"/>
      </dsp:txXfrm>
    </dsp:sp>
    <dsp:sp modelId="{5908111D-560D-4F9E-8B4C-EAA9263E3D89}">
      <dsp:nvSpPr>
        <dsp:cNvPr id="0" name=""/>
        <dsp:cNvSpPr/>
      </dsp:nvSpPr>
      <dsp:spPr>
        <a:xfrm>
          <a:off x="498496" y="266016"/>
          <a:ext cx="1413153" cy="1413153"/>
        </a:xfrm>
        <a:custGeom>
          <a:avLst/>
          <a:gdLst/>
          <a:ahLst/>
          <a:cxnLst/>
          <a:rect l="0" t="0" r="0" b="0"/>
          <a:pathLst>
            <a:path>
              <a:moveTo>
                <a:pt x="1223658" y="225040"/>
              </a:moveTo>
              <a:arcTo wR="706576" hR="706576" stAng="19022316" swAng="2300642"/>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409215" y="1060830"/>
          <a:ext cx="815542" cy="530102"/>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2">
                  <a:lumMod val="50000"/>
                </a:schemeClr>
              </a:solidFill>
              <a:latin typeface="+mj-lt"/>
            </a:rPr>
            <a:t>Risk</a:t>
          </a:r>
          <a:endParaRPr lang="en-US" sz="1100" kern="1200" dirty="0">
            <a:solidFill>
              <a:schemeClr val="bg2">
                <a:lumMod val="50000"/>
              </a:schemeClr>
            </a:solidFill>
            <a:latin typeface="+mj-lt"/>
          </a:endParaRPr>
        </a:p>
      </dsp:txBody>
      <dsp:txXfrm>
        <a:off x="1435092" y="1086707"/>
        <a:ext cx="763788" cy="478348"/>
      </dsp:txXfrm>
    </dsp:sp>
    <dsp:sp modelId="{A440EEC7-06B9-4427-B396-E59D3F35709D}">
      <dsp:nvSpPr>
        <dsp:cNvPr id="0" name=""/>
        <dsp:cNvSpPr/>
      </dsp:nvSpPr>
      <dsp:spPr>
        <a:xfrm>
          <a:off x="498496" y="266016"/>
          <a:ext cx="1413153" cy="1413153"/>
        </a:xfrm>
        <a:custGeom>
          <a:avLst/>
          <a:gdLst/>
          <a:ahLst/>
          <a:cxnLst/>
          <a:rect l="0" t="0" r="0" b="0"/>
          <a:pathLst>
            <a:path>
              <a:moveTo>
                <a:pt x="923166" y="1379138"/>
              </a:moveTo>
              <a:arcTo wR="706576" hR="706576" stAng="4328971" swAng="214205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185388" y="1060830"/>
          <a:ext cx="815542" cy="530102"/>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2">
                  <a:lumMod val="50000"/>
                </a:schemeClr>
              </a:solidFill>
              <a:latin typeface="+mj-lt"/>
            </a:rPr>
            <a:t>Mitigation</a:t>
          </a:r>
          <a:endParaRPr lang="en-US" sz="1100" kern="1200" dirty="0">
            <a:solidFill>
              <a:schemeClr val="bg2">
                <a:lumMod val="50000"/>
              </a:schemeClr>
            </a:solidFill>
            <a:latin typeface="+mj-lt"/>
          </a:endParaRPr>
        </a:p>
      </dsp:txBody>
      <dsp:txXfrm>
        <a:off x="211265" y="1086707"/>
        <a:ext cx="763788" cy="478348"/>
      </dsp:txXfrm>
    </dsp:sp>
    <dsp:sp modelId="{1DB33F97-80F0-407A-B39F-C06AD23D35E7}">
      <dsp:nvSpPr>
        <dsp:cNvPr id="0" name=""/>
        <dsp:cNvSpPr/>
      </dsp:nvSpPr>
      <dsp:spPr>
        <a:xfrm>
          <a:off x="498496" y="266016"/>
          <a:ext cx="1413153" cy="1413153"/>
        </a:xfrm>
        <a:custGeom>
          <a:avLst/>
          <a:gdLst/>
          <a:ahLst/>
          <a:cxnLst/>
          <a:rect l="0" t="0" r="0" b="0"/>
          <a:pathLst>
            <a:path>
              <a:moveTo>
                <a:pt x="2293" y="649696"/>
              </a:moveTo>
              <a:arcTo wR="706576" hR="706576" stAng="11077043" swAng="2300642"/>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629766" y="488"/>
          <a:ext cx="721667" cy="46908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2">
                  <a:lumMod val="50000"/>
                </a:schemeClr>
              </a:solidFill>
              <a:latin typeface="+mj-lt"/>
            </a:rPr>
            <a:t>Reward</a:t>
          </a:r>
          <a:endParaRPr lang="en-US" sz="900" kern="1200" dirty="0">
            <a:solidFill>
              <a:schemeClr val="bg2">
                <a:lumMod val="50000"/>
              </a:schemeClr>
            </a:solidFill>
            <a:latin typeface="+mj-lt"/>
          </a:endParaRPr>
        </a:p>
      </dsp:txBody>
      <dsp:txXfrm>
        <a:off x="652665" y="23387"/>
        <a:ext cx="675869" cy="423285"/>
      </dsp:txXfrm>
    </dsp:sp>
    <dsp:sp modelId="{5908111D-560D-4F9E-8B4C-EAA9263E3D89}">
      <dsp:nvSpPr>
        <dsp:cNvPr id="0" name=""/>
        <dsp:cNvSpPr/>
      </dsp:nvSpPr>
      <dsp:spPr>
        <a:xfrm>
          <a:off x="364259" y="235030"/>
          <a:ext cx="1252680" cy="1252680"/>
        </a:xfrm>
        <a:custGeom>
          <a:avLst/>
          <a:gdLst/>
          <a:ahLst/>
          <a:cxnLst/>
          <a:rect l="0" t="0" r="0" b="0"/>
          <a:pathLst>
            <a:path>
              <a:moveTo>
                <a:pt x="1084315" y="199068"/>
              </a:moveTo>
              <a:arcTo wR="626340" hR="626340" stAng="19019185" swAng="230492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172192" y="939999"/>
          <a:ext cx="721667" cy="469083"/>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effectLst>
                <a:outerShdw blurRad="38100" dist="38100" dir="2700000" algn="tl">
                  <a:srgbClr val="000000">
                    <a:alpha val="43137"/>
                  </a:srgbClr>
                </a:outerShdw>
              </a:effectLst>
              <a:latin typeface="+mj-lt"/>
            </a:rPr>
            <a:t>Risk</a:t>
          </a:r>
          <a:endParaRPr lang="en-US" sz="900" b="1" kern="1200" dirty="0">
            <a:effectLst>
              <a:outerShdw blurRad="38100" dist="38100" dir="2700000" algn="tl">
                <a:srgbClr val="000000">
                  <a:alpha val="43137"/>
                </a:srgbClr>
              </a:outerShdw>
            </a:effectLst>
            <a:latin typeface="+mj-lt"/>
          </a:endParaRPr>
        </a:p>
      </dsp:txBody>
      <dsp:txXfrm>
        <a:off x="1195091" y="962898"/>
        <a:ext cx="675869" cy="423285"/>
      </dsp:txXfrm>
    </dsp:sp>
    <dsp:sp modelId="{A440EEC7-06B9-4427-B396-E59D3F35709D}">
      <dsp:nvSpPr>
        <dsp:cNvPr id="0" name=""/>
        <dsp:cNvSpPr/>
      </dsp:nvSpPr>
      <dsp:spPr>
        <a:xfrm>
          <a:off x="364259" y="235030"/>
          <a:ext cx="1252680" cy="1252680"/>
        </a:xfrm>
        <a:custGeom>
          <a:avLst/>
          <a:gdLst/>
          <a:ahLst/>
          <a:cxnLst/>
          <a:rect l="0" t="0" r="0" b="0"/>
          <a:pathLst>
            <a:path>
              <a:moveTo>
                <a:pt x="818859" y="1222359"/>
              </a:moveTo>
              <a:arcTo wR="626340" hR="626340" stAng="4325944" swAng="2148113"/>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87339" y="939999"/>
          <a:ext cx="721667" cy="46908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2">
                  <a:lumMod val="50000"/>
                </a:schemeClr>
              </a:solidFill>
              <a:latin typeface="+mj-lt"/>
            </a:rPr>
            <a:t>Mitigation</a:t>
          </a:r>
          <a:endParaRPr lang="en-US" sz="900" kern="1200" dirty="0">
            <a:solidFill>
              <a:schemeClr val="bg2">
                <a:lumMod val="50000"/>
              </a:schemeClr>
            </a:solidFill>
            <a:latin typeface="+mj-lt"/>
          </a:endParaRPr>
        </a:p>
      </dsp:txBody>
      <dsp:txXfrm>
        <a:off x="110238" y="962898"/>
        <a:ext cx="675869" cy="423285"/>
      </dsp:txXfrm>
    </dsp:sp>
    <dsp:sp modelId="{1DB33F97-80F0-407A-B39F-C06AD23D35E7}">
      <dsp:nvSpPr>
        <dsp:cNvPr id="0" name=""/>
        <dsp:cNvSpPr/>
      </dsp:nvSpPr>
      <dsp:spPr>
        <a:xfrm>
          <a:off x="364259" y="235030"/>
          <a:ext cx="1252680" cy="1252680"/>
        </a:xfrm>
        <a:custGeom>
          <a:avLst/>
          <a:gdLst/>
          <a:ahLst/>
          <a:cxnLst/>
          <a:rect l="0" t="0" r="0" b="0"/>
          <a:pathLst>
            <a:path>
              <a:moveTo>
                <a:pt x="2015" y="576129"/>
              </a:moveTo>
              <a:arcTo wR="626340" hR="626340" stAng="11075887" swAng="230492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629766" y="488"/>
          <a:ext cx="721667" cy="46908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2">
                  <a:lumMod val="50000"/>
                </a:schemeClr>
              </a:solidFill>
              <a:latin typeface="+mj-lt"/>
            </a:rPr>
            <a:t>Reward</a:t>
          </a:r>
          <a:endParaRPr lang="en-US" sz="900" kern="1200" dirty="0">
            <a:solidFill>
              <a:schemeClr val="bg2">
                <a:lumMod val="50000"/>
              </a:schemeClr>
            </a:solidFill>
            <a:latin typeface="+mj-lt"/>
          </a:endParaRPr>
        </a:p>
      </dsp:txBody>
      <dsp:txXfrm>
        <a:off x="652665" y="23387"/>
        <a:ext cx="675869" cy="423285"/>
      </dsp:txXfrm>
    </dsp:sp>
    <dsp:sp modelId="{5908111D-560D-4F9E-8B4C-EAA9263E3D89}">
      <dsp:nvSpPr>
        <dsp:cNvPr id="0" name=""/>
        <dsp:cNvSpPr/>
      </dsp:nvSpPr>
      <dsp:spPr>
        <a:xfrm>
          <a:off x="364259" y="235030"/>
          <a:ext cx="1252680" cy="1252680"/>
        </a:xfrm>
        <a:custGeom>
          <a:avLst/>
          <a:gdLst/>
          <a:ahLst/>
          <a:cxnLst/>
          <a:rect l="0" t="0" r="0" b="0"/>
          <a:pathLst>
            <a:path>
              <a:moveTo>
                <a:pt x="1084315" y="199068"/>
              </a:moveTo>
              <a:arcTo wR="626340" hR="626340" stAng="19019185" swAng="230492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172192" y="939999"/>
          <a:ext cx="721667" cy="469083"/>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effectLst>
                <a:outerShdw blurRad="38100" dist="38100" dir="2700000" algn="tl">
                  <a:srgbClr val="000000">
                    <a:alpha val="43137"/>
                  </a:srgbClr>
                </a:outerShdw>
              </a:effectLst>
              <a:latin typeface="+mj-lt"/>
            </a:rPr>
            <a:t>Risk</a:t>
          </a:r>
          <a:endParaRPr lang="en-US" sz="900" b="1" kern="1200" dirty="0">
            <a:effectLst>
              <a:outerShdw blurRad="38100" dist="38100" dir="2700000" algn="tl">
                <a:srgbClr val="000000">
                  <a:alpha val="43137"/>
                </a:srgbClr>
              </a:outerShdw>
            </a:effectLst>
            <a:latin typeface="+mj-lt"/>
          </a:endParaRPr>
        </a:p>
      </dsp:txBody>
      <dsp:txXfrm>
        <a:off x="1195091" y="962898"/>
        <a:ext cx="675869" cy="423285"/>
      </dsp:txXfrm>
    </dsp:sp>
    <dsp:sp modelId="{A440EEC7-06B9-4427-B396-E59D3F35709D}">
      <dsp:nvSpPr>
        <dsp:cNvPr id="0" name=""/>
        <dsp:cNvSpPr/>
      </dsp:nvSpPr>
      <dsp:spPr>
        <a:xfrm>
          <a:off x="364259" y="235030"/>
          <a:ext cx="1252680" cy="1252680"/>
        </a:xfrm>
        <a:custGeom>
          <a:avLst/>
          <a:gdLst/>
          <a:ahLst/>
          <a:cxnLst/>
          <a:rect l="0" t="0" r="0" b="0"/>
          <a:pathLst>
            <a:path>
              <a:moveTo>
                <a:pt x="818859" y="1222359"/>
              </a:moveTo>
              <a:arcTo wR="626340" hR="626340" stAng="4325944" swAng="2148113"/>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87339" y="939999"/>
          <a:ext cx="721667" cy="46908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2">
                  <a:lumMod val="50000"/>
                </a:schemeClr>
              </a:solidFill>
              <a:latin typeface="+mj-lt"/>
            </a:rPr>
            <a:t>Mitigation</a:t>
          </a:r>
          <a:endParaRPr lang="en-US" sz="900" kern="1200" dirty="0">
            <a:solidFill>
              <a:schemeClr val="bg2">
                <a:lumMod val="50000"/>
              </a:schemeClr>
            </a:solidFill>
            <a:latin typeface="+mj-lt"/>
          </a:endParaRPr>
        </a:p>
      </dsp:txBody>
      <dsp:txXfrm>
        <a:off x="110238" y="962898"/>
        <a:ext cx="675869" cy="423285"/>
      </dsp:txXfrm>
    </dsp:sp>
    <dsp:sp modelId="{1DB33F97-80F0-407A-B39F-C06AD23D35E7}">
      <dsp:nvSpPr>
        <dsp:cNvPr id="0" name=""/>
        <dsp:cNvSpPr/>
      </dsp:nvSpPr>
      <dsp:spPr>
        <a:xfrm>
          <a:off x="364259" y="235030"/>
          <a:ext cx="1252680" cy="1252680"/>
        </a:xfrm>
        <a:custGeom>
          <a:avLst/>
          <a:gdLst/>
          <a:ahLst/>
          <a:cxnLst/>
          <a:rect l="0" t="0" r="0" b="0"/>
          <a:pathLst>
            <a:path>
              <a:moveTo>
                <a:pt x="2015" y="576129"/>
              </a:moveTo>
              <a:arcTo wR="626340" hR="626340" stAng="11075887" swAng="230492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629766" y="488"/>
          <a:ext cx="721667" cy="46908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2">
                  <a:lumMod val="50000"/>
                </a:schemeClr>
              </a:solidFill>
              <a:latin typeface="+mj-lt"/>
            </a:rPr>
            <a:t>Reward</a:t>
          </a:r>
          <a:endParaRPr lang="en-US" sz="900" kern="1200" dirty="0">
            <a:solidFill>
              <a:schemeClr val="bg2">
                <a:lumMod val="50000"/>
              </a:schemeClr>
            </a:solidFill>
            <a:latin typeface="+mj-lt"/>
          </a:endParaRPr>
        </a:p>
      </dsp:txBody>
      <dsp:txXfrm>
        <a:off x="652665" y="23387"/>
        <a:ext cx="675869" cy="423285"/>
      </dsp:txXfrm>
    </dsp:sp>
    <dsp:sp modelId="{5908111D-560D-4F9E-8B4C-EAA9263E3D89}">
      <dsp:nvSpPr>
        <dsp:cNvPr id="0" name=""/>
        <dsp:cNvSpPr/>
      </dsp:nvSpPr>
      <dsp:spPr>
        <a:xfrm>
          <a:off x="364259" y="235030"/>
          <a:ext cx="1252680" cy="1252680"/>
        </a:xfrm>
        <a:custGeom>
          <a:avLst/>
          <a:gdLst/>
          <a:ahLst/>
          <a:cxnLst/>
          <a:rect l="0" t="0" r="0" b="0"/>
          <a:pathLst>
            <a:path>
              <a:moveTo>
                <a:pt x="1084315" y="199068"/>
              </a:moveTo>
              <a:arcTo wR="626340" hR="626340" stAng="19019185" swAng="230492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172192" y="939999"/>
          <a:ext cx="721667" cy="469083"/>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effectLst>
                <a:outerShdw blurRad="38100" dist="38100" dir="2700000" algn="tl">
                  <a:srgbClr val="000000">
                    <a:alpha val="43137"/>
                  </a:srgbClr>
                </a:outerShdw>
              </a:effectLst>
              <a:latin typeface="+mj-lt"/>
            </a:rPr>
            <a:t>Risk</a:t>
          </a:r>
          <a:endParaRPr lang="en-US" sz="900" b="1" kern="1200" dirty="0">
            <a:effectLst>
              <a:outerShdw blurRad="38100" dist="38100" dir="2700000" algn="tl">
                <a:srgbClr val="000000">
                  <a:alpha val="43137"/>
                </a:srgbClr>
              </a:outerShdw>
            </a:effectLst>
            <a:latin typeface="+mj-lt"/>
          </a:endParaRPr>
        </a:p>
      </dsp:txBody>
      <dsp:txXfrm>
        <a:off x="1195091" y="962898"/>
        <a:ext cx="675869" cy="423285"/>
      </dsp:txXfrm>
    </dsp:sp>
    <dsp:sp modelId="{A440EEC7-06B9-4427-B396-E59D3F35709D}">
      <dsp:nvSpPr>
        <dsp:cNvPr id="0" name=""/>
        <dsp:cNvSpPr/>
      </dsp:nvSpPr>
      <dsp:spPr>
        <a:xfrm>
          <a:off x="364259" y="235030"/>
          <a:ext cx="1252680" cy="1252680"/>
        </a:xfrm>
        <a:custGeom>
          <a:avLst/>
          <a:gdLst/>
          <a:ahLst/>
          <a:cxnLst/>
          <a:rect l="0" t="0" r="0" b="0"/>
          <a:pathLst>
            <a:path>
              <a:moveTo>
                <a:pt x="818859" y="1222359"/>
              </a:moveTo>
              <a:arcTo wR="626340" hR="626340" stAng="4325944" swAng="2148113"/>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87339" y="939999"/>
          <a:ext cx="721667" cy="46908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2">
                  <a:lumMod val="50000"/>
                </a:schemeClr>
              </a:solidFill>
              <a:latin typeface="+mj-lt"/>
            </a:rPr>
            <a:t>Mitigation</a:t>
          </a:r>
          <a:endParaRPr lang="en-US" sz="900" kern="1200" dirty="0">
            <a:solidFill>
              <a:schemeClr val="bg2">
                <a:lumMod val="50000"/>
              </a:schemeClr>
            </a:solidFill>
            <a:latin typeface="+mj-lt"/>
          </a:endParaRPr>
        </a:p>
      </dsp:txBody>
      <dsp:txXfrm>
        <a:off x="110238" y="962898"/>
        <a:ext cx="675869" cy="423285"/>
      </dsp:txXfrm>
    </dsp:sp>
    <dsp:sp modelId="{1DB33F97-80F0-407A-B39F-C06AD23D35E7}">
      <dsp:nvSpPr>
        <dsp:cNvPr id="0" name=""/>
        <dsp:cNvSpPr/>
      </dsp:nvSpPr>
      <dsp:spPr>
        <a:xfrm>
          <a:off x="364259" y="235030"/>
          <a:ext cx="1252680" cy="1252680"/>
        </a:xfrm>
        <a:custGeom>
          <a:avLst/>
          <a:gdLst/>
          <a:ahLst/>
          <a:cxnLst/>
          <a:rect l="0" t="0" r="0" b="0"/>
          <a:pathLst>
            <a:path>
              <a:moveTo>
                <a:pt x="2015" y="576129"/>
              </a:moveTo>
              <a:arcTo wR="626340" hR="626340" stAng="11075887" swAng="230492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629766" y="488"/>
          <a:ext cx="721667" cy="46908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2">
                  <a:lumMod val="50000"/>
                </a:schemeClr>
              </a:solidFill>
              <a:latin typeface="+mj-lt"/>
            </a:rPr>
            <a:t>Reward</a:t>
          </a:r>
          <a:endParaRPr lang="en-US" sz="900" kern="1200" dirty="0">
            <a:solidFill>
              <a:schemeClr val="bg2">
                <a:lumMod val="50000"/>
              </a:schemeClr>
            </a:solidFill>
            <a:latin typeface="+mj-lt"/>
          </a:endParaRPr>
        </a:p>
      </dsp:txBody>
      <dsp:txXfrm>
        <a:off x="652665" y="23387"/>
        <a:ext cx="675869" cy="423285"/>
      </dsp:txXfrm>
    </dsp:sp>
    <dsp:sp modelId="{5908111D-560D-4F9E-8B4C-EAA9263E3D89}">
      <dsp:nvSpPr>
        <dsp:cNvPr id="0" name=""/>
        <dsp:cNvSpPr/>
      </dsp:nvSpPr>
      <dsp:spPr>
        <a:xfrm>
          <a:off x="364259" y="235030"/>
          <a:ext cx="1252680" cy="1252680"/>
        </a:xfrm>
        <a:custGeom>
          <a:avLst/>
          <a:gdLst/>
          <a:ahLst/>
          <a:cxnLst/>
          <a:rect l="0" t="0" r="0" b="0"/>
          <a:pathLst>
            <a:path>
              <a:moveTo>
                <a:pt x="1084315" y="199068"/>
              </a:moveTo>
              <a:arcTo wR="626340" hR="626340" stAng="19019185" swAng="230492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172192" y="939999"/>
          <a:ext cx="721667" cy="469083"/>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effectLst>
                <a:outerShdw blurRad="38100" dist="38100" dir="2700000" algn="tl">
                  <a:srgbClr val="000000">
                    <a:alpha val="43137"/>
                  </a:srgbClr>
                </a:outerShdw>
              </a:effectLst>
              <a:latin typeface="+mj-lt"/>
            </a:rPr>
            <a:t>Risk</a:t>
          </a:r>
          <a:endParaRPr lang="en-US" sz="900" b="1" kern="1200" dirty="0">
            <a:effectLst>
              <a:outerShdw blurRad="38100" dist="38100" dir="2700000" algn="tl">
                <a:srgbClr val="000000">
                  <a:alpha val="43137"/>
                </a:srgbClr>
              </a:outerShdw>
            </a:effectLst>
            <a:latin typeface="+mj-lt"/>
          </a:endParaRPr>
        </a:p>
      </dsp:txBody>
      <dsp:txXfrm>
        <a:off x="1195091" y="962898"/>
        <a:ext cx="675869" cy="423285"/>
      </dsp:txXfrm>
    </dsp:sp>
    <dsp:sp modelId="{A440EEC7-06B9-4427-B396-E59D3F35709D}">
      <dsp:nvSpPr>
        <dsp:cNvPr id="0" name=""/>
        <dsp:cNvSpPr/>
      </dsp:nvSpPr>
      <dsp:spPr>
        <a:xfrm>
          <a:off x="364259" y="235030"/>
          <a:ext cx="1252680" cy="1252680"/>
        </a:xfrm>
        <a:custGeom>
          <a:avLst/>
          <a:gdLst/>
          <a:ahLst/>
          <a:cxnLst/>
          <a:rect l="0" t="0" r="0" b="0"/>
          <a:pathLst>
            <a:path>
              <a:moveTo>
                <a:pt x="818859" y="1222359"/>
              </a:moveTo>
              <a:arcTo wR="626340" hR="626340" stAng="4325944" swAng="2148113"/>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87339" y="939999"/>
          <a:ext cx="721667" cy="46908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2">
                  <a:lumMod val="50000"/>
                </a:schemeClr>
              </a:solidFill>
              <a:latin typeface="+mj-lt"/>
            </a:rPr>
            <a:t>Mitigation</a:t>
          </a:r>
          <a:endParaRPr lang="en-US" sz="900" kern="1200" dirty="0">
            <a:solidFill>
              <a:schemeClr val="bg2">
                <a:lumMod val="50000"/>
              </a:schemeClr>
            </a:solidFill>
            <a:latin typeface="+mj-lt"/>
          </a:endParaRPr>
        </a:p>
      </dsp:txBody>
      <dsp:txXfrm>
        <a:off x="110238" y="962898"/>
        <a:ext cx="675869" cy="423285"/>
      </dsp:txXfrm>
    </dsp:sp>
    <dsp:sp modelId="{1DB33F97-80F0-407A-B39F-C06AD23D35E7}">
      <dsp:nvSpPr>
        <dsp:cNvPr id="0" name=""/>
        <dsp:cNvSpPr/>
      </dsp:nvSpPr>
      <dsp:spPr>
        <a:xfrm>
          <a:off x="364259" y="235030"/>
          <a:ext cx="1252680" cy="1252680"/>
        </a:xfrm>
        <a:custGeom>
          <a:avLst/>
          <a:gdLst/>
          <a:ahLst/>
          <a:cxnLst/>
          <a:rect l="0" t="0" r="0" b="0"/>
          <a:pathLst>
            <a:path>
              <a:moveTo>
                <a:pt x="2015" y="576129"/>
              </a:moveTo>
              <a:arcTo wR="626340" hR="626340" stAng="11075887" swAng="230492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788221" y="734"/>
          <a:ext cx="827544" cy="53790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2">
                  <a:lumMod val="50000"/>
                </a:schemeClr>
              </a:solidFill>
              <a:latin typeface="+mj-lt"/>
            </a:rPr>
            <a:t>Reward</a:t>
          </a:r>
          <a:endParaRPr lang="en-US" sz="1100" kern="1200" dirty="0">
            <a:solidFill>
              <a:schemeClr val="bg2">
                <a:lumMod val="50000"/>
              </a:schemeClr>
            </a:solidFill>
            <a:latin typeface="+mj-lt"/>
          </a:endParaRPr>
        </a:p>
      </dsp:txBody>
      <dsp:txXfrm>
        <a:off x="814479" y="26992"/>
        <a:ext cx="775028" cy="485387"/>
      </dsp:txXfrm>
    </dsp:sp>
    <dsp:sp modelId="{5908111D-560D-4F9E-8B4C-EAA9263E3D89}">
      <dsp:nvSpPr>
        <dsp:cNvPr id="0" name=""/>
        <dsp:cNvSpPr/>
      </dsp:nvSpPr>
      <dsp:spPr>
        <a:xfrm>
          <a:off x="484747" y="269686"/>
          <a:ext cx="1434492" cy="1434492"/>
        </a:xfrm>
        <a:custGeom>
          <a:avLst/>
          <a:gdLst/>
          <a:ahLst/>
          <a:cxnLst/>
          <a:rect l="0" t="0" r="0" b="0"/>
          <a:pathLst>
            <a:path>
              <a:moveTo>
                <a:pt x="1242040" y="228335"/>
              </a:moveTo>
              <a:arcTo wR="717246" hR="717246" stAng="19021638" swAng="2301569"/>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409374" y="1076604"/>
          <a:ext cx="827544" cy="53790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2">
                  <a:lumMod val="50000"/>
                </a:schemeClr>
              </a:solidFill>
              <a:latin typeface="+mj-lt"/>
            </a:rPr>
            <a:t>Risk</a:t>
          </a:r>
          <a:endParaRPr lang="en-US" sz="1100" kern="1200" dirty="0">
            <a:solidFill>
              <a:schemeClr val="bg2">
                <a:lumMod val="50000"/>
              </a:schemeClr>
            </a:solidFill>
            <a:latin typeface="+mj-lt"/>
          </a:endParaRPr>
        </a:p>
      </dsp:txBody>
      <dsp:txXfrm>
        <a:off x="1435632" y="1102862"/>
        <a:ext cx="775028" cy="485387"/>
      </dsp:txXfrm>
    </dsp:sp>
    <dsp:sp modelId="{A440EEC7-06B9-4427-B396-E59D3F35709D}">
      <dsp:nvSpPr>
        <dsp:cNvPr id="0" name=""/>
        <dsp:cNvSpPr/>
      </dsp:nvSpPr>
      <dsp:spPr>
        <a:xfrm>
          <a:off x="484747" y="269686"/>
          <a:ext cx="1434492" cy="1434492"/>
        </a:xfrm>
        <a:custGeom>
          <a:avLst/>
          <a:gdLst/>
          <a:ahLst/>
          <a:cxnLst/>
          <a:rect l="0" t="0" r="0" b="0"/>
          <a:pathLst>
            <a:path>
              <a:moveTo>
                <a:pt x="937236" y="1399922"/>
              </a:moveTo>
              <a:arcTo wR="717246" hR="717246" stAng="4328316" swAng="214336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167067" y="1076604"/>
          <a:ext cx="827544" cy="537903"/>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effectLst>
                <a:outerShdw blurRad="38100" dist="38100" dir="2700000" algn="tl">
                  <a:srgbClr val="000000">
                    <a:alpha val="43137"/>
                  </a:srgbClr>
                </a:outerShdw>
              </a:effectLst>
              <a:latin typeface="+mj-lt"/>
            </a:rPr>
            <a:t>Mitigation</a:t>
          </a:r>
          <a:endParaRPr lang="en-US" sz="1100" b="1" kern="1200" dirty="0">
            <a:effectLst>
              <a:outerShdw blurRad="38100" dist="38100" dir="2700000" algn="tl">
                <a:srgbClr val="000000">
                  <a:alpha val="43137"/>
                </a:srgbClr>
              </a:outerShdw>
            </a:effectLst>
            <a:latin typeface="+mj-lt"/>
          </a:endParaRPr>
        </a:p>
      </dsp:txBody>
      <dsp:txXfrm>
        <a:off x="193325" y="1102862"/>
        <a:ext cx="775028" cy="485387"/>
      </dsp:txXfrm>
    </dsp:sp>
    <dsp:sp modelId="{1DB33F97-80F0-407A-B39F-C06AD23D35E7}">
      <dsp:nvSpPr>
        <dsp:cNvPr id="0" name=""/>
        <dsp:cNvSpPr/>
      </dsp:nvSpPr>
      <dsp:spPr>
        <a:xfrm>
          <a:off x="484747" y="269686"/>
          <a:ext cx="1434492" cy="1434492"/>
        </a:xfrm>
        <a:custGeom>
          <a:avLst/>
          <a:gdLst/>
          <a:ahLst/>
          <a:cxnLst/>
          <a:rect l="0" t="0" r="0" b="0"/>
          <a:pathLst>
            <a:path>
              <a:moveTo>
                <a:pt x="2323" y="659559"/>
              </a:moveTo>
              <a:arcTo wR="717246" hR="717246" stAng="11076793" swAng="2301569"/>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928557" y="970"/>
          <a:ext cx="962285" cy="625485"/>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mj-lt"/>
            </a:rPr>
            <a:t>Reward</a:t>
          </a:r>
          <a:endParaRPr lang="en-US" sz="1300" kern="1200" dirty="0">
            <a:latin typeface="+mj-lt"/>
          </a:endParaRPr>
        </a:p>
      </dsp:txBody>
      <dsp:txXfrm>
        <a:off x="959091" y="31504"/>
        <a:ext cx="901217" cy="564417"/>
      </dsp:txXfrm>
    </dsp:sp>
    <dsp:sp modelId="{5908111D-560D-4F9E-8B4C-EAA9263E3D89}">
      <dsp:nvSpPr>
        <dsp:cNvPr id="0" name=""/>
        <dsp:cNvSpPr/>
      </dsp:nvSpPr>
      <dsp:spPr>
        <a:xfrm>
          <a:off x="575900" y="313713"/>
          <a:ext cx="1667599" cy="1667599"/>
        </a:xfrm>
        <a:custGeom>
          <a:avLst/>
          <a:gdLst/>
          <a:ahLst/>
          <a:cxnLst/>
          <a:rect l="0" t="0" r="0" b="0"/>
          <a:pathLst>
            <a:path>
              <a:moveTo>
                <a:pt x="1443954" y="265527"/>
              </a:moveTo>
              <a:arcTo wR="833799" hR="833799" stAng="19022129" swAng="2300897"/>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650649" y="1251670"/>
          <a:ext cx="962285" cy="625485"/>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mj-lt"/>
            </a:rPr>
            <a:t>Risk</a:t>
          </a:r>
          <a:endParaRPr lang="en-US" sz="1300" kern="1200" dirty="0">
            <a:latin typeface="+mj-lt"/>
          </a:endParaRPr>
        </a:p>
      </dsp:txBody>
      <dsp:txXfrm>
        <a:off x="1681183" y="1282204"/>
        <a:ext cx="901217" cy="564417"/>
      </dsp:txXfrm>
    </dsp:sp>
    <dsp:sp modelId="{A440EEC7-06B9-4427-B396-E59D3F35709D}">
      <dsp:nvSpPr>
        <dsp:cNvPr id="0" name=""/>
        <dsp:cNvSpPr/>
      </dsp:nvSpPr>
      <dsp:spPr>
        <a:xfrm>
          <a:off x="575900" y="313713"/>
          <a:ext cx="1667599" cy="1667599"/>
        </a:xfrm>
        <a:custGeom>
          <a:avLst/>
          <a:gdLst/>
          <a:ahLst/>
          <a:cxnLst/>
          <a:rect l="0" t="0" r="0" b="0"/>
          <a:pathLst>
            <a:path>
              <a:moveTo>
                <a:pt x="1089429" y="1627447"/>
              </a:moveTo>
              <a:arcTo wR="833799" hR="833799" stAng="4328791" swAng="2142419"/>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206465" y="1251670"/>
          <a:ext cx="962285" cy="625485"/>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mj-lt"/>
            </a:rPr>
            <a:t>Mitigation</a:t>
          </a:r>
          <a:endParaRPr lang="en-US" sz="1300" kern="1200" dirty="0">
            <a:latin typeface="+mj-lt"/>
          </a:endParaRPr>
        </a:p>
      </dsp:txBody>
      <dsp:txXfrm>
        <a:off x="236999" y="1282204"/>
        <a:ext cx="901217" cy="564417"/>
      </dsp:txXfrm>
    </dsp:sp>
    <dsp:sp modelId="{1DB33F97-80F0-407A-B39F-C06AD23D35E7}">
      <dsp:nvSpPr>
        <dsp:cNvPr id="0" name=""/>
        <dsp:cNvSpPr/>
      </dsp:nvSpPr>
      <dsp:spPr>
        <a:xfrm>
          <a:off x="575900" y="313713"/>
          <a:ext cx="1667599" cy="1667599"/>
        </a:xfrm>
        <a:custGeom>
          <a:avLst/>
          <a:gdLst/>
          <a:ahLst/>
          <a:cxnLst/>
          <a:rect l="0" t="0" r="0" b="0"/>
          <a:pathLst>
            <a:path>
              <a:moveTo>
                <a:pt x="2704" y="766694"/>
              </a:moveTo>
              <a:arcTo wR="833799" hR="833799" stAng="11076974" swAng="2300897"/>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629766" y="488"/>
          <a:ext cx="721667" cy="46908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2">
                  <a:lumMod val="50000"/>
                </a:schemeClr>
              </a:solidFill>
              <a:latin typeface="+mj-lt"/>
            </a:rPr>
            <a:t>Reward</a:t>
          </a:r>
          <a:endParaRPr lang="en-US" sz="900" kern="1200" dirty="0">
            <a:solidFill>
              <a:schemeClr val="bg2">
                <a:lumMod val="50000"/>
              </a:schemeClr>
            </a:solidFill>
            <a:latin typeface="+mj-lt"/>
          </a:endParaRPr>
        </a:p>
      </dsp:txBody>
      <dsp:txXfrm>
        <a:off x="652665" y="23387"/>
        <a:ext cx="675869" cy="423285"/>
      </dsp:txXfrm>
    </dsp:sp>
    <dsp:sp modelId="{5908111D-560D-4F9E-8B4C-EAA9263E3D89}">
      <dsp:nvSpPr>
        <dsp:cNvPr id="0" name=""/>
        <dsp:cNvSpPr/>
      </dsp:nvSpPr>
      <dsp:spPr>
        <a:xfrm>
          <a:off x="364259" y="235030"/>
          <a:ext cx="1252680" cy="1252680"/>
        </a:xfrm>
        <a:custGeom>
          <a:avLst/>
          <a:gdLst/>
          <a:ahLst/>
          <a:cxnLst/>
          <a:rect l="0" t="0" r="0" b="0"/>
          <a:pathLst>
            <a:path>
              <a:moveTo>
                <a:pt x="1084315" y="199068"/>
              </a:moveTo>
              <a:arcTo wR="626340" hR="626340" stAng="19019185" swAng="230492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172192" y="939999"/>
          <a:ext cx="721667" cy="469083"/>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effectLst>
                <a:outerShdw blurRad="38100" dist="38100" dir="2700000" algn="tl">
                  <a:srgbClr val="000000">
                    <a:alpha val="43137"/>
                  </a:srgbClr>
                </a:outerShdw>
              </a:effectLst>
              <a:latin typeface="+mj-lt"/>
            </a:rPr>
            <a:t>Risk</a:t>
          </a:r>
          <a:endParaRPr lang="en-US" sz="900" b="1" kern="1200" dirty="0">
            <a:effectLst>
              <a:outerShdw blurRad="38100" dist="38100" dir="2700000" algn="tl">
                <a:srgbClr val="000000">
                  <a:alpha val="43137"/>
                </a:srgbClr>
              </a:outerShdw>
            </a:effectLst>
            <a:latin typeface="+mj-lt"/>
          </a:endParaRPr>
        </a:p>
      </dsp:txBody>
      <dsp:txXfrm>
        <a:off x="1195091" y="962898"/>
        <a:ext cx="675869" cy="423285"/>
      </dsp:txXfrm>
    </dsp:sp>
    <dsp:sp modelId="{A440EEC7-06B9-4427-B396-E59D3F35709D}">
      <dsp:nvSpPr>
        <dsp:cNvPr id="0" name=""/>
        <dsp:cNvSpPr/>
      </dsp:nvSpPr>
      <dsp:spPr>
        <a:xfrm>
          <a:off x="364259" y="235030"/>
          <a:ext cx="1252680" cy="1252680"/>
        </a:xfrm>
        <a:custGeom>
          <a:avLst/>
          <a:gdLst/>
          <a:ahLst/>
          <a:cxnLst/>
          <a:rect l="0" t="0" r="0" b="0"/>
          <a:pathLst>
            <a:path>
              <a:moveTo>
                <a:pt x="818859" y="1222359"/>
              </a:moveTo>
              <a:arcTo wR="626340" hR="626340" stAng="4325944" swAng="2148113"/>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87339" y="939999"/>
          <a:ext cx="721667" cy="46908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2">
                  <a:lumMod val="50000"/>
                </a:schemeClr>
              </a:solidFill>
              <a:latin typeface="+mj-lt"/>
            </a:rPr>
            <a:t>Mitigation</a:t>
          </a:r>
          <a:endParaRPr lang="en-US" sz="900" kern="1200" dirty="0">
            <a:solidFill>
              <a:schemeClr val="bg2">
                <a:lumMod val="50000"/>
              </a:schemeClr>
            </a:solidFill>
            <a:latin typeface="+mj-lt"/>
          </a:endParaRPr>
        </a:p>
      </dsp:txBody>
      <dsp:txXfrm>
        <a:off x="110238" y="962898"/>
        <a:ext cx="675869" cy="423285"/>
      </dsp:txXfrm>
    </dsp:sp>
    <dsp:sp modelId="{1DB33F97-80F0-407A-B39F-C06AD23D35E7}">
      <dsp:nvSpPr>
        <dsp:cNvPr id="0" name=""/>
        <dsp:cNvSpPr/>
      </dsp:nvSpPr>
      <dsp:spPr>
        <a:xfrm>
          <a:off x="364259" y="235030"/>
          <a:ext cx="1252680" cy="1252680"/>
        </a:xfrm>
        <a:custGeom>
          <a:avLst/>
          <a:gdLst/>
          <a:ahLst/>
          <a:cxnLst/>
          <a:rect l="0" t="0" r="0" b="0"/>
          <a:pathLst>
            <a:path>
              <a:moveTo>
                <a:pt x="2015" y="576129"/>
              </a:moveTo>
              <a:arcTo wR="626340" hR="626340" stAng="11075887" swAng="230492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788221" y="734"/>
          <a:ext cx="827544" cy="53790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2">
                  <a:lumMod val="50000"/>
                </a:schemeClr>
              </a:solidFill>
              <a:latin typeface="+mj-lt"/>
            </a:rPr>
            <a:t>Reward</a:t>
          </a:r>
          <a:endParaRPr lang="en-US" sz="1100" kern="1200" dirty="0">
            <a:solidFill>
              <a:schemeClr val="bg2">
                <a:lumMod val="50000"/>
              </a:schemeClr>
            </a:solidFill>
            <a:latin typeface="+mj-lt"/>
          </a:endParaRPr>
        </a:p>
      </dsp:txBody>
      <dsp:txXfrm>
        <a:off x="814479" y="26992"/>
        <a:ext cx="775028" cy="485387"/>
      </dsp:txXfrm>
    </dsp:sp>
    <dsp:sp modelId="{5908111D-560D-4F9E-8B4C-EAA9263E3D89}">
      <dsp:nvSpPr>
        <dsp:cNvPr id="0" name=""/>
        <dsp:cNvSpPr/>
      </dsp:nvSpPr>
      <dsp:spPr>
        <a:xfrm>
          <a:off x="484747" y="269686"/>
          <a:ext cx="1434492" cy="1434492"/>
        </a:xfrm>
        <a:custGeom>
          <a:avLst/>
          <a:gdLst/>
          <a:ahLst/>
          <a:cxnLst/>
          <a:rect l="0" t="0" r="0" b="0"/>
          <a:pathLst>
            <a:path>
              <a:moveTo>
                <a:pt x="1242040" y="228335"/>
              </a:moveTo>
              <a:arcTo wR="717246" hR="717246" stAng="19021638" swAng="2301569"/>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409374" y="1076604"/>
          <a:ext cx="827544" cy="53790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2">
                  <a:lumMod val="50000"/>
                </a:schemeClr>
              </a:solidFill>
              <a:latin typeface="+mj-lt"/>
            </a:rPr>
            <a:t>Risk</a:t>
          </a:r>
          <a:endParaRPr lang="en-US" sz="1100" kern="1200" dirty="0">
            <a:solidFill>
              <a:schemeClr val="bg2">
                <a:lumMod val="50000"/>
              </a:schemeClr>
            </a:solidFill>
            <a:latin typeface="+mj-lt"/>
          </a:endParaRPr>
        </a:p>
      </dsp:txBody>
      <dsp:txXfrm>
        <a:off x="1435632" y="1102862"/>
        <a:ext cx="775028" cy="485387"/>
      </dsp:txXfrm>
    </dsp:sp>
    <dsp:sp modelId="{A440EEC7-06B9-4427-B396-E59D3F35709D}">
      <dsp:nvSpPr>
        <dsp:cNvPr id="0" name=""/>
        <dsp:cNvSpPr/>
      </dsp:nvSpPr>
      <dsp:spPr>
        <a:xfrm>
          <a:off x="484747" y="269686"/>
          <a:ext cx="1434492" cy="1434492"/>
        </a:xfrm>
        <a:custGeom>
          <a:avLst/>
          <a:gdLst/>
          <a:ahLst/>
          <a:cxnLst/>
          <a:rect l="0" t="0" r="0" b="0"/>
          <a:pathLst>
            <a:path>
              <a:moveTo>
                <a:pt x="937236" y="1399922"/>
              </a:moveTo>
              <a:arcTo wR="717246" hR="717246" stAng="4328316" swAng="214336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167067" y="1076604"/>
          <a:ext cx="827544" cy="537903"/>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effectLst>
                <a:outerShdw blurRad="38100" dist="38100" dir="2700000" algn="tl">
                  <a:srgbClr val="000000">
                    <a:alpha val="43137"/>
                  </a:srgbClr>
                </a:outerShdw>
              </a:effectLst>
              <a:latin typeface="+mj-lt"/>
            </a:rPr>
            <a:t>Mitigation</a:t>
          </a:r>
          <a:endParaRPr lang="en-US" sz="1100" b="1" kern="1200" dirty="0">
            <a:effectLst>
              <a:outerShdw blurRad="38100" dist="38100" dir="2700000" algn="tl">
                <a:srgbClr val="000000">
                  <a:alpha val="43137"/>
                </a:srgbClr>
              </a:outerShdw>
            </a:effectLst>
            <a:latin typeface="+mj-lt"/>
          </a:endParaRPr>
        </a:p>
      </dsp:txBody>
      <dsp:txXfrm>
        <a:off x="193325" y="1102862"/>
        <a:ext cx="775028" cy="485387"/>
      </dsp:txXfrm>
    </dsp:sp>
    <dsp:sp modelId="{1DB33F97-80F0-407A-B39F-C06AD23D35E7}">
      <dsp:nvSpPr>
        <dsp:cNvPr id="0" name=""/>
        <dsp:cNvSpPr/>
      </dsp:nvSpPr>
      <dsp:spPr>
        <a:xfrm>
          <a:off x="484747" y="269686"/>
          <a:ext cx="1434492" cy="1434492"/>
        </a:xfrm>
        <a:custGeom>
          <a:avLst/>
          <a:gdLst/>
          <a:ahLst/>
          <a:cxnLst/>
          <a:rect l="0" t="0" r="0" b="0"/>
          <a:pathLst>
            <a:path>
              <a:moveTo>
                <a:pt x="2323" y="659559"/>
              </a:moveTo>
              <a:arcTo wR="717246" hR="717246" stAng="11076793" swAng="2301569"/>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788221" y="734"/>
          <a:ext cx="827544" cy="53790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2">
                  <a:lumMod val="50000"/>
                </a:schemeClr>
              </a:solidFill>
              <a:latin typeface="+mj-lt"/>
            </a:rPr>
            <a:t>Reward</a:t>
          </a:r>
          <a:endParaRPr lang="en-US" sz="1100" kern="1200" dirty="0">
            <a:solidFill>
              <a:schemeClr val="bg2">
                <a:lumMod val="50000"/>
              </a:schemeClr>
            </a:solidFill>
            <a:latin typeface="+mj-lt"/>
          </a:endParaRPr>
        </a:p>
      </dsp:txBody>
      <dsp:txXfrm>
        <a:off x="814479" y="26992"/>
        <a:ext cx="775028" cy="485387"/>
      </dsp:txXfrm>
    </dsp:sp>
    <dsp:sp modelId="{5908111D-560D-4F9E-8B4C-EAA9263E3D89}">
      <dsp:nvSpPr>
        <dsp:cNvPr id="0" name=""/>
        <dsp:cNvSpPr/>
      </dsp:nvSpPr>
      <dsp:spPr>
        <a:xfrm>
          <a:off x="484747" y="269686"/>
          <a:ext cx="1434492" cy="1434492"/>
        </a:xfrm>
        <a:custGeom>
          <a:avLst/>
          <a:gdLst/>
          <a:ahLst/>
          <a:cxnLst/>
          <a:rect l="0" t="0" r="0" b="0"/>
          <a:pathLst>
            <a:path>
              <a:moveTo>
                <a:pt x="1242040" y="228335"/>
              </a:moveTo>
              <a:arcTo wR="717246" hR="717246" stAng="19021638" swAng="2301569"/>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409374" y="1076604"/>
          <a:ext cx="827544" cy="53790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2">
                  <a:lumMod val="50000"/>
                </a:schemeClr>
              </a:solidFill>
              <a:latin typeface="+mj-lt"/>
            </a:rPr>
            <a:t>Risk</a:t>
          </a:r>
          <a:endParaRPr lang="en-US" sz="1100" kern="1200" dirty="0">
            <a:solidFill>
              <a:schemeClr val="bg2">
                <a:lumMod val="50000"/>
              </a:schemeClr>
            </a:solidFill>
            <a:latin typeface="+mj-lt"/>
          </a:endParaRPr>
        </a:p>
      </dsp:txBody>
      <dsp:txXfrm>
        <a:off x="1435632" y="1102862"/>
        <a:ext cx="775028" cy="485387"/>
      </dsp:txXfrm>
    </dsp:sp>
    <dsp:sp modelId="{A440EEC7-06B9-4427-B396-E59D3F35709D}">
      <dsp:nvSpPr>
        <dsp:cNvPr id="0" name=""/>
        <dsp:cNvSpPr/>
      </dsp:nvSpPr>
      <dsp:spPr>
        <a:xfrm>
          <a:off x="484747" y="269686"/>
          <a:ext cx="1434492" cy="1434492"/>
        </a:xfrm>
        <a:custGeom>
          <a:avLst/>
          <a:gdLst/>
          <a:ahLst/>
          <a:cxnLst/>
          <a:rect l="0" t="0" r="0" b="0"/>
          <a:pathLst>
            <a:path>
              <a:moveTo>
                <a:pt x="937236" y="1399922"/>
              </a:moveTo>
              <a:arcTo wR="717246" hR="717246" stAng="4328316" swAng="214336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167067" y="1076604"/>
          <a:ext cx="827544" cy="537903"/>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effectLst>
                <a:outerShdw blurRad="38100" dist="38100" dir="2700000" algn="tl">
                  <a:srgbClr val="000000">
                    <a:alpha val="43137"/>
                  </a:srgbClr>
                </a:outerShdw>
              </a:effectLst>
              <a:latin typeface="+mj-lt"/>
            </a:rPr>
            <a:t>Mitigation</a:t>
          </a:r>
          <a:endParaRPr lang="en-US" sz="1100" b="1" kern="1200" dirty="0">
            <a:effectLst>
              <a:outerShdw blurRad="38100" dist="38100" dir="2700000" algn="tl">
                <a:srgbClr val="000000">
                  <a:alpha val="43137"/>
                </a:srgbClr>
              </a:outerShdw>
            </a:effectLst>
            <a:latin typeface="+mj-lt"/>
          </a:endParaRPr>
        </a:p>
      </dsp:txBody>
      <dsp:txXfrm>
        <a:off x="193325" y="1102862"/>
        <a:ext cx="775028" cy="485387"/>
      </dsp:txXfrm>
    </dsp:sp>
    <dsp:sp modelId="{1DB33F97-80F0-407A-B39F-C06AD23D35E7}">
      <dsp:nvSpPr>
        <dsp:cNvPr id="0" name=""/>
        <dsp:cNvSpPr/>
      </dsp:nvSpPr>
      <dsp:spPr>
        <a:xfrm>
          <a:off x="484747" y="269686"/>
          <a:ext cx="1434492" cy="1434492"/>
        </a:xfrm>
        <a:custGeom>
          <a:avLst/>
          <a:gdLst/>
          <a:ahLst/>
          <a:cxnLst/>
          <a:rect l="0" t="0" r="0" b="0"/>
          <a:pathLst>
            <a:path>
              <a:moveTo>
                <a:pt x="2323" y="659559"/>
              </a:moveTo>
              <a:arcTo wR="717246" hR="717246" stAng="11076793" swAng="2301569"/>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2116335" y="1372"/>
          <a:ext cx="1863328" cy="121116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2">
                  <a:lumMod val="50000"/>
                </a:schemeClr>
              </a:solidFill>
              <a:latin typeface="+mj-lt"/>
            </a:rPr>
            <a:t>Reward</a:t>
          </a:r>
          <a:endParaRPr lang="en-US" sz="2500" kern="1200" dirty="0">
            <a:solidFill>
              <a:schemeClr val="bg2">
                <a:lumMod val="50000"/>
              </a:schemeClr>
            </a:solidFill>
            <a:latin typeface="+mj-lt"/>
          </a:endParaRPr>
        </a:p>
      </dsp:txBody>
      <dsp:txXfrm>
        <a:off x="2175459" y="60496"/>
        <a:ext cx="1745080" cy="1092915"/>
      </dsp:txXfrm>
    </dsp:sp>
    <dsp:sp modelId="{5908111D-560D-4F9E-8B4C-EAA9263E3D89}">
      <dsp:nvSpPr>
        <dsp:cNvPr id="0" name=""/>
        <dsp:cNvSpPr/>
      </dsp:nvSpPr>
      <dsp:spPr>
        <a:xfrm>
          <a:off x="1431963" y="606954"/>
          <a:ext cx="3232073" cy="3232073"/>
        </a:xfrm>
        <a:custGeom>
          <a:avLst/>
          <a:gdLst/>
          <a:ahLst/>
          <a:cxnLst/>
          <a:rect l="0" t="0" r="0" b="0"/>
          <a:pathLst>
            <a:path>
              <a:moveTo>
                <a:pt x="2798080" y="514062"/>
              </a:moveTo>
              <a:arcTo wR="1616036" hR="1616036" stAng="19020466" swAng="2303174"/>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3515864" y="2425427"/>
          <a:ext cx="1863328" cy="1211163"/>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effectLst>
                <a:outerShdw blurRad="38100" dist="38100" dir="2700000" algn="tl">
                  <a:srgbClr val="000000">
                    <a:alpha val="43137"/>
                  </a:srgbClr>
                </a:outerShdw>
              </a:effectLst>
              <a:latin typeface="+mj-lt"/>
            </a:rPr>
            <a:t>Risk</a:t>
          </a:r>
          <a:endParaRPr lang="en-US" sz="2500" b="1" kern="1200" dirty="0">
            <a:effectLst>
              <a:outerShdw blurRad="38100" dist="38100" dir="2700000" algn="tl">
                <a:srgbClr val="000000">
                  <a:alpha val="43137"/>
                </a:srgbClr>
              </a:outerShdw>
            </a:effectLst>
            <a:latin typeface="+mj-lt"/>
          </a:endParaRPr>
        </a:p>
      </dsp:txBody>
      <dsp:txXfrm>
        <a:off x="3574988" y="2484551"/>
        <a:ext cx="1745080" cy="1092915"/>
      </dsp:txXfrm>
    </dsp:sp>
    <dsp:sp modelId="{A440EEC7-06B9-4427-B396-E59D3F35709D}">
      <dsp:nvSpPr>
        <dsp:cNvPr id="0" name=""/>
        <dsp:cNvSpPr/>
      </dsp:nvSpPr>
      <dsp:spPr>
        <a:xfrm>
          <a:off x="1431963" y="606954"/>
          <a:ext cx="3232073" cy="3232073"/>
        </a:xfrm>
        <a:custGeom>
          <a:avLst/>
          <a:gdLst/>
          <a:ahLst/>
          <a:cxnLst/>
          <a:rect l="0" t="0" r="0" b="0"/>
          <a:pathLst>
            <a:path>
              <a:moveTo>
                <a:pt x="2112207" y="3154018"/>
              </a:moveTo>
              <a:arcTo wR="1616036" hR="1616036" stAng="4327182" swAng="2145637"/>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716807" y="2425427"/>
          <a:ext cx="1863328" cy="121116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2">
                  <a:lumMod val="50000"/>
                </a:schemeClr>
              </a:solidFill>
              <a:latin typeface="+mj-lt"/>
            </a:rPr>
            <a:t>Mitigation</a:t>
          </a:r>
          <a:endParaRPr lang="en-US" sz="2500" kern="1200" dirty="0">
            <a:solidFill>
              <a:schemeClr val="bg2">
                <a:lumMod val="50000"/>
              </a:schemeClr>
            </a:solidFill>
            <a:latin typeface="+mj-lt"/>
          </a:endParaRPr>
        </a:p>
      </dsp:txBody>
      <dsp:txXfrm>
        <a:off x="775931" y="2484551"/>
        <a:ext cx="1745080" cy="1092915"/>
      </dsp:txXfrm>
    </dsp:sp>
    <dsp:sp modelId="{1DB33F97-80F0-407A-B39F-C06AD23D35E7}">
      <dsp:nvSpPr>
        <dsp:cNvPr id="0" name=""/>
        <dsp:cNvSpPr/>
      </dsp:nvSpPr>
      <dsp:spPr>
        <a:xfrm>
          <a:off x="1431963" y="606954"/>
          <a:ext cx="3232073" cy="3232073"/>
        </a:xfrm>
        <a:custGeom>
          <a:avLst/>
          <a:gdLst/>
          <a:ahLst/>
          <a:cxnLst/>
          <a:rect l="0" t="0" r="0" b="0"/>
          <a:pathLst>
            <a:path>
              <a:moveTo>
                <a:pt x="5219" y="1486263"/>
              </a:moveTo>
              <a:arcTo wR="1616036" hR="1616036" stAng="11076360" swAng="2303174"/>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788221" y="734"/>
          <a:ext cx="827544" cy="53790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2">
                  <a:lumMod val="50000"/>
                </a:schemeClr>
              </a:solidFill>
              <a:latin typeface="+mj-lt"/>
            </a:rPr>
            <a:t>Reward</a:t>
          </a:r>
          <a:endParaRPr lang="en-US" sz="1100" kern="1200" dirty="0">
            <a:solidFill>
              <a:schemeClr val="bg2">
                <a:lumMod val="50000"/>
              </a:schemeClr>
            </a:solidFill>
            <a:latin typeface="+mj-lt"/>
          </a:endParaRPr>
        </a:p>
      </dsp:txBody>
      <dsp:txXfrm>
        <a:off x="814479" y="26992"/>
        <a:ext cx="775028" cy="485387"/>
      </dsp:txXfrm>
    </dsp:sp>
    <dsp:sp modelId="{5908111D-560D-4F9E-8B4C-EAA9263E3D89}">
      <dsp:nvSpPr>
        <dsp:cNvPr id="0" name=""/>
        <dsp:cNvSpPr/>
      </dsp:nvSpPr>
      <dsp:spPr>
        <a:xfrm>
          <a:off x="484747" y="269686"/>
          <a:ext cx="1434492" cy="1434492"/>
        </a:xfrm>
        <a:custGeom>
          <a:avLst/>
          <a:gdLst/>
          <a:ahLst/>
          <a:cxnLst/>
          <a:rect l="0" t="0" r="0" b="0"/>
          <a:pathLst>
            <a:path>
              <a:moveTo>
                <a:pt x="1242040" y="228335"/>
              </a:moveTo>
              <a:arcTo wR="717246" hR="717246" stAng="19021638" swAng="2301569"/>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409374" y="1076604"/>
          <a:ext cx="827544" cy="53790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2">
                  <a:lumMod val="50000"/>
                </a:schemeClr>
              </a:solidFill>
              <a:latin typeface="+mj-lt"/>
            </a:rPr>
            <a:t>Risk</a:t>
          </a:r>
          <a:endParaRPr lang="en-US" sz="1100" kern="1200" dirty="0">
            <a:solidFill>
              <a:schemeClr val="bg2">
                <a:lumMod val="50000"/>
              </a:schemeClr>
            </a:solidFill>
            <a:latin typeface="+mj-lt"/>
          </a:endParaRPr>
        </a:p>
      </dsp:txBody>
      <dsp:txXfrm>
        <a:off x="1435632" y="1102862"/>
        <a:ext cx="775028" cy="485387"/>
      </dsp:txXfrm>
    </dsp:sp>
    <dsp:sp modelId="{A440EEC7-06B9-4427-B396-E59D3F35709D}">
      <dsp:nvSpPr>
        <dsp:cNvPr id="0" name=""/>
        <dsp:cNvSpPr/>
      </dsp:nvSpPr>
      <dsp:spPr>
        <a:xfrm>
          <a:off x="484747" y="269686"/>
          <a:ext cx="1434492" cy="1434492"/>
        </a:xfrm>
        <a:custGeom>
          <a:avLst/>
          <a:gdLst/>
          <a:ahLst/>
          <a:cxnLst/>
          <a:rect l="0" t="0" r="0" b="0"/>
          <a:pathLst>
            <a:path>
              <a:moveTo>
                <a:pt x="937236" y="1399922"/>
              </a:moveTo>
              <a:arcTo wR="717246" hR="717246" stAng="4328316" swAng="214336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167067" y="1076604"/>
          <a:ext cx="827544" cy="537903"/>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effectLst>
                <a:outerShdw blurRad="38100" dist="38100" dir="2700000" algn="tl">
                  <a:srgbClr val="000000">
                    <a:alpha val="43137"/>
                  </a:srgbClr>
                </a:outerShdw>
              </a:effectLst>
              <a:latin typeface="+mj-lt"/>
            </a:rPr>
            <a:t>Mitigation</a:t>
          </a:r>
          <a:endParaRPr lang="en-US" sz="1100" b="1" kern="1200" dirty="0">
            <a:effectLst>
              <a:outerShdw blurRad="38100" dist="38100" dir="2700000" algn="tl">
                <a:srgbClr val="000000">
                  <a:alpha val="43137"/>
                </a:srgbClr>
              </a:outerShdw>
            </a:effectLst>
            <a:latin typeface="+mj-lt"/>
          </a:endParaRPr>
        </a:p>
      </dsp:txBody>
      <dsp:txXfrm>
        <a:off x="193325" y="1102862"/>
        <a:ext cx="775028" cy="485387"/>
      </dsp:txXfrm>
    </dsp:sp>
    <dsp:sp modelId="{1DB33F97-80F0-407A-B39F-C06AD23D35E7}">
      <dsp:nvSpPr>
        <dsp:cNvPr id="0" name=""/>
        <dsp:cNvSpPr/>
      </dsp:nvSpPr>
      <dsp:spPr>
        <a:xfrm>
          <a:off x="484747" y="269686"/>
          <a:ext cx="1434492" cy="1434492"/>
        </a:xfrm>
        <a:custGeom>
          <a:avLst/>
          <a:gdLst/>
          <a:ahLst/>
          <a:cxnLst/>
          <a:rect l="0" t="0" r="0" b="0"/>
          <a:pathLst>
            <a:path>
              <a:moveTo>
                <a:pt x="2323" y="659559"/>
              </a:moveTo>
              <a:arcTo wR="717246" hR="717246" stAng="11076793" swAng="2301569"/>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788221" y="734"/>
          <a:ext cx="827544" cy="53790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2">
                  <a:lumMod val="50000"/>
                </a:schemeClr>
              </a:solidFill>
              <a:latin typeface="+mj-lt"/>
            </a:rPr>
            <a:t>Reward</a:t>
          </a:r>
          <a:endParaRPr lang="en-US" sz="1100" kern="1200" dirty="0">
            <a:solidFill>
              <a:schemeClr val="bg2">
                <a:lumMod val="50000"/>
              </a:schemeClr>
            </a:solidFill>
            <a:latin typeface="+mj-lt"/>
          </a:endParaRPr>
        </a:p>
      </dsp:txBody>
      <dsp:txXfrm>
        <a:off x="814479" y="26992"/>
        <a:ext cx="775028" cy="485387"/>
      </dsp:txXfrm>
    </dsp:sp>
    <dsp:sp modelId="{5908111D-560D-4F9E-8B4C-EAA9263E3D89}">
      <dsp:nvSpPr>
        <dsp:cNvPr id="0" name=""/>
        <dsp:cNvSpPr/>
      </dsp:nvSpPr>
      <dsp:spPr>
        <a:xfrm>
          <a:off x="484747" y="269686"/>
          <a:ext cx="1434492" cy="1434492"/>
        </a:xfrm>
        <a:custGeom>
          <a:avLst/>
          <a:gdLst/>
          <a:ahLst/>
          <a:cxnLst/>
          <a:rect l="0" t="0" r="0" b="0"/>
          <a:pathLst>
            <a:path>
              <a:moveTo>
                <a:pt x="1242040" y="228335"/>
              </a:moveTo>
              <a:arcTo wR="717246" hR="717246" stAng="19021638" swAng="2301569"/>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409374" y="1076604"/>
          <a:ext cx="827544" cy="53790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2">
                  <a:lumMod val="50000"/>
                </a:schemeClr>
              </a:solidFill>
              <a:latin typeface="+mj-lt"/>
            </a:rPr>
            <a:t>Risk</a:t>
          </a:r>
          <a:endParaRPr lang="en-US" sz="1100" kern="1200" dirty="0">
            <a:solidFill>
              <a:schemeClr val="bg2">
                <a:lumMod val="50000"/>
              </a:schemeClr>
            </a:solidFill>
            <a:latin typeface="+mj-lt"/>
          </a:endParaRPr>
        </a:p>
      </dsp:txBody>
      <dsp:txXfrm>
        <a:off x="1435632" y="1102862"/>
        <a:ext cx="775028" cy="485387"/>
      </dsp:txXfrm>
    </dsp:sp>
    <dsp:sp modelId="{A440EEC7-06B9-4427-B396-E59D3F35709D}">
      <dsp:nvSpPr>
        <dsp:cNvPr id="0" name=""/>
        <dsp:cNvSpPr/>
      </dsp:nvSpPr>
      <dsp:spPr>
        <a:xfrm>
          <a:off x="484747" y="269686"/>
          <a:ext cx="1434492" cy="1434492"/>
        </a:xfrm>
        <a:custGeom>
          <a:avLst/>
          <a:gdLst/>
          <a:ahLst/>
          <a:cxnLst/>
          <a:rect l="0" t="0" r="0" b="0"/>
          <a:pathLst>
            <a:path>
              <a:moveTo>
                <a:pt x="937236" y="1399922"/>
              </a:moveTo>
              <a:arcTo wR="717246" hR="717246" stAng="4328316" swAng="214336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167067" y="1076604"/>
          <a:ext cx="827544" cy="537903"/>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effectLst>
                <a:outerShdw blurRad="38100" dist="38100" dir="2700000" algn="tl">
                  <a:srgbClr val="000000">
                    <a:alpha val="43137"/>
                  </a:srgbClr>
                </a:outerShdw>
              </a:effectLst>
              <a:latin typeface="+mj-lt"/>
            </a:rPr>
            <a:t>Mitigation</a:t>
          </a:r>
          <a:endParaRPr lang="en-US" sz="1100" b="1" kern="1200" dirty="0">
            <a:effectLst>
              <a:outerShdw blurRad="38100" dist="38100" dir="2700000" algn="tl">
                <a:srgbClr val="000000">
                  <a:alpha val="43137"/>
                </a:srgbClr>
              </a:outerShdw>
            </a:effectLst>
            <a:latin typeface="+mj-lt"/>
          </a:endParaRPr>
        </a:p>
      </dsp:txBody>
      <dsp:txXfrm>
        <a:off x="193325" y="1102862"/>
        <a:ext cx="775028" cy="485387"/>
      </dsp:txXfrm>
    </dsp:sp>
    <dsp:sp modelId="{1DB33F97-80F0-407A-B39F-C06AD23D35E7}">
      <dsp:nvSpPr>
        <dsp:cNvPr id="0" name=""/>
        <dsp:cNvSpPr/>
      </dsp:nvSpPr>
      <dsp:spPr>
        <a:xfrm>
          <a:off x="484747" y="269686"/>
          <a:ext cx="1434492" cy="1434492"/>
        </a:xfrm>
        <a:custGeom>
          <a:avLst/>
          <a:gdLst/>
          <a:ahLst/>
          <a:cxnLst/>
          <a:rect l="0" t="0" r="0" b="0"/>
          <a:pathLst>
            <a:path>
              <a:moveTo>
                <a:pt x="2323" y="659559"/>
              </a:moveTo>
              <a:arcTo wR="717246" hR="717246" stAng="11076793" swAng="2301569"/>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797301" y="965"/>
          <a:ext cx="815542" cy="530102"/>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effectLst>
                <a:outerShdw blurRad="38100" dist="38100" dir="2700000" algn="tl">
                  <a:srgbClr val="000000">
                    <a:alpha val="43137"/>
                  </a:srgbClr>
                </a:outerShdw>
              </a:effectLst>
              <a:latin typeface="+mj-lt"/>
            </a:rPr>
            <a:t>Reward</a:t>
          </a:r>
          <a:endParaRPr lang="en-US" sz="1100" b="1" kern="1200" dirty="0">
            <a:effectLst>
              <a:outerShdw blurRad="38100" dist="38100" dir="2700000" algn="tl">
                <a:srgbClr val="000000">
                  <a:alpha val="43137"/>
                </a:srgbClr>
              </a:outerShdw>
            </a:effectLst>
            <a:latin typeface="+mj-lt"/>
          </a:endParaRPr>
        </a:p>
      </dsp:txBody>
      <dsp:txXfrm>
        <a:off x="823178" y="26842"/>
        <a:ext cx="763788" cy="478348"/>
      </dsp:txXfrm>
    </dsp:sp>
    <dsp:sp modelId="{5908111D-560D-4F9E-8B4C-EAA9263E3D89}">
      <dsp:nvSpPr>
        <dsp:cNvPr id="0" name=""/>
        <dsp:cNvSpPr/>
      </dsp:nvSpPr>
      <dsp:spPr>
        <a:xfrm>
          <a:off x="498496" y="266016"/>
          <a:ext cx="1413153" cy="1413153"/>
        </a:xfrm>
        <a:custGeom>
          <a:avLst/>
          <a:gdLst/>
          <a:ahLst/>
          <a:cxnLst/>
          <a:rect l="0" t="0" r="0" b="0"/>
          <a:pathLst>
            <a:path>
              <a:moveTo>
                <a:pt x="1223658" y="225040"/>
              </a:moveTo>
              <a:arcTo wR="706576" hR="706576" stAng="19022316" swAng="2300642"/>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409215" y="1060830"/>
          <a:ext cx="815542" cy="530102"/>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2">
                  <a:lumMod val="50000"/>
                </a:schemeClr>
              </a:solidFill>
              <a:latin typeface="+mj-lt"/>
            </a:rPr>
            <a:t>Risk</a:t>
          </a:r>
          <a:endParaRPr lang="en-US" sz="1100" kern="1200" dirty="0">
            <a:solidFill>
              <a:schemeClr val="bg2">
                <a:lumMod val="50000"/>
              </a:schemeClr>
            </a:solidFill>
            <a:latin typeface="+mj-lt"/>
          </a:endParaRPr>
        </a:p>
      </dsp:txBody>
      <dsp:txXfrm>
        <a:off x="1435092" y="1086707"/>
        <a:ext cx="763788" cy="478348"/>
      </dsp:txXfrm>
    </dsp:sp>
    <dsp:sp modelId="{A440EEC7-06B9-4427-B396-E59D3F35709D}">
      <dsp:nvSpPr>
        <dsp:cNvPr id="0" name=""/>
        <dsp:cNvSpPr/>
      </dsp:nvSpPr>
      <dsp:spPr>
        <a:xfrm>
          <a:off x="498496" y="266016"/>
          <a:ext cx="1413153" cy="1413153"/>
        </a:xfrm>
        <a:custGeom>
          <a:avLst/>
          <a:gdLst/>
          <a:ahLst/>
          <a:cxnLst/>
          <a:rect l="0" t="0" r="0" b="0"/>
          <a:pathLst>
            <a:path>
              <a:moveTo>
                <a:pt x="923166" y="1379138"/>
              </a:moveTo>
              <a:arcTo wR="706576" hR="706576" stAng="4328971" swAng="214205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185388" y="1060830"/>
          <a:ext cx="815542" cy="530102"/>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2">
                  <a:lumMod val="50000"/>
                </a:schemeClr>
              </a:solidFill>
              <a:latin typeface="+mj-lt"/>
            </a:rPr>
            <a:t>Mitigation</a:t>
          </a:r>
          <a:endParaRPr lang="en-US" sz="1100" kern="1200" dirty="0">
            <a:solidFill>
              <a:schemeClr val="bg2">
                <a:lumMod val="50000"/>
              </a:schemeClr>
            </a:solidFill>
            <a:latin typeface="+mj-lt"/>
          </a:endParaRPr>
        </a:p>
      </dsp:txBody>
      <dsp:txXfrm>
        <a:off x="211265" y="1086707"/>
        <a:ext cx="763788" cy="478348"/>
      </dsp:txXfrm>
    </dsp:sp>
    <dsp:sp modelId="{1DB33F97-80F0-407A-B39F-C06AD23D35E7}">
      <dsp:nvSpPr>
        <dsp:cNvPr id="0" name=""/>
        <dsp:cNvSpPr/>
      </dsp:nvSpPr>
      <dsp:spPr>
        <a:xfrm>
          <a:off x="498496" y="266016"/>
          <a:ext cx="1413153" cy="1413153"/>
        </a:xfrm>
        <a:custGeom>
          <a:avLst/>
          <a:gdLst/>
          <a:ahLst/>
          <a:cxnLst/>
          <a:rect l="0" t="0" r="0" b="0"/>
          <a:pathLst>
            <a:path>
              <a:moveTo>
                <a:pt x="2293" y="649696"/>
              </a:moveTo>
              <a:arcTo wR="706576" hR="706576" stAng="11077043" swAng="2300642"/>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928557" y="970"/>
          <a:ext cx="962285" cy="625485"/>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mj-lt"/>
            </a:rPr>
            <a:t>Reward</a:t>
          </a:r>
          <a:endParaRPr lang="en-US" sz="1300" kern="1200" dirty="0">
            <a:latin typeface="+mj-lt"/>
          </a:endParaRPr>
        </a:p>
      </dsp:txBody>
      <dsp:txXfrm>
        <a:off x="959091" y="31504"/>
        <a:ext cx="901217" cy="564417"/>
      </dsp:txXfrm>
    </dsp:sp>
    <dsp:sp modelId="{5908111D-560D-4F9E-8B4C-EAA9263E3D89}">
      <dsp:nvSpPr>
        <dsp:cNvPr id="0" name=""/>
        <dsp:cNvSpPr/>
      </dsp:nvSpPr>
      <dsp:spPr>
        <a:xfrm>
          <a:off x="575900" y="313713"/>
          <a:ext cx="1667599" cy="1667599"/>
        </a:xfrm>
        <a:custGeom>
          <a:avLst/>
          <a:gdLst/>
          <a:ahLst/>
          <a:cxnLst/>
          <a:rect l="0" t="0" r="0" b="0"/>
          <a:pathLst>
            <a:path>
              <a:moveTo>
                <a:pt x="1443954" y="265527"/>
              </a:moveTo>
              <a:arcTo wR="833799" hR="833799" stAng="19022129" swAng="2300897"/>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650649" y="1251670"/>
          <a:ext cx="962285" cy="625485"/>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mj-lt"/>
            </a:rPr>
            <a:t>Risk</a:t>
          </a:r>
          <a:endParaRPr lang="en-US" sz="1300" kern="1200" dirty="0">
            <a:latin typeface="+mj-lt"/>
          </a:endParaRPr>
        </a:p>
      </dsp:txBody>
      <dsp:txXfrm>
        <a:off x="1681183" y="1282204"/>
        <a:ext cx="901217" cy="564417"/>
      </dsp:txXfrm>
    </dsp:sp>
    <dsp:sp modelId="{A440EEC7-06B9-4427-B396-E59D3F35709D}">
      <dsp:nvSpPr>
        <dsp:cNvPr id="0" name=""/>
        <dsp:cNvSpPr/>
      </dsp:nvSpPr>
      <dsp:spPr>
        <a:xfrm>
          <a:off x="575900" y="313713"/>
          <a:ext cx="1667599" cy="1667599"/>
        </a:xfrm>
        <a:custGeom>
          <a:avLst/>
          <a:gdLst/>
          <a:ahLst/>
          <a:cxnLst/>
          <a:rect l="0" t="0" r="0" b="0"/>
          <a:pathLst>
            <a:path>
              <a:moveTo>
                <a:pt x="1089429" y="1627447"/>
              </a:moveTo>
              <a:arcTo wR="833799" hR="833799" stAng="4328791" swAng="2142419"/>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206465" y="1251670"/>
          <a:ext cx="962285" cy="625485"/>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mj-lt"/>
            </a:rPr>
            <a:t>Mitigation</a:t>
          </a:r>
          <a:endParaRPr lang="en-US" sz="1300" kern="1200" dirty="0">
            <a:latin typeface="+mj-lt"/>
          </a:endParaRPr>
        </a:p>
      </dsp:txBody>
      <dsp:txXfrm>
        <a:off x="236999" y="1282204"/>
        <a:ext cx="901217" cy="564417"/>
      </dsp:txXfrm>
    </dsp:sp>
    <dsp:sp modelId="{1DB33F97-80F0-407A-B39F-C06AD23D35E7}">
      <dsp:nvSpPr>
        <dsp:cNvPr id="0" name=""/>
        <dsp:cNvSpPr/>
      </dsp:nvSpPr>
      <dsp:spPr>
        <a:xfrm>
          <a:off x="575900" y="313713"/>
          <a:ext cx="1667599" cy="1667599"/>
        </a:xfrm>
        <a:custGeom>
          <a:avLst/>
          <a:gdLst/>
          <a:ahLst/>
          <a:cxnLst/>
          <a:rect l="0" t="0" r="0" b="0"/>
          <a:pathLst>
            <a:path>
              <a:moveTo>
                <a:pt x="2704" y="766694"/>
              </a:moveTo>
              <a:arcTo wR="833799" hR="833799" stAng="11076974" swAng="2300897"/>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797301" y="965"/>
          <a:ext cx="815542" cy="530102"/>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effectLst>
                <a:outerShdw blurRad="38100" dist="38100" dir="2700000" algn="tl">
                  <a:srgbClr val="000000">
                    <a:alpha val="43137"/>
                  </a:srgbClr>
                </a:outerShdw>
              </a:effectLst>
              <a:latin typeface="+mj-lt"/>
            </a:rPr>
            <a:t>Reward</a:t>
          </a:r>
          <a:endParaRPr lang="en-US" sz="1100" b="1" kern="1200" dirty="0">
            <a:effectLst>
              <a:outerShdw blurRad="38100" dist="38100" dir="2700000" algn="tl">
                <a:srgbClr val="000000">
                  <a:alpha val="43137"/>
                </a:srgbClr>
              </a:outerShdw>
            </a:effectLst>
            <a:latin typeface="+mj-lt"/>
          </a:endParaRPr>
        </a:p>
      </dsp:txBody>
      <dsp:txXfrm>
        <a:off x="823178" y="26842"/>
        <a:ext cx="763788" cy="478348"/>
      </dsp:txXfrm>
    </dsp:sp>
    <dsp:sp modelId="{5908111D-560D-4F9E-8B4C-EAA9263E3D89}">
      <dsp:nvSpPr>
        <dsp:cNvPr id="0" name=""/>
        <dsp:cNvSpPr/>
      </dsp:nvSpPr>
      <dsp:spPr>
        <a:xfrm>
          <a:off x="498496" y="266016"/>
          <a:ext cx="1413153" cy="1413153"/>
        </a:xfrm>
        <a:custGeom>
          <a:avLst/>
          <a:gdLst/>
          <a:ahLst/>
          <a:cxnLst/>
          <a:rect l="0" t="0" r="0" b="0"/>
          <a:pathLst>
            <a:path>
              <a:moveTo>
                <a:pt x="1223658" y="225040"/>
              </a:moveTo>
              <a:arcTo wR="706576" hR="706576" stAng="19022316" swAng="2300642"/>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409215" y="1060830"/>
          <a:ext cx="815542" cy="530102"/>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2">
                  <a:lumMod val="50000"/>
                </a:schemeClr>
              </a:solidFill>
              <a:latin typeface="+mj-lt"/>
            </a:rPr>
            <a:t>Risk</a:t>
          </a:r>
          <a:endParaRPr lang="en-US" sz="1100" kern="1200" dirty="0">
            <a:solidFill>
              <a:schemeClr val="bg2">
                <a:lumMod val="50000"/>
              </a:schemeClr>
            </a:solidFill>
            <a:latin typeface="+mj-lt"/>
          </a:endParaRPr>
        </a:p>
      </dsp:txBody>
      <dsp:txXfrm>
        <a:off x="1435092" y="1086707"/>
        <a:ext cx="763788" cy="478348"/>
      </dsp:txXfrm>
    </dsp:sp>
    <dsp:sp modelId="{A440EEC7-06B9-4427-B396-E59D3F35709D}">
      <dsp:nvSpPr>
        <dsp:cNvPr id="0" name=""/>
        <dsp:cNvSpPr/>
      </dsp:nvSpPr>
      <dsp:spPr>
        <a:xfrm>
          <a:off x="498496" y="266016"/>
          <a:ext cx="1413153" cy="1413153"/>
        </a:xfrm>
        <a:custGeom>
          <a:avLst/>
          <a:gdLst/>
          <a:ahLst/>
          <a:cxnLst/>
          <a:rect l="0" t="0" r="0" b="0"/>
          <a:pathLst>
            <a:path>
              <a:moveTo>
                <a:pt x="923166" y="1379138"/>
              </a:moveTo>
              <a:arcTo wR="706576" hR="706576" stAng="4328971" swAng="214205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185388" y="1060830"/>
          <a:ext cx="815542" cy="530102"/>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2">
                  <a:lumMod val="50000"/>
                </a:schemeClr>
              </a:solidFill>
              <a:latin typeface="+mj-lt"/>
            </a:rPr>
            <a:t>Mitigation</a:t>
          </a:r>
          <a:endParaRPr lang="en-US" sz="1100" kern="1200" dirty="0">
            <a:solidFill>
              <a:schemeClr val="bg2">
                <a:lumMod val="50000"/>
              </a:schemeClr>
            </a:solidFill>
            <a:latin typeface="+mj-lt"/>
          </a:endParaRPr>
        </a:p>
      </dsp:txBody>
      <dsp:txXfrm>
        <a:off x="211265" y="1086707"/>
        <a:ext cx="763788" cy="478348"/>
      </dsp:txXfrm>
    </dsp:sp>
    <dsp:sp modelId="{1DB33F97-80F0-407A-B39F-C06AD23D35E7}">
      <dsp:nvSpPr>
        <dsp:cNvPr id="0" name=""/>
        <dsp:cNvSpPr/>
      </dsp:nvSpPr>
      <dsp:spPr>
        <a:xfrm>
          <a:off x="498496" y="266016"/>
          <a:ext cx="1413153" cy="1413153"/>
        </a:xfrm>
        <a:custGeom>
          <a:avLst/>
          <a:gdLst/>
          <a:ahLst/>
          <a:cxnLst/>
          <a:rect l="0" t="0" r="0" b="0"/>
          <a:pathLst>
            <a:path>
              <a:moveTo>
                <a:pt x="2293" y="649696"/>
              </a:moveTo>
              <a:arcTo wR="706576" hR="706576" stAng="11077043" swAng="2300642"/>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629766" y="488"/>
          <a:ext cx="721667" cy="46908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2">
                  <a:lumMod val="50000"/>
                </a:schemeClr>
              </a:solidFill>
              <a:latin typeface="+mj-lt"/>
            </a:rPr>
            <a:t>Reward</a:t>
          </a:r>
          <a:endParaRPr lang="en-US" sz="900" kern="1200" dirty="0">
            <a:solidFill>
              <a:schemeClr val="bg2">
                <a:lumMod val="50000"/>
              </a:schemeClr>
            </a:solidFill>
            <a:latin typeface="+mj-lt"/>
          </a:endParaRPr>
        </a:p>
      </dsp:txBody>
      <dsp:txXfrm>
        <a:off x="652665" y="23387"/>
        <a:ext cx="675869" cy="423285"/>
      </dsp:txXfrm>
    </dsp:sp>
    <dsp:sp modelId="{5908111D-560D-4F9E-8B4C-EAA9263E3D89}">
      <dsp:nvSpPr>
        <dsp:cNvPr id="0" name=""/>
        <dsp:cNvSpPr/>
      </dsp:nvSpPr>
      <dsp:spPr>
        <a:xfrm>
          <a:off x="364259" y="235030"/>
          <a:ext cx="1252680" cy="1252680"/>
        </a:xfrm>
        <a:custGeom>
          <a:avLst/>
          <a:gdLst/>
          <a:ahLst/>
          <a:cxnLst/>
          <a:rect l="0" t="0" r="0" b="0"/>
          <a:pathLst>
            <a:path>
              <a:moveTo>
                <a:pt x="1084315" y="199068"/>
              </a:moveTo>
              <a:arcTo wR="626340" hR="626340" stAng="19019185" swAng="230492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172192" y="939999"/>
          <a:ext cx="721667" cy="469083"/>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effectLst>
                <a:outerShdw blurRad="38100" dist="38100" dir="2700000" algn="tl">
                  <a:srgbClr val="000000">
                    <a:alpha val="43137"/>
                  </a:srgbClr>
                </a:outerShdw>
              </a:effectLst>
              <a:latin typeface="+mj-lt"/>
            </a:rPr>
            <a:t>Risk</a:t>
          </a:r>
          <a:endParaRPr lang="en-US" sz="900" b="1" kern="1200" dirty="0">
            <a:effectLst>
              <a:outerShdw blurRad="38100" dist="38100" dir="2700000" algn="tl">
                <a:srgbClr val="000000">
                  <a:alpha val="43137"/>
                </a:srgbClr>
              </a:outerShdw>
            </a:effectLst>
            <a:latin typeface="+mj-lt"/>
          </a:endParaRPr>
        </a:p>
      </dsp:txBody>
      <dsp:txXfrm>
        <a:off x="1195091" y="962898"/>
        <a:ext cx="675869" cy="423285"/>
      </dsp:txXfrm>
    </dsp:sp>
    <dsp:sp modelId="{A440EEC7-06B9-4427-B396-E59D3F35709D}">
      <dsp:nvSpPr>
        <dsp:cNvPr id="0" name=""/>
        <dsp:cNvSpPr/>
      </dsp:nvSpPr>
      <dsp:spPr>
        <a:xfrm>
          <a:off x="364259" y="235030"/>
          <a:ext cx="1252680" cy="1252680"/>
        </a:xfrm>
        <a:custGeom>
          <a:avLst/>
          <a:gdLst/>
          <a:ahLst/>
          <a:cxnLst/>
          <a:rect l="0" t="0" r="0" b="0"/>
          <a:pathLst>
            <a:path>
              <a:moveTo>
                <a:pt x="818859" y="1222359"/>
              </a:moveTo>
              <a:arcTo wR="626340" hR="626340" stAng="4325944" swAng="2148113"/>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87339" y="939999"/>
          <a:ext cx="721667" cy="46908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2">
                  <a:lumMod val="50000"/>
                </a:schemeClr>
              </a:solidFill>
              <a:latin typeface="+mj-lt"/>
            </a:rPr>
            <a:t>Mitigation</a:t>
          </a:r>
          <a:endParaRPr lang="en-US" sz="900" kern="1200" dirty="0">
            <a:solidFill>
              <a:schemeClr val="bg2">
                <a:lumMod val="50000"/>
              </a:schemeClr>
            </a:solidFill>
            <a:latin typeface="+mj-lt"/>
          </a:endParaRPr>
        </a:p>
      </dsp:txBody>
      <dsp:txXfrm>
        <a:off x="110238" y="962898"/>
        <a:ext cx="675869" cy="423285"/>
      </dsp:txXfrm>
    </dsp:sp>
    <dsp:sp modelId="{1DB33F97-80F0-407A-B39F-C06AD23D35E7}">
      <dsp:nvSpPr>
        <dsp:cNvPr id="0" name=""/>
        <dsp:cNvSpPr/>
      </dsp:nvSpPr>
      <dsp:spPr>
        <a:xfrm>
          <a:off x="364259" y="235030"/>
          <a:ext cx="1252680" cy="1252680"/>
        </a:xfrm>
        <a:custGeom>
          <a:avLst/>
          <a:gdLst/>
          <a:ahLst/>
          <a:cxnLst/>
          <a:rect l="0" t="0" r="0" b="0"/>
          <a:pathLst>
            <a:path>
              <a:moveTo>
                <a:pt x="2015" y="576129"/>
              </a:moveTo>
              <a:arcTo wR="626340" hR="626340" stAng="11075887" swAng="230492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788221" y="734"/>
          <a:ext cx="827544" cy="53790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2">
                  <a:lumMod val="50000"/>
                </a:schemeClr>
              </a:solidFill>
              <a:latin typeface="+mj-lt"/>
            </a:rPr>
            <a:t>Reward</a:t>
          </a:r>
          <a:endParaRPr lang="en-US" sz="1100" kern="1200" dirty="0">
            <a:solidFill>
              <a:schemeClr val="bg2">
                <a:lumMod val="50000"/>
              </a:schemeClr>
            </a:solidFill>
            <a:latin typeface="+mj-lt"/>
          </a:endParaRPr>
        </a:p>
      </dsp:txBody>
      <dsp:txXfrm>
        <a:off x="814479" y="26992"/>
        <a:ext cx="775028" cy="485387"/>
      </dsp:txXfrm>
    </dsp:sp>
    <dsp:sp modelId="{5908111D-560D-4F9E-8B4C-EAA9263E3D89}">
      <dsp:nvSpPr>
        <dsp:cNvPr id="0" name=""/>
        <dsp:cNvSpPr/>
      </dsp:nvSpPr>
      <dsp:spPr>
        <a:xfrm>
          <a:off x="484747" y="269686"/>
          <a:ext cx="1434492" cy="1434492"/>
        </a:xfrm>
        <a:custGeom>
          <a:avLst/>
          <a:gdLst/>
          <a:ahLst/>
          <a:cxnLst/>
          <a:rect l="0" t="0" r="0" b="0"/>
          <a:pathLst>
            <a:path>
              <a:moveTo>
                <a:pt x="1242040" y="228335"/>
              </a:moveTo>
              <a:arcTo wR="717246" hR="717246" stAng="19021638" swAng="2301569"/>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409374" y="1076604"/>
          <a:ext cx="827544" cy="53790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2">
                  <a:lumMod val="50000"/>
                </a:schemeClr>
              </a:solidFill>
              <a:latin typeface="+mj-lt"/>
            </a:rPr>
            <a:t>Risk</a:t>
          </a:r>
          <a:endParaRPr lang="en-US" sz="1100" kern="1200" dirty="0">
            <a:solidFill>
              <a:schemeClr val="bg2">
                <a:lumMod val="50000"/>
              </a:schemeClr>
            </a:solidFill>
            <a:latin typeface="+mj-lt"/>
          </a:endParaRPr>
        </a:p>
      </dsp:txBody>
      <dsp:txXfrm>
        <a:off x="1435632" y="1102862"/>
        <a:ext cx="775028" cy="485387"/>
      </dsp:txXfrm>
    </dsp:sp>
    <dsp:sp modelId="{A440EEC7-06B9-4427-B396-E59D3F35709D}">
      <dsp:nvSpPr>
        <dsp:cNvPr id="0" name=""/>
        <dsp:cNvSpPr/>
      </dsp:nvSpPr>
      <dsp:spPr>
        <a:xfrm>
          <a:off x="484747" y="269686"/>
          <a:ext cx="1434492" cy="1434492"/>
        </a:xfrm>
        <a:custGeom>
          <a:avLst/>
          <a:gdLst/>
          <a:ahLst/>
          <a:cxnLst/>
          <a:rect l="0" t="0" r="0" b="0"/>
          <a:pathLst>
            <a:path>
              <a:moveTo>
                <a:pt x="937236" y="1399922"/>
              </a:moveTo>
              <a:arcTo wR="717246" hR="717246" stAng="4328316" swAng="214336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167067" y="1076604"/>
          <a:ext cx="827544" cy="537903"/>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effectLst>
                <a:outerShdw blurRad="38100" dist="38100" dir="2700000" algn="tl">
                  <a:srgbClr val="000000">
                    <a:alpha val="43137"/>
                  </a:srgbClr>
                </a:outerShdw>
              </a:effectLst>
              <a:latin typeface="+mj-lt"/>
            </a:rPr>
            <a:t>Mitigation</a:t>
          </a:r>
          <a:endParaRPr lang="en-US" sz="1100" b="1" kern="1200" dirty="0">
            <a:effectLst>
              <a:outerShdw blurRad="38100" dist="38100" dir="2700000" algn="tl">
                <a:srgbClr val="000000">
                  <a:alpha val="43137"/>
                </a:srgbClr>
              </a:outerShdw>
            </a:effectLst>
            <a:latin typeface="+mj-lt"/>
          </a:endParaRPr>
        </a:p>
      </dsp:txBody>
      <dsp:txXfrm>
        <a:off x="193325" y="1102862"/>
        <a:ext cx="775028" cy="485387"/>
      </dsp:txXfrm>
    </dsp:sp>
    <dsp:sp modelId="{1DB33F97-80F0-407A-B39F-C06AD23D35E7}">
      <dsp:nvSpPr>
        <dsp:cNvPr id="0" name=""/>
        <dsp:cNvSpPr/>
      </dsp:nvSpPr>
      <dsp:spPr>
        <a:xfrm>
          <a:off x="484747" y="269686"/>
          <a:ext cx="1434492" cy="1434492"/>
        </a:xfrm>
        <a:custGeom>
          <a:avLst/>
          <a:gdLst/>
          <a:ahLst/>
          <a:cxnLst/>
          <a:rect l="0" t="0" r="0" b="0"/>
          <a:pathLst>
            <a:path>
              <a:moveTo>
                <a:pt x="2323" y="659559"/>
              </a:moveTo>
              <a:arcTo wR="717246" hR="717246" stAng="11076793" swAng="2301569"/>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797301" y="965"/>
          <a:ext cx="815542" cy="530102"/>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effectLst>
                <a:outerShdw blurRad="38100" dist="38100" dir="2700000" algn="tl">
                  <a:srgbClr val="000000">
                    <a:alpha val="43137"/>
                  </a:srgbClr>
                </a:outerShdw>
              </a:effectLst>
              <a:latin typeface="+mj-lt"/>
            </a:rPr>
            <a:t>Reward</a:t>
          </a:r>
          <a:endParaRPr lang="en-US" sz="1100" b="1" kern="1200" dirty="0">
            <a:effectLst>
              <a:outerShdw blurRad="38100" dist="38100" dir="2700000" algn="tl">
                <a:srgbClr val="000000">
                  <a:alpha val="43137"/>
                </a:srgbClr>
              </a:outerShdw>
            </a:effectLst>
            <a:latin typeface="+mj-lt"/>
          </a:endParaRPr>
        </a:p>
      </dsp:txBody>
      <dsp:txXfrm>
        <a:off x="823178" y="26842"/>
        <a:ext cx="763788" cy="478348"/>
      </dsp:txXfrm>
    </dsp:sp>
    <dsp:sp modelId="{5908111D-560D-4F9E-8B4C-EAA9263E3D89}">
      <dsp:nvSpPr>
        <dsp:cNvPr id="0" name=""/>
        <dsp:cNvSpPr/>
      </dsp:nvSpPr>
      <dsp:spPr>
        <a:xfrm>
          <a:off x="498496" y="266016"/>
          <a:ext cx="1413153" cy="1413153"/>
        </a:xfrm>
        <a:custGeom>
          <a:avLst/>
          <a:gdLst/>
          <a:ahLst/>
          <a:cxnLst/>
          <a:rect l="0" t="0" r="0" b="0"/>
          <a:pathLst>
            <a:path>
              <a:moveTo>
                <a:pt x="1223658" y="225040"/>
              </a:moveTo>
              <a:arcTo wR="706576" hR="706576" stAng="19022316" swAng="2300642"/>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409215" y="1060830"/>
          <a:ext cx="815542" cy="530102"/>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2">
                  <a:lumMod val="50000"/>
                </a:schemeClr>
              </a:solidFill>
              <a:latin typeface="+mj-lt"/>
            </a:rPr>
            <a:t>Risk</a:t>
          </a:r>
          <a:endParaRPr lang="en-US" sz="1100" kern="1200" dirty="0">
            <a:solidFill>
              <a:schemeClr val="bg2">
                <a:lumMod val="50000"/>
              </a:schemeClr>
            </a:solidFill>
            <a:latin typeface="+mj-lt"/>
          </a:endParaRPr>
        </a:p>
      </dsp:txBody>
      <dsp:txXfrm>
        <a:off x="1435092" y="1086707"/>
        <a:ext cx="763788" cy="478348"/>
      </dsp:txXfrm>
    </dsp:sp>
    <dsp:sp modelId="{A440EEC7-06B9-4427-B396-E59D3F35709D}">
      <dsp:nvSpPr>
        <dsp:cNvPr id="0" name=""/>
        <dsp:cNvSpPr/>
      </dsp:nvSpPr>
      <dsp:spPr>
        <a:xfrm>
          <a:off x="498496" y="266016"/>
          <a:ext cx="1413153" cy="1413153"/>
        </a:xfrm>
        <a:custGeom>
          <a:avLst/>
          <a:gdLst/>
          <a:ahLst/>
          <a:cxnLst/>
          <a:rect l="0" t="0" r="0" b="0"/>
          <a:pathLst>
            <a:path>
              <a:moveTo>
                <a:pt x="923166" y="1379138"/>
              </a:moveTo>
              <a:arcTo wR="706576" hR="706576" stAng="4328971" swAng="214205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185388" y="1060830"/>
          <a:ext cx="815542" cy="530102"/>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2">
                  <a:lumMod val="50000"/>
                </a:schemeClr>
              </a:solidFill>
              <a:latin typeface="+mj-lt"/>
            </a:rPr>
            <a:t>Mitigation</a:t>
          </a:r>
          <a:endParaRPr lang="en-US" sz="1100" kern="1200" dirty="0">
            <a:solidFill>
              <a:schemeClr val="bg2">
                <a:lumMod val="50000"/>
              </a:schemeClr>
            </a:solidFill>
            <a:latin typeface="+mj-lt"/>
          </a:endParaRPr>
        </a:p>
      </dsp:txBody>
      <dsp:txXfrm>
        <a:off x="211265" y="1086707"/>
        <a:ext cx="763788" cy="478348"/>
      </dsp:txXfrm>
    </dsp:sp>
    <dsp:sp modelId="{1DB33F97-80F0-407A-B39F-C06AD23D35E7}">
      <dsp:nvSpPr>
        <dsp:cNvPr id="0" name=""/>
        <dsp:cNvSpPr/>
      </dsp:nvSpPr>
      <dsp:spPr>
        <a:xfrm>
          <a:off x="498496" y="266016"/>
          <a:ext cx="1413153" cy="1413153"/>
        </a:xfrm>
        <a:custGeom>
          <a:avLst/>
          <a:gdLst/>
          <a:ahLst/>
          <a:cxnLst/>
          <a:rect l="0" t="0" r="0" b="0"/>
          <a:pathLst>
            <a:path>
              <a:moveTo>
                <a:pt x="2293" y="649696"/>
              </a:moveTo>
              <a:arcTo wR="706576" hR="706576" stAng="11077043" swAng="2300642"/>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629766" y="488"/>
          <a:ext cx="721667" cy="46908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2">
                  <a:lumMod val="50000"/>
                </a:schemeClr>
              </a:solidFill>
              <a:latin typeface="+mj-lt"/>
            </a:rPr>
            <a:t>Reward</a:t>
          </a:r>
          <a:endParaRPr lang="en-US" sz="900" kern="1200" dirty="0">
            <a:solidFill>
              <a:schemeClr val="bg2">
                <a:lumMod val="50000"/>
              </a:schemeClr>
            </a:solidFill>
            <a:latin typeface="+mj-lt"/>
          </a:endParaRPr>
        </a:p>
      </dsp:txBody>
      <dsp:txXfrm>
        <a:off x="652665" y="23387"/>
        <a:ext cx="675869" cy="423285"/>
      </dsp:txXfrm>
    </dsp:sp>
    <dsp:sp modelId="{5908111D-560D-4F9E-8B4C-EAA9263E3D89}">
      <dsp:nvSpPr>
        <dsp:cNvPr id="0" name=""/>
        <dsp:cNvSpPr/>
      </dsp:nvSpPr>
      <dsp:spPr>
        <a:xfrm>
          <a:off x="364259" y="235030"/>
          <a:ext cx="1252680" cy="1252680"/>
        </a:xfrm>
        <a:custGeom>
          <a:avLst/>
          <a:gdLst/>
          <a:ahLst/>
          <a:cxnLst/>
          <a:rect l="0" t="0" r="0" b="0"/>
          <a:pathLst>
            <a:path>
              <a:moveTo>
                <a:pt x="1084315" y="199068"/>
              </a:moveTo>
              <a:arcTo wR="626340" hR="626340" stAng="19019185" swAng="230492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172192" y="939999"/>
          <a:ext cx="721667" cy="469083"/>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effectLst>
                <a:outerShdw blurRad="38100" dist="38100" dir="2700000" algn="tl">
                  <a:srgbClr val="000000">
                    <a:alpha val="43137"/>
                  </a:srgbClr>
                </a:outerShdw>
              </a:effectLst>
              <a:latin typeface="+mj-lt"/>
            </a:rPr>
            <a:t>Risk</a:t>
          </a:r>
          <a:endParaRPr lang="en-US" sz="900" b="1" kern="1200" dirty="0">
            <a:effectLst>
              <a:outerShdw blurRad="38100" dist="38100" dir="2700000" algn="tl">
                <a:srgbClr val="000000">
                  <a:alpha val="43137"/>
                </a:srgbClr>
              </a:outerShdw>
            </a:effectLst>
            <a:latin typeface="+mj-lt"/>
          </a:endParaRPr>
        </a:p>
      </dsp:txBody>
      <dsp:txXfrm>
        <a:off x="1195091" y="962898"/>
        <a:ext cx="675869" cy="423285"/>
      </dsp:txXfrm>
    </dsp:sp>
    <dsp:sp modelId="{A440EEC7-06B9-4427-B396-E59D3F35709D}">
      <dsp:nvSpPr>
        <dsp:cNvPr id="0" name=""/>
        <dsp:cNvSpPr/>
      </dsp:nvSpPr>
      <dsp:spPr>
        <a:xfrm>
          <a:off x="364259" y="235030"/>
          <a:ext cx="1252680" cy="1252680"/>
        </a:xfrm>
        <a:custGeom>
          <a:avLst/>
          <a:gdLst/>
          <a:ahLst/>
          <a:cxnLst/>
          <a:rect l="0" t="0" r="0" b="0"/>
          <a:pathLst>
            <a:path>
              <a:moveTo>
                <a:pt x="818859" y="1222359"/>
              </a:moveTo>
              <a:arcTo wR="626340" hR="626340" stAng="4325944" swAng="2148113"/>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87339" y="939999"/>
          <a:ext cx="721667" cy="46908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2">
                  <a:lumMod val="50000"/>
                </a:schemeClr>
              </a:solidFill>
              <a:latin typeface="+mj-lt"/>
            </a:rPr>
            <a:t>Mitigation</a:t>
          </a:r>
          <a:endParaRPr lang="en-US" sz="900" kern="1200" dirty="0">
            <a:solidFill>
              <a:schemeClr val="bg2">
                <a:lumMod val="50000"/>
              </a:schemeClr>
            </a:solidFill>
            <a:latin typeface="+mj-lt"/>
          </a:endParaRPr>
        </a:p>
      </dsp:txBody>
      <dsp:txXfrm>
        <a:off x="110238" y="962898"/>
        <a:ext cx="675869" cy="423285"/>
      </dsp:txXfrm>
    </dsp:sp>
    <dsp:sp modelId="{1DB33F97-80F0-407A-B39F-C06AD23D35E7}">
      <dsp:nvSpPr>
        <dsp:cNvPr id="0" name=""/>
        <dsp:cNvSpPr/>
      </dsp:nvSpPr>
      <dsp:spPr>
        <a:xfrm>
          <a:off x="364259" y="235030"/>
          <a:ext cx="1252680" cy="1252680"/>
        </a:xfrm>
        <a:custGeom>
          <a:avLst/>
          <a:gdLst/>
          <a:ahLst/>
          <a:cxnLst/>
          <a:rect l="0" t="0" r="0" b="0"/>
          <a:pathLst>
            <a:path>
              <a:moveTo>
                <a:pt x="2015" y="576129"/>
              </a:moveTo>
              <a:arcTo wR="626340" hR="626340" stAng="11075887" swAng="230492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788221" y="734"/>
          <a:ext cx="827544" cy="53790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2">
                  <a:lumMod val="50000"/>
                </a:schemeClr>
              </a:solidFill>
              <a:latin typeface="+mj-lt"/>
            </a:rPr>
            <a:t>Reward</a:t>
          </a:r>
          <a:endParaRPr lang="en-US" sz="1100" kern="1200" dirty="0">
            <a:solidFill>
              <a:schemeClr val="bg2">
                <a:lumMod val="50000"/>
              </a:schemeClr>
            </a:solidFill>
            <a:latin typeface="+mj-lt"/>
          </a:endParaRPr>
        </a:p>
      </dsp:txBody>
      <dsp:txXfrm>
        <a:off x="814479" y="26992"/>
        <a:ext cx="775028" cy="485387"/>
      </dsp:txXfrm>
    </dsp:sp>
    <dsp:sp modelId="{5908111D-560D-4F9E-8B4C-EAA9263E3D89}">
      <dsp:nvSpPr>
        <dsp:cNvPr id="0" name=""/>
        <dsp:cNvSpPr/>
      </dsp:nvSpPr>
      <dsp:spPr>
        <a:xfrm>
          <a:off x="484747" y="269686"/>
          <a:ext cx="1434492" cy="1434492"/>
        </a:xfrm>
        <a:custGeom>
          <a:avLst/>
          <a:gdLst/>
          <a:ahLst/>
          <a:cxnLst/>
          <a:rect l="0" t="0" r="0" b="0"/>
          <a:pathLst>
            <a:path>
              <a:moveTo>
                <a:pt x="1242040" y="228335"/>
              </a:moveTo>
              <a:arcTo wR="717246" hR="717246" stAng="19021638" swAng="2301569"/>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409374" y="1076604"/>
          <a:ext cx="827544" cy="53790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2">
                  <a:lumMod val="50000"/>
                </a:schemeClr>
              </a:solidFill>
              <a:latin typeface="+mj-lt"/>
            </a:rPr>
            <a:t>Risk</a:t>
          </a:r>
          <a:endParaRPr lang="en-US" sz="1100" kern="1200" dirty="0">
            <a:solidFill>
              <a:schemeClr val="bg2">
                <a:lumMod val="50000"/>
              </a:schemeClr>
            </a:solidFill>
            <a:latin typeface="+mj-lt"/>
          </a:endParaRPr>
        </a:p>
      </dsp:txBody>
      <dsp:txXfrm>
        <a:off x="1435632" y="1102862"/>
        <a:ext cx="775028" cy="485387"/>
      </dsp:txXfrm>
    </dsp:sp>
    <dsp:sp modelId="{A440EEC7-06B9-4427-B396-E59D3F35709D}">
      <dsp:nvSpPr>
        <dsp:cNvPr id="0" name=""/>
        <dsp:cNvSpPr/>
      </dsp:nvSpPr>
      <dsp:spPr>
        <a:xfrm>
          <a:off x="484747" y="269686"/>
          <a:ext cx="1434492" cy="1434492"/>
        </a:xfrm>
        <a:custGeom>
          <a:avLst/>
          <a:gdLst/>
          <a:ahLst/>
          <a:cxnLst/>
          <a:rect l="0" t="0" r="0" b="0"/>
          <a:pathLst>
            <a:path>
              <a:moveTo>
                <a:pt x="937236" y="1399922"/>
              </a:moveTo>
              <a:arcTo wR="717246" hR="717246" stAng="4328316" swAng="214336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167067" y="1076604"/>
          <a:ext cx="827544" cy="537903"/>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effectLst>
                <a:outerShdw blurRad="38100" dist="38100" dir="2700000" algn="tl">
                  <a:srgbClr val="000000">
                    <a:alpha val="43137"/>
                  </a:srgbClr>
                </a:outerShdw>
              </a:effectLst>
              <a:latin typeface="+mj-lt"/>
            </a:rPr>
            <a:t>Mitigation</a:t>
          </a:r>
          <a:endParaRPr lang="en-US" sz="1100" b="1" kern="1200" dirty="0">
            <a:effectLst>
              <a:outerShdw blurRad="38100" dist="38100" dir="2700000" algn="tl">
                <a:srgbClr val="000000">
                  <a:alpha val="43137"/>
                </a:srgbClr>
              </a:outerShdw>
            </a:effectLst>
            <a:latin typeface="+mj-lt"/>
          </a:endParaRPr>
        </a:p>
      </dsp:txBody>
      <dsp:txXfrm>
        <a:off x="193325" y="1102862"/>
        <a:ext cx="775028" cy="485387"/>
      </dsp:txXfrm>
    </dsp:sp>
    <dsp:sp modelId="{1DB33F97-80F0-407A-B39F-C06AD23D35E7}">
      <dsp:nvSpPr>
        <dsp:cNvPr id="0" name=""/>
        <dsp:cNvSpPr/>
      </dsp:nvSpPr>
      <dsp:spPr>
        <a:xfrm>
          <a:off x="484747" y="269686"/>
          <a:ext cx="1434492" cy="1434492"/>
        </a:xfrm>
        <a:custGeom>
          <a:avLst/>
          <a:gdLst/>
          <a:ahLst/>
          <a:cxnLst/>
          <a:rect l="0" t="0" r="0" b="0"/>
          <a:pathLst>
            <a:path>
              <a:moveTo>
                <a:pt x="2323" y="659559"/>
              </a:moveTo>
              <a:arcTo wR="717246" hR="717246" stAng="11076793" swAng="2301569"/>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2116335" y="1372"/>
          <a:ext cx="1863328" cy="121116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2">
                  <a:lumMod val="50000"/>
                </a:schemeClr>
              </a:solidFill>
              <a:latin typeface="+mj-lt"/>
            </a:rPr>
            <a:t>Reward</a:t>
          </a:r>
          <a:endParaRPr lang="en-US" sz="2500" kern="1200" dirty="0">
            <a:solidFill>
              <a:schemeClr val="bg2">
                <a:lumMod val="50000"/>
              </a:schemeClr>
            </a:solidFill>
            <a:latin typeface="+mj-lt"/>
          </a:endParaRPr>
        </a:p>
      </dsp:txBody>
      <dsp:txXfrm>
        <a:off x="2175459" y="60496"/>
        <a:ext cx="1745080" cy="1092915"/>
      </dsp:txXfrm>
    </dsp:sp>
    <dsp:sp modelId="{5908111D-560D-4F9E-8B4C-EAA9263E3D89}">
      <dsp:nvSpPr>
        <dsp:cNvPr id="0" name=""/>
        <dsp:cNvSpPr/>
      </dsp:nvSpPr>
      <dsp:spPr>
        <a:xfrm>
          <a:off x="1431963" y="606954"/>
          <a:ext cx="3232073" cy="3232073"/>
        </a:xfrm>
        <a:custGeom>
          <a:avLst/>
          <a:gdLst/>
          <a:ahLst/>
          <a:cxnLst/>
          <a:rect l="0" t="0" r="0" b="0"/>
          <a:pathLst>
            <a:path>
              <a:moveTo>
                <a:pt x="2798080" y="514062"/>
              </a:moveTo>
              <a:arcTo wR="1616036" hR="1616036" stAng="19020466" swAng="2303174"/>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3515864" y="2425427"/>
          <a:ext cx="1863328" cy="121116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2">
                  <a:lumMod val="50000"/>
                </a:schemeClr>
              </a:solidFill>
              <a:latin typeface="+mj-lt"/>
            </a:rPr>
            <a:t>Risk</a:t>
          </a:r>
          <a:endParaRPr lang="en-US" sz="2500" kern="1200" dirty="0">
            <a:solidFill>
              <a:schemeClr val="bg2">
                <a:lumMod val="50000"/>
              </a:schemeClr>
            </a:solidFill>
            <a:latin typeface="+mj-lt"/>
          </a:endParaRPr>
        </a:p>
      </dsp:txBody>
      <dsp:txXfrm>
        <a:off x="3574988" y="2484551"/>
        <a:ext cx="1745080" cy="1092915"/>
      </dsp:txXfrm>
    </dsp:sp>
    <dsp:sp modelId="{A440EEC7-06B9-4427-B396-E59D3F35709D}">
      <dsp:nvSpPr>
        <dsp:cNvPr id="0" name=""/>
        <dsp:cNvSpPr/>
      </dsp:nvSpPr>
      <dsp:spPr>
        <a:xfrm>
          <a:off x="1431963" y="606954"/>
          <a:ext cx="3232073" cy="3232073"/>
        </a:xfrm>
        <a:custGeom>
          <a:avLst/>
          <a:gdLst/>
          <a:ahLst/>
          <a:cxnLst/>
          <a:rect l="0" t="0" r="0" b="0"/>
          <a:pathLst>
            <a:path>
              <a:moveTo>
                <a:pt x="2112207" y="3154018"/>
              </a:moveTo>
              <a:arcTo wR="1616036" hR="1616036" stAng="4327182" swAng="2145637"/>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716807" y="2425427"/>
          <a:ext cx="1863328" cy="1211163"/>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effectLst>
                <a:outerShdw blurRad="38100" dist="38100" dir="2700000" algn="tl">
                  <a:srgbClr val="000000">
                    <a:alpha val="43137"/>
                  </a:srgbClr>
                </a:outerShdw>
              </a:effectLst>
              <a:latin typeface="+mj-lt"/>
            </a:rPr>
            <a:t>Mitigation</a:t>
          </a:r>
          <a:endParaRPr lang="en-US" sz="2500" b="1" kern="1200" dirty="0">
            <a:effectLst>
              <a:outerShdw blurRad="38100" dist="38100" dir="2700000" algn="tl">
                <a:srgbClr val="000000">
                  <a:alpha val="43137"/>
                </a:srgbClr>
              </a:outerShdw>
            </a:effectLst>
            <a:latin typeface="+mj-lt"/>
          </a:endParaRPr>
        </a:p>
      </dsp:txBody>
      <dsp:txXfrm>
        <a:off x="775931" y="2484551"/>
        <a:ext cx="1745080" cy="1092915"/>
      </dsp:txXfrm>
    </dsp:sp>
    <dsp:sp modelId="{1DB33F97-80F0-407A-B39F-C06AD23D35E7}">
      <dsp:nvSpPr>
        <dsp:cNvPr id="0" name=""/>
        <dsp:cNvSpPr/>
      </dsp:nvSpPr>
      <dsp:spPr>
        <a:xfrm>
          <a:off x="1431963" y="606954"/>
          <a:ext cx="3232073" cy="3232073"/>
        </a:xfrm>
        <a:custGeom>
          <a:avLst/>
          <a:gdLst/>
          <a:ahLst/>
          <a:cxnLst/>
          <a:rect l="0" t="0" r="0" b="0"/>
          <a:pathLst>
            <a:path>
              <a:moveTo>
                <a:pt x="5219" y="1486263"/>
              </a:moveTo>
              <a:arcTo wR="1616036" hR="1616036" stAng="11076360" swAng="2303174"/>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788221" y="734"/>
          <a:ext cx="827544" cy="53790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2">
                  <a:lumMod val="50000"/>
                </a:schemeClr>
              </a:solidFill>
              <a:latin typeface="+mj-lt"/>
            </a:rPr>
            <a:t>Reward</a:t>
          </a:r>
          <a:endParaRPr lang="en-US" sz="1100" kern="1200" dirty="0">
            <a:solidFill>
              <a:schemeClr val="bg2">
                <a:lumMod val="50000"/>
              </a:schemeClr>
            </a:solidFill>
            <a:latin typeface="+mj-lt"/>
          </a:endParaRPr>
        </a:p>
      </dsp:txBody>
      <dsp:txXfrm>
        <a:off x="814479" y="26992"/>
        <a:ext cx="775028" cy="485387"/>
      </dsp:txXfrm>
    </dsp:sp>
    <dsp:sp modelId="{5908111D-560D-4F9E-8B4C-EAA9263E3D89}">
      <dsp:nvSpPr>
        <dsp:cNvPr id="0" name=""/>
        <dsp:cNvSpPr/>
      </dsp:nvSpPr>
      <dsp:spPr>
        <a:xfrm>
          <a:off x="484747" y="269686"/>
          <a:ext cx="1434492" cy="1434492"/>
        </a:xfrm>
        <a:custGeom>
          <a:avLst/>
          <a:gdLst/>
          <a:ahLst/>
          <a:cxnLst/>
          <a:rect l="0" t="0" r="0" b="0"/>
          <a:pathLst>
            <a:path>
              <a:moveTo>
                <a:pt x="1242040" y="228335"/>
              </a:moveTo>
              <a:arcTo wR="717246" hR="717246" stAng="19021638" swAng="2301569"/>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409374" y="1076604"/>
          <a:ext cx="827544" cy="53790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2">
                  <a:lumMod val="50000"/>
                </a:schemeClr>
              </a:solidFill>
              <a:latin typeface="+mj-lt"/>
            </a:rPr>
            <a:t>Risk</a:t>
          </a:r>
          <a:endParaRPr lang="en-US" sz="1100" kern="1200" dirty="0">
            <a:solidFill>
              <a:schemeClr val="bg2">
                <a:lumMod val="50000"/>
              </a:schemeClr>
            </a:solidFill>
            <a:latin typeface="+mj-lt"/>
          </a:endParaRPr>
        </a:p>
      </dsp:txBody>
      <dsp:txXfrm>
        <a:off x="1435632" y="1102862"/>
        <a:ext cx="775028" cy="485387"/>
      </dsp:txXfrm>
    </dsp:sp>
    <dsp:sp modelId="{A440EEC7-06B9-4427-B396-E59D3F35709D}">
      <dsp:nvSpPr>
        <dsp:cNvPr id="0" name=""/>
        <dsp:cNvSpPr/>
      </dsp:nvSpPr>
      <dsp:spPr>
        <a:xfrm>
          <a:off x="484747" y="269686"/>
          <a:ext cx="1434492" cy="1434492"/>
        </a:xfrm>
        <a:custGeom>
          <a:avLst/>
          <a:gdLst/>
          <a:ahLst/>
          <a:cxnLst/>
          <a:rect l="0" t="0" r="0" b="0"/>
          <a:pathLst>
            <a:path>
              <a:moveTo>
                <a:pt x="937236" y="1399922"/>
              </a:moveTo>
              <a:arcTo wR="717246" hR="717246" stAng="4328316" swAng="214336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167067" y="1076604"/>
          <a:ext cx="827544" cy="537903"/>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effectLst>
                <a:outerShdw blurRad="38100" dist="38100" dir="2700000" algn="tl">
                  <a:srgbClr val="000000">
                    <a:alpha val="43137"/>
                  </a:srgbClr>
                </a:outerShdw>
              </a:effectLst>
              <a:latin typeface="+mj-lt"/>
            </a:rPr>
            <a:t>Mitigation</a:t>
          </a:r>
          <a:endParaRPr lang="en-US" sz="1100" b="1" kern="1200" dirty="0">
            <a:effectLst>
              <a:outerShdw blurRad="38100" dist="38100" dir="2700000" algn="tl">
                <a:srgbClr val="000000">
                  <a:alpha val="43137"/>
                </a:srgbClr>
              </a:outerShdw>
            </a:effectLst>
            <a:latin typeface="+mj-lt"/>
          </a:endParaRPr>
        </a:p>
      </dsp:txBody>
      <dsp:txXfrm>
        <a:off x="193325" y="1102862"/>
        <a:ext cx="775028" cy="485387"/>
      </dsp:txXfrm>
    </dsp:sp>
    <dsp:sp modelId="{1DB33F97-80F0-407A-B39F-C06AD23D35E7}">
      <dsp:nvSpPr>
        <dsp:cNvPr id="0" name=""/>
        <dsp:cNvSpPr/>
      </dsp:nvSpPr>
      <dsp:spPr>
        <a:xfrm>
          <a:off x="484747" y="269686"/>
          <a:ext cx="1434492" cy="1434492"/>
        </a:xfrm>
        <a:custGeom>
          <a:avLst/>
          <a:gdLst/>
          <a:ahLst/>
          <a:cxnLst/>
          <a:rect l="0" t="0" r="0" b="0"/>
          <a:pathLst>
            <a:path>
              <a:moveTo>
                <a:pt x="2323" y="659559"/>
              </a:moveTo>
              <a:arcTo wR="717246" hR="717246" stAng="11076793" swAng="2301569"/>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2116335" y="1372"/>
          <a:ext cx="1863328" cy="1211163"/>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effectLst>
                <a:outerShdw blurRad="38100" dist="38100" dir="2700000" algn="tl">
                  <a:srgbClr val="000000">
                    <a:alpha val="43137"/>
                  </a:srgbClr>
                </a:outerShdw>
              </a:effectLst>
              <a:latin typeface="+mj-lt"/>
            </a:rPr>
            <a:t>Reward</a:t>
          </a:r>
          <a:endParaRPr lang="en-US" sz="2500" b="1" kern="1200" dirty="0">
            <a:effectLst>
              <a:outerShdw blurRad="38100" dist="38100" dir="2700000" algn="tl">
                <a:srgbClr val="000000">
                  <a:alpha val="43137"/>
                </a:srgbClr>
              </a:outerShdw>
            </a:effectLst>
            <a:latin typeface="+mj-lt"/>
          </a:endParaRPr>
        </a:p>
      </dsp:txBody>
      <dsp:txXfrm>
        <a:off x="2175459" y="60496"/>
        <a:ext cx="1745080" cy="1092915"/>
      </dsp:txXfrm>
    </dsp:sp>
    <dsp:sp modelId="{5908111D-560D-4F9E-8B4C-EAA9263E3D89}">
      <dsp:nvSpPr>
        <dsp:cNvPr id="0" name=""/>
        <dsp:cNvSpPr/>
      </dsp:nvSpPr>
      <dsp:spPr>
        <a:xfrm>
          <a:off x="1431963" y="606954"/>
          <a:ext cx="3232073" cy="3232073"/>
        </a:xfrm>
        <a:custGeom>
          <a:avLst/>
          <a:gdLst/>
          <a:ahLst/>
          <a:cxnLst/>
          <a:rect l="0" t="0" r="0" b="0"/>
          <a:pathLst>
            <a:path>
              <a:moveTo>
                <a:pt x="2798080" y="514062"/>
              </a:moveTo>
              <a:arcTo wR="1616036" hR="1616036" stAng="19020466" swAng="2303174"/>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3515864" y="2425427"/>
          <a:ext cx="1863328" cy="121116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2">
                  <a:lumMod val="50000"/>
                </a:schemeClr>
              </a:solidFill>
              <a:latin typeface="+mj-lt"/>
            </a:rPr>
            <a:t>Risk</a:t>
          </a:r>
          <a:endParaRPr lang="en-US" sz="2500" kern="1200" dirty="0">
            <a:solidFill>
              <a:schemeClr val="bg2">
                <a:lumMod val="50000"/>
              </a:schemeClr>
            </a:solidFill>
            <a:latin typeface="+mj-lt"/>
          </a:endParaRPr>
        </a:p>
      </dsp:txBody>
      <dsp:txXfrm>
        <a:off x="3574988" y="2484551"/>
        <a:ext cx="1745080" cy="1092915"/>
      </dsp:txXfrm>
    </dsp:sp>
    <dsp:sp modelId="{A440EEC7-06B9-4427-B396-E59D3F35709D}">
      <dsp:nvSpPr>
        <dsp:cNvPr id="0" name=""/>
        <dsp:cNvSpPr/>
      </dsp:nvSpPr>
      <dsp:spPr>
        <a:xfrm>
          <a:off x="1431963" y="606954"/>
          <a:ext cx="3232073" cy="3232073"/>
        </a:xfrm>
        <a:custGeom>
          <a:avLst/>
          <a:gdLst/>
          <a:ahLst/>
          <a:cxnLst/>
          <a:rect l="0" t="0" r="0" b="0"/>
          <a:pathLst>
            <a:path>
              <a:moveTo>
                <a:pt x="2112207" y="3154018"/>
              </a:moveTo>
              <a:arcTo wR="1616036" hR="1616036" stAng="4327182" swAng="2145637"/>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716807" y="2425427"/>
          <a:ext cx="1863328" cy="121116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2">
                  <a:lumMod val="50000"/>
                </a:schemeClr>
              </a:solidFill>
              <a:latin typeface="+mj-lt"/>
            </a:rPr>
            <a:t>Mitigation</a:t>
          </a:r>
          <a:endParaRPr lang="en-US" sz="2500" kern="1200" dirty="0">
            <a:solidFill>
              <a:schemeClr val="bg2">
                <a:lumMod val="50000"/>
              </a:schemeClr>
            </a:solidFill>
            <a:latin typeface="+mj-lt"/>
          </a:endParaRPr>
        </a:p>
      </dsp:txBody>
      <dsp:txXfrm>
        <a:off x="775931" y="2484551"/>
        <a:ext cx="1745080" cy="1092915"/>
      </dsp:txXfrm>
    </dsp:sp>
    <dsp:sp modelId="{1DB33F97-80F0-407A-B39F-C06AD23D35E7}">
      <dsp:nvSpPr>
        <dsp:cNvPr id="0" name=""/>
        <dsp:cNvSpPr/>
      </dsp:nvSpPr>
      <dsp:spPr>
        <a:xfrm>
          <a:off x="1431963" y="606954"/>
          <a:ext cx="3232073" cy="3232073"/>
        </a:xfrm>
        <a:custGeom>
          <a:avLst/>
          <a:gdLst/>
          <a:ahLst/>
          <a:cxnLst/>
          <a:rect l="0" t="0" r="0" b="0"/>
          <a:pathLst>
            <a:path>
              <a:moveTo>
                <a:pt x="5219" y="1486263"/>
              </a:moveTo>
              <a:arcTo wR="1616036" hR="1616036" stAng="11076360" swAng="2303174"/>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928557" y="970"/>
          <a:ext cx="962285" cy="625485"/>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mj-lt"/>
            </a:rPr>
            <a:t>Reward</a:t>
          </a:r>
          <a:endParaRPr lang="en-US" sz="1300" kern="1200" dirty="0">
            <a:latin typeface="+mj-lt"/>
          </a:endParaRPr>
        </a:p>
      </dsp:txBody>
      <dsp:txXfrm>
        <a:off x="959091" y="31504"/>
        <a:ext cx="901217" cy="564417"/>
      </dsp:txXfrm>
    </dsp:sp>
    <dsp:sp modelId="{5908111D-560D-4F9E-8B4C-EAA9263E3D89}">
      <dsp:nvSpPr>
        <dsp:cNvPr id="0" name=""/>
        <dsp:cNvSpPr/>
      </dsp:nvSpPr>
      <dsp:spPr>
        <a:xfrm>
          <a:off x="575900" y="313713"/>
          <a:ext cx="1667599" cy="1667599"/>
        </a:xfrm>
        <a:custGeom>
          <a:avLst/>
          <a:gdLst/>
          <a:ahLst/>
          <a:cxnLst/>
          <a:rect l="0" t="0" r="0" b="0"/>
          <a:pathLst>
            <a:path>
              <a:moveTo>
                <a:pt x="1443954" y="265527"/>
              </a:moveTo>
              <a:arcTo wR="833799" hR="833799" stAng="19022129" swAng="2300897"/>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650649" y="1251670"/>
          <a:ext cx="962285" cy="625485"/>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mj-lt"/>
            </a:rPr>
            <a:t>Risk</a:t>
          </a:r>
          <a:endParaRPr lang="en-US" sz="1300" kern="1200" dirty="0">
            <a:latin typeface="+mj-lt"/>
          </a:endParaRPr>
        </a:p>
      </dsp:txBody>
      <dsp:txXfrm>
        <a:off x="1681183" y="1282204"/>
        <a:ext cx="901217" cy="564417"/>
      </dsp:txXfrm>
    </dsp:sp>
    <dsp:sp modelId="{A440EEC7-06B9-4427-B396-E59D3F35709D}">
      <dsp:nvSpPr>
        <dsp:cNvPr id="0" name=""/>
        <dsp:cNvSpPr/>
      </dsp:nvSpPr>
      <dsp:spPr>
        <a:xfrm>
          <a:off x="575900" y="313713"/>
          <a:ext cx="1667599" cy="1667599"/>
        </a:xfrm>
        <a:custGeom>
          <a:avLst/>
          <a:gdLst/>
          <a:ahLst/>
          <a:cxnLst/>
          <a:rect l="0" t="0" r="0" b="0"/>
          <a:pathLst>
            <a:path>
              <a:moveTo>
                <a:pt x="1089429" y="1627447"/>
              </a:moveTo>
              <a:arcTo wR="833799" hR="833799" stAng="4328791" swAng="2142419"/>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206465" y="1251670"/>
          <a:ext cx="962285" cy="625485"/>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mj-lt"/>
            </a:rPr>
            <a:t>Mitigation</a:t>
          </a:r>
          <a:endParaRPr lang="en-US" sz="1300" kern="1200" dirty="0">
            <a:latin typeface="+mj-lt"/>
          </a:endParaRPr>
        </a:p>
      </dsp:txBody>
      <dsp:txXfrm>
        <a:off x="236999" y="1282204"/>
        <a:ext cx="901217" cy="564417"/>
      </dsp:txXfrm>
    </dsp:sp>
    <dsp:sp modelId="{1DB33F97-80F0-407A-B39F-C06AD23D35E7}">
      <dsp:nvSpPr>
        <dsp:cNvPr id="0" name=""/>
        <dsp:cNvSpPr/>
      </dsp:nvSpPr>
      <dsp:spPr>
        <a:xfrm>
          <a:off x="575900" y="313713"/>
          <a:ext cx="1667599" cy="1667599"/>
        </a:xfrm>
        <a:custGeom>
          <a:avLst/>
          <a:gdLst/>
          <a:ahLst/>
          <a:cxnLst/>
          <a:rect l="0" t="0" r="0" b="0"/>
          <a:pathLst>
            <a:path>
              <a:moveTo>
                <a:pt x="2704" y="766694"/>
              </a:moveTo>
              <a:arcTo wR="833799" hR="833799" stAng="11076974" swAng="2300897"/>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629766" y="488"/>
          <a:ext cx="721667" cy="46908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2">
                  <a:lumMod val="50000"/>
                </a:schemeClr>
              </a:solidFill>
              <a:latin typeface="+mj-lt"/>
            </a:rPr>
            <a:t>Reward</a:t>
          </a:r>
          <a:endParaRPr lang="en-US" sz="900" kern="1200" dirty="0">
            <a:solidFill>
              <a:schemeClr val="bg2">
                <a:lumMod val="50000"/>
              </a:schemeClr>
            </a:solidFill>
            <a:latin typeface="+mj-lt"/>
          </a:endParaRPr>
        </a:p>
      </dsp:txBody>
      <dsp:txXfrm>
        <a:off x="652665" y="23387"/>
        <a:ext cx="675869" cy="423285"/>
      </dsp:txXfrm>
    </dsp:sp>
    <dsp:sp modelId="{5908111D-560D-4F9E-8B4C-EAA9263E3D89}">
      <dsp:nvSpPr>
        <dsp:cNvPr id="0" name=""/>
        <dsp:cNvSpPr/>
      </dsp:nvSpPr>
      <dsp:spPr>
        <a:xfrm>
          <a:off x="364259" y="235030"/>
          <a:ext cx="1252680" cy="1252680"/>
        </a:xfrm>
        <a:custGeom>
          <a:avLst/>
          <a:gdLst/>
          <a:ahLst/>
          <a:cxnLst/>
          <a:rect l="0" t="0" r="0" b="0"/>
          <a:pathLst>
            <a:path>
              <a:moveTo>
                <a:pt x="1084315" y="199068"/>
              </a:moveTo>
              <a:arcTo wR="626340" hR="626340" stAng="19019185" swAng="230492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172192" y="939999"/>
          <a:ext cx="721667" cy="469083"/>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effectLst>
                <a:outerShdw blurRad="38100" dist="38100" dir="2700000" algn="tl">
                  <a:srgbClr val="000000">
                    <a:alpha val="43137"/>
                  </a:srgbClr>
                </a:outerShdw>
              </a:effectLst>
              <a:latin typeface="+mj-lt"/>
            </a:rPr>
            <a:t>Risk</a:t>
          </a:r>
          <a:endParaRPr lang="en-US" sz="900" b="1" kern="1200" dirty="0">
            <a:effectLst>
              <a:outerShdw blurRad="38100" dist="38100" dir="2700000" algn="tl">
                <a:srgbClr val="000000">
                  <a:alpha val="43137"/>
                </a:srgbClr>
              </a:outerShdw>
            </a:effectLst>
            <a:latin typeface="+mj-lt"/>
          </a:endParaRPr>
        </a:p>
      </dsp:txBody>
      <dsp:txXfrm>
        <a:off x="1195091" y="962898"/>
        <a:ext cx="675869" cy="423285"/>
      </dsp:txXfrm>
    </dsp:sp>
    <dsp:sp modelId="{A440EEC7-06B9-4427-B396-E59D3F35709D}">
      <dsp:nvSpPr>
        <dsp:cNvPr id="0" name=""/>
        <dsp:cNvSpPr/>
      </dsp:nvSpPr>
      <dsp:spPr>
        <a:xfrm>
          <a:off x="364259" y="235030"/>
          <a:ext cx="1252680" cy="1252680"/>
        </a:xfrm>
        <a:custGeom>
          <a:avLst/>
          <a:gdLst/>
          <a:ahLst/>
          <a:cxnLst/>
          <a:rect l="0" t="0" r="0" b="0"/>
          <a:pathLst>
            <a:path>
              <a:moveTo>
                <a:pt x="818859" y="1222359"/>
              </a:moveTo>
              <a:arcTo wR="626340" hR="626340" stAng="4325944" swAng="2148113"/>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87339" y="939999"/>
          <a:ext cx="721667" cy="46908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2">
                  <a:lumMod val="50000"/>
                </a:schemeClr>
              </a:solidFill>
              <a:latin typeface="+mj-lt"/>
            </a:rPr>
            <a:t>Mitigation</a:t>
          </a:r>
          <a:endParaRPr lang="en-US" sz="900" kern="1200" dirty="0">
            <a:solidFill>
              <a:schemeClr val="bg2">
                <a:lumMod val="50000"/>
              </a:schemeClr>
            </a:solidFill>
            <a:latin typeface="+mj-lt"/>
          </a:endParaRPr>
        </a:p>
      </dsp:txBody>
      <dsp:txXfrm>
        <a:off x="110238" y="962898"/>
        <a:ext cx="675869" cy="423285"/>
      </dsp:txXfrm>
    </dsp:sp>
    <dsp:sp modelId="{1DB33F97-80F0-407A-B39F-C06AD23D35E7}">
      <dsp:nvSpPr>
        <dsp:cNvPr id="0" name=""/>
        <dsp:cNvSpPr/>
      </dsp:nvSpPr>
      <dsp:spPr>
        <a:xfrm>
          <a:off x="364259" y="235030"/>
          <a:ext cx="1252680" cy="1252680"/>
        </a:xfrm>
        <a:custGeom>
          <a:avLst/>
          <a:gdLst/>
          <a:ahLst/>
          <a:cxnLst/>
          <a:rect l="0" t="0" r="0" b="0"/>
          <a:pathLst>
            <a:path>
              <a:moveTo>
                <a:pt x="2015" y="576129"/>
              </a:moveTo>
              <a:arcTo wR="626340" hR="626340" stAng="11075887" swAng="230492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629766" y="488"/>
          <a:ext cx="721667" cy="46908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2">
                  <a:lumMod val="50000"/>
                </a:schemeClr>
              </a:solidFill>
              <a:latin typeface="+mj-lt"/>
            </a:rPr>
            <a:t>Reward</a:t>
          </a:r>
          <a:endParaRPr lang="en-US" sz="900" kern="1200" dirty="0">
            <a:solidFill>
              <a:schemeClr val="bg2">
                <a:lumMod val="50000"/>
              </a:schemeClr>
            </a:solidFill>
            <a:latin typeface="+mj-lt"/>
          </a:endParaRPr>
        </a:p>
      </dsp:txBody>
      <dsp:txXfrm>
        <a:off x="652665" y="23387"/>
        <a:ext cx="675869" cy="423285"/>
      </dsp:txXfrm>
    </dsp:sp>
    <dsp:sp modelId="{5908111D-560D-4F9E-8B4C-EAA9263E3D89}">
      <dsp:nvSpPr>
        <dsp:cNvPr id="0" name=""/>
        <dsp:cNvSpPr/>
      </dsp:nvSpPr>
      <dsp:spPr>
        <a:xfrm>
          <a:off x="364259" y="235030"/>
          <a:ext cx="1252680" cy="1252680"/>
        </a:xfrm>
        <a:custGeom>
          <a:avLst/>
          <a:gdLst/>
          <a:ahLst/>
          <a:cxnLst/>
          <a:rect l="0" t="0" r="0" b="0"/>
          <a:pathLst>
            <a:path>
              <a:moveTo>
                <a:pt x="1084315" y="199068"/>
              </a:moveTo>
              <a:arcTo wR="626340" hR="626340" stAng="19019185" swAng="230492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172192" y="939999"/>
          <a:ext cx="721667" cy="469083"/>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effectLst>
                <a:outerShdw blurRad="38100" dist="38100" dir="2700000" algn="tl">
                  <a:srgbClr val="000000">
                    <a:alpha val="43137"/>
                  </a:srgbClr>
                </a:outerShdw>
              </a:effectLst>
              <a:latin typeface="+mj-lt"/>
            </a:rPr>
            <a:t>Risk</a:t>
          </a:r>
          <a:endParaRPr lang="en-US" sz="900" b="1" kern="1200" dirty="0">
            <a:effectLst>
              <a:outerShdw blurRad="38100" dist="38100" dir="2700000" algn="tl">
                <a:srgbClr val="000000">
                  <a:alpha val="43137"/>
                </a:srgbClr>
              </a:outerShdw>
            </a:effectLst>
            <a:latin typeface="+mj-lt"/>
          </a:endParaRPr>
        </a:p>
      </dsp:txBody>
      <dsp:txXfrm>
        <a:off x="1195091" y="962898"/>
        <a:ext cx="675869" cy="423285"/>
      </dsp:txXfrm>
    </dsp:sp>
    <dsp:sp modelId="{A440EEC7-06B9-4427-B396-E59D3F35709D}">
      <dsp:nvSpPr>
        <dsp:cNvPr id="0" name=""/>
        <dsp:cNvSpPr/>
      </dsp:nvSpPr>
      <dsp:spPr>
        <a:xfrm>
          <a:off x="364259" y="235030"/>
          <a:ext cx="1252680" cy="1252680"/>
        </a:xfrm>
        <a:custGeom>
          <a:avLst/>
          <a:gdLst/>
          <a:ahLst/>
          <a:cxnLst/>
          <a:rect l="0" t="0" r="0" b="0"/>
          <a:pathLst>
            <a:path>
              <a:moveTo>
                <a:pt x="818859" y="1222359"/>
              </a:moveTo>
              <a:arcTo wR="626340" hR="626340" stAng="4325944" swAng="2148113"/>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87339" y="939999"/>
          <a:ext cx="721667" cy="46908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2">
                  <a:lumMod val="50000"/>
                </a:schemeClr>
              </a:solidFill>
              <a:latin typeface="+mj-lt"/>
            </a:rPr>
            <a:t>Mitigation</a:t>
          </a:r>
          <a:endParaRPr lang="en-US" sz="900" kern="1200" dirty="0">
            <a:solidFill>
              <a:schemeClr val="bg2">
                <a:lumMod val="50000"/>
              </a:schemeClr>
            </a:solidFill>
            <a:latin typeface="+mj-lt"/>
          </a:endParaRPr>
        </a:p>
      </dsp:txBody>
      <dsp:txXfrm>
        <a:off x="110238" y="962898"/>
        <a:ext cx="675869" cy="423285"/>
      </dsp:txXfrm>
    </dsp:sp>
    <dsp:sp modelId="{1DB33F97-80F0-407A-B39F-C06AD23D35E7}">
      <dsp:nvSpPr>
        <dsp:cNvPr id="0" name=""/>
        <dsp:cNvSpPr/>
      </dsp:nvSpPr>
      <dsp:spPr>
        <a:xfrm>
          <a:off x="364259" y="235030"/>
          <a:ext cx="1252680" cy="1252680"/>
        </a:xfrm>
        <a:custGeom>
          <a:avLst/>
          <a:gdLst/>
          <a:ahLst/>
          <a:cxnLst/>
          <a:rect l="0" t="0" r="0" b="0"/>
          <a:pathLst>
            <a:path>
              <a:moveTo>
                <a:pt x="2015" y="576129"/>
              </a:moveTo>
              <a:arcTo wR="626340" hR="626340" stAng="11075887" swAng="230492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99DF-5558-4189-B628-D98F7097A3E2}">
      <dsp:nvSpPr>
        <dsp:cNvPr id="0" name=""/>
        <dsp:cNvSpPr/>
      </dsp:nvSpPr>
      <dsp:spPr>
        <a:xfrm>
          <a:off x="629766" y="488"/>
          <a:ext cx="721667" cy="46908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2">
                  <a:lumMod val="50000"/>
                </a:schemeClr>
              </a:solidFill>
              <a:latin typeface="+mj-lt"/>
            </a:rPr>
            <a:t>Reward</a:t>
          </a:r>
          <a:endParaRPr lang="en-US" sz="900" kern="1200" dirty="0">
            <a:solidFill>
              <a:schemeClr val="bg2">
                <a:lumMod val="50000"/>
              </a:schemeClr>
            </a:solidFill>
            <a:latin typeface="+mj-lt"/>
          </a:endParaRPr>
        </a:p>
      </dsp:txBody>
      <dsp:txXfrm>
        <a:off x="652665" y="23387"/>
        <a:ext cx="675869" cy="423285"/>
      </dsp:txXfrm>
    </dsp:sp>
    <dsp:sp modelId="{5908111D-560D-4F9E-8B4C-EAA9263E3D89}">
      <dsp:nvSpPr>
        <dsp:cNvPr id="0" name=""/>
        <dsp:cNvSpPr/>
      </dsp:nvSpPr>
      <dsp:spPr>
        <a:xfrm>
          <a:off x="364259" y="235030"/>
          <a:ext cx="1252680" cy="1252680"/>
        </a:xfrm>
        <a:custGeom>
          <a:avLst/>
          <a:gdLst/>
          <a:ahLst/>
          <a:cxnLst/>
          <a:rect l="0" t="0" r="0" b="0"/>
          <a:pathLst>
            <a:path>
              <a:moveTo>
                <a:pt x="1084315" y="199068"/>
              </a:moveTo>
              <a:arcTo wR="626340" hR="626340" stAng="19019185" swAng="230492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142B7B9-E0D2-4EAB-BFE4-418F08BAF601}">
      <dsp:nvSpPr>
        <dsp:cNvPr id="0" name=""/>
        <dsp:cNvSpPr/>
      </dsp:nvSpPr>
      <dsp:spPr>
        <a:xfrm>
          <a:off x="1172192" y="939999"/>
          <a:ext cx="721667" cy="469083"/>
        </a:xfrm>
        <a:prstGeom prst="roundRect">
          <a:avLst/>
        </a:prstGeom>
        <a:solidFill>
          <a:schemeClr val="accent1"/>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effectLst>
                <a:outerShdw blurRad="38100" dist="38100" dir="2700000" algn="tl">
                  <a:srgbClr val="000000">
                    <a:alpha val="43137"/>
                  </a:srgbClr>
                </a:outerShdw>
              </a:effectLst>
              <a:latin typeface="+mj-lt"/>
            </a:rPr>
            <a:t>Risk</a:t>
          </a:r>
          <a:endParaRPr lang="en-US" sz="900" b="1" kern="1200" dirty="0">
            <a:effectLst>
              <a:outerShdw blurRad="38100" dist="38100" dir="2700000" algn="tl">
                <a:srgbClr val="000000">
                  <a:alpha val="43137"/>
                </a:srgbClr>
              </a:outerShdw>
            </a:effectLst>
            <a:latin typeface="+mj-lt"/>
          </a:endParaRPr>
        </a:p>
      </dsp:txBody>
      <dsp:txXfrm>
        <a:off x="1195091" y="962898"/>
        <a:ext cx="675869" cy="423285"/>
      </dsp:txXfrm>
    </dsp:sp>
    <dsp:sp modelId="{A440EEC7-06B9-4427-B396-E59D3F35709D}">
      <dsp:nvSpPr>
        <dsp:cNvPr id="0" name=""/>
        <dsp:cNvSpPr/>
      </dsp:nvSpPr>
      <dsp:spPr>
        <a:xfrm>
          <a:off x="364259" y="235030"/>
          <a:ext cx="1252680" cy="1252680"/>
        </a:xfrm>
        <a:custGeom>
          <a:avLst/>
          <a:gdLst/>
          <a:ahLst/>
          <a:cxnLst/>
          <a:rect l="0" t="0" r="0" b="0"/>
          <a:pathLst>
            <a:path>
              <a:moveTo>
                <a:pt x="818859" y="1222359"/>
              </a:moveTo>
              <a:arcTo wR="626340" hR="626340" stAng="4325944" swAng="2148113"/>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F9EF3E6-D000-4FF7-A326-280FA39FB628}">
      <dsp:nvSpPr>
        <dsp:cNvPr id="0" name=""/>
        <dsp:cNvSpPr/>
      </dsp:nvSpPr>
      <dsp:spPr>
        <a:xfrm>
          <a:off x="87339" y="939999"/>
          <a:ext cx="721667" cy="469083"/>
        </a:xfrm>
        <a:prstGeom prst="roundRect">
          <a:avLst/>
        </a:prstGeom>
        <a:solidFill>
          <a:schemeClr val="lt1"/>
        </a:solidFill>
        <a:ln w="285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2">
                  <a:lumMod val="50000"/>
                </a:schemeClr>
              </a:solidFill>
              <a:latin typeface="+mj-lt"/>
            </a:rPr>
            <a:t>Mitigation</a:t>
          </a:r>
          <a:endParaRPr lang="en-US" sz="900" kern="1200" dirty="0">
            <a:solidFill>
              <a:schemeClr val="bg2">
                <a:lumMod val="50000"/>
              </a:schemeClr>
            </a:solidFill>
            <a:latin typeface="+mj-lt"/>
          </a:endParaRPr>
        </a:p>
      </dsp:txBody>
      <dsp:txXfrm>
        <a:off x="110238" y="962898"/>
        <a:ext cx="675869" cy="423285"/>
      </dsp:txXfrm>
    </dsp:sp>
    <dsp:sp modelId="{1DB33F97-80F0-407A-B39F-C06AD23D35E7}">
      <dsp:nvSpPr>
        <dsp:cNvPr id="0" name=""/>
        <dsp:cNvSpPr/>
      </dsp:nvSpPr>
      <dsp:spPr>
        <a:xfrm>
          <a:off x="364259" y="235030"/>
          <a:ext cx="1252680" cy="1252680"/>
        </a:xfrm>
        <a:custGeom>
          <a:avLst/>
          <a:gdLst/>
          <a:ahLst/>
          <a:cxnLst/>
          <a:rect l="0" t="0" r="0" b="0"/>
          <a:pathLst>
            <a:path>
              <a:moveTo>
                <a:pt x="2015" y="576129"/>
              </a:moveTo>
              <a:arcTo wR="626340" hR="626340" stAng="11075887" swAng="2304928"/>
            </a:path>
          </a:pathLst>
        </a:custGeom>
        <a:noFill/>
        <a:ln w="508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26DA15-0A52-4662-A9ED-6FCA988298FD}" type="datetimeFigureOut">
              <a:rPr lang="en-US" smtClean="0"/>
              <a:t>11/9/2011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4F6610-3CAA-4B7B-9484-B0A79C322C3D}" type="slidenum">
              <a:rPr lang="en-US" smtClean="0"/>
              <a:t>‹#›</a:t>
            </a:fld>
            <a:endParaRPr lang="en-US"/>
          </a:p>
        </p:txBody>
      </p:sp>
    </p:spTree>
    <p:extLst>
      <p:ext uri="{BB962C8B-B14F-4D97-AF65-F5344CB8AC3E}">
        <p14:creationId xmlns:p14="http://schemas.microsoft.com/office/powerpoint/2010/main" val="3542459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microsoft.com/windowsazure/support/status/servicedashboard.aspx"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 21 Sept - Consolidation of</a:t>
            </a:r>
            <a:r>
              <a:rPr lang="en-US" baseline="0" dirty="0" smtClean="0"/>
              <a:t> Ken and Seth’s work, added intro.  Re-worked Risks and Mitigations</a:t>
            </a:r>
          </a:p>
          <a:p>
            <a:r>
              <a:rPr lang="en-US" baseline="0" dirty="0" smtClean="0"/>
              <a:t>2.1 – 22 Sept – moved cost slides to “Getting into the Cloud”</a:t>
            </a:r>
          </a:p>
          <a:p>
            <a:r>
              <a:rPr lang="en-US" baseline="0" dirty="0" smtClean="0"/>
              <a:t>	*** Submitted for BSC East CD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2.2 – 27 Sept – added </a:t>
            </a:r>
            <a:r>
              <a:rPr kumimoji="0" lang="en-US" sz="1200" b="0" i="0" u="none" strike="noStrike" kern="1200" cap="none" spc="0" normalizeH="0" baseline="0" dirty="0" smtClean="0">
                <a:ln>
                  <a:noFill/>
                </a:ln>
                <a:solidFill>
                  <a:schemeClr val="tx1"/>
                </a:solidFill>
                <a:effectLst/>
                <a:uLnTx/>
                <a:uFillTx/>
                <a:latin typeface="+mn-lt"/>
                <a:ea typeface="+mn-ea"/>
                <a:cs typeface="+mn-cs"/>
              </a:rPr>
              <a:t>[Google Cluster, 2008]</a:t>
            </a:r>
            <a:r>
              <a:rPr kumimoji="0" lang="en-US" sz="1200" b="0" i="0" u="none" strike="noStrike" kern="1200" cap="none" spc="0" normalizeH="0" baseline="0" dirty="0">
                <a:ln>
                  <a:noFill/>
                </a:ln>
                <a:solidFill>
                  <a:schemeClr val="tx1"/>
                </a:solidFill>
                <a:effectLst/>
                <a:uLnTx/>
                <a:uFillTx/>
                <a:latin typeface="+mn-lt"/>
                <a:ea typeface="+mn-ea"/>
                <a:cs typeface="+mn-cs"/>
              </a:rPr>
              <a:t> </a:t>
            </a:r>
            <a:r>
              <a:rPr kumimoji="0" lang="en-US" sz="1200" b="0" i="0" u="none" strike="noStrike" kern="1200" cap="none" spc="0" normalizeH="0" baseline="0" dirty="0" smtClean="0">
                <a:ln>
                  <a:noFill/>
                </a:ln>
                <a:solidFill>
                  <a:schemeClr val="tx1"/>
                </a:solidFill>
                <a:effectLst/>
                <a:uLnTx/>
                <a:uFillTx/>
                <a:latin typeface="+mn-lt"/>
                <a:ea typeface="+mn-ea"/>
                <a:cs typeface="+mn-cs"/>
              </a:rPr>
              <a:t>citation;  Corrected Netflix Simian Army citation; Clarify </a:t>
            </a:r>
            <a:r>
              <a:rPr lang="en-US" dirty="0" smtClean="0"/>
              <a:t>Microsoft Exchange example</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smtClean="0">
                <a:ln>
                  <a:noFill/>
                </a:ln>
                <a:solidFill>
                  <a:schemeClr val="tx1"/>
                </a:solidFill>
                <a:effectLst/>
                <a:uLnTx/>
                <a:uFillTx/>
                <a:latin typeface="+mn-lt"/>
                <a:ea typeface="+mn-ea"/>
                <a:cs typeface="+mn-cs"/>
              </a:rPr>
              <a:t>3.0 – 09 Oct – Seth’s changes from Sept 30 Review</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smtClean="0">
                <a:ln>
                  <a:noFill/>
                </a:ln>
                <a:solidFill>
                  <a:schemeClr val="tx1"/>
                </a:solidFill>
                <a:effectLst/>
                <a:uLnTx/>
                <a:uFillTx/>
                <a:latin typeface="+mn-lt"/>
                <a:ea typeface="+mn-ea"/>
                <a:cs typeface="+mn-cs"/>
              </a:rPr>
              <a:t>3.1 – 20 Oct – Ken’s additions + Changes from 20 Oct review and walk-through</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smtClean="0">
                <a:ln>
                  <a:noFill/>
                </a:ln>
                <a:solidFill>
                  <a:schemeClr val="tx1"/>
                </a:solidFill>
                <a:effectLst/>
                <a:uLnTx/>
                <a:uFillTx/>
                <a:latin typeface="+mn-lt"/>
                <a:ea typeface="+mn-ea"/>
                <a:cs typeface="+mn-cs"/>
              </a:rPr>
              <a:t>3.2 – 20 Oct – Seth action items from 20 Oct review</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smtClean="0">
                <a:ln>
                  <a:noFill/>
                </a:ln>
                <a:solidFill>
                  <a:schemeClr val="tx1"/>
                </a:solidFill>
                <a:effectLst/>
                <a:uLnTx/>
                <a:uFillTx/>
                <a:latin typeface="+mn-lt"/>
                <a:ea typeface="+mn-ea"/>
                <a:cs typeface="+mn-cs"/>
              </a:rPr>
              <a:t>5.0 – 9 Nov – Ken addition of TOA, other edits</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smtClean="0">
                <a:ln>
                  <a:noFill/>
                </a:ln>
                <a:solidFill>
                  <a:schemeClr val="tx1"/>
                </a:solidFill>
                <a:effectLst/>
                <a:uLnTx/>
                <a:uFillTx/>
                <a:latin typeface="+mn-lt"/>
                <a:ea typeface="+mn-ea"/>
                <a:cs typeface="+mn-cs"/>
              </a:rPr>
              <a:t>5.1 – 9 Nov – Seth </a:t>
            </a:r>
            <a:r>
              <a:rPr kumimoji="0" lang="en-US" sz="1200" b="0" i="0" u="none" strike="noStrike" kern="1200" cap="none" spc="0" normalizeH="0" baseline="0" dirty="0" err="1" smtClean="0">
                <a:ln>
                  <a:noFill/>
                </a:ln>
                <a:solidFill>
                  <a:schemeClr val="tx1"/>
                </a:solidFill>
                <a:effectLst/>
                <a:uLnTx/>
                <a:uFillTx/>
                <a:latin typeface="+mn-lt"/>
                <a:ea typeface="+mn-ea"/>
                <a:cs typeface="+mn-cs"/>
              </a:rPr>
              <a:t>stye</a:t>
            </a:r>
            <a:r>
              <a:rPr kumimoji="0" lang="en-US" sz="1200" b="0" i="0" u="none" strike="noStrike" kern="1200" cap="none" spc="0" normalizeH="0" baseline="0" dirty="0" smtClean="0">
                <a:ln>
                  <a:noFill/>
                </a:ln>
                <a:solidFill>
                  <a:schemeClr val="tx1"/>
                </a:solidFill>
                <a:effectLst/>
                <a:uLnTx/>
                <a:uFillTx/>
                <a:latin typeface="+mn-lt"/>
                <a:ea typeface="+mn-ea"/>
                <a:cs typeface="+mn-cs"/>
              </a:rPr>
              <a:t> cleanup, minor edits.  Added “</a:t>
            </a:r>
            <a:r>
              <a:rPr lang="en-US" dirty="0" smtClean="0"/>
              <a:t>How Does The Cloud Help</a:t>
            </a:r>
            <a:r>
              <a:rPr lang="en-US" smtClean="0"/>
              <a:t>?” transition slide</a:t>
            </a:r>
            <a:endParaRPr kumimoji="0" lang="en-US" sz="1200" b="0" i="0" u="none" strike="noStrike" kern="1200" cap="none" spc="0" normalizeH="0" baseline="0" dirty="0" smtClean="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7C4F6610-3CAA-4B7B-9484-B0A79C322C3D}" type="slidenum">
              <a:rPr lang="en-US" smtClean="0"/>
              <a:t>1</a:t>
            </a:fld>
            <a:endParaRPr lang="en-US"/>
          </a:p>
        </p:txBody>
      </p:sp>
    </p:spTree>
    <p:extLst>
      <p:ext uri="{BB962C8B-B14F-4D97-AF65-F5344CB8AC3E}">
        <p14:creationId xmlns:p14="http://schemas.microsoft.com/office/powerpoint/2010/main" val="3951873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Elastic Scalability – fundamental advantage.  Already mentioned, reinforce here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algn="ctr"/>
            <a:r>
              <a:rPr lang="en-US" sz="1200" dirty="0" smtClean="0">
                <a:solidFill>
                  <a:prstClr val="black">
                    <a:lumMod val="65000"/>
                    <a:lumOff val="35000"/>
                  </a:prstClr>
                </a:solidFill>
                <a:latin typeface="Century Gothic"/>
              </a:rPr>
              <a:t>The Cloud makes a lot of promises</a:t>
            </a:r>
          </a:p>
          <a:p>
            <a:pPr algn="ctr"/>
            <a:r>
              <a:rPr lang="en-US" sz="1200" dirty="0" smtClean="0">
                <a:solidFill>
                  <a:prstClr val="black">
                    <a:lumMod val="65000"/>
                    <a:lumOff val="35000"/>
                  </a:prstClr>
                </a:solidFill>
                <a:latin typeface="Century Gothic"/>
              </a:rPr>
              <a:t>But you need to take actions to take advantage of them</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14</a:t>
            </a:fld>
            <a:endParaRPr lang="en-US"/>
          </a:p>
        </p:txBody>
      </p:sp>
    </p:spTree>
    <p:extLst>
      <p:ext uri="{BB962C8B-B14F-4D97-AF65-F5344CB8AC3E}">
        <p14:creationId xmlns:p14="http://schemas.microsoft.com/office/powerpoint/2010/main" val="4212757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PUE</a:t>
            </a:r>
            <a:r>
              <a:rPr lang="en-US" baseline="0" dirty="0" smtClean="0"/>
              <a:t> = Total power / IT equipment power – lower better, 1 = perfect</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15</a:t>
            </a:fld>
            <a:endParaRPr lang="en-US"/>
          </a:p>
        </p:txBody>
      </p:sp>
    </p:spTree>
    <p:extLst>
      <p:ext uri="{BB962C8B-B14F-4D97-AF65-F5344CB8AC3E}">
        <p14:creationId xmlns:p14="http://schemas.microsoft.com/office/powerpoint/2010/main" val="2391687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Hassle</a:t>
            </a:r>
            <a:r>
              <a:rPr lang="en-US" baseline="0" dirty="0" smtClean="0"/>
              <a:t>  of running your own DC – cover 3 points and out</a:t>
            </a:r>
            <a:endParaRPr lang="en-US" dirty="0" smtClean="0"/>
          </a:p>
          <a:p>
            <a:r>
              <a:rPr lang="en-US" dirty="0" smtClean="0"/>
              <a:t>Pictures are all from Microsoft Data Centers</a:t>
            </a:r>
          </a:p>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16</a:t>
            </a:fld>
            <a:endParaRPr lang="en-US"/>
          </a:p>
        </p:txBody>
      </p:sp>
    </p:spTree>
    <p:extLst>
      <p:ext uri="{BB962C8B-B14F-4D97-AF65-F5344CB8AC3E}">
        <p14:creationId xmlns:p14="http://schemas.microsoft.com/office/powerpoint/2010/main" val="2391687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Smaller servers - power of abstraction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4F6610-3CAA-4B7B-9484-B0A79C322C3D}" type="slidenum">
              <a:rPr lang="en-US" smtClean="0"/>
              <a:t>17</a:t>
            </a:fld>
            <a:endParaRPr lang="en-US"/>
          </a:p>
        </p:txBody>
      </p:sp>
    </p:spTree>
    <p:extLst>
      <p:ext uri="{BB962C8B-B14F-4D97-AF65-F5344CB8AC3E}">
        <p14:creationId xmlns:p14="http://schemas.microsoft.com/office/powerpoint/2010/main" val="3277761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effectLst/>
              </a:rPr>
              <a:t>CloudWatch</a:t>
            </a:r>
            <a:r>
              <a:rPr lang="en-US" dirty="0" smtClean="0">
                <a:effectLst/>
              </a:rPr>
              <a:t>  (make this it’s own slide?)</a:t>
            </a:r>
          </a:p>
          <a:p>
            <a:pPr marL="171450" indent="-171450">
              <a:buFont typeface="Arial" pitchFamily="34" charset="0"/>
              <a:buChar char="•"/>
            </a:pPr>
            <a:r>
              <a:rPr lang="en-US" dirty="0" smtClean="0">
                <a:effectLst/>
              </a:rPr>
              <a:t>Alarms,</a:t>
            </a:r>
            <a:r>
              <a:rPr lang="en-US" baseline="0" dirty="0" smtClean="0">
                <a:effectLst/>
              </a:rPr>
              <a:t> graphs, and stats</a:t>
            </a:r>
          </a:p>
          <a:p>
            <a:pPr marL="171450" indent="-171450">
              <a:buFont typeface="Arial" pitchFamily="34" charset="0"/>
              <a:buChar char="•"/>
            </a:pPr>
            <a:r>
              <a:rPr lang="en-US" baseline="0" dirty="0" smtClean="0">
                <a:effectLst/>
              </a:rPr>
              <a:t>EC2: </a:t>
            </a:r>
            <a:r>
              <a:rPr lang="en-US" dirty="0" smtClean="0">
                <a:effectLst/>
              </a:rPr>
              <a:t>CPU utilization, data transfer, and disk usage </a:t>
            </a:r>
            <a:r>
              <a:rPr lang="en-US" dirty="0" err="1" smtClean="0">
                <a:effectLst/>
              </a:rPr>
              <a:t>activi</a:t>
            </a:r>
            <a:endParaRPr lang="en-US" baseline="0" dirty="0" smtClean="0">
              <a:effectLst/>
            </a:endParaRPr>
          </a:p>
          <a:p>
            <a:pPr marL="171450" indent="-171450">
              <a:buFont typeface="Arial" pitchFamily="34" charset="0"/>
              <a:buChar char="•"/>
            </a:pPr>
            <a:r>
              <a:rPr lang="en-US" baseline="0" dirty="0" smtClean="0">
                <a:effectLst/>
              </a:rPr>
              <a:t>Load Balancers: </a:t>
            </a:r>
            <a:r>
              <a:rPr lang="en-US" dirty="0" smtClean="0">
                <a:effectLst/>
              </a:rPr>
              <a:t>request count and latency</a:t>
            </a:r>
            <a:endParaRPr lang="en-US" baseline="0" dirty="0" smtClean="0">
              <a:effectLst/>
            </a:endParaRPr>
          </a:p>
          <a:p>
            <a:pPr marL="171450" indent="-171450">
              <a:buFont typeface="Arial" pitchFamily="34" charset="0"/>
              <a:buChar char="•"/>
            </a:pPr>
            <a:r>
              <a:rPr lang="en-US" baseline="0" dirty="0" smtClean="0">
                <a:effectLst/>
              </a:rPr>
              <a:t>RDS: </a:t>
            </a:r>
            <a:r>
              <a:rPr lang="en-US" dirty="0" err="1" smtClean="0">
                <a:effectLst/>
              </a:rPr>
              <a:t>freeable</a:t>
            </a:r>
            <a:r>
              <a:rPr lang="en-US" dirty="0" smtClean="0">
                <a:effectLst/>
              </a:rPr>
              <a:t> memory and available storage space</a:t>
            </a:r>
          </a:p>
          <a:p>
            <a:pPr marL="171450" indent="-171450">
              <a:buFont typeface="Arial" pitchFamily="34" charset="0"/>
              <a:buChar char="•"/>
            </a:pPr>
            <a:r>
              <a:rPr lang="en-US" dirty="0" smtClean="0">
                <a:effectLst/>
              </a:rPr>
              <a:t>SQS: messages</a:t>
            </a:r>
            <a:r>
              <a:rPr lang="en-US" baseline="0" dirty="0" smtClean="0">
                <a:effectLst/>
              </a:rPr>
              <a:t> sent and received</a:t>
            </a:r>
          </a:p>
          <a:p>
            <a:pPr marL="171450" indent="-171450">
              <a:buFont typeface="Arial" pitchFamily="34" charset="0"/>
              <a:buChar char="•"/>
            </a:pPr>
            <a:r>
              <a:rPr lang="en-US" baseline="0" dirty="0" smtClean="0">
                <a:effectLst/>
              </a:rPr>
              <a:t>Application: CUSTOM metrics</a:t>
            </a:r>
          </a:p>
          <a:p>
            <a:pPr marL="0" indent="0">
              <a:buFont typeface="Arial" pitchFamily="34" charset="0"/>
              <a:buNone/>
            </a:pPr>
            <a:r>
              <a:rPr lang="en-US" baseline="0" dirty="0" smtClean="0">
                <a:effectLst/>
              </a:rPr>
              <a:t>Azure Status: </a:t>
            </a:r>
            <a:r>
              <a:rPr lang="en-US" sz="1200" kern="1200" dirty="0" smtClean="0">
                <a:solidFill>
                  <a:schemeClr val="tx1"/>
                </a:solidFill>
                <a:effectLst/>
                <a:latin typeface="+mn-lt"/>
                <a:ea typeface="+mn-ea"/>
                <a:cs typeface="+mn-cs"/>
                <a:hlinkClick r:id="rId3"/>
              </a:rPr>
              <a:t>http://www.microsoft.com/windowsazure/support/status/servicedashboard.aspx</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18</a:t>
            </a:fld>
            <a:endParaRPr lang="en-US"/>
          </a:p>
        </p:txBody>
      </p:sp>
    </p:spTree>
    <p:extLst>
      <p:ext uri="{BB962C8B-B14F-4D97-AF65-F5344CB8AC3E}">
        <p14:creationId xmlns:p14="http://schemas.microsoft.com/office/powerpoint/2010/main" val="526027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Windows Azure Diagnostics (http://msdn.microsoft.com/en-us/library/gg433048.aspx) </a:t>
            </a:r>
          </a:p>
          <a:p>
            <a:pPr marL="171450" indent="-171450">
              <a:buFontTx/>
              <a:buChar char="-"/>
            </a:pPr>
            <a:r>
              <a:rPr lang="en-US" dirty="0" err="1" smtClean="0"/>
              <a:t>Perf</a:t>
            </a:r>
            <a:r>
              <a:rPr lang="en-US" dirty="0" smtClean="0"/>
              <a:t> Counters: </a:t>
            </a:r>
          </a:p>
          <a:p>
            <a:pPr marL="628650" lvl="1" indent="-171450">
              <a:buFontTx/>
              <a:buChar char="-"/>
            </a:pPr>
            <a:r>
              <a:rPr lang="en-US" dirty="0" smtClean="0"/>
              <a:t>System: CPU, Memory,</a:t>
            </a:r>
            <a:r>
              <a:rPr lang="en-US" baseline="0" dirty="0" smtClean="0"/>
              <a:t> Disk</a:t>
            </a:r>
            <a:endParaRPr lang="en-US" dirty="0" smtClean="0"/>
          </a:p>
          <a:p>
            <a:pPr marL="628650" lvl="1" indent="-171450">
              <a:buFontTx/>
              <a:buChar char="-"/>
            </a:pPr>
            <a:r>
              <a:rPr lang="en-US" dirty="0" smtClean="0"/>
              <a:t>Application: request count</a:t>
            </a:r>
          </a:p>
          <a:p>
            <a:pPr marL="171450" indent="-171450">
              <a:buFontTx/>
              <a:buChar char="-"/>
            </a:pPr>
            <a:r>
              <a:rPr lang="en-US" dirty="0" smtClean="0"/>
              <a:t>Trace and Debug</a:t>
            </a:r>
          </a:p>
          <a:p>
            <a:pPr marL="0" indent="0">
              <a:buFontTx/>
              <a:buNone/>
            </a:pPr>
            <a:r>
              <a:rPr lang="en-US" dirty="0" smtClean="0"/>
              <a:t>Amazon status: http://status.aws.amazon.com/ </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19</a:t>
            </a:fld>
            <a:endParaRPr lang="en-US"/>
          </a:p>
        </p:txBody>
      </p:sp>
    </p:spTree>
    <p:extLst>
      <p:ext uri="{BB962C8B-B14F-4D97-AF65-F5344CB8AC3E}">
        <p14:creationId xmlns:p14="http://schemas.microsoft.com/office/powerpoint/2010/main" val="243358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Service Credits are calculated as a percentage of the total charges paid by you for Amazon S3 for the billing cycle in which the error occurred</a:t>
            </a:r>
          </a:p>
          <a:p>
            <a:r>
              <a:rPr lang="en-US" dirty="0" smtClean="0">
                <a:effectLst/>
              </a:rPr>
              <a:t>If</a:t>
            </a:r>
            <a:r>
              <a:rPr lang="en-US" baseline="0" dirty="0" smtClean="0">
                <a:effectLst/>
              </a:rPr>
              <a:t> in a given month, the uptime percentage &lt; SLA, then customer gets x% service credit, in dollars, for that month</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20</a:t>
            </a:fld>
            <a:endParaRPr lang="en-US"/>
          </a:p>
        </p:txBody>
      </p:sp>
    </p:spTree>
    <p:extLst>
      <p:ext uri="{BB962C8B-B14F-4D97-AF65-F5344CB8AC3E}">
        <p14:creationId xmlns:p14="http://schemas.microsoft.com/office/powerpoint/2010/main" val="3101961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SLA sets expectations, rest is up to you</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21</a:t>
            </a:fld>
            <a:endParaRPr lang="en-US"/>
          </a:p>
        </p:txBody>
      </p:sp>
    </p:spTree>
    <p:extLst>
      <p:ext uri="{BB962C8B-B14F-4D97-AF65-F5344CB8AC3E}">
        <p14:creationId xmlns:p14="http://schemas.microsoft.com/office/powerpoint/2010/main" val="639219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27</a:t>
            </a:fld>
            <a:endParaRPr lang="en-US"/>
          </a:p>
        </p:txBody>
      </p:sp>
    </p:spTree>
    <p:extLst>
      <p:ext uri="{BB962C8B-B14F-4D97-AF65-F5344CB8AC3E}">
        <p14:creationId xmlns:p14="http://schemas.microsoft.com/office/powerpoint/2010/main" val="2724346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Cloud Comparison Tools</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28</a:t>
            </a:fld>
            <a:endParaRPr lang="en-US"/>
          </a:p>
        </p:txBody>
      </p:sp>
    </p:spTree>
    <p:extLst>
      <p:ext uri="{BB962C8B-B14F-4D97-AF65-F5344CB8AC3E}">
        <p14:creationId xmlns:p14="http://schemas.microsoft.com/office/powerpoint/2010/main" val="1308379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3</a:t>
            </a:fld>
            <a:endParaRPr lang="en-US"/>
          </a:p>
        </p:txBody>
      </p:sp>
    </p:spTree>
    <p:extLst>
      <p:ext uri="{BB962C8B-B14F-4D97-AF65-F5344CB8AC3E}">
        <p14:creationId xmlns:p14="http://schemas.microsoft.com/office/powerpoint/2010/main" val="2787822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smtClean="0">
                <a:solidFill>
                  <a:schemeClr val="tx1"/>
                </a:solidFill>
                <a:effectLst/>
                <a:latin typeface="+mn-lt"/>
                <a:ea typeface="+mn-ea"/>
                <a:cs typeface="+mn-cs"/>
              </a:rPr>
              <a:t>Amazon - Savings of Elasticity</a:t>
            </a:r>
          </a:p>
          <a:p>
            <a:pPr marL="228600" indent="-228600">
              <a:buFont typeface="+mj-lt"/>
              <a:buAutoNum type="arabicPeriod"/>
            </a:pPr>
            <a:r>
              <a:rPr lang="en-US" sz="1200" kern="1200" dirty="0" smtClean="0">
                <a:solidFill>
                  <a:schemeClr val="tx1"/>
                </a:solidFill>
                <a:effectLst/>
                <a:latin typeface="+mn-lt"/>
                <a:ea typeface="+mn-ea"/>
                <a:cs typeface="+mn-cs"/>
              </a:rPr>
              <a:t>Bing Travel / </a:t>
            </a:r>
            <a:r>
              <a:rPr lang="en-US" sz="1200" kern="1200" dirty="0" err="1" smtClean="0">
                <a:solidFill>
                  <a:schemeClr val="tx1"/>
                </a:solidFill>
                <a:effectLst/>
                <a:latin typeface="+mn-lt"/>
                <a:ea typeface="+mn-ea"/>
                <a:cs typeface="+mn-cs"/>
              </a:rPr>
              <a:t>FareCast</a:t>
            </a:r>
            <a:r>
              <a:rPr lang="en-US" sz="1200" kern="1200" dirty="0" smtClean="0">
                <a:solidFill>
                  <a:schemeClr val="tx1"/>
                </a:solidFill>
                <a:effectLst/>
                <a:latin typeface="+mn-lt"/>
                <a:ea typeface="+mn-ea"/>
                <a:cs typeface="+mn-cs"/>
              </a:rPr>
              <a:t> - Business Continuity Perils</a:t>
            </a:r>
          </a:p>
          <a:p>
            <a:pPr marL="228600" indent="-228600">
              <a:buFont typeface="+mj-lt"/>
              <a:buAutoNum type="arabicPeriod"/>
            </a:pPr>
            <a:r>
              <a:rPr lang="en-US" sz="1200" kern="1200" dirty="0" err="1" smtClean="0">
                <a:solidFill>
                  <a:schemeClr val="tx1"/>
                </a:solidFill>
                <a:effectLst/>
                <a:latin typeface="+mn-lt"/>
                <a:ea typeface="+mn-ea"/>
                <a:cs typeface="+mn-cs"/>
              </a:rPr>
              <a:t>SmugMug</a:t>
            </a:r>
            <a:r>
              <a:rPr lang="en-US" sz="1200" kern="1200" dirty="0" smtClean="0">
                <a:solidFill>
                  <a:schemeClr val="tx1"/>
                </a:solidFill>
                <a:effectLst/>
                <a:latin typeface="+mn-lt"/>
                <a:ea typeface="+mn-ea"/>
                <a:cs typeface="+mn-cs"/>
              </a:rPr>
              <a:t> - Design for Business Continuity</a:t>
            </a:r>
          </a:p>
          <a:p>
            <a:pPr marL="228600" indent="-228600">
              <a:buFont typeface="+mj-lt"/>
              <a:buAutoNum type="arabicPeriod"/>
            </a:pPr>
            <a:r>
              <a:rPr lang="en-US" sz="1200" kern="1200" dirty="0" smtClean="0">
                <a:solidFill>
                  <a:schemeClr val="tx1"/>
                </a:solidFill>
                <a:effectLst/>
                <a:latin typeface="+mn-lt"/>
                <a:ea typeface="+mn-ea"/>
                <a:cs typeface="+mn-cs"/>
              </a:rPr>
              <a:t>Netflix - Design for Fault Tolerance</a:t>
            </a:r>
          </a:p>
          <a:p>
            <a:pPr marL="228600" indent="-228600">
              <a:buFont typeface="+mj-lt"/>
              <a:buAutoNum type="arabicPeriod"/>
            </a:pPr>
            <a:r>
              <a:rPr lang="en-US" sz="1200" kern="1200" dirty="0" smtClean="0">
                <a:solidFill>
                  <a:schemeClr val="tx1"/>
                </a:solidFill>
                <a:effectLst/>
                <a:latin typeface="+mn-lt"/>
                <a:ea typeface="+mn-ea"/>
                <a:cs typeface="+mn-cs"/>
              </a:rPr>
              <a:t>Amazon - Security</a:t>
            </a:r>
          </a:p>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29</a:t>
            </a:fld>
            <a:endParaRPr lang="en-US"/>
          </a:p>
        </p:txBody>
      </p:sp>
    </p:spTree>
    <p:extLst>
      <p:ext uri="{BB962C8B-B14F-4D97-AF65-F5344CB8AC3E}">
        <p14:creationId xmlns:p14="http://schemas.microsoft.com/office/powerpoint/2010/main" val="3563123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Ken</a:t>
            </a:r>
            <a:r>
              <a:rPr lang="en-US" baseline="0" dirty="0" smtClean="0"/>
              <a:t> TBD</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40</a:t>
            </a:fld>
            <a:endParaRPr lang="en-US"/>
          </a:p>
        </p:txBody>
      </p:sp>
    </p:spTree>
    <p:extLst>
      <p:ext uri="{BB962C8B-B14F-4D97-AF65-F5344CB8AC3E}">
        <p14:creationId xmlns:p14="http://schemas.microsoft.com/office/powerpoint/2010/main" val="2318468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does Amazon, Google…..</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41</a:t>
            </a:fld>
            <a:endParaRPr lang="en-US"/>
          </a:p>
        </p:txBody>
      </p:sp>
    </p:spTree>
    <p:extLst>
      <p:ext uri="{BB962C8B-B14F-4D97-AF65-F5344CB8AC3E}">
        <p14:creationId xmlns:p14="http://schemas.microsoft.com/office/powerpoint/2010/main" val="416864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a:t>
            </a:r>
          </a:p>
          <a:p>
            <a:r>
              <a:rPr lang="en-US" dirty="0" smtClean="0"/>
              <a:t>This is your Office…In it is your data center…..</a:t>
            </a:r>
          </a:p>
          <a:p>
            <a:r>
              <a:rPr lang="en-US" dirty="0" smtClean="0"/>
              <a:t>(drought?</a:t>
            </a:r>
            <a:r>
              <a:rPr lang="en-US" baseline="0" dirty="0" smtClean="0"/>
              <a:t>  Sure…can cause power outages…)</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42</a:t>
            </a:fld>
            <a:endParaRPr lang="en-US"/>
          </a:p>
        </p:txBody>
      </p:sp>
    </p:spTree>
    <p:extLst>
      <p:ext uri="{BB962C8B-B14F-4D97-AF65-F5344CB8AC3E}">
        <p14:creationId xmlns:p14="http://schemas.microsoft.com/office/powerpoint/2010/main" val="756858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does Amazon, Google…..</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47</a:t>
            </a:fld>
            <a:endParaRPr lang="en-US"/>
          </a:p>
        </p:txBody>
      </p:sp>
    </p:spTree>
    <p:extLst>
      <p:ext uri="{BB962C8B-B14F-4D97-AF65-F5344CB8AC3E}">
        <p14:creationId xmlns:p14="http://schemas.microsoft.com/office/powerpoint/2010/main" val="416864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REWARD</a:t>
            </a:r>
          </a:p>
          <a:p>
            <a:r>
              <a:rPr lang="en-US" dirty="0" smtClean="0"/>
              <a:t>S3: </a:t>
            </a:r>
            <a:r>
              <a:rPr lang="en-US" sz="1200" b="0" kern="1200" noProof="0" dirty="0" smtClean="0">
                <a:solidFill>
                  <a:schemeClr val="tx1"/>
                </a:solidFill>
                <a:latin typeface="+mn-lt"/>
                <a:ea typeface="+mn-ea"/>
                <a:cs typeface="+mn-cs"/>
              </a:rPr>
              <a:t>Werner </a:t>
            </a:r>
            <a:r>
              <a:rPr lang="en-US" sz="1200" b="0" kern="1200" noProof="0" dirty="0" err="1" smtClean="0">
                <a:solidFill>
                  <a:schemeClr val="tx1"/>
                </a:solidFill>
                <a:latin typeface="+mn-lt"/>
                <a:ea typeface="+mn-ea"/>
                <a:cs typeface="+mn-cs"/>
              </a:rPr>
              <a:t>Vogels</a:t>
            </a:r>
            <a:r>
              <a:rPr lang="en-US" sz="1200" b="0" kern="1200" noProof="0" dirty="0" smtClean="0">
                <a:solidFill>
                  <a:schemeClr val="tx1"/>
                </a:solidFill>
                <a:latin typeface="+mn-lt"/>
                <a:ea typeface="+mn-ea"/>
                <a:cs typeface="+mn-cs"/>
              </a:rPr>
              <a:t>,</a:t>
            </a:r>
            <a:r>
              <a:rPr lang="en-US" sz="1200" b="0" kern="1200" baseline="0" noProof="0" dirty="0" smtClean="0">
                <a:solidFill>
                  <a:schemeClr val="tx1"/>
                </a:solidFill>
                <a:latin typeface="+mn-lt"/>
                <a:ea typeface="+mn-ea"/>
                <a:cs typeface="+mn-cs"/>
              </a:rPr>
              <a:t> Amazon CTO</a:t>
            </a:r>
          </a:p>
          <a:p>
            <a:endParaRPr lang="en-US" sz="1200" b="0" kern="1200" baseline="0" noProof="0" dirty="0" smtClean="0">
              <a:solidFill>
                <a:schemeClr val="tx1"/>
              </a:solidFill>
              <a:latin typeface="+mn-lt"/>
              <a:ea typeface="+mn-ea"/>
              <a:cs typeface="+mn-cs"/>
            </a:endParaRPr>
          </a:p>
          <a:p>
            <a:r>
              <a:rPr lang="en-US" dirty="0" err="1" smtClean="0"/>
              <a:t>RackSpace</a:t>
            </a:r>
            <a:r>
              <a:rPr lang="en-US" dirty="0" smtClean="0"/>
              <a:t> not geo-redundant..</a:t>
            </a:r>
            <a:r>
              <a:rPr lang="en-US" baseline="0" dirty="0" smtClean="0"/>
              <a:t> Leads to next slide to design around this.</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48</a:t>
            </a:fld>
            <a:endParaRPr lang="en-US"/>
          </a:p>
        </p:txBody>
      </p:sp>
    </p:spTree>
    <p:extLst>
      <p:ext uri="{BB962C8B-B14F-4D97-AF65-F5344CB8AC3E}">
        <p14:creationId xmlns:p14="http://schemas.microsoft.com/office/powerpoint/2010/main" val="3090532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 Part 2</a:t>
            </a:r>
          </a:p>
          <a:p>
            <a:r>
              <a:rPr lang="en-US" dirty="0" smtClean="0"/>
              <a:t>This slide builds with</a:t>
            </a:r>
            <a:r>
              <a:rPr lang="en-US" baseline="0" dirty="0" smtClean="0"/>
              <a:t> the next – careful if you move anything</a:t>
            </a:r>
          </a:p>
        </p:txBody>
      </p:sp>
      <p:sp>
        <p:nvSpPr>
          <p:cNvPr id="4" name="Slide Number Placeholder 3"/>
          <p:cNvSpPr>
            <a:spLocks noGrp="1"/>
          </p:cNvSpPr>
          <p:nvPr>
            <p:ph type="sldNum" sz="quarter" idx="10"/>
          </p:nvPr>
        </p:nvSpPr>
        <p:spPr/>
        <p:txBody>
          <a:bodyPr/>
          <a:lstStyle/>
          <a:p>
            <a:fld id="{7C4F6610-3CAA-4B7B-9484-B0A79C322C3D}" type="slidenum">
              <a:rPr lang="en-US" smtClean="0"/>
              <a:t>49</a:t>
            </a:fld>
            <a:endParaRPr lang="en-US"/>
          </a:p>
        </p:txBody>
      </p:sp>
    </p:spTree>
    <p:extLst>
      <p:ext uri="{BB962C8B-B14F-4D97-AF65-F5344CB8AC3E}">
        <p14:creationId xmlns:p14="http://schemas.microsoft.com/office/powerpoint/2010/main" val="3719559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RISK Part 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builds with</a:t>
            </a:r>
            <a:r>
              <a:rPr lang="en-US" baseline="0" dirty="0" smtClean="0"/>
              <a:t> the previous– careful if you move anything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EC2: Elastic compute cloud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RDS: Relational DB Service</a:t>
            </a:r>
            <a:endParaRPr lang="en-US" dirty="0" smtClean="0"/>
          </a:p>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50</a:t>
            </a:fld>
            <a:endParaRPr lang="en-US"/>
          </a:p>
        </p:txBody>
      </p:sp>
    </p:spTree>
    <p:extLst>
      <p:ext uri="{BB962C8B-B14F-4D97-AF65-F5344CB8AC3E}">
        <p14:creationId xmlns:p14="http://schemas.microsoft.com/office/powerpoint/2010/main" val="24438362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builds with</a:t>
            </a:r>
            <a:r>
              <a:rPr lang="en-US" baseline="0" dirty="0" smtClean="0"/>
              <a:t> the previous– careful if you move anything</a:t>
            </a:r>
          </a:p>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51</a:t>
            </a:fld>
            <a:endParaRPr lang="en-US"/>
          </a:p>
        </p:txBody>
      </p:sp>
    </p:spTree>
    <p:extLst>
      <p:ext uri="{BB962C8B-B14F-4D97-AF65-F5344CB8AC3E}">
        <p14:creationId xmlns:p14="http://schemas.microsoft.com/office/powerpoint/2010/main" val="24438362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RISK Part 2</a:t>
            </a:r>
          </a:p>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52</a:t>
            </a:fld>
            <a:endParaRPr lang="en-US"/>
          </a:p>
        </p:txBody>
      </p:sp>
    </p:spTree>
    <p:extLst>
      <p:ext uri="{BB962C8B-B14F-4D97-AF65-F5344CB8AC3E}">
        <p14:creationId xmlns:p14="http://schemas.microsoft.com/office/powerpoint/2010/main" val="1357086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Utilities analogy</a:t>
            </a:r>
          </a:p>
          <a:p>
            <a:r>
              <a:rPr lang="en-US" dirty="0" smtClean="0"/>
              <a:t>Explain</a:t>
            </a:r>
            <a:r>
              <a:rPr lang="en-US" baseline="0" dirty="0" smtClean="0"/>
              <a:t> References convention here</a:t>
            </a:r>
          </a:p>
          <a:p>
            <a:r>
              <a:rPr lang="en-US" baseline="0" dirty="0" smtClean="0"/>
              <a:t>Power of zero may be diminished for </a:t>
            </a:r>
            <a:r>
              <a:rPr lang="en-US" baseline="0" dirty="0" err="1" smtClean="0"/>
              <a:t>SaaS</a:t>
            </a:r>
            <a:r>
              <a:rPr lang="en-US" baseline="0" dirty="0" smtClean="0"/>
              <a:t> and LT contracts</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6</a:t>
            </a:fld>
            <a:endParaRPr lang="en-US"/>
          </a:p>
        </p:txBody>
      </p:sp>
    </p:spTree>
    <p:extLst>
      <p:ext uri="{BB962C8B-B14F-4D97-AF65-F5344CB8AC3E}">
        <p14:creationId xmlns:p14="http://schemas.microsoft.com/office/powerpoint/2010/main" val="2117455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MITIGATION</a:t>
            </a:r>
          </a:p>
          <a:p>
            <a:r>
              <a:rPr lang="en-US" dirty="0" smtClean="0"/>
              <a:t>Image only – Ask Audience What is This?</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53</a:t>
            </a:fld>
            <a:endParaRPr lang="en-US"/>
          </a:p>
        </p:txBody>
      </p:sp>
    </p:spTree>
    <p:extLst>
      <p:ext uri="{BB962C8B-B14F-4D97-AF65-F5344CB8AC3E}">
        <p14:creationId xmlns:p14="http://schemas.microsoft.com/office/powerpoint/2010/main" val="39682816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Imagine how much</a:t>
            </a:r>
            <a:r>
              <a:rPr lang="en-US" baseline="0" dirty="0" smtClean="0"/>
              <a:t> this will cost you?</a:t>
            </a:r>
            <a:endParaRPr lang="en-US" dirty="0" smtClean="0"/>
          </a:p>
          <a:p>
            <a:r>
              <a:rPr lang="en-US" dirty="0" smtClean="0"/>
              <a:t>RISK</a:t>
            </a:r>
          </a:p>
          <a:p>
            <a:r>
              <a:rPr lang="en-US" dirty="0" smtClean="0"/>
              <a:t>Caveat: </a:t>
            </a:r>
            <a:r>
              <a:rPr lang="en-US" dirty="0" smtClean="0">
                <a:effectLst/>
              </a:rPr>
              <a:t>Google does use lower quality hardware at a MUCH lower cost… </a:t>
            </a:r>
          </a:p>
          <a:p>
            <a:r>
              <a:rPr lang="en-US" dirty="0" smtClean="0">
                <a:effectLst/>
              </a:rPr>
              <a:t>“</a:t>
            </a:r>
            <a:r>
              <a:rPr lang="en-US" sz="1200" dirty="0" smtClean="0"/>
              <a:t>Failure is Always an Option” – Adam Savage (although earlier reference here: http://www.angryflower.com/crisis.html) </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55</a:t>
            </a:fld>
            <a:endParaRPr lang="en-US"/>
          </a:p>
        </p:txBody>
      </p:sp>
    </p:spTree>
    <p:extLst>
      <p:ext uri="{BB962C8B-B14F-4D97-AF65-F5344CB8AC3E}">
        <p14:creationId xmlns:p14="http://schemas.microsoft.com/office/powerpoint/2010/main" val="25043859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MITIGATION</a:t>
            </a:r>
          </a:p>
          <a:p>
            <a:r>
              <a:rPr lang="en-US" dirty="0" smtClean="0"/>
              <a:t>Refer</a:t>
            </a:r>
            <a:r>
              <a:rPr lang="en-US" baseline="0" dirty="0" smtClean="0"/>
              <a:t> Back to </a:t>
            </a:r>
            <a:r>
              <a:rPr lang="en-US" baseline="0" dirty="0" err="1" smtClean="0"/>
              <a:t>SmugMug</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57</a:t>
            </a:fld>
            <a:endParaRPr lang="en-US"/>
          </a:p>
        </p:txBody>
      </p:sp>
    </p:spTree>
    <p:extLst>
      <p:ext uri="{BB962C8B-B14F-4D97-AF65-F5344CB8AC3E}">
        <p14:creationId xmlns:p14="http://schemas.microsoft.com/office/powerpoint/2010/main" val="4204094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MITIGATION</a:t>
            </a:r>
          </a:p>
          <a:p>
            <a:r>
              <a:rPr lang="en-US" dirty="0" smtClean="0"/>
              <a:t>Refer</a:t>
            </a:r>
            <a:r>
              <a:rPr lang="en-US" baseline="0" dirty="0" smtClean="0"/>
              <a:t> Back to </a:t>
            </a:r>
            <a:r>
              <a:rPr lang="en-US" baseline="0" dirty="0" err="1" smtClean="0"/>
              <a:t>SmugMug</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58</a:t>
            </a:fld>
            <a:endParaRPr lang="en-US"/>
          </a:p>
        </p:txBody>
      </p:sp>
    </p:spTree>
    <p:extLst>
      <p:ext uri="{BB962C8B-B14F-4D97-AF65-F5344CB8AC3E}">
        <p14:creationId xmlns:p14="http://schemas.microsoft.com/office/powerpoint/2010/main" val="4204094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Comment: surprisingly easy to find images of monkeys with rifles</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59</a:t>
            </a:fld>
            <a:endParaRPr lang="en-US"/>
          </a:p>
        </p:txBody>
      </p:sp>
    </p:spTree>
    <p:extLst>
      <p:ext uri="{BB962C8B-B14F-4D97-AF65-F5344CB8AC3E}">
        <p14:creationId xmlns:p14="http://schemas.microsoft.com/office/powerpoint/2010/main" val="39400047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REWARD: Flexibility, re-usability, leverage</a:t>
            </a:r>
            <a:r>
              <a:rPr lang="en-US" baseline="0" dirty="0" smtClean="0"/>
              <a:t> work of others (open-source)</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62</a:t>
            </a:fld>
            <a:endParaRPr lang="en-US"/>
          </a:p>
        </p:txBody>
      </p:sp>
    </p:spTree>
    <p:extLst>
      <p:ext uri="{BB962C8B-B14F-4D97-AF65-F5344CB8AC3E}">
        <p14:creationId xmlns:p14="http://schemas.microsoft.com/office/powerpoint/2010/main" val="4767276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63</a:t>
            </a:fld>
            <a:endParaRPr lang="en-US"/>
          </a:p>
        </p:txBody>
      </p:sp>
    </p:spTree>
    <p:extLst>
      <p:ext uri="{BB962C8B-B14F-4D97-AF65-F5344CB8AC3E}">
        <p14:creationId xmlns:p14="http://schemas.microsoft.com/office/powerpoint/2010/main" val="34428832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MITIGATION</a:t>
            </a:r>
          </a:p>
          <a:p>
            <a:r>
              <a:rPr lang="en-US" dirty="0" smtClean="0"/>
              <a:t>Mitigation for 1 was possible, but hard to detect</a:t>
            </a:r>
          </a:p>
          <a:p>
            <a:r>
              <a:rPr lang="en-US" dirty="0" smtClean="0"/>
              <a:t>For 2 was easy to detect once documented</a:t>
            </a:r>
          </a:p>
          <a:p>
            <a:r>
              <a:rPr lang="en-US" dirty="0" smtClean="0"/>
              <a:t>Even Security</a:t>
            </a:r>
            <a:r>
              <a:rPr lang="en-US" baseline="0" dirty="0" smtClean="0"/>
              <a:t> expertise might not have helped, this is specific to the Cloud.</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64</a:t>
            </a:fld>
            <a:endParaRPr lang="en-US"/>
          </a:p>
        </p:txBody>
      </p:sp>
    </p:spTree>
    <p:extLst>
      <p:ext uri="{BB962C8B-B14F-4D97-AF65-F5344CB8AC3E}">
        <p14:creationId xmlns:p14="http://schemas.microsoft.com/office/powerpoint/2010/main" val="39868356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Builds</a:t>
            </a:r>
            <a:r>
              <a:rPr lang="en-US" baseline="0" dirty="0" smtClean="0"/>
              <a:t> with next slide</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68</a:t>
            </a:fld>
            <a:endParaRPr lang="en-US"/>
          </a:p>
        </p:txBody>
      </p:sp>
    </p:spTree>
    <p:extLst>
      <p:ext uri="{BB962C8B-B14F-4D97-AF65-F5344CB8AC3E}">
        <p14:creationId xmlns:p14="http://schemas.microsoft.com/office/powerpoint/2010/main" val="20238473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500 users…. Leads into next slide</a:t>
            </a:r>
            <a:r>
              <a:rPr lang="en-US" baseline="0" dirty="0" smtClean="0"/>
              <a:t> with 1 million users</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69</a:t>
            </a:fld>
            <a:endParaRPr lang="en-US"/>
          </a:p>
        </p:txBody>
      </p:sp>
    </p:spTree>
    <p:extLst>
      <p:ext uri="{BB962C8B-B14F-4D97-AF65-F5344CB8AC3E}">
        <p14:creationId xmlns:p14="http://schemas.microsoft.com/office/powerpoint/2010/main" val="2096081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Virtualization: enables abstraction</a:t>
            </a:r>
            <a:r>
              <a:rPr lang="en-US" baseline="0" dirty="0" smtClean="0"/>
              <a:t> of stuff you do not want to worry about</a:t>
            </a:r>
          </a:p>
          <a:p>
            <a:pPr marL="171450" indent="-171450">
              <a:buFontTx/>
              <a:buChar char="-"/>
            </a:pPr>
            <a:r>
              <a:rPr lang="en-US" sz="1200" kern="1200" dirty="0" smtClean="0">
                <a:solidFill>
                  <a:schemeClr val="tx1"/>
                </a:solidFill>
                <a:effectLst/>
                <a:latin typeface="+mn-lt"/>
                <a:ea typeface="+mn-ea"/>
                <a:cs typeface="+mn-cs"/>
              </a:rPr>
              <a:t>message is being able to slice and dice arbitrarily and abstract away underlying infrastructure</a:t>
            </a:r>
          </a:p>
          <a:p>
            <a:pPr marL="0" indent="0">
              <a:buFontTx/>
              <a:buNone/>
            </a:pPr>
            <a:r>
              <a:rPr lang="en-US" dirty="0" smtClean="0"/>
              <a:t>Elasticity: The Power</a:t>
            </a:r>
            <a:r>
              <a:rPr lang="en-US" baseline="0" dirty="0" smtClean="0"/>
              <a:t> of Zero – no use = no cost</a:t>
            </a:r>
          </a:p>
          <a:p>
            <a:r>
              <a:rPr lang="en-US" baseline="0" dirty="0" smtClean="0"/>
              <a:t>- Not just cost, but tap into POWER on demand</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7</a:t>
            </a:fld>
            <a:endParaRPr lang="en-US"/>
          </a:p>
        </p:txBody>
      </p:sp>
    </p:spTree>
    <p:extLst>
      <p:ext uri="{BB962C8B-B14F-4D97-AF65-F5344CB8AC3E}">
        <p14:creationId xmlns:p14="http://schemas.microsoft.com/office/powerpoint/2010/main" val="699437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builds with next</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70</a:t>
            </a:fld>
            <a:endParaRPr lang="en-US"/>
          </a:p>
        </p:txBody>
      </p:sp>
    </p:spTree>
    <p:extLst>
      <p:ext uri="{BB962C8B-B14F-4D97-AF65-F5344CB8AC3E}">
        <p14:creationId xmlns:p14="http://schemas.microsoft.com/office/powerpoint/2010/main" val="4797080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Clones, not Migrated, as needed to support both</a:t>
            </a:r>
            <a:r>
              <a:rPr lang="en-US" baseline="0" dirty="0" smtClean="0"/>
              <a:t> Service/Cloud and Enterprise versions</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72</a:t>
            </a:fld>
            <a:endParaRPr lang="en-US"/>
          </a:p>
        </p:txBody>
      </p:sp>
    </p:spTree>
    <p:extLst>
      <p:ext uri="{BB962C8B-B14F-4D97-AF65-F5344CB8AC3E}">
        <p14:creationId xmlns:p14="http://schemas.microsoft.com/office/powerpoint/2010/main" val="8484587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power of zero = only pay for test resources when testing</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73</a:t>
            </a:fld>
            <a:endParaRPr lang="en-US"/>
          </a:p>
        </p:txBody>
      </p:sp>
    </p:spTree>
    <p:extLst>
      <p:ext uri="{BB962C8B-B14F-4D97-AF65-F5344CB8AC3E}">
        <p14:creationId xmlns:p14="http://schemas.microsoft.com/office/powerpoint/2010/main" val="38916693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smtClean="0">
                <a:solidFill>
                  <a:schemeClr val="tx1"/>
                </a:solidFill>
                <a:effectLst/>
                <a:latin typeface="+mn-lt"/>
                <a:ea typeface="+mn-ea"/>
                <a:cs typeface="+mn-cs"/>
              </a:rPr>
              <a:t>Amazon - Savings of Elasticity</a:t>
            </a:r>
          </a:p>
          <a:p>
            <a:pPr marL="228600" indent="-228600">
              <a:buFont typeface="+mj-lt"/>
              <a:buAutoNum type="arabicPeriod"/>
            </a:pPr>
            <a:r>
              <a:rPr lang="en-US" sz="1200" kern="1200" dirty="0" smtClean="0">
                <a:solidFill>
                  <a:schemeClr val="tx1"/>
                </a:solidFill>
                <a:effectLst/>
                <a:latin typeface="+mn-lt"/>
                <a:ea typeface="+mn-ea"/>
                <a:cs typeface="+mn-cs"/>
              </a:rPr>
              <a:t>Bing Travel / </a:t>
            </a:r>
            <a:r>
              <a:rPr lang="en-US" sz="1200" kern="1200" dirty="0" err="1" smtClean="0">
                <a:solidFill>
                  <a:schemeClr val="tx1"/>
                </a:solidFill>
                <a:effectLst/>
                <a:latin typeface="+mn-lt"/>
                <a:ea typeface="+mn-ea"/>
                <a:cs typeface="+mn-cs"/>
              </a:rPr>
              <a:t>FareCast</a:t>
            </a:r>
            <a:r>
              <a:rPr lang="en-US" sz="1200" kern="1200" dirty="0" smtClean="0">
                <a:solidFill>
                  <a:schemeClr val="tx1"/>
                </a:solidFill>
                <a:effectLst/>
                <a:latin typeface="+mn-lt"/>
                <a:ea typeface="+mn-ea"/>
                <a:cs typeface="+mn-cs"/>
              </a:rPr>
              <a:t> - Business Continuity Perils</a:t>
            </a:r>
          </a:p>
          <a:p>
            <a:pPr marL="228600" indent="-228600">
              <a:buFont typeface="+mj-lt"/>
              <a:buAutoNum type="arabicPeriod"/>
            </a:pPr>
            <a:r>
              <a:rPr lang="en-US" sz="1200" kern="1200" dirty="0" err="1" smtClean="0">
                <a:solidFill>
                  <a:schemeClr val="tx1"/>
                </a:solidFill>
                <a:effectLst/>
                <a:latin typeface="+mn-lt"/>
                <a:ea typeface="+mn-ea"/>
                <a:cs typeface="+mn-cs"/>
              </a:rPr>
              <a:t>SmugMug</a:t>
            </a:r>
            <a:r>
              <a:rPr lang="en-US" sz="1200" kern="1200" dirty="0" smtClean="0">
                <a:solidFill>
                  <a:schemeClr val="tx1"/>
                </a:solidFill>
                <a:effectLst/>
                <a:latin typeface="+mn-lt"/>
                <a:ea typeface="+mn-ea"/>
                <a:cs typeface="+mn-cs"/>
              </a:rPr>
              <a:t> - Design for Business Continuity</a:t>
            </a:r>
          </a:p>
          <a:p>
            <a:pPr marL="228600" indent="-228600">
              <a:buFont typeface="+mj-lt"/>
              <a:buAutoNum type="arabicPeriod"/>
            </a:pPr>
            <a:r>
              <a:rPr lang="en-US" sz="1200" kern="1200" dirty="0" smtClean="0">
                <a:solidFill>
                  <a:schemeClr val="tx1"/>
                </a:solidFill>
                <a:effectLst/>
                <a:latin typeface="+mn-lt"/>
                <a:ea typeface="+mn-ea"/>
                <a:cs typeface="+mn-cs"/>
              </a:rPr>
              <a:t>Netflix - Design for Fault Tolerance</a:t>
            </a:r>
          </a:p>
          <a:p>
            <a:pPr marL="228600" indent="-228600">
              <a:buFont typeface="+mj-lt"/>
              <a:buAutoNum type="arabicPeriod"/>
            </a:pPr>
            <a:r>
              <a:rPr lang="en-US" sz="1200" kern="1200" dirty="0" smtClean="0">
                <a:solidFill>
                  <a:schemeClr val="tx1"/>
                </a:solidFill>
                <a:effectLst/>
                <a:latin typeface="+mn-lt"/>
                <a:ea typeface="+mn-ea"/>
                <a:cs typeface="+mn-cs"/>
              </a:rPr>
              <a:t>Amazon - Security</a:t>
            </a:r>
          </a:p>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74</a:t>
            </a:fld>
            <a:endParaRPr lang="en-US"/>
          </a:p>
        </p:txBody>
      </p:sp>
    </p:spTree>
    <p:extLst>
      <p:ext uri="{BB962C8B-B14F-4D97-AF65-F5344CB8AC3E}">
        <p14:creationId xmlns:p14="http://schemas.microsoft.com/office/powerpoint/2010/main" val="35631238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78</a:t>
            </a:fld>
            <a:endParaRPr lang="en-US"/>
          </a:p>
        </p:txBody>
      </p:sp>
    </p:spTree>
    <p:extLst>
      <p:ext uri="{BB962C8B-B14F-4D97-AF65-F5344CB8AC3E}">
        <p14:creationId xmlns:p14="http://schemas.microsoft.com/office/powerpoint/2010/main" val="1628379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Builds</a:t>
            </a:r>
            <a:r>
              <a:rPr lang="en-US" baseline="0" dirty="0" smtClean="0"/>
              <a:t> with next slide</a:t>
            </a:r>
            <a:endParaRPr lang="en-US" dirty="0" smtClean="0"/>
          </a:p>
          <a:p>
            <a:endParaRPr lang="en-US" dirty="0" smtClean="0"/>
          </a:p>
          <a:p>
            <a:r>
              <a:rPr lang="en-US" dirty="0" smtClean="0"/>
              <a:t>Cirrus &amp; Altocumulus photo credit: http://en.wikipedia.org/wiki/List_of_cloud_types </a:t>
            </a:r>
          </a:p>
          <a:p>
            <a:r>
              <a:rPr lang="en-US" dirty="0" smtClean="0"/>
              <a:t>Cumulus</a:t>
            </a:r>
            <a:r>
              <a:rPr lang="en-US" baseline="0" dirty="0" smtClean="0"/>
              <a:t> = XP background </a:t>
            </a:r>
            <a:r>
              <a:rPr lang="en-US" baseline="0" dirty="0" smtClean="0">
                <a:sym typeface="Wingdings" pitchFamily="2" charset="2"/>
              </a:rPr>
              <a:t></a:t>
            </a:r>
          </a:p>
          <a:p>
            <a:endParaRPr lang="en-US" baseline="0" dirty="0" smtClean="0"/>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8</a:t>
            </a:fld>
            <a:endParaRPr lang="en-US"/>
          </a:p>
        </p:txBody>
      </p:sp>
    </p:spTree>
    <p:extLst>
      <p:ext uri="{BB962C8B-B14F-4D97-AF65-F5344CB8AC3E}">
        <p14:creationId xmlns:p14="http://schemas.microsoft.com/office/powerpoint/2010/main" val="1331697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 STACK</a:t>
            </a:r>
          </a:p>
          <a:p>
            <a:r>
              <a:rPr lang="en-US" dirty="0" smtClean="0"/>
              <a:t>Start with </a:t>
            </a:r>
            <a:r>
              <a:rPr lang="en-US" dirty="0" err="1" smtClean="0"/>
              <a:t>SaaS</a:t>
            </a:r>
            <a:r>
              <a:rPr lang="en-US" dirty="0" smtClean="0"/>
              <a:t> – easiest to relate: Gmail, Office web apps. Hosted Exchange</a:t>
            </a:r>
          </a:p>
          <a:p>
            <a:r>
              <a:rPr lang="en-US" dirty="0" smtClean="0"/>
              <a:t>Then </a:t>
            </a:r>
            <a:r>
              <a:rPr lang="en-US" dirty="0" err="1" smtClean="0"/>
              <a:t>IaaS</a:t>
            </a:r>
            <a:r>
              <a:rPr lang="en-US" dirty="0" smtClean="0"/>
              <a:t> – best physical/virtual</a:t>
            </a:r>
            <a:r>
              <a:rPr lang="en-US" baseline="0" dirty="0" smtClean="0"/>
              <a:t> analog</a:t>
            </a:r>
          </a:p>
          <a:p>
            <a:r>
              <a:rPr lang="en-US" baseline="0" dirty="0" smtClean="0"/>
              <a:t>Then </a:t>
            </a:r>
            <a:r>
              <a:rPr lang="en-US" baseline="0" dirty="0" err="1" smtClean="0"/>
              <a:t>PaaS</a:t>
            </a:r>
            <a:endParaRPr lang="en-US" baseline="0" dirty="0" smtClean="0"/>
          </a:p>
          <a:p>
            <a:endParaRPr lang="en-US" dirty="0" smtClean="0"/>
          </a:p>
          <a:p>
            <a:r>
              <a:rPr lang="en-US" dirty="0" smtClean="0"/>
              <a:t>Use Key examples that we can refer back to throughout the presentation</a:t>
            </a:r>
          </a:p>
          <a:p>
            <a:r>
              <a:rPr lang="en-US" dirty="0" smtClean="0"/>
              <a:t>Not a clear delineation</a:t>
            </a:r>
          </a:p>
          <a:p>
            <a:pPr marL="171450" indent="-171450">
              <a:buFontTx/>
              <a:buChar char="-"/>
            </a:pPr>
            <a:r>
              <a:rPr lang="en-US" dirty="0" smtClean="0"/>
              <a:t>Servers (</a:t>
            </a:r>
            <a:r>
              <a:rPr lang="en-US" dirty="0" err="1" smtClean="0"/>
              <a:t>IaaS</a:t>
            </a:r>
            <a:r>
              <a:rPr lang="en-US" dirty="0" smtClean="0"/>
              <a:t>) have</a:t>
            </a:r>
            <a:r>
              <a:rPr lang="en-US" baseline="0" dirty="0" smtClean="0"/>
              <a:t> OS (</a:t>
            </a:r>
            <a:r>
              <a:rPr lang="en-US" baseline="0" dirty="0" err="1" smtClean="0"/>
              <a:t>PaaS</a:t>
            </a:r>
            <a:r>
              <a:rPr lang="en-US" baseline="0" dirty="0" smtClean="0"/>
              <a:t>)</a:t>
            </a:r>
          </a:p>
          <a:p>
            <a:pPr marL="171450" indent="-171450">
              <a:buFontTx/>
              <a:buChar char="-"/>
            </a:pPr>
            <a:r>
              <a:rPr lang="en-US" baseline="0" dirty="0" smtClean="0"/>
              <a:t>CDN and Table storage (</a:t>
            </a:r>
            <a:r>
              <a:rPr lang="en-US" baseline="0" dirty="0" err="1" smtClean="0"/>
              <a:t>IaaS</a:t>
            </a:r>
            <a:r>
              <a:rPr lang="en-US" baseline="0" dirty="0" smtClean="0"/>
              <a:t>) are more then just ‘I’, the include software (P)</a:t>
            </a:r>
          </a:p>
          <a:p>
            <a:pPr marL="171450" indent="-171450">
              <a:buFontTx/>
              <a:buChar char="-"/>
            </a:pPr>
            <a:r>
              <a:rPr lang="en-US" baseline="0" dirty="0" err="1" smtClean="0"/>
              <a:t>SquareSpace</a:t>
            </a:r>
            <a:r>
              <a:rPr lang="en-US" baseline="0" dirty="0" smtClean="0"/>
              <a:t> is hosting (</a:t>
            </a:r>
            <a:r>
              <a:rPr lang="en-US" baseline="0" dirty="0" err="1" smtClean="0"/>
              <a:t>PaaS</a:t>
            </a:r>
            <a:r>
              <a:rPr lang="en-US" baseline="0" dirty="0" smtClean="0"/>
              <a:t>) plus tools (</a:t>
            </a:r>
            <a:r>
              <a:rPr lang="en-US" baseline="0" dirty="0" err="1" smtClean="0"/>
              <a:t>SaaS</a:t>
            </a:r>
            <a:r>
              <a:rPr lang="en-US" baseline="0" dirty="0" smtClean="0"/>
              <a:t>)</a:t>
            </a:r>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9</a:t>
            </a:fld>
            <a:endParaRPr lang="en-US"/>
          </a:p>
        </p:txBody>
      </p:sp>
    </p:spTree>
    <p:extLst>
      <p:ext uri="{BB962C8B-B14F-4D97-AF65-F5344CB8AC3E}">
        <p14:creationId xmlns:p14="http://schemas.microsoft.com/office/powerpoint/2010/main" val="1331697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10</a:t>
            </a:fld>
            <a:endParaRPr lang="en-US"/>
          </a:p>
        </p:txBody>
      </p:sp>
    </p:spTree>
    <p:extLst>
      <p:ext uri="{BB962C8B-B14F-4D97-AF65-F5344CB8AC3E}">
        <p14:creationId xmlns:p14="http://schemas.microsoft.com/office/powerpoint/2010/main" val="1921078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Amazon doubles objects stored in 9 </a:t>
            </a:r>
            <a:r>
              <a:rPr lang="en-US" dirty="0" err="1" smtClean="0"/>
              <a:t>mos</a:t>
            </a:r>
            <a:endParaRPr lang="en-US" dirty="0" smtClean="0"/>
          </a:p>
          <a:p>
            <a:r>
              <a:rPr lang="en-US" dirty="0" smtClean="0"/>
              <a:t>Many names you’ll recognize and some you</a:t>
            </a:r>
            <a:r>
              <a:rPr lang="en-US" baseline="0" dirty="0" smtClean="0"/>
              <a:t> wont </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11</a:t>
            </a:fld>
            <a:endParaRPr lang="en-US"/>
          </a:p>
        </p:txBody>
      </p:sp>
    </p:spTree>
    <p:extLst>
      <p:ext uri="{BB962C8B-B14F-4D97-AF65-F5344CB8AC3E}">
        <p14:creationId xmlns:p14="http://schemas.microsoft.com/office/powerpoint/2010/main" val="1921078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Responsibilities and Rights</a:t>
            </a:r>
            <a:r>
              <a:rPr lang="en-US" baseline="0" dirty="0" smtClean="0"/>
              <a:t> respectively</a:t>
            </a:r>
          </a:p>
          <a:p>
            <a:r>
              <a:rPr lang="en-US" baseline="0" dirty="0" smtClean="0"/>
              <a:t>Their Promise + Your Design = Reward</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13</a:t>
            </a:fld>
            <a:endParaRPr lang="en-US"/>
          </a:p>
        </p:txBody>
      </p:sp>
    </p:spTree>
    <p:extLst>
      <p:ext uri="{BB962C8B-B14F-4D97-AF65-F5344CB8AC3E}">
        <p14:creationId xmlns:p14="http://schemas.microsoft.com/office/powerpoint/2010/main" val="1667765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fld id="{2EA87608-B1FA-4DC6-B06F-137B0B977BBB}" type="datetime1">
              <a:rPr lang="en-US" smtClean="0"/>
              <a:t>11/9/2011</a:t>
            </a:fld>
            <a:endParaRPr lang="en-US"/>
          </a:p>
        </p:txBody>
      </p:sp>
      <p:sp>
        <p:nvSpPr>
          <p:cNvPr id="8" name="Slide Number Placeholder 7"/>
          <p:cNvSpPr>
            <a:spLocks noGrp="1"/>
          </p:cNvSpPr>
          <p:nvPr>
            <p:ph type="sldNum" sz="quarter" idx="11"/>
          </p:nvPr>
        </p:nvSpPr>
        <p:spPr/>
        <p:txBody>
          <a:bodyPr/>
          <a:lstStyle/>
          <a:p>
            <a:fld id="{0E80665F-2521-4C7E-AB43-782584C3C53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5A1B77-C614-419B-9A8D-58A6367E1EFE}" type="datetime1">
              <a:rPr lang="en-US" smtClean="0"/>
              <a:t>11/9/2011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0665F-2521-4C7E-AB43-782584C3C53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040B9A-4F9D-4E92-B06A-3480A57E5F40}" type="datetime1">
              <a:rPr lang="en-US" smtClean="0"/>
              <a:t>11/9/2011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0665F-2521-4C7E-AB43-782584C3C53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1"/>
          </p:nvPr>
        </p:nvSpPr>
        <p:spPr/>
        <p:txBody>
          <a:bodyPr/>
          <a:lstStyle/>
          <a:p>
            <a:r>
              <a:rPr lang="en-US" smtClean="0"/>
              <a:t>Microsoft Confidential</a:t>
            </a:r>
            <a:endParaRPr lang="en-US" dirty="0"/>
          </a:p>
        </p:txBody>
      </p:sp>
    </p:spTree>
    <p:extLst>
      <p:ext uri="{BB962C8B-B14F-4D97-AF65-F5344CB8AC3E}">
        <p14:creationId xmlns:p14="http://schemas.microsoft.com/office/powerpoint/2010/main" val="57900891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lvl1pPr>
              <a:defRPr sz="4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90696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p>
            <a:fld id="{C6AE5413-C18F-474B-8038-7A12A9948745}" type="datetime1">
              <a:rPr lang="en-US" smtClean="0"/>
              <a:t>11/9/2011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0665F-2521-4C7E-AB43-782584C3C53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513B3D5-B1BB-4A06-BD4D-D7A467A13E6A}" type="datetime1">
              <a:rPr lang="en-US" smtClean="0"/>
              <a:t>11/9/2011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0665F-2521-4C7E-AB43-782584C3C534}"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CFEA4A48-8165-4AF6-9556-D709959E522B}" type="datetime1">
              <a:rPr lang="en-US" smtClean="0"/>
              <a:t>11/9/2011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0665F-2521-4C7E-AB43-782584C3C534}"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B4E14DB-3066-4ADA-936F-DE8673DD3CEE}" type="datetime1">
              <a:rPr lang="en-US" smtClean="0"/>
              <a:t>11/9/2011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80665F-2521-4C7E-AB43-782584C3C534}"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01B602-548A-4D26-A1BD-4B7F1E05A203}" type="datetime1">
              <a:rPr lang="en-US" smtClean="0"/>
              <a:t>11/9/2011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80665F-2521-4C7E-AB43-782584C3C53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5E6B8-7EF6-4849-A218-9EF5FB81E777}" type="datetime1">
              <a:rPr lang="en-US" smtClean="0"/>
              <a:t>11/9/2011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80665F-2521-4C7E-AB43-782584C3C53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903319-F608-406E-B022-9470178F5C4A}" type="datetime1">
              <a:rPr lang="en-US" smtClean="0"/>
              <a:t>11/9/2011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0665F-2521-4C7E-AB43-782584C3C53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BC8D7-838E-43B5-B41B-52F42CA32856}" type="datetime1">
              <a:rPr lang="en-US" smtClean="0"/>
              <a:t>11/9/2011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0665F-2521-4C7E-AB43-782584C3C53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0C8B926-03FF-49C6-BB84-A94B2759C20C}" type="datetime1">
              <a:rPr lang="en-US" smtClean="0"/>
              <a:t>11/9/2011</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E80665F-2521-4C7E-AB43-782584C3C534}"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upload.wikimedia.org/wikipedia/commons/e/e9/Bing_logo.sv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57.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setheliot.com/blog/bsc-east-2011/"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59.png"/><Relationship Id="rId7" Type="http://schemas.openxmlformats.org/officeDocument/2006/relationships/diagramColors" Target="../diagrams/colors1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image" Target="../media/image65.wmf"/><Relationship Id="rId3" Type="http://schemas.openxmlformats.org/officeDocument/2006/relationships/image" Target="../media/image60.png"/><Relationship Id="rId7" Type="http://schemas.openxmlformats.org/officeDocument/2006/relationships/image" Target="../media/image64.wmf"/><Relationship Id="rId12" Type="http://schemas.microsoft.com/office/2007/relationships/diagramDrawing" Target="../diagrams/drawing1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3.wmf"/><Relationship Id="rId11" Type="http://schemas.openxmlformats.org/officeDocument/2006/relationships/diagramColors" Target="../diagrams/colors14.xml"/><Relationship Id="rId5" Type="http://schemas.openxmlformats.org/officeDocument/2006/relationships/image" Target="../media/image62.wmf"/><Relationship Id="rId10" Type="http://schemas.openxmlformats.org/officeDocument/2006/relationships/diagramQuickStyle" Target="../diagrams/quickStyle14.xml"/><Relationship Id="rId4" Type="http://schemas.openxmlformats.org/officeDocument/2006/relationships/image" Target="../media/image61.wmf"/><Relationship Id="rId9" Type="http://schemas.openxmlformats.org/officeDocument/2006/relationships/diagramLayout" Target="../diagrams/layout14.xml"/><Relationship Id="rId14" Type="http://schemas.openxmlformats.org/officeDocument/2006/relationships/image" Target="../media/image66.pn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5.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70.jpeg"/><Relationship Id="rId7" Type="http://schemas.openxmlformats.org/officeDocument/2006/relationships/diagramColors" Target="../diagrams/colors17.xml"/><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46.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hyperlink" Target="http://www.microsoft.com/showcase/en/us/details/bafe5c0f-8651-4609-8c71-24c733ce628b" TargetMode="External"/><Relationship Id="rId7" Type="http://schemas.openxmlformats.org/officeDocument/2006/relationships/diagramQuickStyle" Target="../diagrams/quickStyle18.xml"/><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diagramLayout" Target="../diagrams/layout18.xml"/><Relationship Id="rId5" Type="http://schemas.openxmlformats.org/officeDocument/2006/relationships/diagramData" Target="../diagrams/data18.xml"/><Relationship Id="rId4" Type="http://schemas.openxmlformats.org/officeDocument/2006/relationships/image" Target="../media/image72.png"/><Relationship Id="rId9" Type="http://schemas.microsoft.com/office/2007/relationships/diagramDrawing" Target="../diagrams/drawing18.xml"/></Relationships>
</file>

<file path=ppt/slides/_rels/slide47.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73.png"/><Relationship Id="rId7" Type="http://schemas.openxmlformats.org/officeDocument/2006/relationships/diagramColors" Target="../diagrams/colors19.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9.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hyperlink" Target="http://don.smugmug.com/Other/SkyNet/5080533_D53fc#305993656_rDF8S" TargetMode="External"/><Relationship Id="rId7" Type="http://schemas.openxmlformats.org/officeDocument/2006/relationships/diagramData" Target="../diagrams/data2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don.blogs.smugmug.com/2011/04/24/how-smugmug-survived-the-amazonpocalypse/" TargetMode="External"/><Relationship Id="rId11" Type="http://schemas.microsoft.com/office/2007/relationships/diagramDrawing" Target="../diagrams/drawing21.xml"/><Relationship Id="rId5" Type="http://schemas.openxmlformats.org/officeDocument/2006/relationships/hyperlink" Target="http://en.wikipedia.org/wiki/Skynet" TargetMode="External"/><Relationship Id="rId10" Type="http://schemas.openxmlformats.org/officeDocument/2006/relationships/diagramColors" Target="../diagrams/colors21.xml"/><Relationship Id="rId4" Type="http://schemas.openxmlformats.org/officeDocument/2006/relationships/image" Target="../media/image74.jpeg"/><Relationship Id="rId9" Type="http://schemas.openxmlformats.org/officeDocument/2006/relationships/diagramQuickStyle" Target="../diagrams/quickStyle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image" Target="../media/image75.png"/><Relationship Id="rId7" Type="http://schemas.openxmlformats.org/officeDocument/2006/relationships/image" Target="../media/image79.png"/><Relationship Id="rId12" Type="http://schemas.microsoft.com/office/2007/relationships/diagramDrawing" Target="../diagrams/drawing2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diagramColors" Target="../diagrams/colors22.xml"/><Relationship Id="rId5" Type="http://schemas.openxmlformats.org/officeDocument/2006/relationships/image" Target="../media/image77.png"/><Relationship Id="rId10" Type="http://schemas.openxmlformats.org/officeDocument/2006/relationships/diagramQuickStyle" Target="../diagrams/quickStyle22.xml"/><Relationship Id="rId4" Type="http://schemas.openxmlformats.org/officeDocument/2006/relationships/image" Target="../media/image76.png"/><Relationship Id="rId9" Type="http://schemas.openxmlformats.org/officeDocument/2006/relationships/diagramLayout" Target="../diagrams/layout22.xml"/></Relationships>
</file>

<file path=ppt/slides/_rels/slide51.xml.rels><?xml version="1.0" encoding="UTF-8" standalone="yes"?>
<Relationships xmlns="http://schemas.openxmlformats.org/package/2006/relationships"><Relationship Id="rId8" Type="http://schemas.openxmlformats.org/officeDocument/2006/relationships/diagramData" Target="../diagrams/data23.xml"/><Relationship Id="rId3" Type="http://schemas.openxmlformats.org/officeDocument/2006/relationships/image" Target="../media/image80.png"/><Relationship Id="rId7" Type="http://schemas.openxmlformats.org/officeDocument/2006/relationships/image" Target="../media/image79.png"/><Relationship Id="rId12" Type="http://schemas.microsoft.com/office/2007/relationships/diagramDrawing" Target="../diagrams/drawing2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diagramColors" Target="../diagrams/colors23.xml"/><Relationship Id="rId5" Type="http://schemas.openxmlformats.org/officeDocument/2006/relationships/image" Target="../media/image77.png"/><Relationship Id="rId10" Type="http://schemas.openxmlformats.org/officeDocument/2006/relationships/diagramQuickStyle" Target="../diagrams/quickStyle23.xml"/><Relationship Id="rId4" Type="http://schemas.openxmlformats.org/officeDocument/2006/relationships/image" Target="../media/image76.png"/><Relationship Id="rId9" Type="http://schemas.openxmlformats.org/officeDocument/2006/relationships/diagramLayout" Target="../diagrams/layout23.xml"/></Relationships>
</file>

<file path=ppt/slides/_rels/slide52.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81.png"/><Relationship Id="rId7" Type="http://schemas.openxmlformats.org/officeDocument/2006/relationships/diagramColors" Target="../diagrams/colors2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53.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82.png"/><Relationship Id="rId7" Type="http://schemas.openxmlformats.org/officeDocument/2006/relationships/diagramColors" Target="../diagrams/colors2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54.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diagramLayout" Target="../diagrams/layout26.xml"/><Relationship Id="rId7" Type="http://schemas.openxmlformats.org/officeDocument/2006/relationships/image" Target="../media/image83.wmf"/><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5.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85.png"/><Relationship Id="rId7" Type="http://schemas.openxmlformats.org/officeDocument/2006/relationships/diagramColors" Target="../diagrams/colors2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7.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86.jpeg"/><Relationship Id="rId7" Type="http://schemas.openxmlformats.org/officeDocument/2006/relationships/diagramColors" Target="../diagrams/colors29.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s>
</file>

<file path=ppt/slides/_rels/slide58.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87.png"/><Relationship Id="rId7" Type="http://schemas.openxmlformats.org/officeDocument/2006/relationships/diagramColors" Target="../diagrams/colors30.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59.xml.rels><?xml version="1.0" encoding="UTF-8" standalone="yes"?>
<Relationships xmlns="http://schemas.openxmlformats.org/package/2006/relationships"><Relationship Id="rId8" Type="http://schemas.openxmlformats.org/officeDocument/2006/relationships/diagramQuickStyle" Target="../diagrams/quickStyle31.xml"/><Relationship Id="rId3" Type="http://schemas.openxmlformats.org/officeDocument/2006/relationships/image" Target="../media/image88.png"/><Relationship Id="rId7" Type="http://schemas.openxmlformats.org/officeDocument/2006/relationships/diagramLayout" Target="../diagrams/layout3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Data" Target="../diagrams/data31.xml"/><Relationship Id="rId11" Type="http://schemas.openxmlformats.org/officeDocument/2006/relationships/image" Target="../media/image84.png"/><Relationship Id="rId5" Type="http://schemas.openxmlformats.org/officeDocument/2006/relationships/image" Target="../media/image90.png"/><Relationship Id="rId10" Type="http://schemas.microsoft.com/office/2007/relationships/diagramDrawing" Target="../diagrams/drawing31.xml"/><Relationship Id="rId4" Type="http://schemas.openxmlformats.org/officeDocument/2006/relationships/image" Target="../media/image89.png"/><Relationship Id="rId9" Type="http://schemas.openxmlformats.org/officeDocument/2006/relationships/diagramColors" Target="../diagrams/colors3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image" Target="../media/image92.wmf"/><Relationship Id="rId7" Type="http://schemas.openxmlformats.org/officeDocument/2006/relationships/diagramColors" Target="../diagrams/colors32.xml"/><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 Id="rId9" Type="http://schemas.openxmlformats.org/officeDocument/2006/relationships/image" Target="../media/image18.png"/></Relationships>
</file>

<file path=ppt/slides/_rels/slide6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image" Target="../media/image93.jpeg"/><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62.xml.rels><?xml version="1.0" encoding="UTF-8" standalone="yes"?>
<Relationships xmlns="http://schemas.openxmlformats.org/package/2006/relationships"><Relationship Id="rId8" Type="http://schemas.microsoft.com/office/2007/relationships/diagramDrawing" Target="../diagrams/drawing34.xml"/><Relationship Id="rId3" Type="http://schemas.openxmlformats.org/officeDocument/2006/relationships/image" Target="../media/image94.png"/><Relationship Id="rId7" Type="http://schemas.openxmlformats.org/officeDocument/2006/relationships/diagramColors" Target="../diagrams/colors34.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QuickStyle" Target="../diagrams/quickStyle34.xml"/><Relationship Id="rId5" Type="http://schemas.openxmlformats.org/officeDocument/2006/relationships/diagramLayout" Target="../diagrams/layout34.xml"/><Relationship Id="rId4" Type="http://schemas.openxmlformats.org/officeDocument/2006/relationships/diagramData" Target="../diagrams/data34.xml"/></Relationships>
</file>

<file path=ppt/slides/_rels/slide63.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diagramColors" Target="../diagrams/colors35.xml"/><Relationship Id="rId3" Type="http://schemas.openxmlformats.org/officeDocument/2006/relationships/hyperlink" Target="http://aws.amazon.com/security/security-bulletins/reminder-about-safely-sharing-and-using-public-amis" TargetMode="External"/><Relationship Id="rId7" Type="http://schemas.microsoft.com/office/2007/relationships/hdphoto" Target="../media/hdphoto4.wdp"/><Relationship Id="rId12" Type="http://schemas.openxmlformats.org/officeDocument/2006/relationships/diagramQuickStyle" Target="../diagrams/quickStyle35.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97.png"/><Relationship Id="rId11" Type="http://schemas.openxmlformats.org/officeDocument/2006/relationships/diagramLayout" Target="../diagrams/layout35.xml"/><Relationship Id="rId5" Type="http://schemas.openxmlformats.org/officeDocument/2006/relationships/image" Target="../media/image96.png"/><Relationship Id="rId10" Type="http://schemas.openxmlformats.org/officeDocument/2006/relationships/diagramData" Target="../diagrams/data35.xml"/><Relationship Id="rId4" Type="http://schemas.openxmlformats.org/officeDocument/2006/relationships/image" Target="../media/image95.wmf"/><Relationship Id="rId9" Type="http://schemas.microsoft.com/office/2007/relationships/hdphoto" Target="../media/hdphoto5.wdp"/><Relationship Id="rId14" Type="http://schemas.microsoft.com/office/2007/relationships/diagramDrawing" Target="../diagrams/drawing35.xml"/></Relationships>
</file>

<file path=ppt/slides/_rels/slide64.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image" Target="../media/image94.png"/><Relationship Id="rId7" Type="http://schemas.openxmlformats.org/officeDocument/2006/relationships/diagramColors" Target="../diagrams/colors36.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QuickStyle" Target="../diagrams/quickStyle36.xml"/><Relationship Id="rId5" Type="http://schemas.openxmlformats.org/officeDocument/2006/relationships/diagramLayout" Target="../diagrams/layout36.xml"/><Relationship Id="rId4" Type="http://schemas.openxmlformats.org/officeDocument/2006/relationships/diagramData" Target="../diagrams/data3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diagramLayout" Target="../diagrams/layout37.xml"/><Relationship Id="rId7" Type="http://schemas.openxmlformats.org/officeDocument/2006/relationships/hyperlink" Target="http://www.stylebizarre.com/wp-content/uploads/2011/05/facebook_cloud.png" TargetMode="Externa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6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diagramLayout" Target="../diagrams/layout38.xml"/><Relationship Id="rId7" Type="http://schemas.openxmlformats.org/officeDocument/2006/relationships/image" Target="../media/image100.png"/><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10" Type="http://schemas.microsoft.com/office/2007/relationships/hdphoto" Target="../media/hdphoto7.wdp"/><Relationship Id="rId4" Type="http://schemas.openxmlformats.org/officeDocument/2006/relationships/diagramQuickStyle" Target="../diagrams/quickStyle38.xml"/><Relationship Id="rId9"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69.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reviewstl.com/wp-content/uploads/2010/01/large-myspace-logo-in-high-resolution.jpg" TargetMode="External"/><Relationship Id="rId2" Type="http://schemas.openxmlformats.org/officeDocument/2006/relationships/image" Target="../media/image105.png"/><Relationship Id="rId1" Type="http://schemas.openxmlformats.org/officeDocument/2006/relationships/slideLayout" Target="../slideLayouts/slideLayout2.xml"/><Relationship Id="rId4" Type="http://schemas.openxmlformats.org/officeDocument/2006/relationships/image" Target="../media/image106.jpeg"/></Relationships>
</file>

<file path=ppt/slides/_rels/slide7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09.gif"/></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111.jpeg"/></Relationships>
</file>

<file path=ppt/slides/_rels/slide76.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0.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hyperlink" Target="http://www.amazon.com/gp/product/images/0321754069/ref=dp_image_0?ie=UTF8&amp;n=283155&amp;s=books" TargetMode="External"/><Relationship Id="rId2" Type="http://schemas.openxmlformats.org/officeDocument/2006/relationships/image" Target="../media/image116.jpeg"/><Relationship Id="rId1" Type="http://schemas.openxmlformats.org/officeDocument/2006/relationships/slideLayout" Target="../slideLayouts/slideLayout12.xml"/><Relationship Id="rId4" Type="http://schemas.openxmlformats.org/officeDocument/2006/relationships/image" Target="../media/image117.jpeg"/></Relationships>
</file>

<file path=ppt/slides/_rels/slide82.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hyperlink" Target="http://www.setheliot.com/blog/bsc-east-2011/"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hyperlink" Target="http://en.wikipedia.org/wiki/Federal_Information_Security_Management_Act_of_2002" TargetMode="External"/><Relationship Id="rId3" Type="http://schemas.openxmlformats.org/officeDocument/2006/relationships/hyperlink" Target="http://intel.ly/oGmubX" TargetMode="External"/><Relationship Id="rId7" Type="http://schemas.openxmlformats.org/officeDocument/2006/relationships/hyperlink" Target="http://cloudcomputing.sys-con.com/node/1662284" TargetMode="External"/><Relationship Id="rId2" Type="http://schemas.openxmlformats.org/officeDocument/2006/relationships/hyperlink" Target="http://blogs.forrester.com/james_staten/10-05-20-could_cloud_computing_get_any_more_confusing" TargetMode="External"/><Relationship Id="rId1" Type="http://schemas.openxmlformats.org/officeDocument/2006/relationships/slideLayout" Target="../slideLayouts/slideLayout2.xml"/><Relationship Id="rId6" Type="http://schemas.openxmlformats.org/officeDocument/2006/relationships/hyperlink" Target="http://www.forbes.com/sites/kevinjackson/2011/04/19/cloud-to-command-90-of-microsofts-rd-budget/" TargetMode="External"/><Relationship Id="rId5" Type="http://schemas.openxmlformats.org/officeDocument/2006/relationships/hyperlink" Target="http://www.researchandmarkets.com/reportinfo.asp?cat_id=0&amp;report_id=1395650" TargetMode="External"/><Relationship Id="rId4" Type="http://schemas.openxmlformats.org/officeDocument/2006/relationships/hyperlink" Target="http://www.zdnet.com/blog/hinchcliffe/cloud-computing-and-the-return-of-the-platform-wars/303" TargetMode="External"/><Relationship Id="rId9" Type="http://schemas.openxmlformats.org/officeDocument/2006/relationships/hyperlink" Target="http://www.cloudtweaks.com/2011/08/3-handy-cloud-computing-price-comparison-engines/" TargetMode="External"/></Relationships>
</file>

<file path=ppt/slides/_rels/slide85.xml.rels><?xml version="1.0" encoding="UTF-8" standalone="yes"?>
<Relationships xmlns="http://schemas.openxmlformats.org/package/2006/relationships"><Relationship Id="rId8" Type="http://schemas.openxmlformats.org/officeDocument/2006/relationships/hyperlink" Target="http://www.rackspace.com/cloud/legal/sla/" TargetMode="External"/><Relationship Id="rId3" Type="http://schemas.openxmlformats.org/officeDocument/2006/relationships/hyperlink" Target="http://technet.microsoft.com/en-us/solutionaccelerators/gg581074" TargetMode="External"/><Relationship Id="rId7" Type="http://schemas.openxmlformats.org/officeDocument/2006/relationships/hyperlink" Target="http://aws.amazon.com/ec2-sla/" TargetMode="External"/><Relationship Id="rId2" Type="http://schemas.openxmlformats.org/officeDocument/2006/relationships/hyperlink" Target="http://news.cnet.com/8301-10784_3-9955184-7.html" TargetMode="External"/><Relationship Id="rId1" Type="http://schemas.openxmlformats.org/officeDocument/2006/relationships/slideLayout" Target="../slideLayouts/slideLayout2.xml"/><Relationship Id="rId6" Type="http://schemas.openxmlformats.org/officeDocument/2006/relationships/hyperlink" Target="http://www.microsoft.com/windowsazure/sla/" TargetMode="External"/><Relationship Id="rId5" Type="http://schemas.openxmlformats.org/officeDocument/2006/relationships/hyperlink" Target="http://www.eecs.berkeley.edu/Pubs/TechRpts/2009/EECS-2009-28.pdf" TargetMode="External"/><Relationship Id="rId4" Type="http://schemas.openxmlformats.org/officeDocument/2006/relationships/hyperlink" Target="http://d36cz9buwru1tt.cloudfront.net/CloudMigration-main.pdf" TargetMode="External"/><Relationship Id="rId9" Type="http://schemas.openxmlformats.org/officeDocument/2006/relationships/hyperlink" Target="http://www.google.com/apps/intl/en/terms/sla.html"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cloudsecurity.org/tags/ssh.html" TargetMode="External"/><Relationship Id="rId7" Type="http://schemas.openxmlformats.org/officeDocument/2006/relationships/hyperlink" Target="http://www.twilio.com/engineering/2011/04/22/why-twilio-wasnt-affected-by-todays-aws-issues/" TargetMode="External"/><Relationship Id="rId2" Type="http://schemas.openxmlformats.org/officeDocument/2006/relationships/hyperlink" Target="http://www.globalfoundationservices.com/security/documents/InformationSecurityMangSysforMSCloudInfrastructure.pdf" TargetMode="External"/><Relationship Id="rId1" Type="http://schemas.openxmlformats.org/officeDocument/2006/relationships/slideLayout" Target="../slideLayouts/slideLayout2.xml"/><Relationship Id="rId6" Type="http://schemas.openxmlformats.org/officeDocument/2006/relationships/hyperlink" Target="http://techblog.netflix.com/2010/12/5-lessons-weve-learned-using-aws.html" TargetMode="External"/><Relationship Id="rId5" Type="http://schemas.openxmlformats.org/officeDocument/2006/relationships/hyperlink" Target="http://www.allthingsdistributed.com/2010/05/amazon_s3_reduced_redundancy_storage.html" TargetMode="External"/><Relationship Id="rId4" Type="http://schemas.openxmlformats.org/officeDocument/2006/relationships/hyperlink" Target="http://www.itworld.com/security/175927/researchers-aws-users-are-leaving-security-holes"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blog.heroku.com/archives/2011/9/15/facebook/" TargetMode="External"/><Relationship Id="rId7" Type="http://schemas.openxmlformats.org/officeDocument/2006/relationships/hyperlink" Target="http://www.youtube.com/watch?v=dxk8b9rSKOo" TargetMode="External"/><Relationship Id="rId2" Type="http://schemas.openxmlformats.org/officeDocument/2006/relationships/hyperlink" Target="http://techblog.netflix.com/2011/07/netflix-simian-army.html" TargetMode="External"/><Relationship Id="rId1" Type="http://schemas.openxmlformats.org/officeDocument/2006/relationships/slideLayout" Target="../slideLayouts/slideLayout2.xml"/><Relationship Id="rId6" Type="http://schemas.openxmlformats.org/officeDocument/2006/relationships/hyperlink" Target="http://aws.typepad.com/aws/2011/10/amazon-s3-566-billion-objects-370000-requestssecond-and-hiring.html" TargetMode="External"/><Relationship Id="rId5" Type="http://schemas.openxmlformats.org/officeDocument/2006/relationships/hyperlink" Target="http://highscalability.com/blog/2010/3/4/how-myspace-tested-their-live-site-with-1-million-concurrent.html" TargetMode="External"/><Relationship Id="rId4" Type="http://schemas.openxmlformats.org/officeDocument/2006/relationships/hyperlink" Target="http://developers.facebook.com/blog/post/527/" TargetMode="External"/></Relationships>
</file>

<file path=ppt/slides/_rels/slide88.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code.google.com/appengine/" TargetMode="External"/><Relationship Id="rId13" Type="http://schemas.openxmlformats.org/officeDocument/2006/relationships/hyperlink" Target="http://aws.amazon.com/s3/" TargetMode="External"/><Relationship Id="rId18" Type="http://schemas.openxmlformats.org/officeDocument/2006/relationships/hyperlink" Target="http://aws.amazon.com/vpc/" TargetMode="External"/><Relationship Id="rId3" Type="http://schemas.openxmlformats.org/officeDocument/2006/relationships/hyperlink" Target="http://office.microsoft.com/en-us/web-apps/" TargetMode="External"/><Relationship Id="rId7" Type="http://schemas.openxmlformats.org/officeDocument/2006/relationships/hyperlink" Target="http://www.microsoft.com/windowsazure/" TargetMode="External"/><Relationship Id="rId12" Type="http://schemas.openxmlformats.org/officeDocument/2006/relationships/hyperlink" Target="http://www.rackspacecloud.com/" TargetMode="External"/><Relationship Id="rId17" Type="http://schemas.openxmlformats.org/officeDocument/2006/relationships/hyperlink" Target="http://aws.amazon.com/cloudfront/" TargetMode="External"/><Relationship Id="rId2" Type="http://schemas.openxmlformats.org/officeDocument/2006/relationships/notesSlide" Target="../notesSlides/notesSlide6.xml"/><Relationship Id="rId16" Type="http://schemas.openxmlformats.org/officeDocument/2006/relationships/hyperlink" Target="http://www.microsoft.com/windowsazure/features/cdn/" TargetMode="External"/><Relationship Id="rId1" Type="http://schemas.openxmlformats.org/officeDocument/2006/relationships/slideLayout" Target="../slideLayouts/slideLayout2.xml"/><Relationship Id="rId6" Type="http://schemas.openxmlformats.org/officeDocument/2006/relationships/hyperlink" Target="http://aws.amazon.com/rds/" TargetMode="External"/><Relationship Id="rId11" Type="http://schemas.openxmlformats.org/officeDocument/2006/relationships/hyperlink" Target="http://aws.amazon.com/ec2/" TargetMode="External"/><Relationship Id="rId5" Type="http://schemas.openxmlformats.org/officeDocument/2006/relationships/hyperlink" Target="http://www.microsoft.com/windowsazure/sqlazure/" TargetMode="External"/><Relationship Id="rId15" Type="http://schemas.openxmlformats.org/officeDocument/2006/relationships/hyperlink" Target="http://www.microsoft.com/windowsazure/storage/default.aspx" TargetMode="External"/><Relationship Id="rId10" Type="http://schemas.openxmlformats.org/officeDocument/2006/relationships/hyperlink" Target="http://aws.amazon.com/sqs/" TargetMode="External"/><Relationship Id="rId4" Type="http://schemas.openxmlformats.org/officeDocument/2006/relationships/hyperlink" Target="http://docs.google.com/" TargetMode="External"/><Relationship Id="rId9" Type="http://schemas.openxmlformats.org/officeDocument/2006/relationships/hyperlink" Target="http://www.microsoft.com/windowsazure/features/storage/" TargetMode="External"/><Relationship Id="rId14" Type="http://schemas.openxmlformats.org/officeDocument/2006/relationships/hyperlink" Target="http://aws.amazon.com/simpled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3124199"/>
          </a:xfrm>
        </p:spPr>
        <p:txBody>
          <a:bodyPr/>
          <a:lstStyle/>
          <a:p>
            <a:r>
              <a:rPr lang="en-US" sz="7200" b="1" dirty="0">
                <a:effectLst/>
              </a:rPr>
              <a:t>Leaping into </a:t>
            </a:r>
            <a:r>
              <a:rPr lang="en-US" sz="7200" b="1" dirty="0" smtClean="0">
                <a:effectLst/>
              </a:rPr>
              <a:t>“The Cloud”</a:t>
            </a:r>
            <a:endParaRPr lang="en-US" sz="7200" dirty="0"/>
          </a:p>
        </p:txBody>
      </p:sp>
      <p:sp>
        <p:nvSpPr>
          <p:cNvPr id="3" name="Subtitle 2"/>
          <p:cNvSpPr>
            <a:spLocks noGrp="1"/>
          </p:cNvSpPr>
          <p:nvPr>
            <p:ph type="subTitle" idx="1"/>
          </p:nvPr>
        </p:nvSpPr>
        <p:spPr>
          <a:xfrm>
            <a:off x="1371600" y="3733800"/>
            <a:ext cx="6400800" cy="533400"/>
          </a:xfrm>
        </p:spPr>
        <p:txBody>
          <a:bodyPr/>
          <a:lstStyle/>
          <a:p>
            <a:r>
              <a:rPr lang="en-US" b="1" dirty="0">
                <a:solidFill>
                  <a:schemeClr val="tx1">
                    <a:lumMod val="65000"/>
                    <a:lumOff val="35000"/>
                  </a:schemeClr>
                </a:solidFill>
              </a:rPr>
              <a:t>Rewards, Risks, and </a:t>
            </a:r>
            <a:r>
              <a:rPr lang="en-US" b="1" dirty="0" smtClean="0">
                <a:solidFill>
                  <a:schemeClr val="tx1">
                    <a:lumMod val="65000"/>
                    <a:lumOff val="35000"/>
                  </a:schemeClr>
                </a:solidFill>
              </a:rPr>
              <a:t>Mitigations</a:t>
            </a:r>
            <a:endParaRPr lang="en-US" dirty="0">
              <a:solidFill>
                <a:schemeClr val="tx1">
                  <a:lumMod val="65000"/>
                  <a:lumOff val="35000"/>
                </a:schemeClr>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81375" y="228600"/>
            <a:ext cx="5534025" cy="978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90600" y="4572000"/>
            <a:ext cx="6705600" cy="1631216"/>
          </a:xfrm>
          <a:prstGeom prst="rect">
            <a:avLst/>
          </a:prstGeom>
          <a:noFill/>
        </p:spPr>
        <p:txBody>
          <a:bodyPr wrap="square" rtlCol="0">
            <a:spAutoFit/>
          </a:bodyPr>
          <a:lstStyle/>
          <a:p>
            <a:r>
              <a:rPr lang="en-US" sz="2000" dirty="0">
                <a:solidFill>
                  <a:schemeClr val="tx1">
                    <a:lumMod val="65000"/>
                    <a:lumOff val="35000"/>
                  </a:schemeClr>
                </a:solidFill>
                <a:latin typeface="+mj-lt"/>
              </a:rPr>
              <a:t>Ken </a:t>
            </a:r>
            <a:r>
              <a:rPr lang="en-US" sz="2000" dirty="0" smtClean="0">
                <a:solidFill>
                  <a:schemeClr val="tx1">
                    <a:lumMod val="65000"/>
                    <a:lumOff val="35000"/>
                  </a:schemeClr>
                </a:solidFill>
                <a:latin typeface="+mj-lt"/>
              </a:rPr>
              <a:t>Johnston,    Principal Test Manager, Bing</a:t>
            </a:r>
          </a:p>
          <a:p>
            <a:r>
              <a:rPr lang="en-US" sz="2000" dirty="0" smtClean="0">
                <a:solidFill>
                  <a:schemeClr val="tx1">
                    <a:lumMod val="65000"/>
                    <a:lumOff val="35000"/>
                  </a:schemeClr>
                </a:solidFill>
                <a:latin typeface="+mj-lt"/>
              </a:rPr>
              <a:t>Seth Eliot,    Senior Knowledge Eng., Test Excellence</a:t>
            </a:r>
          </a:p>
          <a:p>
            <a:endParaRPr lang="en-US" sz="2000" dirty="0" smtClean="0">
              <a:solidFill>
                <a:schemeClr val="tx1">
                  <a:lumMod val="65000"/>
                  <a:lumOff val="35000"/>
                </a:schemeClr>
              </a:solidFill>
              <a:latin typeface="+mj-lt"/>
            </a:endParaRPr>
          </a:p>
          <a:p>
            <a:endParaRPr lang="en-US" sz="2000" dirty="0" smtClean="0">
              <a:solidFill>
                <a:schemeClr val="tx1">
                  <a:lumMod val="50000"/>
                  <a:lumOff val="50000"/>
                </a:schemeClr>
              </a:solidFill>
              <a:latin typeface="+mj-lt"/>
            </a:endParaRPr>
          </a:p>
          <a:p>
            <a:r>
              <a:rPr lang="en-US" sz="2000" dirty="0" smtClean="0">
                <a:solidFill>
                  <a:schemeClr val="tx1">
                    <a:lumMod val="65000"/>
                    <a:lumOff val="35000"/>
                  </a:schemeClr>
                </a:solidFill>
                <a:latin typeface="+mj-lt"/>
              </a:rPr>
              <a:t>Better Software East – November 9, 2011</a:t>
            </a:r>
            <a:endParaRPr lang="en-US" sz="2000" dirty="0">
              <a:solidFill>
                <a:schemeClr val="tx1">
                  <a:lumMod val="65000"/>
                  <a:lumOff val="35000"/>
                </a:schemeClr>
              </a:solidFill>
              <a:latin typeface="+mj-lt"/>
            </a:endParaRPr>
          </a:p>
        </p:txBody>
      </p:sp>
      <p:pic>
        <p:nvPicPr>
          <p:cNvPr id="6" name="Picture 3" descr="C:\Users\seliot\Documents\QA\MSFT\ms-logo_bL.png"/>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6800" y="5355033"/>
            <a:ext cx="1611888" cy="28376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1"/>
          </p:nvPr>
        </p:nvSpPr>
        <p:spPr/>
        <p:txBody>
          <a:bodyPr/>
          <a:lstStyle/>
          <a:p>
            <a:fld id="{0E80665F-2521-4C7E-AB43-782584C3C534}" type="slidenum">
              <a:rPr lang="en-US" smtClean="0"/>
              <a:t>1</a:t>
            </a:fld>
            <a:endParaRPr lang="en-US"/>
          </a:p>
        </p:txBody>
      </p:sp>
    </p:spTree>
    <p:extLst>
      <p:ext uri="{BB962C8B-B14F-4D97-AF65-F5344CB8AC3E}">
        <p14:creationId xmlns:p14="http://schemas.microsoft.com/office/powerpoint/2010/main" val="208979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Clouds for Real?</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10</a:t>
            </a:fld>
            <a:endParaRPr lang="en-US"/>
          </a:p>
        </p:txBody>
      </p:sp>
      <p:pic>
        <p:nvPicPr>
          <p:cNvPr id="1026" name="Picture 2" descr="C:\Users\kenj\AppData\Local\Temp\msohtmlclip1\02\clip_image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752600"/>
            <a:ext cx="3886200" cy="42685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Content Placeholder 2"/>
          <p:cNvSpPr>
            <a:spLocks noGrp="1"/>
          </p:cNvSpPr>
          <p:nvPr>
            <p:ph idx="1"/>
          </p:nvPr>
        </p:nvSpPr>
        <p:spPr>
          <a:xfrm>
            <a:off x="3987800" y="1352624"/>
            <a:ext cx="5156200" cy="5105400"/>
          </a:xfrm>
        </p:spPr>
        <p:txBody>
          <a:bodyPr>
            <a:normAutofit/>
          </a:bodyPr>
          <a:lstStyle/>
          <a:p>
            <a:r>
              <a:rPr lang="en-US" dirty="0" smtClean="0"/>
              <a:t>Massive </a:t>
            </a:r>
            <a:r>
              <a:rPr lang="en-US" dirty="0"/>
              <a:t>Adoption </a:t>
            </a:r>
            <a:r>
              <a:rPr lang="en-US" dirty="0" smtClean="0"/>
              <a:t>   </a:t>
            </a:r>
            <a:r>
              <a:rPr lang="en-US" sz="1400" dirty="0" smtClean="0"/>
              <a:t>[</a:t>
            </a:r>
            <a:r>
              <a:rPr lang="en-US" sz="1400" dirty="0"/>
              <a:t>R&amp;M, 2010] </a:t>
            </a:r>
            <a:endParaRPr lang="en-US" sz="1400" dirty="0" smtClean="0"/>
          </a:p>
          <a:p>
            <a:pPr lvl="1"/>
            <a:endParaRPr lang="en-US" dirty="0" smtClean="0"/>
          </a:p>
          <a:p>
            <a:pPr lvl="1"/>
            <a:r>
              <a:rPr lang="en-US" sz="2000" dirty="0" smtClean="0"/>
              <a:t>Global cloud computing to grow from $37.8 billion 2010 to </a:t>
            </a:r>
            <a:r>
              <a:rPr lang="en-US" sz="2000" b="1" dirty="0" smtClean="0"/>
              <a:t>$121.1 billion in 2015</a:t>
            </a:r>
          </a:p>
          <a:p>
            <a:pPr lvl="1"/>
            <a:endParaRPr lang="en-US" sz="2000" b="1" dirty="0" smtClean="0"/>
          </a:p>
          <a:p>
            <a:pPr lvl="1"/>
            <a:r>
              <a:rPr lang="en-US" sz="2000" b="1" dirty="0" smtClean="0"/>
              <a:t>CAGR </a:t>
            </a:r>
            <a:r>
              <a:rPr lang="en-US" sz="2000" b="1" dirty="0"/>
              <a:t>of 26.2% </a:t>
            </a:r>
            <a:r>
              <a:rPr lang="en-US" sz="2000" dirty="0"/>
              <a:t>from 2010 to 2015</a:t>
            </a:r>
            <a:r>
              <a:rPr lang="en-US" sz="2000" dirty="0" smtClean="0"/>
              <a:t>.</a:t>
            </a:r>
          </a:p>
          <a:p>
            <a:pPr lvl="1"/>
            <a:endParaRPr lang="en-US" sz="2000" b="1" dirty="0" smtClean="0"/>
          </a:p>
          <a:p>
            <a:pPr lvl="1"/>
            <a:r>
              <a:rPr lang="en-US" sz="2000" b="1" dirty="0" smtClean="0"/>
              <a:t>Annual US Federal </a:t>
            </a:r>
            <a:r>
              <a:rPr lang="en-US" sz="2000" dirty="0"/>
              <a:t>cloud computing </a:t>
            </a:r>
            <a:r>
              <a:rPr lang="en-US" sz="2000" b="1" dirty="0"/>
              <a:t>spending</a:t>
            </a:r>
            <a:r>
              <a:rPr lang="en-US" sz="2000" dirty="0"/>
              <a:t> to hit </a:t>
            </a:r>
            <a:r>
              <a:rPr lang="en-US" sz="2000" b="1" dirty="0"/>
              <a:t>$7 billion </a:t>
            </a:r>
            <a:r>
              <a:rPr lang="en-US" sz="2000" dirty="0"/>
              <a:t>landmark by </a:t>
            </a:r>
            <a:r>
              <a:rPr lang="en-US" sz="2000" b="1" dirty="0" smtClean="0"/>
              <a:t>2015</a:t>
            </a:r>
          </a:p>
          <a:p>
            <a:pPr lvl="1"/>
            <a:endParaRPr lang="en-US" sz="2000" b="1" dirty="0"/>
          </a:p>
          <a:p>
            <a:pPr lvl="1"/>
            <a:endParaRPr lang="en-US" sz="2000" b="1" dirty="0" smtClean="0"/>
          </a:p>
          <a:p>
            <a:pPr marL="457200" lvl="1" indent="0" algn="r">
              <a:buNone/>
            </a:pPr>
            <a:r>
              <a:rPr lang="en-US" sz="1200" dirty="0" smtClean="0"/>
              <a:t>CAGR: Compound Annual Growth Rate</a:t>
            </a:r>
            <a:endParaRPr lang="en-US" sz="2000" dirty="0" smtClean="0"/>
          </a:p>
        </p:txBody>
      </p:sp>
      <p:sp>
        <p:nvSpPr>
          <p:cNvPr id="5" name="Rounded Rectangle 4"/>
          <p:cNvSpPr/>
          <p:nvPr/>
        </p:nvSpPr>
        <p:spPr>
          <a:xfrm>
            <a:off x="149942" y="1295400"/>
            <a:ext cx="3886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711200">
              <a:lnSpc>
                <a:spcPct val="90000"/>
              </a:lnSpc>
              <a:spcBef>
                <a:spcPct val="0"/>
              </a:spcBef>
              <a:spcAft>
                <a:spcPct val="35000"/>
              </a:spcAft>
            </a:pPr>
            <a:r>
              <a:rPr lang="en-US" b="1" dirty="0">
                <a:latin typeface="+mj-lt"/>
              </a:rPr>
              <a:t>Unparalleled Market Growth</a:t>
            </a:r>
          </a:p>
        </p:txBody>
      </p:sp>
      <p:sp>
        <p:nvSpPr>
          <p:cNvPr id="7" name="Rectangle 6"/>
          <p:cNvSpPr/>
          <p:nvPr/>
        </p:nvSpPr>
        <p:spPr>
          <a:xfrm>
            <a:off x="132388" y="6040549"/>
            <a:ext cx="1544012" cy="276999"/>
          </a:xfrm>
          <a:prstGeom prst="rect">
            <a:avLst/>
          </a:prstGeom>
        </p:spPr>
        <p:txBody>
          <a:bodyPr wrap="none">
            <a:spAutoFit/>
          </a:bodyPr>
          <a:lstStyle/>
          <a:p>
            <a:r>
              <a:rPr lang="en-US" sz="1200" dirty="0">
                <a:solidFill>
                  <a:schemeClr val="tx1">
                    <a:lumMod val="75000"/>
                    <a:lumOff val="25000"/>
                  </a:schemeClr>
                </a:solidFill>
                <a:latin typeface="+mj-lt"/>
              </a:rPr>
              <a:t>[</a:t>
            </a:r>
            <a:r>
              <a:rPr lang="en-US" sz="1200" dirty="0" err="1">
                <a:solidFill>
                  <a:schemeClr val="tx1">
                    <a:lumMod val="75000"/>
                    <a:lumOff val="25000"/>
                  </a:schemeClr>
                </a:solidFill>
                <a:latin typeface="+mj-lt"/>
              </a:rPr>
              <a:t>Hinchcliffe</a:t>
            </a:r>
            <a:r>
              <a:rPr lang="en-US" sz="1200" dirty="0">
                <a:solidFill>
                  <a:schemeClr val="tx1">
                    <a:lumMod val="75000"/>
                    <a:lumOff val="25000"/>
                  </a:schemeClr>
                </a:solidFill>
                <a:latin typeface="+mj-lt"/>
              </a:rPr>
              <a:t>, 2009] </a:t>
            </a:r>
          </a:p>
        </p:txBody>
      </p:sp>
    </p:spTree>
    <p:extLst>
      <p:ext uri="{BB962C8B-B14F-4D97-AF65-F5344CB8AC3E}">
        <p14:creationId xmlns:p14="http://schemas.microsoft.com/office/powerpoint/2010/main" val="373337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Really? Are Clouds for Real?</a:t>
            </a:r>
            <a:endParaRPr lang="en-US" dirty="0"/>
          </a:p>
        </p:txBody>
      </p:sp>
      <p:sp>
        <p:nvSpPr>
          <p:cNvPr id="4" name="Slide Number Placeholder 3"/>
          <p:cNvSpPr>
            <a:spLocks noGrp="1"/>
          </p:cNvSpPr>
          <p:nvPr>
            <p:ph type="sldNum" sz="quarter" idx="12"/>
          </p:nvPr>
        </p:nvSpPr>
        <p:spPr>
          <a:xfrm>
            <a:off x="8174872" y="6825967"/>
            <a:ext cx="561975" cy="365125"/>
          </a:xfrm>
        </p:spPr>
        <p:txBody>
          <a:bodyPr/>
          <a:lstStyle/>
          <a:p>
            <a:fld id="{0E80665F-2521-4C7E-AB43-782584C3C534}" type="slidenum">
              <a:rPr lang="en-US" smtClean="0"/>
              <a:t>11</a:t>
            </a:fld>
            <a:endParaRPr lang="en-US"/>
          </a:p>
        </p:txBody>
      </p:sp>
      <p:sp>
        <p:nvSpPr>
          <p:cNvPr id="15" name="Content Placeholder 2"/>
          <p:cNvSpPr>
            <a:spLocks noGrp="1"/>
          </p:cNvSpPr>
          <p:nvPr>
            <p:ph idx="1"/>
          </p:nvPr>
        </p:nvSpPr>
        <p:spPr>
          <a:xfrm>
            <a:off x="444795" y="1178363"/>
            <a:ext cx="8686800" cy="1923976"/>
          </a:xfrm>
        </p:spPr>
        <p:txBody>
          <a:bodyPr>
            <a:normAutofit/>
          </a:bodyPr>
          <a:lstStyle/>
          <a:p>
            <a:r>
              <a:rPr lang="en-US" dirty="0" smtClean="0"/>
              <a:t>Massive Investments</a:t>
            </a:r>
          </a:p>
          <a:p>
            <a:pPr lvl="1"/>
            <a:r>
              <a:rPr lang="en-US" dirty="0" smtClean="0"/>
              <a:t>Cloud </a:t>
            </a:r>
            <a:r>
              <a:rPr lang="en-US" dirty="0"/>
              <a:t>To Command 90% of Microsoft's R&amp;D Budget </a:t>
            </a:r>
            <a:r>
              <a:rPr lang="en-US" sz="1400" dirty="0"/>
              <a:t>[Forbes, 2011] </a:t>
            </a:r>
            <a:endParaRPr lang="en-US" sz="1400" dirty="0" smtClean="0"/>
          </a:p>
          <a:p>
            <a:pPr lvl="2"/>
            <a:r>
              <a:rPr lang="en-US" b="1" dirty="0" smtClean="0"/>
              <a:t>~</a:t>
            </a:r>
            <a:r>
              <a:rPr lang="en-US" b="1" dirty="0"/>
              <a:t>8.6 Billion in </a:t>
            </a:r>
            <a:r>
              <a:rPr lang="en-US" b="1" dirty="0" smtClean="0"/>
              <a:t>2011</a:t>
            </a:r>
          </a:p>
          <a:p>
            <a:pPr>
              <a:spcBef>
                <a:spcPts val="1200"/>
              </a:spcBef>
            </a:pPr>
            <a:r>
              <a:rPr lang="en-US" dirty="0"/>
              <a:t>Amazing Growth </a:t>
            </a:r>
            <a:endParaRPr lang="en-US" dirty="0" smtClean="0"/>
          </a:p>
          <a:p>
            <a:pPr marL="457200" lvl="1" indent="0">
              <a:spcBef>
                <a:spcPts val="0"/>
              </a:spcBef>
              <a:buNone/>
            </a:pPr>
            <a:r>
              <a:rPr lang="en-US" sz="1200" dirty="0"/>
              <a:t>		[Amazon Growth, 2011]</a:t>
            </a:r>
          </a:p>
          <a:p>
            <a:endParaRPr lang="en-US"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5833" y="4595427"/>
            <a:ext cx="1685925" cy="619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18504" y="4672013"/>
            <a:ext cx="1466850" cy="857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484919" y="4419600"/>
            <a:ext cx="647700" cy="504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493522" y="5081871"/>
            <a:ext cx="1171575" cy="342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210530" y="5343043"/>
            <a:ext cx="1533525" cy="476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41194" y="5343043"/>
            <a:ext cx="1238250" cy="438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091503" y="6014215"/>
            <a:ext cx="1704975" cy="476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079309" y="6022028"/>
            <a:ext cx="1639529" cy="4684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6155759" y="6022028"/>
            <a:ext cx="1285875" cy="371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1" name="Picture 11"/>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041084" y="5572344"/>
            <a:ext cx="904875" cy="1114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media.amazonwebservices.com/blog/s3_growth_2011_q3_2.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800600" y="2064037"/>
            <a:ext cx="4267200" cy="319219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3143071"/>
            <a:ext cx="4572000" cy="1200329"/>
          </a:xfrm>
          <a:prstGeom prst="rect">
            <a:avLst/>
          </a:prstGeom>
        </p:spPr>
        <p:txBody>
          <a:bodyPr>
            <a:spAutoFit/>
          </a:bodyPr>
          <a:lstStyle/>
          <a:p>
            <a:pPr marL="342900" indent="-342900">
              <a:buFont typeface="Arial" pitchFamily="34" charset="0"/>
              <a:buChar char="•"/>
            </a:pPr>
            <a:r>
              <a:rPr lang="en-US" sz="2400" dirty="0">
                <a:solidFill>
                  <a:schemeClr val="tx1">
                    <a:lumMod val="65000"/>
                    <a:lumOff val="35000"/>
                  </a:schemeClr>
                </a:solidFill>
                <a:latin typeface="+mj-lt"/>
              </a:rPr>
              <a:t>Steep </a:t>
            </a:r>
            <a:r>
              <a:rPr lang="en-US" sz="2400" dirty="0" smtClean="0">
                <a:solidFill>
                  <a:schemeClr val="tx1">
                    <a:lumMod val="65000"/>
                    <a:lumOff val="35000"/>
                  </a:schemeClr>
                </a:solidFill>
                <a:latin typeface="+mj-lt"/>
              </a:rPr>
              <a:t>competition</a:t>
            </a:r>
            <a:endParaRPr lang="en-US" sz="2400" dirty="0">
              <a:solidFill>
                <a:schemeClr val="tx1">
                  <a:lumMod val="65000"/>
                  <a:lumOff val="35000"/>
                </a:schemeClr>
              </a:solidFill>
              <a:latin typeface="+mj-lt"/>
            </a:endParaRPr>
          </a:p>
          <a:p>
            <a:pPr marL="742950" lvl="1" indent="-285750">
              <a:buFont typeface="Arial" pitchFamily="34" charset="0"/>
              <a:buChar char="•"/>
            </a:pPr>
            <a:r>
              <a:rPr lang="en-US" dirty="0">
                <a:solidFill>
                  <a:schemeClr val="tx1">
                    <a:lumMod val="65000"/>
                    <a:lumOff val="35000"/>
                  </a:schemeClr>
                </a:solidFill>
                <a:latin typeface="+mj-lt"/>
              </a:rPr>
              <a:t>90 Cloud Computing Companies to Watch in 2011 </a:t>
            </a:r>
            <a:r>
              <a:rPr lang="en-US" sz="1200" dirty="0">
                <a:solidFill>
                  <a:schemeClr val="tx1">
                    <a:lumMod val="65000"/>
                    <a:lumOff val="35000"/>
                  </a:schemeClr>
                </a:solidFill>
                <a:latin typeface="+mj-lt"/>
              </a:rPr>
              <a:t>[CCJ, 2011] </a:t>
            </a:r>
          </a:p>
        </p:txBody>
      </p:sp>
    </p:spTree>
    <p:extLst>
      <p:ext uri="{BB962C8B-B14F-4D97-AF65-F5344CB8AC3E}">
        <p14:creationId xmlns:p14="http://schemas.microsoft.com/office/powerpoint/2010/main" val="321417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3" end="3"/>
                                            </p:txEl>
                                          </p:spTgt>
                                        </p:tgtEl>
                                        <p:attrNameLst>
                                          <p:attrName>style.visibility</p:attrName>
                                        </p:attrNameLst>
                                      </p:cBhvr>
                                      <p:to>
                                        <p:strVal val="visible"/>
                                      </p:to>
                                    </p:set>
                                    <p:animEffect transition="in" filter="fade">
                                      <p:cBhvr>
                                        <p:cTn id="7" dur="500"/>
                                        <p:tgtEl>
                                          <p:spTgt spid="1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4" end="4"/>
                                            </p:txEl>
                                          </p:spTgt>
                                        </p:tgtEl>
                                        <p:attrNameLst>
                                          <p:attrName>style.visibility</p:attrName>
                                        </p:attrNameLst>
                                      </p:cBhvr>
                                      <p:to>
                                        <p:strVal val="visible"/>
                                      </p:to>
                                    </p:set>
                                    <p:animEffect transition="in" filter="fade">
                                      <p:cBhvr>
                                        <p:cTn id="10" dur="500"/>
                                        <p:tgtEl>
                                          <p:spTgt spid="15">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122"/>
                                        </p:tgtEl>
                                        <p:attrNameLst>
                                          <p:attrName>style.visibility</p:attrName>
                                        </p:attrNameLst>
                                      </p:cBhvr>
                                      <p:to>
                                        <p:strVal val="visible"/>
                                      </p:to>
                                    </p:set>
                                    <p:animEffect transition="in" filter="fade">
                                      <p:cBhvr>
                                        <p:cTn id="24" dur="500"/>
                                        <p:tgtEl>
                                          <p:spTgt spid="5122"/>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5123"/>
                                        </p:tgtEl>
                                        <p:attrNameLst>
                                          <p:attrName>style.visibility</p:attrName>
                                        </p:attrNameLst>
                                      </p:cBhvr>
                                      <p:to>
                                        <p:strVal val="visible"/>
                                      </p:to>
                                    </p:set>
                                    <p:animEffect transition="in" filter="fade">
                                      <p:cBhvr>
                                        <p:cTn id="28" dur="500"/>
                                        <p:tgtEl>
                                          <p:spTgt spid="5123"/>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5124"/>
                                        </p:tgtEl>
                                        <p:attrNameLst>
                                          <p:attrName>style.visibility</p:attrName>
                                        </p:attrNameLst>
                                      </p:cBhvr>
                                      <p:to>
                                        <p:strVal val="visible"/>
                                      </p:to>
                                    </p:set>
                                    <p:animEffect transition="in" filter="fade">
                                      <p:cBhvr>
                                        <p:cTn id="32" dur="500"/>
                                        <p:tgtEl>
                                          <p:spTgt spid="5124"/>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5125"/>
                                        </p:tgtEl>
                                        <p:attrNameLst>
                                          <p:attrName>style.visibility</p:attrName>
                                        </p:attrNameLst>
                                      </p:cBhvr>
                                      <p:to>
                                        <p:strVal val="visible"/>
                                      </p:to>
                                    </p:set>
                                    <p:animEffect transition="in" filter="fade">
                                      <p:cBhvr>
                                        <p:cTn id="36" dur="500"/>
                                        <p:tgtEl>
                                          <p:spTgt spid="5125"/>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5126"/>
                                        </p:tgtEl>
                                        <p:attrNameLst>
                                          <p:attrName>style.visibility</p:attrName>
                                        </p:attrNameLst>
                                      </p:cBhvr>
                                      <p:to>
                                        <p:strVal val="visible"/>
                                      </p:to>
                                    </p:set>
                                    <p:animEffect transition="in" filter="fade">
                                      <p:cBhvr>
                                        <p:cTn id="40" dur="500"/>
                                        <p:tgtEl>
                                          <p:spTgt spid="5126"/>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5130"/>
                                        </p:tgtEl>
                                        <p:attrNameLst>
                                          <p:attrName>style.visibility</p:attrName>
                                        </p:attrNameLst>
                                      </p:cBhvr>
                                      <p:to>
                                        <p:strVal val="visible"/>
                                      </p:to>
                                    </p:set>
                                    <p:animEffect transition="in" filter="fade">
                                      <p:cBhvr>
                                        <p:cTn id="44" dur="500"/>
                                        <p:tgtEl>
                                          <p:spTgt spid="5130"/>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5129"/>
                                        </p:tgtEl>
                                        <p:attrNameLst>
                                          <p:attrName>style.visibility</p:attrName>
                                        </p:attrNameLst>
                                      </p:cBhvr>
                                      <p:to>
                                        <p:strVal val="visible"/>
                                      </p:to>
                                    </p:set>
                                    <p:animEffect transition="in" filter="fade">
                                      <p:cBhvr>
                                        <p:cTn id="48" dur="500"/>
                                        <p:tgtEl>
                                          <p:spTgt spid="5129"/>
                                        </p:tgtEl>
                                      </p:cBhvr>
                                    </p:animEffect>
                                  </p:childTnLst>
                                </p:cTn>
                              </p:par>
                            </p:childTnLst>
                          </p:cTn>
                        </p:par>
                        <p:par>
                          <p:cTn id="49" fill="hold">
                            <p:stCondLst>
                              <p:cond delay="3500"/>
                            </p:stCondLst>
                            <p:childTnLst>
                              <p:par>
                                <p:cTn id="50" presetID="10" presetClass="entr" presetSubtype="0" fill="hold" nodeType="afterEffect">
                                  <p:stCondLst>
                                    <p:cond delay="0"/>
                                  </p:stCondLst>
                                  <p:childTnLst>
                                    <p:set>
                                      <p:cBhvr>
                                        <p:cTn id="51" dur="1" fill="hold">
                                          <p:stCondLst>
                                            <p:cond delay="0"/>
                                          </p:stCondLst>
                                        </p:cTn>
                                        <p:tgtEl>
                                          <p:spTgt spid="5131"/>
                                        </p:tgtEl>
                                        <p:attrNameLst>
                                          <p:attrName>style.visibility</p:attrName>
                                        </p:attrNameLst>
                                      </p:cBhvr>
                                      <p:to>
                                        <p:strVal val="visible"/>
                                      </p:to>
                                    </p:set>
                                    <p:animEffect transition="in" filter="fade">
                                      <p:cBhvr>
                                        <p:cTn id="52" dur="500"/>
                                        <p:tgtEl>
                                          <p:spTgt spid="5131"/>
                                        </p:tgtEl>
                                      </p:cBhvr>
                                    </p:animEffect>
                                  </p:childTnLst>
                                </p:cTn>
                              </p:par>
                            </p:childTnLst>
                          </p:cTn>
                        </p:par>
                        <p:par>
                          <p:cTn id="53" fill="hold">
                            <p:stCondLst>
                              <p:cond delay="4000"/>
                            </p:stCondLst>
                            <p:childTnLst>
                              <p:par>
                                <p:cTn id="54" presetID="10" presetClass="entr" presetSubtype="0" fill="hold" nodeType="afterEffect">
                                  <p:stCondLst>
                                    <p:cond delay="0"/>
                                  </p:stCondLst>
                                  <p:childTnLst>
                                    <p:set>
                                      <p:cBhvr>
                                        <p:cTn id="55" dur="1" fill="hold">
                                          <p:stCondLst>
                                            <p:cond delay="0"/>
                                          </p:stCondLst>
                                        </p:cTn>
                                        <p:tgtEl>
                                          <p:spTgt spid="5128"/>
                                        </p:tgtEl>
                                        <p:attrNameLst>
                                          <p:attrName>style.visibility</p:attrName>
                                        </p:attrNameLst>
                                      </p:cBhvr>
                                      <p:to>
                                        <p:strVal val="visible"/>
                                      </p:to>
                                    </p:set>
                                    <p:animEffect transition="in" filter="fade">
                                      <p:cBhvr>
                                        <p:cTn id="56" dur="500"/>
                                        <p:tgtEl>
                                          <p:spTgt spid="5128"/>
                                        </p:tgtEl>
                                      </p:cBhvr>
                                    </p:animEffect>
                                  </p:childTnLst>
                                </p:cTn>
                              </p:par>
                            </p:childTnLst>
                          </p:cTn>
                        </p:par>
                        <p:par>
                          <p:cTn id="57" fill="hold">
                            <p:stCondLst>
                              <p:cond delay="4500"/>
                            </p:stCondLst>
                            <p:childTnLst>
                              <p:par>
                                <p:cTn id="58" presetID="10" presetClass="entr" presetSubtype="0" fill="hold" nodeType="afterEffect">
                                  <p:stCondLst>
                                    <p:cond delay="0"/>
                                  </p:stCondLst>
                                  <p:childTnLst>
                                    <p:set>
                                      <p:cBhvr>
                                        <p:cTn id="59" dur="1" fill="hold">
                                          <p:stCondLst>
                                            <p:cond delay="0"/>
                                          </p:stCondLst>
                                        </p:cTn>
                                        <p:tgtEl>
                                          <p:spTgt spid="5127"/>
                                        </p:tgtEl>
                                        <p:attrNameLst>
                                          <p:attrName>style.visibility</p:attrName>
                                        </p:attrNameLst>
                                      </p:cBhvr>
                                      <p:to>
                                        <p:strVal val="visible"/>
                                      </p:to>
                                    </p:set>
                                    <p:animEffect transition="in" filter="fade">
                                      <p:cBhvr>
                                        <p:cTn id="60"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Cloud Rewards</a:t>
            </a:r>
            <a:endParaRPr lang="en-US" dirty="0"/>
          </a:p>
        </p:txBody>
      </p:sp>
      <p:sp>
        <p:nvSpPr>
          <p:cNvPr id="6" name="Text Placeholder 5"/>
          <p:cNvSpPr>
            <a:spLocks noGrp="1"/>
          </p:cNvSpPr>
          <p:nvPr>
            <p:ph type="body" idx="1"/>
          </p:nvPr>
        </p:nvSpPr>
        <p:spPr/>
        <p:txBody>
          <a:bodyPr/>
          <a:lstStyle/>
          <a:p>
            <a:r>
              <a:rPr lang="en-US" dirty="0" smtClean="0"/>
              <a:t>The Promise of the Cloud</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12</a:t>
            </a:fld>
            <a:endParaRPr lang="en-US"/>
          </a:p>
        </p:txBody>
      </p:sp>
    </p:spTree>
    <p:extLst>
      <p:ext uri="{BB962C8B-B14F-4D97-AF65-F5344CB8AC3E}">
        <p14:creationId xmlns:p14="http://schemas.microsoft.com/office/powerpoint/2010/main" val="131229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Promises, Promises…</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13</a:t>
            </a:fld>
            <a:endParaRPr lang="en-US"/>
          </a:p>
        </p:txBody>
      </p:sp>
      <p:sp>
        <p:nvSpPr>
          <p:cNvPr id="6" name="Content Placeholder 2"/>
          <p:cNvSpPr txBox="1">
            <a:spLocks/>
          </p:cNvSpPr>
          <p:nvPr/>
        </p:nvSpPr>
        <p:spPr>
          <a:xfrm>
            <a:off x="3962400" y="3733800"/>
            <a:ext cx="4152900" cy="200017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smtClean="0"/>
              <a:t>You</a:t>
            </a:r>
            <a:r>
              <a:rPr lang="en-US" dirty="0" smtClean="0"/>
              <a:t> are Empowered to Leverage These</a:t>
            </a:r>
          </a:p>
          <a:p>
            <a:r>
              <a:rPr lang="en-US" dirty="0" smtClean="0"/>
              <a:t>You Have an active role</a:t>
            </a:r>
          </a:p>
        </p:txBody>
      </p:sp>
      <p:pic>
        <p:nvPicPr>
          <p:cNvPr id="2052" name="Picture 4" descr="http://www.arterimalaysia.com/wp-content/uploads/2009/06/uncle-sam-480x52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2895600"/>
            <a:ext cx="2251219" cy="24763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990600" y="1219200"/>
            <a:ext cx="4267200" cy="154172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dirty="0" smtClean="0"/>
              <a:t>The Cloud Makes Many Promises</a:t>
            </a:r>
          </a:p>
        </p:txBody>
      </p:sp>
      <p:pic>
        <p:nvPicPr>
          <p:cNvPr id="2053" name="Picture 5" descr="C:\Users\seliot\AppData\Local\Microsoft\Windows\Temporary Internet Files\Content.IE5\DV135G20\MP900385319[1].jp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3143" b="97905" l="10000" r="90000"/>
                    </a14:imgEffect>
                  </a14:imgLayer>
                </a14:imgProps>
              </a:ext>
              <a:ext uri="{28A0092B-C50C-407E-A947-70E740481C1C}">
                <a14:useLocalDpi xmlns:a14="http://schemas.microsoft.com/office/drawing/2010/main"/>
              </a:ext>
            </a:extLst>
          </a:blip>
          <a:srcRect/>
          <a:stretch>
            <a:fillRect/>
          </a:stretch>
        </p:blipFill>
        <p:spPr bwMode="auto">
          <a:xfrm>
            <a:off x="5410200" y="762000"/>
            <a:ext cx="1905000" cy="2667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586562" y="5715000"/>
            <a:ext cx="7696200" cy="6821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None/>
            </a:pPr>
            <a:r>
              <a:rPr lang="en-US" dirty="0" smtClean="0"/>
              <a:t>Cloud Promise + Your Actions = Rewards</a:t>
            </a:r>
          </a:p>
        </p:txBody>
      </p:sp>
    </p:spTree>
    <p:extLst>
      <p:ext uri="{BB962C8B-B14F-4D97-AF65-F5344CB8AC3E}">
        <p14:creationId xmlns:p14="http://schemas.microsoft.com/office/powerpoint/2010/main" val="207855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Rewards, A 40,000 ft. View</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79219936"/>
              </p:ext>
            </p:extLst>
          </p:nvPr>
        </p:nvGraphicFramePr>
        <p:xfrm>
          <a:off x="414669" y="2932814"/>
          <a:ext cx="8412480" cy="3200400"/>
        </p:xfrm>
        <a:graphic>
          <a:graphicData uri="http://schemas.openxmlformats.org/drawingml/2006/table">
            <a:tbl>
              <a:tblPr>
                <a:tableStyleId>{3C2FFA5D-87B4-456A-9821-1D502468CF0F}</a:tableStyleId>
              </a:tblPr>
              <a:tblGrid>
                <a:gridCol w="3657600"/>
                <a:gridCol w="4754880"/>
              </a:tblGrid>
              <a:tr h="0">
                <a:tc>
                  <a:txBody>
                    <a:bodyPr/>
                    <a:lstStyle/>
                    <a:p>
                      <a:pPr marL="0" marR="0" fontAlgn="t">
                        <a:spcBef>
                          <a:spcPts val="0"/>
                        </a:spcBef>
                        <a:spcAft>
                          <a:spcPts val="0"/>
                        </a:spcAft>
                      </a:pPr>
                      <a:r>
                        <a:rPr lang="en-US" sz="2400" dirty="0" smtClean="0">
                          <a:effectLst/>
                          <a:latin typeface="+mj-lt"/>
                        </a:rPr>
                        <a:t>On </a:t>
                      </a:r>
                      <a:r>
                        <a:rPr lang="en-US" sz="2400" dirty="0">
                          <a:effectLst/>
                          <a:latin typeface="+mj-lt"/>
                        </a:rPr>
                        <a:t>demand capacity</a:t>
                      </a:r>
                    </a:p>
                  </a:txBody>
                  <a:tcPr/>
                </a:tc>
                <a:tc>
                  <a:txBody>
                    <a:bodyPr/>
                    <a:lstStyle/>
                    <a:p>
                      <a:pPr marL="0" marR="0" fontAlgn="t">
                        <a:spcBef>
                          <a:spcPts val="0"/>
                        </a:spcBef>
                        <a:spcAft>
                          <a:spcPts val="0"/>
                        </a:spcAft>
                      </a:pPr>
                      <a:r>
                        <a:rPr lang="en-US" sz="2400" dirty="0">
                          <a:effectLst/>
                          <a:latin typeface="+mj-lt"/>
                        </a:rPr>
                        <a:t>Elasticity</a:t>
                      </a:r>
                    </a:p>
                  </a:txBody>
                  <a:tcPr/>
                </a:tc>
              </a:tr>
              <a:tr h="0">
                <a:tc>
                  <a:txBody>
                    <a:bodyPr/>
                    <a:lstStyle/>
                    <a:p>
                      <a:pPr marL="0" marR="0" fontAlgn="t">
                        <a:spcBef>
                          <a:spcPts val="0"/>
                        </a:spcBef>
                        <a:spcAft>
                          <a:spcPts val="0"/>
                        </a:spcAft>
                      </a:pPr>
                      <a:r>
                        <a:rPr lang="en-US" sz="2400" dirty="0">
                          <a:effectLst/>
                          <a:latin typeface="+mj-lt"/>
                        </a:rPr>
                        <a:t>Lower Cost</a:t>
                      </a:r>
                    </a:p>
                  </a:txBody>
                  <a:tcPr/>
                </a:tc>
                <a:tc>
                  <a:txBody>
                    <a:bodyPr/>
                    <a:lstStyle/>
                    <a:p>
                      <a:pPr marL="0" marR="0" fontAlgn="t">
                        <a:spcBef>
                          <a:spcPts val="0"/>
                        </a:spcBef>
                        <a:spcAft>
                          <a:spcPts val="0"/>
                        </a:spcAft>
                      </a:pPr>
                      <a:r>
                        <a:rPr lang="en-US" sz="2400" dirty="0">
                          <a:effectLst/>
                          <a:latin typeface="+mj-lt"/>
                        </a:rPr>
                        <a:t>The Cloud </a:t>
                      </a:r>
                      <a:r>
                        <a:rPr lang="en-US" sz="2400" dirty="0" smtClean="0">
                          <a:effectLst/>
                          <a:latin typeface="+mj-lt"/>
                        </a:rPr>
                        <a:t>is your data </a:t>
                      </a:r>
                      <a:r>
                        <a:rPr lang="en-US" sz="2400" dirty="0">
                          <a:effectLst/>
                          <a:latin typeface="+mj-lt"/>
                        </a:rPr>
                        <a:t>center</a:t>
                      </a:r>
                    </a:p>
                  </a:txBody>
                  <a:tcPr/>
                </a:tc>
              </a:tr>
              <a:tr h="0">
                <a:tc>
                  <a:txBody>
                    <a:bodyPr/>
                    <a:lstStyle/>
                    <a:p>
                      <a:pPr marL="0" marR="0" fontAlgn="t">
                        <a:spcBef>
                          <a:spcPts val="0"/>
                        </a:spcBef>
                        <a:spcAft>
                          <a:spcPts val="0"/>
                        </a:spcAft>
                      </a:pPr>
                      <a:r>
                        <a:rPr lang="en-US" sz="2400" dirty="0">
                          <a:effectLst/>
                          <a:latin typeface="+mj-lt"/>
                        </a:rPr>
                        <a:t>Disaster Recovery</a:t>
                      </a:r>
                    </a:p>
                  </a:txBody>
                  <a:tcPr/>
                </a:tc>
                <a:tc>
                  <a:txBody>
                    <a:bodyPr/>
                    <a:lstStyle/>
                    <a:p>
                      <a:pPr marL="0" marR="0" fontAlgn="t">
                        <a:spcBef>
                          <a:spcPts val="0"/>
                        </a:spcBef>
                        <a:spcAft>
                          <a:spcPts val="0"/>
                        </a:spcAft>
                      </a:pPr>
                      <a:r>
                        <a:rPr lang="en-US" sz="2400" dirty="0">
                          <a:effectLst/>
                          <a:latin typeface="+mj-lt"/>
                        </a:rPr>
                        <a:t>Backups</a:t>
                      </a:r>
                    </a:p>
                  </a:txBody>
                  <a:tcPr/>
                </a:tc>
              </a:tr>
              <a:tr h="0">
                <a:tc>
                  <a:txBody>
                    <a:bodyPr/>
                    <a:lstStyle/>
                    <a:p>
                      <a:pPr marL="0" marR="0" fontAlgn="t">
                        <a:spcBef>
                          <a:spcPts val="0"/>
                        </a:spcBef>
                        <a:spcAft>
                          <a:spcPts val="0"/>
                        </a:spcAft>
                      </a:pPr>
                      <a:r>
                        <a:rPr lang="en-US" sz="2400" dirty="0">
                          <a:effectLst/>
                          <a:latin typeface="+mj-lt"/>
                        </a:rPr>
                        <a:t>Fault tolerance</a:t>
                      </a:r>
                    </a:p>
                  </a:txBody>
                  <a:tcPr/>
                </a:tc>
                <a:tc>
                  <a:txBody>
                    <a:bodyPr/>
                    <a:lstStyle/>
                    <a:p>
                      <a:pPr marL="0" marR="0" fontAlgn="t">
                        <a:spcBef>
                          <a:spcPts val="0"/>
                        </a:spcBef>
                        <a:spcAft>
                          <a:spcPts val="0"/>
                        </a:spcAft>
                      </a:pPr>
                      <a:r>
                        <a:rPr lang="en-US" sz="2400" dirty="0" smtClean="0">
                          <a:effectLst/>
                          <a:latin typeface="+mj-lt"/>
                        </a:rPr>
                        <a:t>Redundancy</a:t>
                      </a:r>
                      <a:endParaRPr lang="en-US" sz="2400" dirty="0">
                        <a:effectLst/>
                        <a:latin typeface="+mj-lt"/>
                      </a:endParaRPr>
                    </a:p>
                  </a:txBody>
                  <a:tcPr/>
                </a:tc>
              </a:tr>
              <a:tr h="0">
                <a:tc>
                  <a:txBody>
                    <a:bodyPr/>
                    <a:lstStyle/>
                    <a:p>
                      <a:pPr marL="0" marR="0" fontAlgn="t">
                        <a:spcBef>
                          <a:spcPts val="0"/>
                        </a:spcBef>
                        <a:spcAft>
                          <a:spcPts val="0"/>
                        </a:spcAft>
                      </a:pPr>
                      <a:r>
                        <a:rPr lang="en-US" sz="2400" dirty="0">
                          <a:effectLst/>
                          <a:latin typeface="+mj-lt"/>
                        </a:rPr>
                        <a:t>Ease of management</a:t>
                      </a:r>
                    </a:p>
                  </a:txBody>
                  <a:tcPr/>
                </a:tc>
                <a:tc>
                  <a:txBody>
                    <a:bodyPr/>
                    <a:lstStyle/>
                    <a:p>
                      <a:pPr marL="0" marR="0" fontAlgn="t">
                        <a:spcBef>
                          <a:spcPts val="0"/>
                        </a:spcBef>
                        <a:spcAft>
                          <a:spcPts val="0"/>
                        </a:spcAft>
                      </a:pPr>
                      <a:r>
                        <a:rPr lang="en-US" sz="2400" dirty="0">
                          <a:effectLst/>
                          <a:latin typeface="+mj-lt"/>
                        </a:rPr>
                        <a:t>Automation and APIs</a:t>
                      </a:r>
                    </a:p>
                  </a:txBody>
                  <a:tcPr/>
                </a:tc>
              </a:tr>
              <a:tr h="0">
                <a:tc>
                  <a:txBody>
                    <a:bodyPr/>
                    <a:lstStyle/>
                    <a:p>
                      <a:pPr marL="0" marR="0" fontAlgn="t">
                        <a:spcBef>
                          <a:spcPts val="0"/>
                        </a:spcBef>
                        <a:spcAft>
                          <a:spcPts val="0"/>
                        </a:spcAft>
                      </a:pPr>
                      <a:r>
                        <a:rPr lang="en-US" sz="2400">
                          <a:effectLst/>
                          <a:latin typeface="+mj-lt"/>
                        </a:rPr>
                        <a:t>Rewards Guaranteed</a:t>
                      </a:r>
                    </a:p>
                  </a:txBody>
                  <a:tcPr/>
                </a:tc>
                <a:tc>
                  <a:txBody>
                    <a:bodyPr/>
                    <a:lstStyle/>
                    <a:p>
                      <a:pPr marL="0" marR="0" fontAlgn="t">
                        <a:spcBef>
                          <a:spcPts val="0"/>
                        </a:spcBef>
                        <a:spcAft>
                          <a:spcPts val="0"/>
                        </a:spcAft>
                      </a:pPr>
                      <a:r>
                        <a:rPr lang="en-US" sz="2400" dirty="0" smtClean="0">
                          <a:effectLst/>
                          <a:latin typeface="+mj-lt"/>
                        </a:rPr>
                        <a:t>Don’t rely on SLA</a:t>
                      </a:r>
                      <a:endParaRPr lang="en-US" sz="2400" dirty="0">
                        <a:effectLst/>
                        <a:latin typeface="+mj-lt"/>
                      </a:endParaRPr>
                    </a:p>
                  </a:txBody>
                  <a:tcPr/>
                </a:tc>
              </a:tr>
              <a:tr h="0">
                <a:tc>
                  <a:txBody>
                    <a:bodyPr/>
                    <a:lstStyle/>
                    <a:p>
                      <a:pPr marL="0" marR="0" fontAlgn="t">
                        <a:spcBef>
                          <a:spcPts val="0"/>
                        </a:spcBef>
                        <a:spcAft>
                          <a:spcPts val="0"/>
                        </a:spcAft>
                      </a:pPr>
                      <a:r>
                        <a:rPr lang="en-US" sz="2400" dirty="0">
                          <a:effectLst/>
                          <a:latin typeface="+mj-lt"/>
                        </a:rPr>
                        <a:t>Easy Integration</a:t>
                      </a:r>
                    </a:p>
                  </a:txBody>
                  <a:tcPr/>
                </a:tc>
                <a:tc>
                  <a:txBody>
                    <a:bodyPr/>
                    <a:lstStyle/>
                    <a:p>
                      <a:pPr marL="0" marR="0" fontAlgn="t">
                        <a:spcBef>
                          <a:spcPts val="0"/>
                        </a:spcBef>
                        <a:spcAft>
                          <a:spcPts val="0"/>
                        </a:spcAft>
                      </a:pPr>
                      <a:r>
                        <a:rPr lang="en-US" sz="2400" dirty="0" smtClean="0">
                          <a:effectLst/>
                          <a:latin typeface="+mj-lt"/>
                        </a:rPr>
                        <a:t>Many Services </a:t>
                      </a:r>
                      <a:r>
                        <a:rPr lang="en-US" sz="2400" dirty="0">
                          <a:effectLst/>
                          <a:latin typeface="+mj-lt"/>
                        </a:rPr>
                        <a:t>- One Provider</a:t>
                      </a:r>
                    </a:p>
                  </a:txBody>
                  <a:tcPr/>
                </a:tc>
              </a:tr>
            </a:tbl>
          </a:graphicData>
        </a:graphic>
      </p:graphicFrame>
      <p:sp>
        <p:nvSpPr>
          <p:cNvPr id="4" name="Slide Number Placeholder 3"/>
          <p:cNvSpPr>
            <a:spLocks noGrp="1"/>
          </p:cNvSpPr>
          <p:nvPr>
            <p:ph type="sldNum" sz="quarter" idx="12"/>
          </p:nvPr>
        </p:nvSpPr>
        <p:spPr/>
        <p:txBody>
          <a:bodyPr/>
          <a:lstStyle/>
          <a:p>
            <a:fld id="{0E80665F-2521-4C7E-AB43-782584C3C534}" type="slidenum">
              <a:rPr lang="en-US" smtClean="0"/>
              <a:t>14</a:t>
            </a:fld>
            <a:endParaRPr lang="en-US"/>
          </a:p>
        </p:txBody>
      </p:sp>
      <p:pic>
        <p:nvPicPr>
          <p:cNvPr id="8" name="Picture 4" descr="http://www.arterimalaysia.com/wp-content/uploads/2009/06/uncle-sam-480x52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1142999"/>
            <a:ext cx="1528430" cy="16812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5" descr="C:\Users\seliot\AppData\Local\Microsoft\Windows\Temporary Internet Files\Content.IE5\DV135G20\MP900385319[1].jp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3143" b="97905" l="10000" r="90000"/>
                    </a14:imgEffect>
                  </a14:imgLayer>
                </a14:imgProps>
              </a:ext>
              <a:ext uri="{28A0092B-C50C-407E-A947-70E740481C1C}">
                <a14:useLocalDpi xmlns:a14="http://schemas.microsoft.com/office/drawing/2010/main"/>
              </a:ext>
            </a:extLst>
          </a:blip>
          <a:srcRect/>
          <a:stretch>
            <a:fillRect/>
          </a:stretch>
        </p:blipFill>
        <p:spPr bwMode="auto">
          <a:xfrm>
            <a:off x="1676400" y="914400"/>
            <a:ext cx="1469571" cy="205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56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417637"/>
          </a:xfrm>
        </p:spPr>
        <p:txBody>
          <a:bodyPr/>
          <a:lstStyle/>
          <a:p>
            <a:pPr fontAlgn="t"/>
            <a:r>
              <a:rPr lang="en-US" dirty="0"/>
              <a:t>Lower </a:t>
            </a:r>
            <a:r>
              <a:rPr lang="en-US" dirty="0" smtClean="0"/>
              <a:t>Cost - </a:t>
            </a:r>
            <a:r>
              <a:rPr lang="en-US" dirty="0"/>
              <a:t/>
            </a:r>
            <a:br>
              <a:rPr lang="en-US" dirty="0"/>
            </a:br>
            <a:r>
              <a:rPr lang="en-US" dirty="0"/>
              <a:t>The Cloud is your data center</a:t>
            </a:r>
          </a:p>
        </p:txBody>
      </p:sp>
      <p:sp>
        <p:nvSpPr>
          <p:cNvPr id="3" name="Content Placeholder 2"/>
          <p:cNvSpPr>
            <a:spLocks noGrp="1"/>
          </p:cNvSpPr>
          <p:nvPr>
            <p:ph idx="1"/>
          </p:nvPr>
        </p:nvSpPr>
        <p:spPr>
          <a:xfrm>
            <a:off x="457200" y="1570037"/>
            <a:ext cx="6019800" cy="4906963"/>
          </a:xfrm>
        </p:spPr>
        <p:txBody>
          <a:bodyPr>
            <a:normAutofit/>
          </a:bodyPr>
          <a:lstStyle/>
          <a:p>
            <a:pPr marL="0" indent="0" fontAlgn="ctr">
              <a:buNone/>
            </a:pPr>
            <a:r>
              <a:rPr lang="en-US" b="1" dirty="0" smtClean="0"/>
              <a:t>Lower Cost…</a:t>
            </a:r>
          </a:p>
          <a:p>
            <a:pPr fontAlgn="ctr"/>
            <a:r>
              <a:rPr lang="en-US" dirty="0" smtClean="0"/>
              <a:t>Asset </a:t>
            </a:r>
            <a:r>
              <a:rPr lang="en-US" dirty="0"/>
              <a:t>Utilization</a:t>
            </a:r>
          </a:p>
          <a:p>
            <a:pPr lvl="1" fontAlgn="ctr"/>
            <a:r>
              <a:rPr lang="en-US" dirty="0"/>
              <a:t>Data center server utilization </a:t>
            </a:r>
            <a:r>
              <a:rPr lang="en-US" dirty="0" smtClean="0"/>
              <a:t>averages </a:t>
            </a:r>
            <a:r>
              <a:rPr lang="en-US" dirty="0"/>
              <a:t>5%-20</a:t>
            </a:r>
            <a:r>
              <a:rPr lang="en-US" dirty="0" smtClean="0"/>
              <a:t>% </a:t>
            </a:r>
            <a:r>
              <a:rPr lang="en-US" sz="1400" dirty="0" smtClean="0"/>
              <a:t>[Berkeley </a:t>
            </a:r>
            <a:r>
              <a:rPr lang="en-US" sz="1400" dirty="0"/>
              <a:t>2009]</a:t>
            </a:r>
          </a:p>
          <a:p>
            <a:pPr fontAlgn="ctr"/>
            <a:r>
              <a:rPr lang="en-US" dirty="0" smtClean="0"/>
              <a:t>Hardware </a:t>
            </a:r>
            <a:r>
              <a:rPr lang="en-US" dirty="0"/>
              <a:t>Costs </a:t>
            </a:r>
          </a:p>
          <a:p>
            <a:pPr lvl="1" fontAlgn="ctr"/>
            <a:r>
              <a:rPr lang="en-US" dirty="0" smtClean="0"/>
              <a:t>Data </a:t>
            </a:r>
            <a:r>
              <a:rPr lang="en-US" dirty="0"/>
              <a:t>center </a:t>
            </a:r>
            <a:r>
              <a:rPr lang="en-US" dirty="0" smtClean="0"/>
              <a:t>performance - only increases with additional investment.</a:t>
            </a:r>
            <a:endParaRPr lang="en-US" dirty="0"/>
          </a:p>
          <a:p>
            <a:pPr fontAlgn="ctr"/>
            <a:r>
              <a:rPr lang="en-US" dirty="0"/>
              <a:t>Power Efficiency</a:t>
            </a:r>
          </a:p>
          <a:p>
            <a:pPr lvl="1" fontAlgn="ctr"/>
            <a:r>
              <a:rPr lang="en-US" dirty="0"/>
              <a:t>Power </a:t>
            </a:r>
            <a:r>
              <a:rPr lang="en-US" dirty="0" smtClean="0"/>
              <a:t>Usage Effectiveness (PUE) for Data Center</a:t>
            </a:r>
          </a:p>
          <a:p>
            <a:pPr lvl="1" fontAlgn="ctr"/>
            <a:r>
              <a:rPr lang="en-US" dirty="0"/>
              <a:t>Industry average 2.0</a:t>
            </a:r>
          </a:p>
          <a:p>
            <a:pPr lvl="1" fontAlgn="ctr"/>
            <a:r>
              <a:rPr lang="en-US" dirty="0" smtClean="0"/>
              <a:t>Microsoft Chicago:1.22</a:t>
            </a:r>
          </a:p>
          <a:p>
            <a:pPr lvl="1" fontAlgn="ctr"/>
            <a:r>
              <a:rPr lang="en-US" dirty="0" smtClean="0"/>
              <a:t>Microsoft Quincy 1.15  </a:t>
            </a:r>
            <a:r>
              <a:rPr lang="en-US" sz="1400" dirty="0" smtClean="0"/>
              <a:t>[Microsoft </a:t>
            </a:r>
            <a:r>
              <a:rPr lang="en-US" sz="1400" dirty="0"/>
              <a:t>DC, 2011</a:t>
            </a:r>
            <a:r>
              <a:rPr lang="en-US" sz="1400" dirty="0" smtClean="0"/>
              <a:t>]</a:t>
            </a:r>
            <a:endParaRPr lang="en-US" sz="1400" dirty="0"/>
          </a:p>
        </p:txBody>
      </p:sp>
      <p:sp>
        <p:nvSpPr>
          <p:cNvPr id="4" name="Slide Number Placeholder 3"/>
          <p:cNvSpPr>
            <a:spLocks noGrp="1"/>
          </p:cNvSpPr>
          <p:nvPr>
            <p:ph type="sldNum" sz="quarter" idx="12"/>
          </p:nvPr>
        </p:nvSpPr>
        <p:spPr/>
        <p:txBody>
          <a:bodyPr/>
          <a:lstStyle/>
          <a:p>
            <a:fld id="{0E80665F-2521-4C7E-AB43-782584C3C534}" type="slidenum">
              <a:rPr lang="en-US" smtClean="0"/>
              <a:t>15</a:t>
            </a:fld>
            <a:endParaRPr lang="en-US"/>
          </a:p>
        </p:txBody>
      </p:sp>
      <p:sp>
        <p:nvSpPr>
          <p:cNvPr id="5" name="Rectangle 4"/>
          <p:cNvSpPr/>
          <p:nvPr/>
        </p:nvSpPr>
        <p:spPr>
          <a:xfrm>
            <a:off x="914400" y="6172200"/>
            <a:ext cx="1507144" cy="338554"/>
          </a:xfrm>
          <a:prstGeom prst="rect">
            <a:avLst/>
          </a:prstGeom>
        </p:spPr>
        <p:txBody>
          <a:bodyPr wrap="none">
            <a:spAutoFit/>
          </a:bodyPr>
          <a:lstStyle/>
          <a:p>
            <a:r>
              <a:rPr lang="en-US" sz="1600" dirty="0">
                <a:solidFill>
                  <a:schemeClr val="tx1">
                    <a:lumMod val="50000"/>
                    <a:lumOff val="50000"/>
                  </a:schemeClr>
                </a:solidFill>
                <a:latin typeface="+mj-lt"/>
              </a:rPr>
              <a:t>Continued….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59033" y="1600200"/>
            <a:ext cx="2533650" cy="2047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seliot\AppData\Local\Microsoft\Windows\Temporary Internet Files\Content.IE5\K3NWM4BV\MC90034062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4648200"/>
            <a:ext cx="1816913" cy="140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32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nodeType="with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fade">
                                      <p:cBhvr>
                                        <p:cTn id="3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47800"/>
          </a:xfrm>
        </p:spPr>
        <p:txBody>
          <a:bodyPr/>
          <a:lstStyle/>
          <a:p>
            <a:pPr algn="l"/>
            <a:r>
              <a:rPr lang="en-US" sz="4400" dirty="0"/>
              <a:t>Lower </a:t>
            </a:r>
            <a:r>
              <a:rPr lang="en-US" sz="4400" dirty="0" smtClean="0"/>
              <a:t>Cost - The </a:t>
            </a:r>
            <a:r>
              <a:rPr lang="en-US" sz="4400" dirty="0"/>
              <a:t>Cloud is your data </a:t>
            </a:r>
            <a:r>
              <a:rPr lang="en-US" sz="4400" dirty="0" smtClean="0"/>
              <a:t>center </a:t>
            </a:r>
            <a:r>
              <a:rPr lang="en-US" sz="3600" dirty="0" smtClean="0"/>
              <a:t>(</a:t>
            </a:r>
            <a:r>
              <a:rPr lang="en-US" sz="3600" dirty="0" err="1" smtClean="0"/>
              <a:t>cont</a:t>
            </a:r>
            <a:r>
              <a:rPr lang="en-US" sz="3600" dirty="0" smtClean="0"/>
              <a:t>)</a:t>
            </a:r>
            <a:endParaRPr lang="en-US" sz="3600" dirty="0"/>
          </a:p>
        </p:txBody>
      </p:sp>
      <p:sp>
        <p:nvSpPr>
          <p:cNvPr id="3" name="Content Placeholder 2"/>
          <p:cNvSpPr>
            <a:spLocks noGrp="1"/>
          </p:cNvSpPr>
          <p:nvPr>
            <p:ph idx="1"/>
          </p:nvPr>
        </p:nvSpPr>
        <p:spPr>
          <a:xfrm>
            <a:off x="457199" y="1828800"/>
            <a:ext cx="4837289" cy="4906963"/>
          </a:xfrm>
        </p:spPr>
        <p:txBody>
          <a:bodyPr>
            <a:noAutofit/>
          </a:bodyPr>
          <a:lstStyle/>
          <a:p>
            <a:pPr fontAlgn="ctr"/>
            <a:r>
              <a:rPr lang="en-US" dirty="0" smtClean="0"/>
              <a:t>Security</a:t>
            </a:r>
            <a:endParaRPr lang="en-US" dirty="0"/>
          </a:p>
          <a:p>
            <a:pPr lvl="1" fontAlgn="ctr"/>
            <a:r>
              <a:rPr lang="en-US" dirty="0" smtClean="0"/>
              <a:t>Network </a:t>
            </a:r>
            <a:r>
              <a:rPr lang="en-US" dirty="0"/>
              <a:t>security </a:t>
            </a:r>
            <a:r>
              <a:rPr lang="en-US" dirty="0" smtClean="0"/>
              <a:t>devices</a:t>
            </a:r>
          </a:p>
          <a:p>
            <a:pPr lvl="1" fontAlgn="ctr"/>
            <a:r>
              <a:rPr lang="en-US" dirty="0"/>
              <a:t>S</a:t>
            </a:r>
            <a:r>
              <a:rPr lang="en-US" dirty="0" smtClean="0"/>
              <a:t>ecurity </a:t>
            </a:r>
            <a:r>
              <a:rPr lang="en-US" dirty="0"/>
              <a:t>software </a:t>
            </a:r>
            <a:r>
              <a:rPr lang="en-US" dirty="0" smtClean="0"/>
              <a:t>licenses</a:t>
            </a:r>
          </a:p>
          <a:p>
            <a:pPr lvl="1" fontAlgn="ctr"/>
            <a:r>
              <a:rPr lang="en-US" dirty="0" smtClean="0"/>
              <a:t>Staffing</a:t>
            </a:r>
          </a:p>
          <a:p>
            <a:pPr lvl="1" fontAlgn="ctr"/>
            <a:r>
              <a:rPr lang="en-US" dirty="0" smtClean="0"/>
              <a:t>Regulatory compliance</a:t>
            </a:r>
          </a:p>
          <a:p>
            <a:pPr lvl="1" fontAlgn="ctr"/>
            <a:r>
              <a:rPr lang="en-US" dirty="0"/>
              <a:t>P</a:t>
            </a:r>
            <a:r>
              <a:rPr lang="en-US" dirty="0" smtClean="0"/>
              <a:t>hysical </a:t>
            </a:r>
            <a:r>
              <a:rPr lang="en-US" dirty="0"/>
              <a:t>security </a:t>
            </a:r>
            <a:r>
              <a:rPr lang="en-US" dirty="0" smtClean="0"/>
              <a:t>requirements</a:t>
            </a:r>
          </a:p>
          <a:p>
            <a:pPr fontAlgn="ctr"/>
            <a:r>
              <a:rPr lang="en-US" dirty="0" smtClean="0"/>
              <a:t>Supply </a:t>
            </a:r>
            <a:r>
              <a:rPr lang="en-US" dirty="0"/>
              <a:t>Chain Management</a:t>
            </a:r>
          </a:p>
          <a:p>
            <a:pPr lvl="1" fontAlgn="ctr"/>
            <a:r>
              <a:rPr lang="en-US" dirty="0" smtClean="0"/>
              <a:t>Ordering  servers and components costs money and time</a:t>
            </a:r>
            <a:endParaRPr lang="en-US" dirty="0"/>
          </a:p>
          <a:p>
            <a:pPr fontAlgn="ctr"/>
            <a:r>
              <a:rPr lang="en-US" dirty="0"/>
              <a:t>Personnel</a:t>
            </a:r>
          </a:p>
          <a:p>
            <a:pPr lvl="1" fontAlgn="ctr"/>
            <a:r>
              <a:rPr lang="en-US" dirty="0" smtClean="0"/>
              <a:t>Operating </a:t>
            </a:r>
            <a:r>
              <a:rPr lang="en-US" dirty="0"/>
              <a:t>data </a:t>
            </a:r>
            <a:r>
              <a:rPr lang="en-US" dirty="0" smtClean="0"/>
              <a:t>centers</a:t>
            </a:r>
          </a:p>
          <a:p>
            <a:pPr lvl="1" fontAlgn="ctr"/>
            <a:r>
              <a:rPr lang="en-US" dirty="0" smtClean="0"/>
              <a:t>Scaling </a:t>
            </a:r>
            <a:r>
              <a:rPr lang="en-US" dirty="0"/>
              <a:t>and managing physical </a:t>
            </a:r>
            <a:r>
              <a:rPr lang="en-US" dirty="0" smtClean="0"/>
              <a:t>growth</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16</a:t>
            </a:fld>
            <a:endParaRPr lang="en-US"/>
          </a:p>
        </p:txBody>
      </p:sp>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94489" y="4038600"/>
            <a:ext cx="343041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45967" y="990600"/>
            <a:ext cx="18669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54689" y="1857375"/>
            <a:ext cx="1719263" cy="133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85061" y="2197144"/>
            <a:ext cx="2024063" cy="198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61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fade">
                                      <p:cBhvr>
                                        <p:cTn id="19" dur="500"/>
                                        <p:tgtEl>
                                          <p:spTgt spid="4099"/>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4100"/>
                                        </p:tgtEl>
                                        <p:attrNameLst>
                                          <p:attrName>style.visibility</p:attrName>
                                        </p:attrNameLst>
                                      </p:cBhvr>
                                      <p:to>
                                        <p:strVal val="visible"/>
                                      </p:to>
                                    </p:set>
                                    <p:animEffect transition="in" filter="fade">
                                      <p:cBhvr>
                                        <p:cTn id="23" dur="500"/>
                                        <p:tgtEl>
                                          <p:spTgt spid="4100"/>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4101"/>
                                        </p:tgtEl>
                                        <p:attrNameLst>
                                          <p:attrName>style.visibility</p:attrName>
                                        </p:attrNameLst>
                                      </p:cBhvr>
                                      <p:to>
                                        <p:strVal val="visible"/>
                                      </p:to>
                                    </p:set>
                                    <p:animEffect transition="in" filter="fade">
                                      <p:cBhvr>
                                        <p:cTn id="27" dur="500"/>
                                        <p:tgtEl>
                                          <p:spTgt spid="410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childTnLst>
                                </p:cTn>
                              </p:par>
                              <p:par>
                                <p:cTn id="42" presetID="10" presetClass="entr" presetSubtype="0" fill="hold" nodeType="withEffect">
                                  <p:stCondLst>
                                    <p:cond delay="0"/>
                                  </p:stCondLst>
                                  <p:childTnLst>
                                    <p:set>
                                      <p:cBhvr>
                                        <p:cTn id="43" dur="1" fill="hold">
                                          <p:stCondLst>
                                            <p:cond delay="0"/>
                                          </p:stCondLst>
                                        </p:cTn>
                                        <p:tgtEl>
                                          <p:spTgt spid="4098"/>
                                        </p:tgtEl>
                                        <p:attrNameLst>
                                          <p:attrName>style.visibility</p:attrName>
                                        </p:attrNameLst>
                                      </p:cBhvr>
                                      <p:to>
                                        <p:strVal val="visible"/>
                                      </p:to>
                                    </p:set>
                                    <p:animEffect transition="in" filter="fade">
                                      <p:cBhvr>
                                        <p:cTn id="4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dirty="0" smtClean="0"/>
              <a:t>Disaster Recovery &amp; Fault Tolerance</a:t>
            </a:r>
            <a:endParaRPr lang="en-US" dirty="0"/>
          </a:p>
        </p:txBody>
      </p:sp>
      <p:sp>
        <p:nvSpPr>
          <p:cNvPr id="3" name="Content Placeholder 2"/>
          <p:cNvSpPr>
            <a:spLocks noGrp="1"/>
          </p:cNvSpPr>
          <p:nvPr>
            <p:ph idx="1"/>
          </p:nvPr>
        </p:nvSpPr>
        <p:spPr>
          <a:xfrm>
            <a:off x="457200" y="1371600"/>
            <a:ext cx="8229600" cy="2286000"/>
          </a:xfrm>
        </p:spPr>
        <p:txBody>
          <a:bodyPr/>
          <a:lstStyle/>
          <a:p>
            <a:pPr marL="0" indent="0">
              <a:buNone/>
            </a:pPr>
            <a:r>
              <a:rPr lang="en-US" dirty="0"/>
              <a:t>Service Robustness Enabled </a:t>
            </a:r>
            <a:r>
              <a:rPr lang="en-US" dirty="0" smtClean="0"/>
              <a:t>by The Cloud</a:t>
            </a:r>
          </a:p>
          <a:p>
            <a:pPr marL="457200" indent="-457200"/>
            <a:r>
              <a:rPr lang="en-US" dirty="0" smtClean="0"/>
              <a:t>Multiple</a:t>
            </a:r>
            <a:r>
              <a:rPr lang="en-US" dirty="0"/>
              <a:t>, smaller servers for </a:t>
            </a:r>
            <a:r>
              <a:rPr lang="en-US" b="1" dirty="0"/>
              <a:t>R</a:t>
            </a:r>
            <a:r>
              <a:rPr lang="en-US" b="1" dirty="0" smtClean="0"/>
              <a:t>edundancy</a:t>
            </a:r>
            <a:endParaRPr lang="en-US" b="1" dirty="0"/>
          </a:p>
          <a:p>
            <a:pPr marL="457200" indent="-457200"/>
            <a:r>
              <a:rPr lang="en-US" dirty="0"/>
              <a:t>Handle load spikes via </a:t>
            </a:r>
            <a:r>
              <a:rPr lang="en-US" b="1" dirty="0"/>
              <a:t>Elastic Scalability</a:t>
            </a:r>
          </a:p>
          <a:p>
            <a:pPr marL="457200" indent="-457200"/>
            <a:r>
              <a:rPr lang="en-US" b="1" dirty="0"/>
              <a:t>Backups</a:t>
            </a:r>
            <a:r>
              <a:rPr lang="en-US" dirty="0"/>
              <a:t> leverage </a:t>
            </a:r>
            <a:r>
              <a:rPr lang="en-US" dirty="0" err="1"/>
              <a:t>IaaS</a:t>
            </a:r>
            <a:r>
              <a:rPr lang="en-US" dirty="0"/>
              <a:t> storage</a:t>
            </a:r>
          </a:p>
          <a:p>
            <a:pPr marL="457200" indent="-457200"/>
            <a:r>
              <a:rPr lang="en-US" dirty="0"/>
              <a:t>Use the tools via API – </a:t>
            </a:r>
            <a:r>
              <a:rPr lang="en-US" b="1" dirty="0"/>
              <a:t>Automate </a:t>
            </a:r>
          </a:p>
          <a:p>
            <a:endParaRPr lang="en-US" dirty="0" smtClean="0"/>
          </a:p>
        </p:txBody>
      </p:sp>
      <p:sp>
        <p:nvSpPr>
          <p:cNvPr id="4" name="Slide Number Placeholder 3"/>
          <p:cNvSpPr>
            <a:spLocks noGrp="1"/>
          </p:cNvSpPr>
          <p:nvPr>
            <p:ph type="sldNum" sz="quarter" idx="12"/>
          </p:nvPr>
        </p:nvSpPr>
        <p:spPr/>
        <p:txBody>
          <a:bodyPr/>
          <a:lstStyle/>
          <a:p>
            <a:fld id="{0E80665F-2521-4C7E-AB43-782584C3C534}" type="slidenum">
              <a:rPr lang="en-US" smtClean="0"/>
              <a:t>17</a:t>
            </a:fld>
            <a:endParaRPr lang="en-US"/>
          </a:p>
        </p:txBody>
      </p:sp>
      <p:pic>
        <p:nvPicPr>
          <p:cNvPr id="2052" name="Picture 1" descr="Description: http://soulpants.files.wordpress.com/2010/06/struck-by-lightning.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953000" y="3505200"/>
            <a:ext cx="3962400" cy="31227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7200" y="4350638"/>
            <a:ext cx="4572000" cy="830997"/>
          </a:xfrm>
          <a:prstGeom prst="rect">
            <a:avLst/>
          </a:prstGeom>
        </p:spPr>
        <p:txBody>
          <a:bodyPr>
            <a:spAutoFit/>
          </a:bodyPr>
          <a:lstStyle/>
          <a:p>
            <a:pPr lvl="0">
              <a:spcBef>
                <a:spcPct val="20000"/>
              </a:spcBef>
            </a:pPr>
            <a:r>
              <a:rPr lang="en-US" sz="2400" dirty="0">
                <a:solidFill>
                  <a:prstClr val="black">
                    <a:lumMod val="65000"/>
                    <a:lumOff val="35000"/>
                  </a:prstClr>
                </a:solidFill>
                <a:latin typeface="Century Gothic"/>
              </a:rPr>
              <a:t>But how about when clouds turn stormy?</a:t>
            </a:r>
          </a:p>
        </p:txBody>
      </p:sp>
    </p:spTree>
    <p:extLst>
      <p:ext uri="{BB962C8B-B14F-4D97-AF65-F5344CB8AC3E}">
        <p14:creationId xmlns:p14="http://schemas.microsoft.com/office/powerpoint/2010/main" val="312187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lstStyle/>
          <a:p>
            <a:pPr fontAlgn="t"/>
            <a:r>
              <a:rPr lang="en-US" dirty="0"/>
              <a:t>Ease of </a:t>
            </a:r>
            <a:r>
              <a:rPr lang="en-US" dirty="0" smtClean="0"/>
              <a:t>management -</a:t>
            </a:r>
            <a:r>
              <a:rPr lang="en-US" dirty="0"/>
              <a:t/>
            </a:r>
            <a:br>
              <a:rPr lang="en-US" dirty="0"/>
            </a:br>
            <a:r>
              <a:rPr lang="en-US" dirty="0"/>
              <a:t>Automation and APIs</a:t>
            </a:r>
          </a:p>
        </p:txBody>
      </p:sp>
      <p:sp>
        <p:nvSpPr>
          <p:cNvPr id="3" name="Content Placeholder 2"/>
          <p:cNvSpPr>
            <a:spLocks noGrp="1"/>
          </p:cNvSpPr>
          <p:nvPr>
            <p:ph idx="1"/>
          </p:nvPr>
        </p:nvSpPr>
        <p:spPr>
          <a:xfrm>
            <a:off x="457200" y="5456237"/>
            <a:ext cx="8229600" cy="1173163"/>
          </a:xfrm>
        </p:spPr>
        <p:txBody>
          <a:bodyPr/>
          <a:lstStyle/>
          <a:p>
            <a:pPr marL="0" indent="0">
              <a:buNone/>
            </a:pPr>
            <a:r>
              <a:rPr lang="en-US" dirty="0" smtClean="0"/>
              <a:t>APIs</a:t>
            </a:r>
          </a:p>
          <a:p>
            <a:pPr lvl="1"/>
            <a:r>
              <a:rPr lang="en-US" dirty="0" smtClean="0"/>
              <a:t>Configure Instances, Load Balancers.. Everything</a:t>
            </a:r>
          </a:p>
          <a:p>
            <a:pPr lvl="1"/>
            <a:r>
              <a:rPr lang="en-US" dirty="0" smtClean="0"/>
              <a:t>Monitor </a:t>
            </a:r>
            <a:r>
              <a:rPr lang="en-US" dirty="0"/>
              <a:t>via Amazon </a:t>
            </a:r>
            <a:r>
              <a:rPr lang="en-US" dirty="0" err="1"/>
              <a:t>CloudWatch</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18</a:t>
            </a:fld>
            <a:endParaRPr lang="en-US"/>
          </a:p>
        </p:txBody>
      </p:sp>
      <p:pic>
        <p:nvPicPr>
          <p:cNvPr id="307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5200" y="2434273"/>
            <a:ext cx="5514975" cy="32348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5800" y="1524000"/>
            <a:ext cx="4733925" cy="2933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109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447800"/>
          </a:xfrm>
        </p:spPr>
        <p:txBody>
          <a:bodyPr/>
          <a:lstStyle/>
          <a:p>
            <a:r>
              <a:rPr lang="en-US" dirty="0"/>
              <a:t>Ease of management -</a:t>
            </a:r>
            <a:br>
              <a:rPr lang="en-US" dirty="0"/>
            </a:br>
            <a:r>
              <a:rPr lang="en-US" dirty="0"/>
              <a:t>Automation and APIs</a:t>
            </a:r>
          </a:p>
        </p:txBody>
      </p:sp>
      <p:sp>
        <p:nvSpPr>
          <p:cNvPr id="3" name="Content Placeholder 2"/>
          <p:cNvSpPr>
            <a:spLocks noGrp="1"/>
          </p:cNvSpPr>
          <p:nvPr>
            <p:ph idx="1"/>
          </p:nvPr>
        </p:nvSpPr>
        <p:spPr>
          <a:xfrm>
            <a:off x="512618" y="5029200"/>
            <a:ext cx="8229600" cy="1676400"/>
          </a:xfrm>
        </p:spPr>
        <p:txBody>
          <a:bodyPr>
            <a:normAutofit fontScale="70000" lnSpcReduction="20000"/>
          </a:bodyPr>
          <a:lstStyle/>
          <a:p>
            <a:pPr marL="0" indent="0">
              <a:buNone/>
            </a:pPr>
            <a:r>
              <a:rPr lang="en-US" dirty="0" smtClean="0"/>
              <a:t>APIs</a:t>
            </a:r>
          </a:p>
          <a:p>
            <a:r>
              <a:rPr lang="en-US" dirty="0" smtClean="0"/>
              <a:t>Hosted Services </a:t>
            </a:r>
          </a:p>
          <a:p>
            <a:pPr lvl="1"/>
            <a:r>
              <a:rPr lang="en-US" dirty="0" smtClean="0"/>
              <a:t>creating</a:t>
            </a:r>
            <a:r>
              <a:rPr lang="en-US" dirty="0"/>
              <a:t>, updating, and </a:t>
            </a:r>
            <a:r>
              <a:rPr lang="en-US" dirty="0" smtClean="0"/>
              <a:t>deleting; returning properties; updating </a:t>
            </a:r>
            <a:r>
              <a:rPr lang="en-US" dirty="0"/>
              <a:t>and managing </a:t>
            </a:r>
            <a:r>
              <a:rPr lang="en-US" dirty="0" smtClean="0"/>
              <a:t>deployments</a:t>
            </a:r>
          </a:p>
          <a:p>
            <a:r>
              <a:rPr lang="en-US" dirty="0" smtClean="0"/>
              <a:t>Monitoring:</a:t>
            </a:r>
          </a:p>
          <a:p>
            <a:pPr lvl="1"/>
            <a:r>
              <a:rPr lang="en-US" dirty="0"/>
              <a:t>Windows Azure </a:t>
            </a:r>
            <a:r>
              <a:rPr lang="en-US" dirty="0" smtClean="0"/>
              <a:t>Diagnostics: configurable service metrics put in BLOB</a:t>
            </a:r>
          </a:p>
          <a:p>
            <a:pPr lvl="1"/>
            <a:r>
              <a:rPr lang="en-US" dirty="0" smtClean="0"/>
              <a:t>Windows Azure Profiling: real-time pre-selected metrics in Visual Studio</a:t>
            </a:r>
          </a:p>
          <a:p>
            <a:pPr lvl="1"/>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19</a:t>
            </a:fld>
            <a:endParaRPr lang="en-US"/>
          </a:p>
        </p:txBody>
      </p:sp>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38400" y="2286000"/>
            <a:ext cx="6438900" cy="29815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 y="1676400"/>
            <a:ext cx="4427339" cy="281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982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About Us</a:t>
            </a:r>
            <a:endParaRPr lang="en-US" dirty="0"/>
          </a:p>
        </p:txBody>
      </p:sp>
      <p:sp>
        <p:nvSpPr>
          <p:cNvPr id="3" name="Content Placeholder 2"/>
          <p:cNvSpPr>
            <a:spLocks noGrp="1"/>
          </p:cNvSpPr>
          <p:nvPr>
            <p:ph idx="1"/>
          </p:nvPr>
        </p:nvSpPr>
        <p:spPr>
          <a:xfrm>
            <a:off x="457200" y="1447800"/>
            <a:ext cx="8229600" cy="4678363"/>
          </a:xfrm>
        </p:spPr>
        <p:txBody>
          <a:bodyPr/>
          <a:lstStyle/>
          <a:p>
            <a:pPr marL="0" indent="0">
              <a:buNone/>
            </a:pPr>
            <a:r>
              <a:rPr lang="en-US" dirty="0" smtClean="0"/>
              <a:t>Seth</a:t>
            </a:r>
          </a:p>
          <a:p>
            <a:r>
              <a:rPr lang="en-US" sz="2000" dirty="0" smtClean="0"/>
              <a:t>Microsoft Engineering Excellence: Best </a:t>
            </a:r>
            <a:r>
              <a:rPr lang="en-US" sz="2000" dirty="0"/>
              <a:t>practices for </a:t>
            </a:r>
            <a:r>
              <a:rPr lang="en-US" sz="2000" dirty="0" smtClean="0"/>
              <a:t>services and cloud</a:t>
            </a:r>
          </a:p>
          <a:p>
            <a:r>
              <a:rPr lang="en-US" sz="2000" dirty="0" smtClean="0"/>
              <a:t>Bing: Massive, distributed, data processing service</a:t>
            </a:r>
          </a:p>
          <a:p>
            <a:r>
              <a:rPr lang="en-US" sz="2000" dirty="0" smtClean="0"/>
              <a:t>Microsoft </a:t>
            </a:r>
            <a:r>
              <a:rPr lang="en-US" sz="2000" dirty="0" err="1" smtClean="0"/>
              <a:t>ExP</a:t>
            </a:r>
            <a:r>
              <a:rPr lang="en-US" sz="2000" dirty="0" smtClean="0"/>
              <a:t>: Data Driven Decision Making</a:t>
            </a:r>
          </a:p>
          <a:p>
            <a:r>
              <a:rPr lang="en-US" sz="2000" dirty="0" smtClean="0"/>
              <a:t>Amazon.com: Video, Music, and Kindle eBook services</a:t>
            </a:r>
          </a:p>
          <a:p>
            <a:pPr marL="0" indent="0">
              <a:spcBef>
                <a:spcPts val="1200"/>
              </a:spcBef>
              <a:buNone/>
            </a:pPr>
            <a:r>
              <a:rPr lang="en-US" dirty="0" smtClean="0"/>
              <a:t>Ken</a:t>
            </a:r>
          </a:p>
          <a:p>
            <a:r>
              <a:rPr lang="en-US" sz="2000" dirty="0" smtClean="0"/>
              <a:t>Principal Test Manager Bing</a:t>
            </a:r>
          </a:p>
          <a:p>
            <a:r>
              <a:rPr lang="en-US" sz="2000" dirty="0" smtClean="0"/>
              <a:t>Office 2010, MSN, Hosted Exchange</a:t>
            </a:r>
          </a:p>
          <a:p>
            <a:r>
              <a:rPr lang="en-US" sz="2000" dirty="0" smtClean="0"/>
              <a:t>Director of Test Excellence</a:t>
            </a:r>
            <a:endParaRPr lang="en-US" sz="2000" dirty="0"/>
          </a:p>
        </p:txBody>
      </p:sp>
      <p:sp>
        <p:nvSpPr>
          <p:cNvPr id="4" name="Slide Number Placeholder 3"/>
          <p:cNvSpPr>
            <a:spLocks noGrp="1"/>
          </p:cNvSpPr>
          <p:nvPr>
            <p:ph type="sldNum" sz="quarter" idx="12"/>
          </p:nvPr>
        </p:nvSpPr>
        <p:spPr/>
        <p:txBody>
          <a:bodyPr/>
          <a:lstStyle/>
          <a:p>
            <a:fld id="{0E80665F-2521-4C7E-AB43-782584C3C534}" type="slidenum">
              <a:rPr lang="en-US" smtClean="0"/>
              <a:t>2</a:t>
            </a:fld>
            <a:endParaRPr lang="en-US"/>
          </a:p>
        </p:txBody>
      </p:sp>
      <p:pic>
        <p:nvPicPr>
          <p:cNvPr id="5" name="Picture 2" descr="File:Bing logo.sv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48263" y="762000"/>
            <a:ext cx="1886137" cy="93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4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pPr fontAlgn="t"/>
            <a:r>
              <a:rPr lang="en-US" sz="4000" dirty="0"/>
              <a:t>Rewards Guaranteed - </a:t>
            </a:r>
            <a:r>
              <a:rPr lang="en-US" sz="4000" dirty="0" smtClean="0"/>
              <a:t>Cloud SLAs</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60854658"/>
              </p:ext>
            </p:extLst>
          </p:nvPr>
        </p:nvGraphicFramePr>
        <p:xfrm>
          <a:off x="412642" y="990600"/>
          <a:ext cx="8229600" cy="42164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endParaRPr lang="en-US" dirty="0">
                        <a:latin typeface="+mj-lt"/>
                      </a:endParaRPr>
                    </a:p>
                  </a:txBody>
                  <a:tcPr/>
                </a:tc>
                <a:tc>
                  <a:txBody>
                    <a:bodyPr/>
                    <a:lstStyle/>
                    <a:p>
                      <a:r>
                        <a:rPr lang="en-US" dirty="0" smtClean="0">
                          <a:latin typeface="+mj-lt"/>
                        </a:rPr>
                        <a:t>Microsoft</a:t>
                      </a:r>
                      <a:endParaRPr lang="en-US" dirty="0">
                        <a:latin typeface="+mj-lt"/>
                      </a:endParaRPr>
                    </a:p>
                  </a:txBody>
                  <a:tcPr/>
                </a:tc>
                <a:tc>
                  <a:txBody>
                    <a:bodyPr/>
                    <a:lstStyle/>
                    <a:p>
                      <a:r>
                        <a:rPr lang="en-US" dirty="0" smtClean="0">
                          <a:latin typeface="+mj-lt"/>
                        </a:rPr>
                        <a:t>Amazon</a:t>
                      </a:r>
                      <a:endParaRPr lang="en-US" dirty="0">
                        <a:latin typeface="+mj-lt"/>
                      </a:endParaRPr>
                    </a:p>
                  </a:txBody>
                  <a:tcPr/>
                </a:tc>
                <a:tc>
                  <a:txBody>
                    <a:bodyPr/>
                    <a:lstStyle/>
                    <a:p>
                      <a:r>
                        <a:rPr lang="en-US" dirty="0" smtClean="0">
                          <a:latin typeface="+mj-lt"/>
                        </a:rPr>
                        <a:t>Rackspace</a:t>
                      </a:r>
                      <a:endParaRPr lang="en-US" dirty="0">
                        <a:latin typeface="+mj-lt"/>
                      </a:endParaRPr>
                    </a:p>
                  </a:txBody>
                  <a:tcPr/>
                </a:tc>
                <a:tc>
                  <a:txBody>
                    <a:bodyPr/>
                    <a:lstStyle/>
                    <a:p>
                      <a:r>
                        <a:rPr lang="en-US" dirty="0" smtClean="0">
                          <a:latin typeface="+mj-lt"/>
                        </a:rPr>
                        <a:t>Google</a:t>
                      </a:r>
                      <a:endParaRPr lang="en-US" dirty="0">
                        <a:latin typeface="+mj-lt"/>
                      </a:endParaRPr>
                    </a:p>
                  </a:txBody>
                  <a:tcPr/>
                </a:tc>
              </a:tr>
              <a:tr h="370840">
                <a:tc>
                  <a:txBody>
                    <a:bodyPr/>
                    <a:lstStyle/>
                    <a:p>
                      <a:r>
                        <a:rPr lang="en-US" dirty="0" smtClean="0">
                          <a:latin typeface="+mj-lt"/>
                        </a:rPr>
                        <a:t>Service</a:t>
                      </a:r>
                      <a:endParaRPr lang="en-US" dirty="0">
                        <a:latin typeface="+mj-lt"/>
                      </a:endParaRPr>
                    </a:p>
                  </a:txBody>
                  <a:tcPr/>
                </a:tc>
                <a:tc>
                  <a:txBody>
                    <a:bodyPr/>
                    <a:lstStyle/>
                    <a:p>
                      <a:r>
                        <a:rPr lang="en-US" dirty="0" smtClean="0">
                          <a:latin typeface="+mj-lt"/>
                        </a:rPr>
                        <a:t>Azure Compute</a:t>
                      </a:r>
                    </a:p>
                  </a:txBody>
                  <a:tcPr/>
                </a:tc>
                <a:tc>
                  <a:txBody>
                    <a:bodyPr/>
                    <a:lstStyle/>
                    <a:p>
                      <a:r>
                        <a:rPr lang="en-US" dirty="0" smtClean="0">
                          <a:latin typeface="+mj-lt"/>
                        </a:rPr>
                        <a:t>EC2</a:t>
                      </a:r>
                    </a:p>
                  </a:txBody>
                  <a:tcPr/>
                </a:tc>
                <a:tc>
                  <a:txBody>
                    <a:bodyPr/>
                    <a:lstStyle/>
                    <a:p>
                      <a:r>
                        <a:rPr lang="en-US" dirty="0" smtClean="0">
                          <a:latin typeface="+mj-lt"/>
                        </a:rPr>
                        <a:t>Cloud Servers</a:t>
                      </a:r>
                    </a:p>
                  </a:txBody>
                  <a:tcPr/>
                </a:tc>
                <a:tc>
                  <a:txBody>
                    <a:bodyPr/>
                    <a:lstStyle/>
                    <a:p>
                      <a:r>
                        <a:rPr lang="en-US" dirty="0" smtClean="0">
                          <a:latin typeface="+mj-lt"/>
                        </a:rPr>
                        <a:t>Apps for Business</a:t>
                      </a:r>
                      <a:endParaRPr lang="en-US" dirty="0">
                        <a:latin typeface="+mj-lt"/>
                      </a:endParaRPr>
                    </a:p>
                  </a:txBody>
                  <a:tcPr/>
                </a:tc>
              </a:tr>
              <a:tr h="370840">
                <a:tc>
                  <a:txBody>
                    <a:bodyPr/>
                    <a:lstStyle/>
                    <a:p>
                      <a:r>
                        <a:rPr lang="en-US" dirty="0" smtClean="0">
                          <a:latin typeface="+mj-lt"/>
                        </a:rPr>
                        <a:t>SLA</a:t>
                      </a:r>
                      <a:endParaRPr lang="en-US" dirty="0">
                        <a:latin typeface="+mj-lt"/>
                      </a:endParaRPr>
                    </a:p>
                  </a:txBody>
                  <a:tcPr/>
                </a:tc>
                <a:tc>
                  <a:txBody>
                    <a:bodyPr/>
                    <a:lstStyle/>
                    <a:p>
                      <a:r>
                        <a:rPr lang="en-US" dirty="0" smtClean="0">
                          <a:latin typeface="+mj-lt"/>
                        </a:rPr>
                        <a:t>99.9%</a:t>
                      </a:r>
                    </a:p>
                    <a:p>
                      <a:r>
                        <a:rPr lang="en-US" dirty="0" smtClean="0">
                          <a:latin typeface="+mj-lt"/>
                        </a:rPr>
                        <a:t>99.95%</a:t>
                      </a:r>
                      <a:r>
                        <a:rPr lang="en-US" baseline="30000" dirty="0" smtClean="0">
                          <a:latin typeface="+mj-lt"/>
                        </a:rPr>
                        <a:t>1</a:t>
                      </a:r>
                      <a:endParaRPr lang="en-US" baseline="30000" dirty="0">
                        <a:latin typeface="+mj-lt"/>
                      </a:endParaRPr>
                    </a:p>
                  </a:txBody>
                  <a:tcPr/>
                </a:tc>
                <a:tc>
                  <a:txBody>
                    <a:bodyPr/>
                    <a:lstStyle/>
                    <a:p>
                      <a:r>
                        <a:rPr lang="en-US" dirty="0" smtClean="0">
                          <a:latin typeface="+mj-lt"/>
                        </a:rPr>
                        <a:t>99.95%</a:t>
                      </a:r>
                      <a:endParaRPr lang="en-US" dirty="0">
                        <a:latin typeface="+mj-lt"/>
                      </a:endParaRPr>
                    </a:p>
                  </a:txBody>
                  <a:tcPr/>
                </a:tc>
                <a:tc>
                  <a:txBody>
                    <a:bodyPr/>
                    <a:lstStyle/>
                    <a:p>
                      <a:r>
                        <a:rPr lang="en-US" dirty="0" smtClean="0">
                          <a:latin typeface="+mj-lt"/>
                        </a:rPr>
                        <a:t>100%</a:t>
                      </a:r>
                      <a:endParaRPr lang="en-US" dirty="0">
                        <a:latin typeface="+mj-lt"/>
                      </a:endParaRPr>
                    </a:p>
                  </a:txBody>
                  <a:tcPr/>
                </a:tc>
                <a:tc>
                  <a:txBody>
                    <a:bodyPr/>
                    <a:lstStyle/>
                    <a:p>
                      <a:r>
                        <a:rPr lang="en-US" dirty="0" smtClean="0">
                          <a:latin typeface="+mj-lt"/>
                        </a:rPr>
                        <a:t>99.9%</a:t>
                      </a:r>
                      <a:endParaRPr lang="en-US" dirty="0">
                        <a:latin typeface="+mj-lt"/>
                      </a:endParaRPr>
                    </a:p>
                  </a:txBody>
                  <a:tcPr/>
                </a:tc>
              </a:tr>
              <a:tr h="370840">
                <a:tc>
                  <a:txBody>
                    <a:bodyPr/>
                    <a:lstStyle/>
                    <a:p>
                      <a:r>
                        <a:rPr lang="en-US" dirty="0" smtClean="0">
                          <a:latin typeface="+mj-lt"/>
                        </a:rPr>
                        <a:t>Service Credit</a:t>
                      </a:r>
                    </a:p>
                    <a:p>
                      <a:endParaRPr lang="en-US" dirty="0">
                        <a:latin typeface="+mj-lt"/>
                      </a:endParaRPr>
                    </a:p>
                  </a:txBody>
                  <a:tcPr/>
                </a:tc>
                <a:tc>
                  <a:txBody>
                    <a:bodyPr/>
                    <a:lstStyle/>
                    <a:p>
                      <a:r>
                        <a:rPr lang="en-US" baseline="0" dirty="0" smtClean="0">
                          <a:latin typeface="+mj-lt"/>
                        </a:rPr>
                        <a:t>10%-25%</a:t>
                      </a:r>
                    </a:p>
                  </a:txBody>
                  <a:tcPr/>
                </a:tc>
                <a:tc>
                  <a:txBody>
                    <a:bodyPr/>
                    <a:lstStyle/>
                    <a:p>
                      <a:r>
                        <a:rPr lang="en-US" dirty="0" smtClean="0">
                          <a:latin typeface="+mj-lt"/>
                        </a:rPr>
                        <a:t>10%</a:t>
                      </a:r>
                      <a:endParaRPr lang="en-US" dirty="0">
                        <a:latin typeface="+mj-lt"/>
                      </a:endParaRPr>
                    </a:p>
                  </a:txBody>
                  <a:tcPr/>
                </a:tc>
                <a:tc>
                  <a:txBody>
                    <a:bodyPr/>
                    <a:lstStyle/>
                    <a:p>
                      <a:r>
                        <a:rPr lang="en-US" dirty="0" smtClean="0">
                          <a:latin typeface="+mj-lt"/>
                        </a:rPr>
                        <a:t>5%-100%</a:t>
                      </a:r>
                    </a:p>
                    <a:p>
                      <a:endParaRPr lang="en-US" dirty="0">
                        <a:latin typeface="+mj-lt"/>
                      </a:endParaRPr>
                    </a:p>
                  </a:txBody>
                  <a:tcPr/>
                </a:tc>
                <a:tc>
                  <a:txBody>
                    <a:bodyPr/>
                    <a:lstStyle/>
                    <a:p>
                      <a:r>
                        <a:rPr lang="en-US" dirty="0" smtClean="0">
                          <a:latin typeface="+mj-lt"/>
                        </a:rPr>
                        <a:t>3-15 days</a:t>
                      </a:r>
                      <a:endParaRPr lang="en-US" dirty="0">
                        <a:latin typeface="+mj-lt"/>
                      </a:endParaRPr>
                    </a:p>
                  </a:txBody>
                  <a:tcPr/>
                </a:tc>
              </a:tr>
              <a:tr h="370840">
                <a:tc>
                  <a:txBody>
                    <a:bodyPr/>
                    <a:lstStyle/>
                    <a:p>
                      <a:r>
                        <a:rPr lang="en-US" dirty="0" smtClean="0">
                          <a:latin typeface="+mj-lt"/>
                        </a:rPr>
                        <a:t>Storage</a:t>
                      </a:r>
                      <a:endParaRPr lang="en-US" dirty="0">
                        <a:latin typeface="+mj-lt"/>
                      </a:endParaRPr>
                    </a:p>
                  </a:txBody>
                  <a:tcPr/>
                </a:tc>
                <a:tc>
                  <a:txBody>
                    <a:bodyPr/>
                    <a:lstStyle/>
                    <a:p>
                      <a:r>
                        <a:rPr lang="en-US" baseline="0" dirty="0" smtClean="0">
                          <a:latin typeface="+mj-lt"/>
                        </a:rPr>
                        <a:t>Azure Storage</a:t>
                      </a:r>
                    </a:p>
                  </a:txBody>
                  <a:tcPr/>
                </a:tc>
                <a:tc>
                  <a:txBody>
                    <a:bodyPr/>
                    <a:lstStyle/>
                    <a:p>
                      <a:r>
                        <a:rPr lang="en-US" dirty="0" smtClean="0">
                          <a:latin typeface="+mj-lt"/>
                        </a:rPr>
                        <a:t>S3</a:t>
                      </a:r>
                      <a:endParaRPr lang="en-US"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j-lt"/>
                        </a:rPr>
                        <a:t>Cloud Files</a:t>
                      </a:r>
                    </a:p>
                    <a:p>
                      <a:endParaRPr lang="en-US" dirty="0">
                        <a:latin typeface="+mj-lt"/>
                      </a:endParaRPr>
                    </a:p>
                  </a:txBody>
                  <a:tcPr/>
                </a:tc>
                <a:tc>
                  <a:txBody>
                    <a:bodyPr/>
                    <a:lstStyle/>
                    <a:p>
                      <a:endParaRPr lang="en-US" dirty="0">
                        <a:latin typeface="+mj-lt"/>
                      </a:endParaRPr>
                    </a:p>
                  </a:txBody>
                  <a:tcPr/>
                </a:tc>
              </a:tr>
              <a:tr h="370840">
                <a:tc>
                  <a:txBody>
                    <a:bodyPr/>
                    <a:lstStyle/>
                    <a:p>
                      <a:r>
                        <a:rPr lang="en-US" dirty="0" smtClean="0">
                          <a:latin typeface="+mj-lt"/>
                        </a:rPr>
                        <a:t>SLA</a:t>
                      </a:r>
                      <a:endParaRPr lang="en-US" dirty="0">
                        <a:latin typeface="+mj-lt"/>
                      </a:endParaRPr>
                    </a:p>
                  </a:txBody>
                  <a:tcPr/>
                </a:tc>
                <a:tc>
                  <a:txBody>
                    <a:bodyPr/>
                    <a:lstStyle/>
                    <a:p>
                      <a:r>
                        <a:rPr lang="en-US" baseline="0" dirty="0" smtClean="0">
                          <a:latin typeface="+mj-lt"/>
                        </a:rPr>
                        <a:t>99.9%</a:t>
                      </a:r>
                      <a:endParaRPr lang="en-US" baseline="0" dirty="0">
                        <a:latin typeface="+mj-lt"/>
                      </a:endParaRPr>
                    </a:p>
                  </a:txBody>
                  <a:tcPr/>
                </a:tc>
                <a:tc>
                  <a:txBody>
                    <a:bodyPr/>
                    <a:lstStyle/>
                    <a:p>
                      <a:r>
                        <a:rPr lang="en-US" dirty="0" smtClean="0">
                          <a:latin typeface="+mj-lt"/>
                        </a:rPr>
                        <a:t>99.9%</a:t>
                      </a:r>
                      <a:endParaRPr lang="en-US" dirty="0">
                        <a:latin typeface="+mj-lt"/>
                      </a:endParaRPr>
                    </a:p>
                  </a:txBody>
                  <a:tcPr/>
                </a:tc>
                <a:tc>
                  <a:txBody>
                    <a:bodyPr/>
                    <a:lstStyle/>
                    <a:p>
                      <a:r>
                        <a:rPr lang="en-US" dirty="0" smtClean="0">
                          <a:latin typeface="+mj-lt"/>
                        </a:rPr>
                        <a:t>99.9%</a:t>
                      </a:r>
                      <a:endParaRPr lang="en-US" dirty="0">
                        <a:latin typeface="+mj-lt"/>
                      </a:endParaRPr>
                    </a:p>
                  </a:txBody>
                  <a:tcPr/>
                </a:tc>
                <a:tc>
                  <a:txBody>
                    <a:bodyPr/>
                    <a:lstStyle/>
                    <a:p>
                      <a:endParaRPr lang="en-US" dirty="0">
                        <a:latin typeface="+mj-lt"/>
                      </a:endParaRPr>
                    </a:p>
                  </a:txBody>
                  <a:tcPr/>
                </a:tc>
              </a:tr>
              <a:tr h="370840">
                <a:tc>
                  <a:txBody>
                    <a:bodyPr/>
                    <a:lstStyle/>
                    <a:p>
                      <a:r>
                        <a:rPr lang="en-US" dirty="0" smtClean="0">
                          <a:latin typeface="+mj-lt"/>
                        </a:rPr>
                        <a:t>Service Credit</a:t>
                      </a:r>
                      <a:endParaRPr lang="en-US" dirty="0">
                        <a:latin typeface="+mj-lt"/>
                      </a:endParaRPr>
                    </a:p>
                  </a:txBody>
                  <a:tcPr/>
                </a:tc>
                <a:tc>
                  <a:txBody>
                    <a:bodyPr/>
                    <a:lstStyle/>
                    <a:p>
                      <a:r>
                        <a:rPr lang="en-US" baseline="0" dirty="0" smtClean="0">
                          <a:latin typeface="+mj-lt"/>
                        </a:rPr>
                        <a:t>10%-25%</a:t>
                      </a:r>
                    </a:p>
                    <a:p>
                      <a:endParaRPr lang="en-US" baseline="0" dirty="0">
                        <a:latin typeface="+mj-lt"/>
                      </a:endParaRPr>
                    </a:p>
                  </a:txBody>
                  <a:tcPr/>
                </a:tc>
                <a:tc>
                  <a:txBody>
                    <a:bodyPr/>
                    <a:lstStyle/>
                    <a:p>
                      <a:r>
                        <a:rPr lang="en-US" dirty="0" smtClean="0">
                          <a:latin typeface="+mj-lt"/>
                        </a:rPr>
                        <a:t>10%-25%</a:t>
                      </a:r>
                      <a:endParaRPr lang="en-US" dirty="0">
                        <a:latin typeface="+mj-lt"/>
                      </a:endParaRPr>
                    </a:p>
                  </a:txBody>
                  <a:tcPr/>
                </a:tc>
                <a:tc>
                  <a:txBody>
                    <a:bodyPr/>
                    <a:lstStyle/>
                    <a:p>
                      <a:r>
                        <a:rPr lang="en-US" dirty="0" smtClean="0">
                          <a:latin typeface="+mj-lt"/>
                        </a:rPr>
                        <a:t>10%-100%</a:t>
                      </a:r>
                      <a:endParaRPr lang="en-US" dirty="0">
                        <a:latin typeface="+mj-lt"/>
                      </a:endParaRPr>
                    </a:p>
                  </a:txBody>
                  <a:tcPr/>
                </a:tc>
                <a:tc>
                  <a:txBody>
                    <a:bodyPr/>
                    <a:lstStyle/>
                    <a:p>
                      <a:endParaRPr lang="en-US" dirty="0">
                        <a:latin typeface="+mj-lt"/>
                      </a:endParaRPr>
                    </a:p>
                  </a:txBody>
                  <a:tcPr/>
                </a:tc>
              </a:tr>
            </a:tbl>
          </a:graphicData>
        </a:graphic>
      </p:graphicFrame>
      <p:sp>
        <p:nvSpPr>
          <p:cNvPr id="4" name="Slide Number Placeholder 3"/>
          <p:cNvSpPr>
            <a:spLocks noGrp="1"/>
          </p:cNvSpPr>
          <p:nvPr>
            <p:ph type="sldNum" sz="quarter" idx="12"/>
          </p:nvPr>
        </p:nvSpPr>
        <p:spPr/>
        <p:txBody>
          <a:bodyPr/>
          <a:lstStyle/>
          <a:p>
            <a:fld id="{0E80665F-2521-4C7E-AB43-782584C3C534}" type="slidenum">
              <a:rPr lang="en-US" smtClean="0"/>
              <a:t>20</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457200" y="5181600"/>
                <a:ext cx="7619394" cy="1296317"/>
              </a:xfrm>
              <a:prstGeom prst="rect">
                <a:avLst/>
              </a:prstGeom>
              <a:noFill/>
            </p:spPr>
            <p:txBody>
              <a:bodyPr wrap="none" rtlCol="0">
                <a:spAutoFit/>
              </a:bodyPr>
              <a:lstStyle/>
              <a:p>
                <a:pPr marL="342900" indent="-342900">
                  <a:buAutoNum type="arabicPeriod"/>
                </a:pPr>
                <a:r>
                  <a:rPr lang="en-US" sz="1400" dirty="0" smtClean="0">
                    <a:solidFill>
                      <a:schemeClr val="tx1">
                        <a:lumMod val="75000"/>
                        <a:lumOff val="25000"/>
                      </a:schemeClr>
                    </a:solidFill>
                    <a:latin typeface="+mj-lt"/>
                  </a:rPr>
                  <a:t>If two </a:t>
                </a:r>
                <a:r>
                  <a:rPr lang="en-US" sz="1400" dirty="0">
                    <a:solidFill>
                      <a:schemeClr val="tx1">
                        <a:lumMod val="75000"/>
                        <a:lumOff val="25000"/>
                      </a:schemeClr>
                    </a:solidFill>
                    <a:latin typeface="+mj-lt"/>
                  </a:rPr>
                  <a:t>or more role instances in different fault and upgrade </a:t>
                </a:r>
                <a:r>
                  <a:rPr lang="en-US" sz="1400" dirty="0" smtClean="0">
                    <a:solidFill>
                      <a:schemeClr val="tx1">
                        <a:lumMod val="75000"/>
                        <a:lumOff val="25000"/>
                      </a:schemeClr>
                    </a:solidFill>
                    <a:latin typeface="+mj-lt"/>
                  </a:rPr>
                  <a:t>domains    [Cloud SLAs]</a:t>
                </a:r>
              </a:p>
              <a:p>
                <a:pPr marL="342900" indent="-342900">
                  <a:buAutoNum type="arabicPeriod"/>
                </a:pPr>
                <a:endParaRPr lang="en-US" dirty="0">
                  <a:solidFill>
                    <a:schemeClr val="tx1">
                      <a:lumMod val="75000"/>
                      <a:lumOff val="25000"/>
                    </a:schemeClr>
                  </a:solidFill>
                  <a:latin typeface="+mj-lt"/>
                </a:endParaRPr>
              </a:p>
              <a:p>
                <a:r>
                  <a:rPr lang="en-US" dirty="0" smtClean="0">
                    <a:solidFill>
                      <a:schemeClr val="tx1">
                        <a:lumMod val="75000"/>
                        <a:lumOff val="25000"/>
                      </a:schemeClr>
                    </a:solidFill>
                    <a:latin typeface="+mj-lt"/>
                  </a:rPr>
                  <a:t>Example:  Azure Storage Uptime = </a:t>
                </a:r>
                <a14:m>
                  <m:oMath xmlns:m="http://schemas.openxmlformats.org/officeDocument/2006/math">
                    <m:r>
                      <a:rPr lang="en-US" b="0" i="1" smtClean="0">
                        <a:solidFill>
                          <a:schemeClr val="tx1">
                            <a:lumMod val="75000"/>
                            <a:lumOff val="25000"/>
                          </a:schemeClr>
                        </a:solidFill>
                        <a:latin typeface="Cambria Math"/>
                      </a:rPr>
                      <m:t>100%−</m:t>
                    </m:r>
                    <m:f>
                      <m:fPr>
                        <m:ctrlPr>
                          <a:rPr lang="en-US" b="0" i="1" smtClean="0">
                            <a:solidFill>
                              <a:schemeClr val="tx1">
                                <a:lumMod val="75000"/>
                                <a:lumOff val="25000"/>
                              </a:schemeClr>
                            </a:solidFill>
                            <a:latin typeface="Cambria Math"/>
                          </a:rPr>
                        </m:ctrlPr>
                      </m:fPr>
                      <m:num>
                        <m:r>
                          <a:rPr lang="en-US" i="1">
                            <a:solidFill>
                              <a:schemeClr val="tx1">
                                <a:lumMod val="75000"/>
                                <a:lumOff val="25000"/>
                              </a:schemeClr>
                            </a:solidFill>
                            <a:latin typeface="Cambria Math"/>
                          </a:rPr>
                          <m:t>𝐹𝑎𝑖𝑙𝑒𝑑</m:t>
                        </m:r>
                        <m:r>
                          <a:rPr lang="en-US" i="1">
                            <a:solidFill>
                              <a:schemeClr val="tx1">
                                <a:lumMod val="75000"/>
                                <a:lumOff val="25000"/>
                              </a:schemeClr>
                            </a:solidFill>
                            <a:latin typeface="Cambria Math"/>
                          </a:rPr>
                          <m:t> </m:t>
                        </m:r>
                        <m:r>
                          <a:rPr lang="en-US" i="1">
                            <a:solidFill>
                              <a:schemeClr val="tx1">
                                <a:lumMod val="75000"/>
                                <a:lumOff val="25000"/>
                              </a:schemeClr>
                            </a:solidFill>
                            <a:latin typeface="Cambria Math"/>
                          </a:rPr>
                          <m:t>𝑆𝑡𝑜𝑟𝑎𝑔𝑒</m:t>
                        </m:r>
                        <m:r>
                          <a:rPr lang="en-US" i="1">
                            <a:solidFill>
                              <a:schemeClr val="tx1">
                                <a:lumMod val="75000"/>
                                <a:lumOff val="25000"/>
                              </a:schemeClr>
                            </a:solidFill>
                            <a:latin typeface="Cambria Math"/>
                          </a:rPr>
                          <m:t> </m:t>
                        </m:r>
                        <m:r>
                          <a:rPr lang="en-US" i="1">
                            <a:solidFill>
                              <a:schemeClr val="tx1">
                                <a:lumMod val="75000"/>
                                <a:lumOff val="25000"/>
                              </a:schemeClr>
                            </a:solidFill>
                            <a:latin typeface="Cambria Math"/>
                          </a:rPr>
                          <m:t>𝑇𝑟𝑎𝑛𝑠𝑎𝑐𝑡𝑖𝑜𝑛𝑠</m:t>
                        </m:r>
                      </m:num>
                      <m:den>
                        <m:r>
                          <a:rPr lang="en-US" i="1">
                            <a:solidFill>
                              <a:schemeClr val="tx1">
                                <a:lumMod val="75000"/>
                                <a:lumOff val="25000"/>
                              </a:schemeClr>
                            </a:solidFill>
                            <a:latin typeface="Cambria Math"/>
                          </a:rPr>
                          <m:t>𝑇𝑜𝑡𝑎𝑙</m:t>
                        </m:r>
                        <m:r>
                          <a:rPr lang="en-US" i="1">
                            <a:solidFill>
                              <a:schemeClr val="tx1">
                                <a:lumMod val="75000"/>
                                <a:lumOff val="25000"/>
                              </a:schemeClr>
                            </a:solidFill>
                            <a:latin typeface="Cambria Math"/>
                          </a:rPr>
                          <m:t> </m:t>
                        </m:r>
                        <m:r>
                          <a:rPr lang="en-US" i="1">
                            <a:solidFill>
                              <a:schemeClr val="tx1">
                                <a:lumMod val="75000"/>
                                <a:lumOff val="25000"/>
                              </a:schemeClr>
                            </a:solidFill>
                            <a:latin typeface="Cambria Math"/>
                          </a:rPr>
                          <m:t>𝑆𝑡𝑜𝑟𝑎𝑔𝑒</m:t>
                        </m:r>
                        <m:r>
                          <a:rPr lang="en-US" i="1">
                            <a:solidFill>
                              <a:schemeClr val="tx1">
                                <a:lumMod val="75000"/>
                                <a:lumOff val="25000"/>
                              </a:schemeClr>
                            </a:solidFill>
                            <a:latin typeface="Cambria Math"/>
                          </a:rPr>
                          <m:t> </m:t>
                        </m:r>
                        <m:r>
                          <a:rPr lang="en-US" i="1">
                            <a:solidFill>
                              <a:schemeClr val="tx1">
                                <a:lumMod val="75000"/>
                                <a:lumOff val="25000"/>
                              </a:schemeClr>
                            </a:solidFill>
                            <a:latin typeface="Cambria Math"/>
                          </a:rPr>
                          <m:t>𝑇𝑟𝑎𝑛𝑠𝑎𝑐𝑡𝑖𝑜𝑛𝑠</m:t>
                        </m:r>
                      </m:den>
                    </m:f>
                  </m:oMath>
                </a14:m>
                <a:endParaRPr lang="en-US" b="0" dirty="0" smtClean="0">
                  <a:solidFill>
                    <a:schemeClr val="tx1">
                      <a:lumMod val="75000"/>
                      <a:lumOff val="25000"/>
                    </a:schemeClr>
                  </a:solidFill>
                  <a:latin typeface="+mj-lt"/>
                </a:endParaRPr>
              </a:p>
              <a:p>
                <a:pPr marL="285750" indent="-285750">
                  <a:buFont typeface="Arial" pitchFamily="34" charset="0"/>
                  <a:buChar char="•"/>
                </a:pPr>
                <a:r>
                  <a:rPr lang="en-US" dirty="0" smtClean="0">
                    <a:solidFill>
                      <a:schemeClr val="tx1">
                        <a:lumMod val="75000"/>
                        <a:lumOff val="25000"/>
                      </a:schemeClr>
                    </a:solidFill>
                    <a:latin typeface="+mj-lt"/>
                  </a:rPr>
                  <a:t>Failures Transactions includes completed but too slow</a:t>
                </a:r>
                <a:endParaRPr lang="en-US" dirty="0">
                  <a:solidFill>
                    <a:schemeClr val="tx1">
                      <a:lumMod val="75000"/>
                      <a:lumOff val="25000"/>
                    </a:schemeClr>
                  </a:solidFill>
                  <a:latin typeface="+mj-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57200" y="5181600"/>
                <a:ext cx="7619394" cy="1296317"/>
              </a:xfrm>
              <a:prstGeom prst="rect">
                <a:avLst/>
              </a:prstGeom>
              <a:blipFill rotWithShape="1">
                <a:blip r:embed="rId3"/>
                <a:stretch>
                  <a:fillRect l="-640" t="-469" b="-6103"/>
                </a:stretch>
              </a:blipFill>
            </p:spPr>
            <p:txBody>
              <a:bodyPr/>
              <a:lstStyle/>
              <a:p>
                <a:r>
                  <a:rPr lang="en-US">
                    <a:noFill/>
                  </a:rPr>
                  <a:t> </a:t>
                </a:r>
              </a:p>
            </p:txBody>
          </p:sp>
        </mc:Fallback>
      </mc:AlternateContent>
    </p:spTree>
    <p:extLst>
      <p:ext uri="{BB962C8B-B14F-4D97-AF65-F5344CB8AC3E}">
        <p14:creationId xmlns:p14="http://schemas.microsoft.com/office/powerpoint/2010/main" val="106394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SLAs, What are They Good For?</a:t>
            </a:r>
            <a:endParaRPr lang="en-US" sz="4400" dirty="0"/>
          </a:p>
        </p:txBody>
      </p:sp>
      <p:sp>
        <p:nvSpPr>
          <p:cNvPr id="3" name="Content Placeholder 2"/>
          <p:cNvSpPr>
            <a:spLocks noGrp="1"/>
          </p:cNvSpPr>
          <p:nvPr>
            <p:ph idx="1"/>
          </p:nvPr>
        </p:nvSpPr>
        <p:spPr>
          <a:xfrm>
            <a:off x="457200" y="1219200"/>
            <a:ext cx="8229600" cy="4952999"/>
          </a:xfrm>
        </p:spPr>
        <p:txBody>
          <a:bodyPr>
            <a:normAutofit/>
          </a:bodyPr>
          <a:lstStyle/>
          <a:p>
            <a:r>
              <a:rPr lang="en-US" sz="2800" dirty="0" smtClean="0"/>
              <a:t>Service Credits will likely not compensate for lost business and negative customer impact.</a:t>
            </a:r>
          </a:p>
          <a:p>
            <a:pPr>
              <a:spcBef>
                <a:spcPts val="1200"/>
              </a:spcBef>
            </a:pPr>
            <a:r>
              <a:rPr lang="en-US" sz="2800" dirty="0" smtClean="0"/>
              <a:t>Providers pay out service credits, but the cost in publicity is more.</a:t>
            </a:r>
          </a:p>
          <a:p>
            <a:pPr lvl="1"/>
            <a:r>
              <a:rPr lang="en-US" sz="2000" dirty="0" smtClean="0"/>
              <a:t>The market will reward those that </a:t>
            </a:r>
            <a:r>
              <a:rPr lang="en-US" sz="2000" b="1" dirty="0" smtClean="0"/>
              <a:t>keep their SLAs</a:t>
            </a:r>
          </a:p>
          <a:p>
            <a:pPr lvl="1"/>
            <a:r>
              <a:rPr lang="en-US" sz="2000" dirty="0" smtClean="0"/>
              <a:t>But Enterprise cloud users cannot afford to bet on the wrong provider.</a:t>
            </a:r>
          </a:p>
          <a:p>
            <a:pPr>
              <a:spcBef>
                <a:spcPts val="1200"/>
              </a:spcBef>
            </a:pPr>
            <a:r>
              <a:rPr lang="en-US" sz="2800" dirty="0" smtClean="0"/>
              <a:t>99.9% uptime = 9 </a:t>
            </a:r>
            <a:r>
              <a:rPr lang="en-US" sz="2800" dirty="0" err="1" smtClean="0"/>
              <a:t>hrs</a:t>
            </a:r>
            <a:r>
              <a:rPr lang="en-US" sz="2800" dirty="0" smtClean="0"/>
              <a:t>/</a:t>
            </a:r>
            <a:r>
              <a:rPr lang="en-US" sz="2800" dirty="0" err="1" smtClean="0"/>
              <a:t>yr</a:t>
            </a:r>
            <a:r>
              <a:rPr lang="en-US" sz="2800" dirty="0" smtClean="0"/>
              <a:t> down</a:t>
            </a:r>
          </a:p>
          <a:p>
            <a:pPr>
              <a:spcBef>
                <a:spcPts val="1200"/>
              </a:spcBef>
            </a:pPr>
            <a:r>
              <a:rPr lang="en-US" sz="2800" dirty="0" smtClean="0"/>
              <a:t>Must architect defensively</a:t>
            </a:r>
          </a:p>
          <a:p>
            <a:pPr lvl="1"/>
            <a:r>
              <a:rPr lang="en-US" sz="2000" dirty="0" smtClean="0"/>
              <a:t>More when we get to case studies</a:t>
            </a:r>
          </a:p>
        </p:txBody>
      </p:sp>
      <p:sp>
        <p:nvSpPr>
          <p:cNvPr id="4" name="Slide Number Placeholder 3"/>
          <p:cNvSpPr>
            <a:spLocks noGrp="1"/>
          </p:cNvSpPr>
          <p:nvPr>
            <p:ph type="sldNum" sz="quarter" idx="12"/>
          </p:nvPr>
        </p:nvSpPr>
        <p:spPr/>
        <p:txBody>
          <a:bodyPr/>
          <a:lstStyle/>
          <a:p>
            <a:fld id="{0E80665F-2521-4C7E-AB43-782584C3C534}" type="slidenum">
              <a:rPr lang="en-US" smtClean="0"/>
              <a:t>21</a:t>
            </a:fld>
            <a:endParaRPr lang="en-US"/>
          </a:p>
        </p:txBody>
      </p:sp>
    </p:spTree>
    <p:extLst>
      <p:ext uri="{BB962C8B-B14F-4D97-AF65-F5344CB8AC3E}">
        <p14:creationId xmlns:p14="http://schemas.microsoft.com/office/powerpoint/2010/main" val="266879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pPr fontAlgn="t"/>
            <a:r>
              <a:rPr lang="en-US" dirty="0"/>
              <a:t>Easy </a:t>
            </a:r>
            <a:r>
              <a:rPr lang="en-US" dirty="0" smtClean="0"/>
              <a:t>Integration - </a:t>
            </a:r>
            <a:r>
              <a:rPr lang="en-US" dirty="0"/>
              <a:t/>
            </a:r>
            <a:br>
              <a:rPr lang="en-US" dirty="0"/>
            </a:br>
            <a:r>
              <a:rPr lang="en-US" dirty="0"/>
              <a:t>Many </a:t>
            </a:r>
            <a:r>
              <a:rPr lang="en-US" dirty="0" smtClean="0"/>
              <a:t>Services, </a:t>
            </a:r>
            <a:r>
              <a:rPr lang="en-US" dirty="0"/>
              <a:t>One </a:t>
            </a:r>
            <a:r>
              <a:rPr lang="en-US" dirty="0" smtClean="0"/>
              <a:t>Provider</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22</a:t>
            </a:fld>
            <a:endParaRPr lang="en-US"/>
          </a:p>
        </p:txBody>
      </p:sp>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4600" y="1676400"/>
            <a:ext cx="6613451" cy="4313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632466"/>
            <a:ext cx="6093352" cy="4996934"/>
          </a:xfrm>
        </p:spPr>
        <p:txBody>
          <a:bodyPr>
            <a:normAutofit lnSpcReduction="10000"/>
          </a:bodyPr>
          <a:lstStyle/>
          <a:p>
            <a:pPr marL="0" indent="0">
              <a:buNone/>
            </a:pPr>
            <a:r>
              <a:rPr lang="en-US" dirty="0" smtClean="0"/>
              <a:t>Your Application, plus: </a:t>
            </a:r>
          </a:p>
          <a:p>
            <a:r>
              <a:rPr lang="en-US" dirty="0" smtClean="0"/>
              <a:t>Storage</a:t>
            </a:r>
          </a:p>
          <a:p>
            <a:r>
              <a:rPr lang="en-US" dirty="0" smtClean="0"/>
              <a:t>Databases</a:t>
            </a:r>
          </a:p>
          <a:p>
            <a:r>
              <a:rPr lang="en-US" dirty="0"/>
              <a:t>W</a:t>
            </a:r>
            <a:r>
              <a:rPr lang="en-US" dirty="0" smtClean="0"/>
              <a:t>eb Servers</a:t>
            </a:r>
          </a:p>
          <a:p>
            <a:r>
              <a:rPr lang="en-US" dirty="0" smtClean="0"/>
              <a:t>CDN</a:t>
            </a:r>
          </a:p>
          <a:p>
            <a:pPr marL="0" indent="0">
              <a:buNone/>
            </a:pPr>
            <a:r>
              <a:rPr lang="en-US" dirty="0" smtClean="0"/>
              <a:t>….all in the Cloud</a:t>
            </a:r>
            <a:endParaRPr lang="en-US" dirty="0"/>
          </a:p>
          <a:p>
            <a:pPr marL="0" indent="0">
              <a:buNone/>
            </a:pPr>
            <a:endParaRPr lang="en-US" dirty="0" smtClean="0"/>
          </a:p>
          <a:p>
            <a:pPr marL="0" indent="0">
              <a:buNone/>
            </a:pPr>
            <a:r>
              <a:rPr lang="en-US" dirty="0"/>
              <a:t>Availability and </a:t>
            </a:r>
            <a:endParaRPr lang="en-US" dirty="0" smtClean="0"/>
          </a:p>
          <a:p>
            <a:pPr marL="0" indent="0">
              <a:buNone/>
            </a:pPr>
            <a:r>
              <a:rPr lang="en-US" dirty="0" smtClean="0"/>
              <a:t>Interoperability </a:t>
            </a:r>
          </a:p>
          <a:p>
            <a:pPr marL="0" indent="0">
              <a:buNone/>
            </a:pPr>
            <a:r>
              <a:rPr lang="en-US" dirty="0" smtClean="0"/>
              <a:t>within </a:t>
            </a:r>
            <a:r>
              <a:rPr lang="en-US" dirty="0"/>
              <a:t>a single </a:t>
            </a:r>
            <a:endParaRPr lang="en-US" dirty="0" smtClean="0"/>
          </a:p>
          <a:p>
            <a:pPr marL="0" indent="0">
              <a:buNone/>
            </a:pPr>
            <a:r>
              <a:rPr lang="en-US" dirty="0" smtClean="0"/>
              <a:t>cloud provider</a:t>
            </a:r>
          </a:p>
          <a:p>
            <a:r>
              <a:rPr lang="en-US" dirty="0" smtClean="0"/>
              <a:t>Simpler </a:t>
            </a:r>
            <a:r>
              <a:rPr lang="en-US" dirty="0"/>
              <a:t>than building </a:t>
            </a:r>
            <a:r>
              <a:rPr lang="en-US" dirty="0" smtClean="0"/>
              <a:t>full </a:t>
            </a:r>
            <a:r>
              <a:rPr lang="en-US" dirty="0"/>
              <a:t>solution.  </a:t>
            </a:r>
          </a:p>
        </p:txBody>
      </p:sp>
      <p:sp>
        <p:nvSpPr>
          <p:cNvPr id="5" name="Rectangle 4"/>
          <p:cNvSpPr/>
          <p:nvPr/>
        </p:nvSpPr>
        <p:spPr>
          <a:xfrm>
            <a:off x="4724400" y="1459468"/>
            <a:ext cx="3195105" cy="369332"/>
          </a:xfrm>
          <a:prstGeom prst="rect">
            <a:avLst/>
          </a:prstGeom>
        </p:spPr>
        <p:txBody>
          <a:bodyPr wrap="none">
            <a:spAutoFit/>
          </a:bodyPr>
          <a:lstStyle/>
          <a:p>
            <a:r>
              <a:rPr lang="en-US" dirty="0" smtClean="0">
                <a:solidFill>
                  <a:schemeClr val="tx1">
                    <a:lumMod val="75000"/>
                    <a:lumOff val="25000"/>
                  </a:schemeClr>
                </a:solidFill>
                <a:latin typeface="+mj-lt"/>
              </a:rPr>
              <a:t>A Video Download Service</a:t>
            </a:r>
            <a:endParaRPr lang="en-US" dirty="0">
              <a:solidFill>
                <a:schemeClr val="tx1">
                  <a:lumMod val="75000"/>
                  <a:lumOff val="25000"/>
                </a:schemeClr>
              </a:solidFill>
              <a:latin typeface="+mj-lt"/>
            </a:endParaRPr>
          </a:p>
        </p:txBody>
      </p:sp>
    </p:spTree>
    <p:extLst>
      <p:ext uri="{BB962C8B-B14F-4D97-AF65-F5344CB8AC3E}">
        <p14:creationId xmlns:p14="http://schemas.microsoft.com/office/powerpoint/2010/main" val="679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Getting Into The Cloud</a:t>
            </a:r>
            <a:endParaRPr lang="en-US" dirty="0"/>
          </a:p>
        </p:txBody>
      </p:sp>
      <p:sp>
        <p:nvSpPr>
          <p:cNvPr id="6" name="Text Placeholder 5"/>
          <p:cNvSpPr>
            <a:spLocks noGrp="1"/>
          </p:cNvSpPr>
          <p:nvPr>
            <p:ph type="body" idx="1"/>
          </p:nvPr>
        </p:nvSpPr>
        <p:spPr/>
        <p:txBody>
          <a:bodyPr/>
          <a:lstStyle/>
          <a:p>
            <a:r>
              <a:rPr lang="en-US" dirty="0" smtClean="0"/>
              <a:t>Plan Pick and Execute</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23</a:t>
            </a:fld>
            <a:endParaRPr lang="en-US"/>
          </a:p>
        </p:txBody>
      </p:sp>
    </p:spTree>
    <p:extLst>
      <p:ext uri="{BB962C8B-B14F-4D97-AF65-F5344CB8AC3E}">
        <p14:creationId xmlns:p14="http://schemas.microsoft.com/office/powerpoint/2010/main" val="69692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Your Cloud Migration</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24</a:t>
            </a:fld>
            <a:endParaRPr lang="en-US"/>
          </a:p>
        </p:txBody>
      </p:sp>
      <p:pic>
        <p:nvPicPr>
          <p:cNvPr id="205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8673" y="1371600"/>
            <a:ext cx="8591550" cy="2293671"/>
          </a:xfrm>
          <a:prstGeom prst="roundRect">
            <a:avLst>
              <a:gd name="adj" fmla="val 8594"/>
            </a:avLst>
          </a:prstGeom>
          <a:solidFill>
            <a:srgbClr val="FFFFFF">
              <a:shade val="85000"/>
            </a:srgbClr>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457200" y="4114800"/>
            <a:ext cx="8229600" cy="22921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8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8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fontAlgn="ctr"/>
            <a:r>
              <a:rPr lang="en-US" dirty="0" smtClean="0"/>
              <a:t> </a:t>
            </a:r>
            <a:r>
              <a:rPr lang="en-US" dirty="0" smtClean="0">
                <a:solidFill>
                  <a:schemeClr val="tx1">
                    <a:lumMod val="65000"/>
                    <a:lumOff val="35000"/>
                  </a:schemeClr>
                </a:solidFill>
              </a:rPr>
              <a:t>Model courtesy of Amazon</a:t>
            </a:r>
          </a:p>
          <a:p>
            <a:pPr lvl="1" fontAlgn="ctr"/>
            <a:r>
              <a:rPr lang="en-US" dirty="0" smtClean="0">
                <a:solidFill>
                  <a:schemeClr val="tx1">
                    <a:lumMod val="65000"/>
                    <a:lumOff val="35000"/>
                  </a:schemeClr>
                </a:solidFill>
              </a:rPr>
              <a:t>Six step model</a:t>
            </a:r>
          </a:p>
          <a:p>
            <a:pPr lvl="1" fontAlgn="ctr"/>
            <a:r>
              <a:rPr lang="en-US" dirty="0" smtClean="0">
                <a:solidFill>
                  <a:schemeClr val="tx1">
                    <a:lumMod val="65000"/>
                    <a:lumOff val="35000"/>
                  </a:schemeClr>
                </a:solidFill>
              </a:rPr>
              <a:t>Plan, proof of concept, execution, optimize</a:t>
            </a:r>
          </a:p>
          <a:p>
            <a:pPr fontAlgn="ctr"/>
            <a:r>
              <a:rPr lang="en-US" dirty="0" smtClean="0">
                <a:solidFill>
                  <a:schemeClr val="tx1">
                    <a:lumMod val="65000"/>
                    <a:lumOff val="35000"/>
                  </a:schemeClr>
                </a:solidFill>
              </a:rPr>
              <a:t>Leaping into the Cloud</a:t>
            </a:r>
            <a:r>
              <a:rPr lang="en-US" dirty="0">
                <a:solidFill>
                  <a:schemeClr val="tx1">
                    <a:lumMod val="65000"/>
                    <a:lumOff val="35000"/>
                  </a:schemeClr>
                </a:solidFill>
              </a:rPr>
              <a:t> </a:t>
            </a:r>
            <a:r>
              <a:rPr lang="en-US" dirty="0" smtClean="0">
                <a:solidFill>
                  <a:schemeClr val="tx1">
                    <a:lumMod val="65000"/>
                    <a:lumOff val="35000"/>
                  </a:schemeClr>
                </a:solidFill>
              </a:rPr>
              <a:t>is mostly about planning and execution</a:t>
            </a:r>
          </a:p>
        </p:txBody>
      </p:sp>
      <p:sp>
        <p:nvSpPr>
          <p:cNvPr id="5" name="Rectangle 4"/>
          <p:cNvSpPr/>
          <p:nvPr/>
        </p:nvSpPr>
        <p:spPr>
          <a:xfrm>
            <a:off x="1828800" y="1295400"/>
            <a:ext cx="7111423" cy="2438400"/>
          </a:xfrm>
          <a:prstGeom prst="rect">
            <a:avLst/>
          </a:prstGeom>
          <a:solidFill>
            <a:schemeClr val="bg1">
              <a:lumMod val="85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630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each Application</a:t>
            </a:r>
            <a:endParaRPr lang="en-US" dirty="0"/>
          </a:p>
        </p:txBody>
      </p:sp>
      <p:sp>
        <p:nvSpPr>
          <p:cNvPr id="3" name="Content Placeholder 2"/>
          <p:cNvSpPr>
            <a:spLocks noGrp="1"/>
          </p:cNvSpPr>
          <p:nvPr>
            <p:ph idx="1"/>
          </p:nvPr>
        </p:nvSpPr>
        <p:spPr>
          <a:xfrm>
            <a:off x="457200" y="1066800"/>
            <a:ext cx="8229600" cy="4906963"/>
          </a:xfrm>
        </p:spPr>
        <p:txBody>
          <a:bodyPr/>
          <a:lstStyle/>
          <a:p>
            <a:pPr marL="0" indent="0">
              <a:buNone/>
            </a:pPr>
            <a:r>
              <a:rPr lang="en-US" dirty="0" smtClean="0"/>
              <a:t>The </a:t>
            </a:r>
            <a:r>
              <a:rPr lang="en-US" dirty="0"/>
              <a:t>c</a:t>
            </a:r>
            <a:r>
              <a:rPr lang="en-US" dirty="0" smtClean="0"/>
              <a:t>loud providers </a:t>
            </a:r>
            <a:r>
              <a:rPr lang="en-US" b="1" i="1" dirty="0" smtClean="0"/>
              <a:t>want</a:t>
            </a:r>
            <a:r>
              <a:rPr lang="en-US" dirty="0" smtClean="0"/>
              <a:t> you there</a:t>
            </a:r>
          </a:p>
          <a:p>
            <a:r>
              <a:rPr lang="en-US" dirty="0" smtClean="0"/>
              <a:t>Microsoft Azure</a:t>
            </a:r>
          </a:p>
          <a:p>
            <a:pPr lvl="1"/>
            <a:r>
              <a:rPr lang="en-US" dirty="0"/>
              <a:t>Microsoft Assessment and Planning (MAP) </a:t>
            </a:r>
            <a:r>
              <a:rPr lang="en-US" dirty="0" smtClean="0"/>
              <a:t>Toolkit      </a:t>
            </a:r>
            <a:r>
              <a:rPr lang="en-US" sz="1200" dirty="0" smtClean="0"/>
              <a:t>[</a:t>
            </a:r>
            <a:r>
              <a:rPr lang="en-US" sz="1200" dirty="0"/>
              <a:t>MAP Toolkit]</a:t>
            </a:r>
          </a:p>
          <a:p>
            <a:pPr lvl="2"/>
            <a:r>
              <a:rPr lang="en-US" dirty="0" smtClean="0"/>
              <a:t>Automatically finds your web apps, web servers and DBs</a:t>
            </a:r>
          </a:p>
          <a:p>
            <a:pPr lvl="2"/>
            <a:r>
              <a:rPr lang="en-US" dirty="0" smtClean="0"/>
              <a:t>Estimates what you need</a:t>
            </a:r>
          </a:p>
          <a:p>
            <a:pPr lvl="3"/>
            <a:r>
              <a:rPr lang="en-US" dirty="0" smtClean="0"/>
              <a:t>Azure compute instances </a:t>
            </a:r>
          </a:p>
          <a:p>
            <a:pPr lvl="3"/>
            <a:r>
              <a:rPr lang="en-US" dirty="0" smtClean="0"/>
              <a:t>SQL Azure DBs</a:t>
            </a:r>
          </a:p>
          <a:p>
            <a:pPr lvl="3"/>
            <a:r>
              <a:rPr lang="en-US" dirty="0" smtClean="0"/>
              <a:t>Bandwidth </a:t>
            </a:r>
          </a:p>
          <a:p>
            <a:pPr lvl="3"/>
            <a:r>
              <a:rPr lang="en-US" dirty="0" smtClean="0"/>
              <a:t>Storage</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25</a:t>
            </a:fld>
            <a:endParaRPr lang="en-US"/>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0" y="2590800"/>
            <a:ext cx="3872619" cy="3562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2600" y="4267200"/>
            <a:ext cx="2695575" cy="2533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754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Execute you plan</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26</a:t>
            </a:fld>
            <a:endParaRPr lang="en-US"/>
          </a:p>
        </p:txBody>
      </p:sp>
      <p:pic>
        <p:nvPicPr>
          <p:cNvPr id="205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8673" y="1219200"/>
            <a:ext cx="8591550" cy="2293671"/>
          </a:xfrm>
          <a:prstGeom prst="roundRect">
            <a:avLst>
              <a:gd name="adj" fmla="val 8594"/>
            </a:avLst>
          </a:prstGeom>
          <a:solidFill>
            <a:srgbClr val="FFFFFF">
              <a:shade val="85000"/>
            </a:srgbClr>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457200" y="3733800"/>
            <a:ext cx="8229600"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8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8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fontAlgn="ctr"/>
            <a:r>
              <a:rPr lang="en-US" dirty="0" smtClean="0">
                <a:solidFill>
                  <a:schemeClr val="tx1">
                    <a:lumMod val="65000"/>
                    <a:lumOff val="35000"/>
                  </a:schemeClr>
                </a:solidFill>
              </a:rPr>
              <a:t>Proof of Concept</a:t>
            </a:r>
          </a:p>
          <a:p>
            <a:pPr lvl="1" fontAlgn="ctr"/>
            <a:r>
              <a:rPr lang="en-US" dirty="0" smtClean="0">
                <a:solidFill>
                  <a:schemeClr val="tx1">
                    <a:lumMod val="65000"/>
                    <a:lumOff val="35000"/>
                  </a:schemeClr>
                </a:solidFill>
              </a:rPr>
              <a:t>Build a trial version in the cloud</a:t>
            </a:r>
          </a:p>
          <a:p>
            <a:pPr lvl="1" fontAlgn="ctr"/>
            <a:r>
              <a:rPr lang="en-US" dirty="0" smtClean="0">
                <a:solidFill>
                  <a:schemeClr val="tx1">
                    <a:lumMod val="65000"/>
                    <a:lumOff val="35000"/>
                  </a:schemeClr>
                </a:solidFill>
              </a:rPr>
              <a:t>Plan for data Migration and App Migration</a:t>
            </a:r>
          </a:p>
          <a:p>
            <a:pPr fontAlgn="ctr"/>
            <a:r>
              <a:rPr lang="en-US" dirty="0" smtClean="0">
                <a:solidFill>
                  <a:schemeClr val="tx1">
                    <a:lumMod val="65000"/>
                    <a:lumOff val="35000"/>
                  </a:schemeClr>
                </a:solidFill>
              </a:rPr>
              <a:t>To do this, you will need to pick a cloud provider</a:t>
            </a:r>
          </a:p>
        </p:txBody>
      </p:sp>
      <p:sp>
        <p:nvSpPr>
          <p:cNvPr id="7" name="Rectangle 6"/>
          <p:cNvSpPr/>
          <p:nvPr/>
        </p:nvSpPr>
        <p:spPr>
          <a:xfrm>
            <a:off x="228600" y="1143000"/>
            <a:ext cx="1600200" cy="2362200"/>
          </a:xfrm>
          <a:prstGeom prst="rect">
            <a:avLst/>
          </a:prstGeom>
          <a:solidFill>
            <a:schemeClr val="bg1">
              <a:lumMod val="85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96000" y="1143000"/>
            <a:ext cx="2971800" cy="2362200"/>
          </a:xfrm>
          <a:prstGeom prst="rect">
            <a:avLst/>
          </a:prstGeom>
          <a:solidFill>
            <a:schemeClr val="bg1">
              <a:lumMod val="85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439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the Services you need</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27</a:t>
            </a:fld>
            <a:endParaRPr lang="en-US"/>
          </a:p>
        </p:txBody>
      </p:sp>
      <p:grpSp>
        <p:nvGrpSpPr>
          <p:cNvPr id="11" name="Group 10"/>
          <p:cNvGrpSpPr/>
          <p:nvPr/>
        </p:nvGrpSpPr>
        <p:grpSpPr>
          <a:xfrm>
            <a:off x="4267200" y="1562258"/>
            <a:ext cx="4800600" cy="647542"/>
            <a:chOff x="231459" y="2746154"/>
            <a:chExt cx="1415145" cy="647542"/>
          </a:xfrm>
        </p:grpSpPr>
        <p:sp>
          <p:nvSpPr>
            <p:cNvPr id="12" name="Rounded Rectangle 11"/>
            <p:cNvSpPr/>
            <p:nvPr/>
          </p:nvSpPr>
          <p:spPr>
            <a:xfrm>
              <a:off x="231459" y="2746154"/>
              <a:ext cx="1415145" cy="64754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p:nvPr/>
          </p:nvSpPr>
          <p:spPr>
            <a:xfrm>
              <a:off x="250425" y="2765120"/>
              <a:ext cx="1377213" cy="6096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b="1" kern="1200" dirty="0" smtClean="0">
                  <a:latin typeface="+mj-lt"/>
                </a:rPr>
                <a:t>Dynamic Pricing Models</a:t>
              </a:r>
              <a:endParaRPr lang="en-US" b="1" kern="1200" dirty="0">
                <a:latin typeface="+mj-lt"/>
              </a:endParaRPr>
            </a:p>
          </p:txBody>
        </p:sp>
      </p:grpSp>
      <p:pic>
        <p:nvPicPr>
          <p:cNvPr id="1028" name="Picture 4" descr="Cloud Computing Cost Models: Long Term Contract, Retail, and Spot Market (Commodit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95628" y="2209800"/>
            <a:ext cx="4872172"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1000" y="1505187"/>
            <a:ext cx="3814628" cy="4819413"/>
          </a:xfrm>
        </p:spPr>
        <p:txBody>
          <a:bodyPr>
            <a:normAutofit/>
          </a:bodyPr>
          <a:lstStyle/>
          <a:p>
            <a:r>
              <a:rPr lang="en-US" dirty="0" smtClean="0"/>
              <a:t>Types of Services you need (Window/Linux)</a:t>
            </a:r>
          </a:p>
          <a:p>
            <a:r>
              <a:rPr lang="en-US" sz="2600" dirty="0"/>
              <a:t>Type of Contract</a:t>
            </a:r>
          </a:p>
          <a:p>
            <a:pPr lvl="1"/>
            <a:r>
              <a:rPr lang="en-US" sz="2000" dirty="0"/>
              <a:t>Different pricing</a:t>
            </a:r>
          </a:p>
          <a:p>
            <a:pPr lvl="1"/>
            <a:r>
              <a:rPr lang="en-US" sz="2000" dirty="0"/>
              <a:t>Different </a:t>
            </a:r>
            <a:r>
              <a:rPr lang="en-US" sz="2000" dirty="0" smtClean="0"/>
              <a:t>SLAs</a:t>
            </a:r>
            <a:endParaRPr lang="en-US" dirty="0" smtClean="0"/>
          </a:p>
          <a:p>
            <a:r>
              <a:rPr lang="en-US" dirty="0" smtClean="0"/>
              <a:t>Security Levels</a:t>
            </a:r>
          </a:p>
          <a:p>
            <a:pPr lvl="1"/>
            <a:r>
              <a:rPr lang="en-US" sz="2000" dirty="0" smtClean="0"/>
              <a:t>FISMA  Compliant – Federal Information Security Management Act </a:t>
            </a:r>
            <a:r>
              <a:rPr lang="en-US" sz="1600" dirty="0" smtClean="0"/>
              <a:t>[FISMA, 2002]</a:t>
            </a:r>
          </a:p>
          <a:p>
            <a:pPr lvl="1"/>
            <a:r>
              <a:rPr lang="en-US" sz="2000" dirty="0" smtClean="0"/>
              <a:t>Other Security compliance</a:t>
            </a:r>
          </a:p>
        </p:txBody>
      </p:sp>
    </p:spTree>
    <p:extLst>
      <p:ext uri="{BB962C8B-B14F-4D97-AF65-F5344CB8AC3E}">
        <p14:creationId xmlns:p14="http://schemas.microsoft.com/office/powerpoint/2010/main" val="408808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990600"/>
          </a:xfrm>
        </p:spPr>
        <p:txBody>
          <a:bodyPr/>
          <a:lstStyle/>
          <a:p>
            <a:r>
              <a:rPr lang="en-US" dirty="0"/>
              <a:t>Pick the Right </a:t>
            </a:r>
            <a:r>
              <a:rPr lang="en-US" dirty="0" smtClean="0"/>
              <a:t>Cloud Provider</a:t>
            </a:r>
            <a:endParaRPr lang="en-US" dirty="0"/>
          </a:p>
        </p:txBody>
      </p:sp>
      <p:sp>
        <p:nvSpPr>
          <p:cNvPr id="3" name="Content Placeholder 2"/>
          <p:cNvSpPr>
            <a:spLocks noGrp="1"/>
          </p:cNvSpPr>
          <p:nvPr>
            <p:ph idx="1"/>
          </p:nvPr>
        </p:nvSpPr>
        <p:spPr/>
        <p:txBody>
          <a:bodyPr/>
          <a:lstStyle/>
          <a:p>
            <a:r>
              <a:rPr lang="en-US" dirty="0" smtClean="0"/>
              <a:t>Handy </a:t>
            </a:r>
            <a:r>
              <a:rPr lang="en-US" dirty="0"/>
              <a:t>Cloud Computing Price Comparison Engines </a:t>
            </a:r>
            <a:r>
              <a:rPr lang="en-US" sz="1400" dirty="0"/>
              <a:t>[Cloud Tweaks, </a:t>
            </a:r>
            <a:r>
              <a:rPr lang="en-US" sz="1400" dirty="0" smtClean="0"/>
              <a:t>2011</a:t>
            </a:r>
            <a:r>
              <a:rPr lang="en-US" sz="1400" dirty="0"/>
              <a:t>] </a:t>
            </a:r>
            <a:endParaRPr lang="en-US" sz="1400" dirty="0" smtClean="0"/>
          </a:p>
          <a:p>
            <a:endParaRPr lang="en-US" dirty="0" smtClean="0"/>
          </a:p>
          <a:p>
            <a:pPr marL="457200" indent="-457200">
              <a:buFont typeface="+mj-lt"/>
              <a:buAutoNum type="arabicPeriod"/>
            </a:pPr>
            <a:r>
              <a:rPr lang="en-US" dirty="0" smtClean="0"/>
              <a:t>FindTheBest.com</a:t>
            </a:r>
          </a:p>
          <a:p>
            <a:pPr marL="457200" indent="-457200">
              <a:buFont typeface="+mj-lt"/>
              <a:buAutoNum type="arabicPeriod"/>
            </a:pPr>
            <a:endParaRPr lang="en-US" dirty="0"/>
          </a:p>
          <a:p>
            <a:pPr marL="457200" indent="-457200">
              <a:buFont typeface="+mj-lt"/>
              <a:buAutoNum type="arabicPeriod"/>
            </a:pPr>
            <a:r>
              <a:rPr lang="en-US" dirty="0" smtClean="0"/>
              <a:t> ServDex.com</a:t>
            </a:r>
          </a:p>
          <a:p>
            <a:pPr marL="457200" indent="-457200">
              <a:buFont typeface="+mj-lt"/>
              <a:buAutoNum type="arabicPeriod"/>
            </a:pPr>
            <a:endParaRPr lang="en-US" dirty="0"/>
          </a:p>
          <a:p>
            <a:pPr marL="457200" indent="-457200">
              <a:buFont typeface="+mj-lt"/>
              <a:buAutoNum type="arabicPeriod"/>
            </a:pPr>
            <a:r>
              <a:rPr lang="en-US" dirty="0" smtClean="0"/>
              <a:t>CloudSurfing.com</a:t>
            </a:r>
          </a:p>
          <a:p>
            <a:pPr marL="0" indent="0">
              <a:buNone/>
            </a:pPr>
            <a:endParaRPr lang="en-US" dirty="0" smtClean="0"/>
          </a:p>
          <a:p>
            <a:pPr marL="457200" indent="-457200">
              <a:buFont typeface="+mj-lt"/>
              <a:buAutoNum type="arabicPeriod" startAt="4"/>
            </a:pPr>
            <a:r>
              <a:rPr lang="en-US" dirty="0" smtClean="0"/>
              <a:t>Cloudarade.com</a:t>
            </a:r>
          </a:p>
          <a:p>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28</a:t>
            </a:fld>
            <a:endParaRPr lang="en-US"/>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23232" y="2057400"/>
            <a:ext cx="4368368" cy="2209800"/>
          </a:xfrm>
          <a:prstGeom prst="rect">
            <a:avLst/>
          </a:prstGeom>
          <a:ln w="15875" cap="sq">
            <a:solidFill>
              <a:srgbClr val="000000">
                <a:alpha val="50000"/>
              </a:srgbClr>
            </a:solidFill>
            <a:miter lim="800000"/>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2" name="Picture 4" descr="C:\Users\kenj\Pictures\CloudResearch\cloud-surfi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0" y="3267703"/>
            <a:ext cx="3581400" cy="2599697"/>
          </a:xfrm>
          <a:prstGeom prst="rect">
            <a:avLst/>
          </a:prstGeom>
          <a:ln w="15875" cap="sq">
            <a:solidFill>
              <a:srgbClr val="000000">
                <a:alpha val="50000"/>
              </a:srgbClr>
            </a:solidFill>
            <a:miter lim="800000"/>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3" name="Picture 5" descr="C:\Users\kenj\Pictures\CloudResearch\servdex-clou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52414" y="3657600"/>
            <a:ext cx="3715386" cy="2405673"/>
          </a:xfrm>
          <a:prstGeom prst="rect">
            <a:avLst/>
          </a:prstGeom>
          <a:ln w="15875" cap="sq">
            <a:solidFill>
              <a:srgbClr val="000000">
                <a:alpha val="50000"/>
              </a:srgbClr>
            </a:solidFill>
            <a:miter lim="800000"/>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63861" y="4355926"/>
            <a:ext cx="3208539" cy="2425874"/>
          </a:xfrm>
          <a:prstGeom prst="rect">
            <a:avLst/>
          </a:prstGeom>
          <a:ln w="15875" cap="sq">
            <a:solidFill>
              <a:srgbClr val="000000">
                <a:alpha val="50000"/>
              </a:srgbClr>
            </a:solidFill>
            <a:miter lim="800000"/>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2953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1000"/>
                                        <p:tgtEl>
                                          <p:spTgt spid="2050"/>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500"/>
                                        <p:tgtEl>
                                          <p:spTgt spid="3">
                                            <p:txEl>
                                              <p:pRg st="4" end="4"/>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1000"/>
                                        <p:tgtEl>
                                          <p:spTgt spid="2052"/>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053"/>
                                        </p:tgtEl>
                                        <p:attrNameLst>
                                          <p:attrName>style.visibility</p:attrName>
                                        </p:attrNameLst>
                                      </p:cBhvr>
                                      <p:to>
                                        <p:strVal val="visible"/>
                                      </p:to>
                                    </p:set>
                                    <p:animEffect transition="in" filter="fade">
                                      <p:cBhvr>
                                        <p:cTn id="24" dur="1000"/>
                                        <p:tgtEl>
                                          <p:spTgt spid="2053"/>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5 Amazing Cloud Case Studies</a:t>
            </a:r>
            <a:endParaRPr lang="en-US" dirty="0"/>
          </a:p>
        </p:txBody>
      </p:sp>
      <p:sp>
        <p:nvSpPr>
          <p:cNvPr id="6" name="Text Placeholder 5"/>
          <p:cNvSpPr>
            <a:spLocks noGrp="1"/>
          </p:cNvSpPr>
          <p:nvPr>
            <p:ph type="body" idx="1"/>
          </p:nvPr>
        </p:nvSpPr>
        <p:spPr>
          <a:xfrm>
            <a:off x="609600" y="4114800"/>
            <a:ext cx="7772400" cy="1131887"/>
          </a:xfrm>
        </p:spPr>
        <p:txBody>
          <a:bodyPr/>
          <a:lstStyle/>
          <a:p>
            <a:pPr lvl="1" algn="ctr"/>
            <a:r>
              <a:rPr lang="en-US" dirty="0">
                <a:solidFill>
                  <a:schemeClr val="tx1">
                    <a:lumMod val="65000"/>
                    <a:lumOff val="35000"/>
                  </a:schemeClr>
                </a:solidFill>
              </a:rPr>
              <a:t>Rewards, Risks &amp; Mitigations</a:t>
            </a:r>
          </a:p>
        </p:txBody>
      </p:sp>
      <p:sp>
        <p:nvSpPr>
          <p:cNvPr id="4" name="Slide Number Placeholder 3"/>
          <p:cNvSpPr>
            <a:spLocks noGrp="1"/>
          </p:cNvSpPr>
          <p:nvPr>
            <p:ph type="sldNum" sz="quarter" idx="12"/>
          </p:nvPr>
        </p:nvSpPr>
        <p:spPr/>
        <p:txBody>
          <a:bodyPr/>
          <a:lstStyle/>
          <a:p>
            <a:fld id="{0E80665F-2521-4C7E-AB43-782584C3C534}" type="slidenum">
              <a:rPr lang="en-US" smtClean="0"/>
              <a:t>29</a:t>
            </a:fld>
            <a:endParaRPr lang="en-US"/>
          </a:p>
        </p:txBody>
      </p:sp>
    </p:spTree>
    <p:extLst>
      <p:ext uri="{BB962C8B-B14F-4D97-AF65-F5344CB8AC3E}">
        <p14:creationId xmlns:p14="http://schemas.microsoft.com/office/powerpoint/2010/main" val="412893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Know?</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3</a:t>
            </a:fld>
            <a:endParaRPr lang="en-US"/>
          </a:p>
        </p:txBody>
      </p:sp>
      <p:pic>
        <p:nvPicPr>
          <p:cNvPr id="2050" name="Picture 2" descr="C:\Users\seliot\AppData\Local\Microsoft\Windows\Temporary Internet Files\Content.IE5\5DIURBZD\MC90006031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7314" y="2114849"/>
            <a:ext cx="3047086" cy="2838151"/>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nvSpPr>
        <p:spPr>
          <a:xfrm flipH="1">
            <a:off x="3352800" y="1371600"/>
            <a:ext cx="3123743" cy="1828800"/>
          </a:xfrm>
          <a:prstGeom prst="cloudCallout">
            <a:avLst/>
          </a:prstGeom>
          <a:blipFill dpi="0" rotWithShape="1">
            <a:blip r:embed="rId4" cstate="email">
              <a:extLst>
                <a:ext uri="{28A0092B-C50C-407E-A947-70E740481C1C}">
                  <a14:useLocalDpi xmlns:a14="http://schemas.microsoft.com/office/drawing/2010/main"/>
                </a:ext>
              </a:extLst>
            </a:blip>
            <a:srcRect/>
            <a:stretch>
              <a:fillRect/>
            </a:stretch>
          </a:blip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Content Placeholder 2"/>
          <p:cNvSpPr>
            <a:spLocks noGrp="1"/>
          </p:cNvSpPr>
          <p:nvPr>
            <p:ph idx="1"/>
          </p:nvPr>
        </p:nvSpPr>
        <p:spPr>
          <a:xfrm>
            <a:off x="381000" y="1524000"/>
            <a:ext cx="3200400" cy="1828800"/>
          </a:xfrm>
        </p:spPr>
        <p:txBody>
          <a:bodyPr>
            <a:noAutofit/>
          </a:bodyPr>
          <a:lstStyle/>
          <a:p>
            <a:r>
              <a:rPr lang="en-US" dirty="0"/>
              <a:t>J</a:t>
            </a:r>
            <a:r>
              <a:rPr lang="en-US" dirty="0" smtClean="0"/>
              <a:t>ust beginning with cloud</a:t>
            </a:r>
          </a:p>
          <a:p>
            <a:r>
              <a:rPr lang="en-US" dirty="0" smtClean="0"/>
              <a:t>Who has a major project coming up</a:t>
            </a:r>
          </a:p>
        </p:txBody>
      </p:sp>
      <p:sp>
        <p:nvSpPr>
          <p:cNvPr id="7" name="Content Placeholder 2"/>
          <p:cNvSpPr txBox="1">
            <a:spLocks/>
          </p:cNvSpPr>
          <p:nvPr/>
        </p:nvSpPr>
        <p:spPr>
          <a:xfrm>
            <a:off x="381000" y="3429000"/>
            <a:ext cx="4953000" cy="2819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a:t>Who has </a:t>
            </a:r>
            <a:r>
              <a:rPr lang="en-US" dirty="0" smtClean="0"/>
              <a:t>already implemented </a:t>
            </a:r>
            <a:r>
              <a:rPr lang="en-US" dirty="0"/>
              <a:t>a cloud </a:t>
            </a:r>
            <a:r>
              <a:rPr lang="en-US" dirty="0" smtClean="0"/>
              <a:t>service</a:t>
            </a:r>
          </a:p>
          <a:p>
            <a:r>
              <a:rPr lang="en-US" dirty="0" smtClean="0"/>
              <a:t>Anything ever gone wrong</a:t>
            </a:r>
          </a:p>
        </p:txBody>
      </p:sp>
    </p:spTree>
    <p:extLst>
      <p:ext uri="{BB962C8B-B14F-4D97-AF65-F5344CB8AC3E}">
        <p14:creationId xmlns:p14="http://schemas.microsoft.com/office/powerpoint/2010/main" val="240178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80665F-2521-4C7E-AB43-782584C3C534}" type="slidenum">
              <a:rPr lang="en-US" smtClean="0"/>
              <a:t>30</a:t>
            </a:fld>
            <a:endParaRPr lang="en-US"/>
          </a:p>
        </p:txBody>
      </p:sp>
      <p:graphicFrame>
        <p:nvGraphicFramePr>
          <p:cNvPr id="5" name="Diagram 4"/>
          <p:cNvGraphicFramePr/>
          <p:nvPr>
            <p:extLst>
              <p:ext uri="{D42A27DB-BD31-4B8C-83A1-F6EECF244321}">
                <p14:modId xmlns:p14="http://schemas.microsoft.com/office/powerpoint/2010/main" val="7810548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816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80665F-2521-4C7E-AB43-782584C3C534}" type="slidenum">
              <a:rPr lang="en-US" smtClean="0"/>
              <a:t>31</a:t>
            </a:fld>
            <a:endParaRPr lang="en-US"/>
          </a:p>
        </p:txBody>
      </p:sp>
      <p:graphicFrame>
        <p:nvGraphicFramePr>
          <p:cNvPr id="5" name="Diagram 4"/>
          <p:cNvGraphicFramePr/>
          <p:nvPr>
            <p:extLst>
              <p:ext uri="{D42A27DB-BD31-4B8C-83A1-F6EECF244321}">
                <p14:modId xmlns:p14="http://schemas.microsoft.com/office/powerpoint/2010/main" val="79505963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713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80665F-2521-4C7E-AB43-782584C3C534}" type="slidenum">
              <a:rPr lang="en-US" smtClean="0"/>
              <a:t>32</a:t>
            </a:fld>
            <a:endParaRPr lang="en-US"/>
          </a:p>
        </p:txBody>
      </p:sp>
      <p:graphicFrame>
        <p:nvGraphicFramePr>
          <p:cNvPr id="5" name="Diagram 4"/>
          <p:cNvGraphicFramePr/>
          <p:nvPr>
            <p:extLst>
              <p:ext uri="{D42A27DB-BD31-4B8C-83A1-F6EECF244321}">
                <p14:modId xmlns:p14="http://schemas.microsoft.com/office/powerpoint/2010/main" val="23232888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190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80665F-2521-4C7E-AB43-782584C3C534}" type="slidenum">
              <a:rPr lang="en-US" smtClean="0"/>
              <a:t>33</a:t>
            </a:fld>
            <a:endParaRPr lang="en-US"/>
          </a:p>
        </p:txBody>
      </p:sp>
      <p:graphicFrame>
        <p:nvGraphicFramePr>
          <p:cNvPr id="5" name="Diagram 4"/>
          <p:cNvGraphicFramePr/>
          <p:nvPr>
            <p:extLst>
              <p:ext uri="{D42A27DB-BD31-4B8C-83A1-F6EECF244321}">
                <p14:modId xmlns:p14="http://schemas.microsoft.com/office/powerpoint/2010/main" val="400989786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098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6705600" cy="1447800"/>
          </a:xfrm>
        </p:spPr>
        <p:txBody>
          <a:bodyPr/>
          <a:lstStyle/>
          <a:p>
            <a:r>
              <a:rPr lang="en-US" dirty="0" smtClean="0"/>
              <a:t>Amazon.com Elasticity and Cost Savings</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34</a:t>
            </a:fld>
            <a:endParaRPr lang="en-US"/>
          </a:p>
        </p:txBody>
      </p:sp>
      <p:graphicFrame>
        <p:nvGraphicFramePr>
          <p:cNvPr id="5" name="Diagram 4"/>
          <p:cNvGraphicFramePr/>
          <p:nvPr>
            <p:extLst>
              <p:ext uri="{D42A27DB-BD31-4B8C-83A1-F6EECF244321}">
                <p14:modId xmlns:p14="http://schemas.microsoft.com/office/powerpoint/2010/main" val="838210172"/>
              </p:ext>
            </p:extLst>
          </p:nvPr>
        </p:nvGraphicFramePr>
        <p:xfrm>
          <a:off x="152400" y="152400"/>
          <a:ext cx="2819400" cy="2097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81200" y="2209800"/>
            <a:ext cx="5762625" cy="41365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324600" y="6380791"/>
            <a:ext cx="1422184" cy="307777"/>
          </a:xfrm>
          <a:prstGeom prst="rect">
            <a:avLst/>
          </a:prstGeom>
        </p:spPr>
        <p:txBody>
          <a:bodyPr wrap="none">
            <a:spAutoFit/>
          </a:bodyPr>
          <a:lstStyle/>
          <a:p>
            <a:pPr>
              <a:defRPr/>
            </a:pPr>
            <a:r>
              <a:rPr lang="en-US" sz="1400" dirty="0">
                <a:latin typeface="+mj-lt"/>
              </a:rPr>
              <a:t>[Jenkins, 2011]</a:t>
            </a:r>
          </a:p>
        </p:txBody>
      </p:sp>
    </p:spTree>
    <p:extLst>
      <p:ext uri="{BB962C8B-B14F-4D97-AF65-F5344CB8AC3E}">
        <p14:creationId xmlns:p14="http://schemas.microsoft.com/office/powerpoint/2010/main" val="191252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
            <a:ext cx="7010400" cy="990600"/>
          </a:xfrm>
        </p:spPr>
        <p:txBody>
          <a:bodyPr/>
          <a:lstStyle/>
          <a:p>
            <a:r>
              <a:rPr lang="en-US" dirty="0" smtClean="0"/>
              <a:t>Website Traffic is Spikey</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35</a:t>
            </a:fld>
            <a:endParaRPr lang="en-US"/>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0" y="1282700"/>
            <a:ext cx="7423571"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val="3948370496"/>
              </p:ext>
            </p:extLst>
          </p:nvPr>
        </p:nvGraphicFramePr>
        <p:xfrm>
          <a:off x="76200" y="76200"/>
          <a:ext cx="1981200"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226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 Buffer</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36</a:t>
            </a:fld>
            <a:endParaRPr lang="en-US"/>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5706" y="1304925"/>
            <a:ext cx="7576294"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 6"/>
          <p:cNvGraphicFramePr/>
          <p:nvPr>
            <p:extLst>
              <p:ext uri="{D42A27DB-BD31-4B8C-83A1-F6EECF244321}">
                <p14:modId xmlns:p14="http://schemas.microsoft.com/office/powerpoint/2010/main" val="2480929280"/>
              </p:ext>
            </p:extLst>
          </p:nvPr>
        </p:nvGraphicFramePr>
        <p:xfrm>
          <a:off x="76200" y="76200"/>
          <a:ext cx="1981200"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011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0100" y="1314450"/>
            <a:ext cx="7513446"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Major Waste!</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37</a:t>
            </a:fld>
            <a:endParaRPr lang="en-US"/>
          </a:p>
        </p:txBody>
      </p:sp>
      <p:graphicFrame>
        <p:nvGraphicFramePr>
          <p:cNvPr id="7" name="Diagram 6"/>
          <p:cNvGraphicFramePr/>
          <p:nvPr>
            <p:extLst>
              <p:ext uri="{D42A27DB-BD31-4B8C-83A1-F6EECF244321}">
                <p14:modId xmlns:p14="http://schemas.microsoft.com/office/powerpoint/2010/main" val="737764363"/>
              </p:ext>
            </p:extLst>
          </p:nvPr>
        </p:nvGraphicFramePr>
        <p:xfrm>
          <a:off x="76200" y="76200"/>
          <a:ext cx="1981200"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391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it’s Even Worse</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38</a:t>
            </a:fld>
            <a:endParaRPr lang="en-US"/>
          </a:p>
        </p:txBody>
      </p:sp>
      <p:graphicFrame>
        <p:nvGraphicFramePr>
          <p:cNvPr id="7" name="Diagram 6"/>
          <p:cNvGraphicFramePr/>
          <p:nvPr>
            <p:extLst>
              <p:ext uri="{D42A27DB-BD31-4B8C-83A1-F6EECF244321}">
                <p14:modId xmlns:p14="http://schemas.microsoft.com/office/powerpoint/2010/main" val="145873022"/>
              </p:ext>
            </p:extLst>
          </p:nvPr>
        </p:nvGraphicFramePr>
        <p:xfrm>
          <a:off x="76200" y="76200"/>
          <a:ext cx="1981200" cy="157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http://www.wallstreetoasis.com/files/images/money-to-burn_0.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905000" y="1676400"/>
            <a:ext cx="5257800" cy="4721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17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2799" y="1333500"/>
            <a:ext cx="7724013" cy="506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Seasonality Spikes</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39</a:t>
            </a:fld>
            <a:endParaRPr lang="en-US"/>
          </a:p>
        </p:txBody>
      </p:sp>
      <p:graphicFrame>
        <p:nvGraphicFramePr>
          <p:cNvPr id="7" name="Diagram 6"/>
          <p:cNvGraphicFramePr/>
          <p:nvPr>
            <p:extLst>
              <p:ext uri="{D42A27DB-BD31-4B8C-83A1-F6EECF244321}">
                <p14:modId xmlns:p14="http://schemas.microsoft.com/office/powerpoint/2010/main" val="1411788060"/>
              </p:ext>
            </p:extLst>
          </p:nvPr>
        </p:nvGraphicFramePr>
        <p:xfrm>
          <a:off x="76200" y="76200"/>
          <a:ext cx="1981200"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488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Introduction</a:t>
            </a:r>
            <a:endParaRPr lang="en-US" dirty="0"/>
          </a:p>
        </p:txBody>
      </p:sp>
      <p:sp>
        <p:nvSpPr>
          <p:cNvPr id="3" name="Content Placeholder 2"/>
          <p:cNvSpPr>
            <a:spLocks noGrp="1"/>
          </p:cNvSpPr>
          <p:nvPr>
            <p:ph idx="1"/>
          </p:nvPr>
        </p:nvSpPr>
        <p:spPr>
          <a:xfrm>
            <a:off x="457200" y="1600201"/>
            <a:ext cx="8229600" cy="2895600"/>
          </a:xfrm>
        </p:spPr>
        <p:txBody>
          <a:bodyPr/>
          <a:lstStyle/>
          <a:p>
            <a:r>
              <a:rPr lang="en-US" dirty="0" smtClean="0"/>
              <a:t>About Clouds</a:t>
            </a:r>
          </a:p>
          <a:p>
            <a:r>
              <a:rPr lang="en-US" dirty="0" smtClean="0"/>
              <a:t>Cloud Rewards</a:t>
            </a:r>
          </a:p>
          <a:p>
            <a:r>
              <a:rPr lang="en-US" dirty="0" smtClean="0"/>
              <a:t>Getting Into The Cloud</a:t>
            </a:r>
          </a:p>
          <a:p>
            <a:r>
              <a:rPr lang="en-US" dirty="0"/>
              <a:t>5 Amazing Cloud Case </a:t>
            </a:r>
            <a:r>
              <a:rPr lang="en-US" dirty="0" smtClean="0"/>
              <a:t>Studies</a:t>
            </a:r>
          </a:p>
          <a:p>
            <a:pPr lvl="1"/>
            <a:r>
              <a:rPr lang="en-US" dirty="0" smtClean="0"/>
              <a:t>Rewards, Risks</a:t>
            </a:r>
            <a:r>
              <a:rPr lang="en-US" dirty="0"/>
              <a:t> </a:t>
            </a:r>
            <a:r>
              <a:rPr lang="en-US" dirty="0" smtClean="0"/>
              <a:t>&amp; Mitigations</a:t>
            </a:r>
          </a:p>
          <a:p>
            <a:r>
              <a:rPr lang="en-US" dirty="0" smtClean="0"/>
              <a:t>Testing in The Cloud</a:t>
            </a:r>
          </a:p>
          <a:p>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4</a:t>
            </a:fld>
            <a:endParaRPr lang="en-US"/>
          </a:p>
        </p:txBody>
      </p:sp>
      <p:sp>
        <p:nvSpPr>
          <p:cNvPr id="5" name="Content Placeholder 2"/>
          <p:cNvSpPr txBox="1">
            <a:spLocks/>
          </p:cNvSpPr>
          <p:nvPr/>
        </p:nvSpPr>
        <p:spPr>
          <a:xfrm>
            <a:off x="533400" y="5791200"/>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600" dirty="0" smtClean="0"/>
              <a:t>The latest version of this slide deck can be found at:</a:t>
            </a:r>
          </a:p>
          <a:p>
            <a:pPr marL="0" indent="0">
              <a:buNone/>
            </a:pPr>
            <a:r>
              <a:rPr lang="en-US" sz="1600" dirty="0">
                <a:hlinkClick r:id="rId2"/>
              </a:rPr>
              <a:t>http://www.setheliot.com/blog/bsc-east-2011</a:t>
            </a:r>
            <a:r>
              <a:rPr lang="en-US" sz="1600" dirty="0" smtClean="0">
                <a:hlinkClick r:id="rId2"/>
              </a:rPr>
              <a:t>/</a:t>
            </a:r>
            <a:r>
              <a:rPr lang="en-US" sz="1600" dirty="0" smtClean="0"/>
              <a:t> </a:t>
            </a:r>
            <a:endParaRPr lang="en-US" sz="1600" dirty="0"/>
          </a:p>
        </p:txBody>
      </p:sp>
      <p:pic>
        <p:nvPicPr>
          <p:cNvPr id="2052" name="Picture 4" descr="C:\Users\seliot\AppData\Local\Microsoft\Windows\Temporary Internet Files\Content.IE5\S08V4KFT\MP900431329[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06951" y="1219200"/>
            <a:ext cx="3308449"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9809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80665F-2521-4C7E-AB43-782584C3C534}" type="slidenum">
              <a:rPr lang="en-US" smtClean="0"/>
              <a:t>40</a:t>
            </a:fld>
            <a:endParaRPr lang="en-US"/>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295400"/>
            <a:ext cx="7726680" cy="5056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 y="76200"/>
            <a:ext cx="8229600" cy="990600"/>
          </a:xfrm>
        </p:spPr>
        <p:txBody>
          <a:bodyPr/>
          <a:lstStyle/>
          <a:p>
            <a:r>
              <a:rPr lang="en-US" dirty="0" smtClean="0"/>
              <a:t>Big Waste</a:t>
            </a:r>
            <a:endParaRPr lang="en-US" dirty="0"/>
          </a:p>
        </p:txBody>
      </p:sp>
      <p:graphicFrame>
        <p:nvGraphicFramePr>
          <p:cNvPr id="7" name="Diagram 6"/>
          <p:cNvGraphicFramePr/>
          <p:nvPr>
            <p:extLst>
              <p:ext uri="{D42A27DB-BD31-4B8C-83A1-F6EECF244321}">
                <p14:modId xmlns:p14="http://schemas.microsoft.com/office/powerpoint/2010/main" val="1279996058"/>
              </p:ext>
            </p:extLst>
          </p:nvPr>
        </p:nvGraphicFramePr>
        <p:xfrm>
          <a:off x="76200" y="76200"/>
          <a:ext cx="1981200" cy="157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7743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7315199" cy="990600"/>
          </a:xfrm>
        </p:spPr>
        <p:txBody>
          <a:bodyPr/>
          <a:lstStyle/>
          <a:p>
            <a:r>
              <a:rPr lang="en-US" sz="4400" dirty="0" smtClean="0"/>
              <a:t>Let’s Move to the Cloud</a:t>
            </a:r>
            <a:endParaRPr lang="en-US" sz="4400" dirty="0"/>
          </a:p>
        </p:txBody>
      </p:sp>
      <p:sp>
        <p:nvSpPr>
          <p:cNvPr id="4" name="Slide Number Placeholder 3"/>
          <p:cNvSpPr>
            <a:spLocks noGrp="1"/>
          </p:cNvSpPr>
          <p:nvPr>
            <p:ph type="sldNum" sz="quarter" idx="12"/>
          </p:nvPr>
        </p:nvSpPr>
        <p:spPr/>
        <p:txBody>
          <a:bodyPr/>
          <a:lstStyle/>
          <a:p>
            <a:fld id="{0E80665F-2521-4C7E-AB43-782584C3C534}" type="slidenum">
              <a:rPr lang="en-US" smtClean="0"/>
              <a:t>41</a:t>
            </a:fld>
            <a:endParaRPr lang="en-US"/>
          </a:p>
        </p:txBody>
      </p:sp>
      <p:graphicFrame>
        <p:nvGraphicFramePr>
          <p:cNvPr id="5" name="Diagram 4"/>
          <p:cNvGraphicFramePr/>
          <p:nvPr>
            <p:extLst>
              <p:ext uri="{D42A27DB-BD31-4B8C-83A1-F6EECF244321}">
                <p14:modId xmlns:p14="http://schemas.microsoft.com/office/powerpoint/2010/main" val="170160482"/>
              </p:ext>
            </p:extLst>
          </p:nvPr>
        </p:nvGraphicFramePr>
        <p:xfrm>
          <a:off x="-117987" y="24581"/>
          <a:ext cx="2403987" cy="1804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a:spLocks noGrp="1"/>
          </p:cNvSpPr>
          <p:nvPr>
            <p:ph idx="1"/>
          </p:nvPr>
        </p:nvSpPr>
        <p:spPr>
          <a:xfrm>
            <a:off x="457200" y="1828800"/>
            <a:ext cx="8229600" cy="4297363"/>
          </a:xfrm>
        </p:spPr>
        <p:txBody>
          <a:bodyPr vert="horz" lIns="91440" tIns="45720" rIns="91440" bIns="45720" rtlCol="0">
            <a:normAutofit/>
          </a:bodyPr>
          <a:lstStyle/>
          <a:p>
            <a:pPr>
              <a:spcBef>
                <a:spcPts val="1200"/>
              </a:spcBef>
            </a:pPr>
            <a:r>
              <a:rPr lang="en-US" sz="2800" dirty="0"/>
              <a:t>November 10th 2010 full migration to EC2</a:t>
            </a:r>
          </a:p>
          <a:p>
            <a:pPr>
              <a:spcBef>
                <a:spcPts val="1200"/>
              </a:spcBef>
            </a:pPr>
            <a:r>
              <a:rPr lang="en-US" sz="2800" dirty="0" smtClean="0"/>
              <a:t>Reduced </a:t>
            </a:r>
            <a:r>
              <a:rPr lang="en-US" sz="2800" dirty="0"/>
              <a:t>spending on server capacity</a:t>
            </a:r>
          </a:p>
          <a:p>
            <a:pPr>
              <a:spcBef>
                <a:spcPts val="1200"/>
              </a:spcBef>
            </a:pPr>
            <a:r>
              <a:rPr lang="en-US" sz="2800" dirty="0" smtClean="0"/>
              <a:t>Fleet </a:t>
            </a:r>
            <a:r>
              <a:rPr lang="en-US" sz="2800" dirty="0"/>
              <a:t>scales dynamically in increments as small as a single host</a:t>
            </a:r>
          </a:p>
          <a:p>
            <a:pPr>
              <a:spcBef>
                <a:spcPts val="1200"/>
              </a:spcBef>
            </a:pPr>
            <a:r>
              <a:rPr lang="en-US" sz="2800" dirty="0" smtClean="0"/>
              <a:t>Traffic </a:t>
            </a:r>
            <a:r>
              <a:rPr lang="en-US" sz="2800" dirty="0"/>
              <a:t>spikes handled with ease</a:t>
            </a:r>
          </a:p>
          <a:p>
            <a:pPr>
              <a:spcBef>
                <a:spcPts val="1200"/>
              </a:spcBef>
            </a:pPr>
            <a:r>
              <a:rPr lang="en-US" sz="2800" dirty="0" smtClean="0"/>
              <a:t>Cultural </a:t>
            </a:r>
            <a:r>
              <a:rPr lang="en-US" sz="2800" dirty="0"/>
              <a:t>change – aim for small server </a:t>
            </a:r>
            <a:r>
              <a:rPr lang="en-US" sz="2800" dirty="0" smtClean="0"/>
              <a:t>footprints</a:t>
            </a:r>
            <a:endParaRPr lang="en-US" sz="2800" dirty="0"/>
          </a:p>
        </p:txBody>
      </p:sp>
    </p:spTree>
    <p:extLst>
      <p:ext uri="{BB962C8B-B14F-4D97-AF65-F5344CB8AC3E}">
        <p14:creationId xmlns:p14="http://schemas.microsoft.com/office/powerpoint/2010/main" val="258454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76200"/>
            <a:ext cx="6324600" cy="990600"/>
          </a:xfrm>
        </p:spPr>
        <p:txBody>
          <a:bodyPr/>
          <a:lstStyle/>
          <a:p>
            <a:r>
              <a:rPr lang="en-US" dirty="0"/>
              <a:t>Business </a:t>
            </a:r>
            <a:r>
              <a:rPr lang="en-US" dirty="0" smtClean="0"/>
              <a:t>Continuity</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42</a:t>
            </a:fld>
            <a:endParaRPr lang="en-US"/>
          </a:p>
        </p:txBody>
      </p:sp>
      <p:pic>
        <p:nvPicPr>
          <p:cNvPr id="6146" name="Picture 2" descr="C:\Users\seliot\AppData\Local\Microsoft\Windows\Temporary Internet Files\Content.IE5\3N9ZN9KL\MC900434847[1].png"/>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3771900" y="266700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eliot\AppData\Local\Microsoft\Windows\Temporary Internet Files\Content.IE5\Q39W8Q1J\MC900104976[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1143000"/>
            <a:ext cx="1826057" cy="1826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seliot\AppData\Local\Microsoft\Windows\Temporary Internet Files\Content.IE5\S08V4KFT\MC900104978[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05600" y="1676400"/>
            <a:ext cx="1826971" cy="18269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seliot\AppData\Local\Microsoft\Windows\Temporary Internet Files\Content.IE5\CPB81V03\MC900104982[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19800" y="3505200"/>
            <a:ext cx="1817827" cy="18114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seliot\AppData\Local\Microsoft\Windows\Temporary Internet Files\Content.IE5\KZHADTVL\MC900104974[1].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828800" y="3963314"/>
            <a:ext cx="1826057" cy="18278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Diagram 11"/>
          <p:cNvGraphicFramePr/>
          <p:nvPr>
            <p:extLst>
              <p:ext uri="{D42A27DB-BD31-4B8C-83A1-F6EECF244321}">
                <p14:modId xmlns:p14="http://schemas.microsoft.com/office/powerpoint/2010/main" val="1498977797"/>
              </p:ext>
            </p:extLst>
          </p:nvPr>
        </p:nvGraphicFramePr>
        <p:xfrm>
          <a:off x="228600" y="304800"/>
          <a:ext cx="2819400" cy="20977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4" descr="C:\Users\seliot\AppData\Local\Microsoft\Windows\Temporary Internet Files\Content.IE5\0ML64AWQ\MC900104984[1].wmf"/>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074115" y="2514600"/>
            <a:ext cx="1821485" cy="181599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3657600" y="4906670"/>
            <a:ext cx="2519026" cy="1600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fov="2700000">
              <a:rot lat="21000000" lon="600000" rev="21594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797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500"/>
                            </p:stCondLst>
                            <p:childTnLst>
                              <p:par>
                                <p:cTn id="24" presetID="37" presetClass="path" presetSubtype="0" accel="50000" decel="50000" fill="hold" nodeType="afterEffect">
                                  <p:stCondLst>
                                    <p:cond delay="1000"/>
                                  </p:stCondLst>
                                  <p:childTnLst>
                                    <p:animMotion origin="layout" path="M 3.05556E-6 4.58015E-6 L 0.01284 -0.05876 C 0.01562 -0.07148 0.02066 -0.08906 0.02725 -0.10711 C 0.03472 -0.12769 0.04114 -0.14365 0.04652 -0.15406 L 0.07222 -0.20519 " pathEditMode="relative" rAng="-3887061" ptsTypes="FffFF">
                                      <p:cBhvr>
                                        <p:cTn id="25" dur="2000" fill="hold"/>
                                        <p:tgtEl>
                                          <p:spTgt spid="10"/>
                                        </p:tgtEl>
                                        <p:attrNameLst>
                                          <p:attrName>ppt_x</p:attrName>
                                          <p:attrName>ppt_y</p:attrName>
                                        </p:attrNameLst>
                                      </p:cBhvr>
                                      <p:rCtr x="3177" y="-10525"/>
                                    </p:animMotion>
                                  </p:childTnLst>
                                </p:cTn>
                              </p:par>
                              <p:par>
                                <p:cTn id="26" presetID="37" presetClass="path" presetSubtype="0" accel="50000" decel="50000" fill="hold" nodeType="withEffect">
                                  <p:stCondLst>
                                    <p:cond delay="1000"/>
                                  </p:stCondLst>
                                  <p:childTnLst>
                                    <p:animMotion origin="layout" path="M 4.16667E-6 -3.49526E-6 L -0.02639 -0.09114 C -0.03177 -0.1108 -0.04427 -0.13393 -0.0599 -0.15429 C -0.07743 -0.17765 -0.09427 -0.19269 -0.10903 -0.1994 L -0.17778 -0.23386 " pathEditMode="relative" rAng="13479165" ptsTypes="FffFF">
                                      <p:cBhvr>
                                        <p:cTn id="27" dur="2000" fill="hold"/>
                                        <p:tgtEl>
                                          <p:spTgt spid="9"/>
                                        </p:tgtEl>
                                        <p:attrNameLst>
                                          <p:attrName>ppt_x</p:attrName>
                                          <p:attrName>ppt_y</p:attrName>
                                        </p:attrNameLst>
                                      </p:cBhvr>
                                      <p:rCtr x="-7465" y="-13602"/>
                                    </p:animMotion>
                                  </p:childTnLst>
                                </p:cTn>
                              </p:par>
                              <p:par>
                                <p:cTn id="28" presetID="37" presetClass="path" presetSubtype="0" accel="50000" decel="50000" fill="hold" nodeType="withEffect">
                                  <p:stCondLst>
                                    <p:cond delay="1000"/>
                                  </p:stCondLst>
                                  <p:childTnLst>
                                    <p:animMotion origin="layout" path="M 2.5E-6 -1.85185E-6 L -0.05868 -0.00926 C -0.07101 -0.01111 -0.08941 -0.01157 -0.10851 -0.01041 C -0.13004 -0.00926 -0.1474 -0.00648 -0.15955 -0.00301 L -0.21771 0.0125 " pathEditMode="relative" rAng="10651913" ptsTypes="FffFF">
                                      <p:cBhvr>
                                        <p:cTn id="29" dur="2000" fill="hold"/>
                                        <p:tgtEl>
                                          <p:spTgt spid="7"/>
                                        </p:tgtEl>
                                        <p:attrNameLst>
                                          <p:attrName>ppt_x</p:attrName>
                                          <p:attrName>ppt_y</p:attrName>
                                        </p:attrNameLst>
                                      </p:cBhvr>
                                      <p:rCtr x="-10903" y="-208"/>
                                    </p:animMotion>
                                  </p:childTnLst>
                                </p:cTn>
                              </p:par>
                              <p:par>
                                <p:cTn id="30" presetID="37" presetClass="path" presetSubtype="0" accel="50000" decel="50000" fill="hold" nodeType="withEffect">
                                  <p:stCondLst>
                                    <p:cond delay="1000"/>
                                  </p:stCondLst>
                                  <p:childTnLst>
                                    <p:animMotion origin="layout" path="M -0.01319 -0.01735 L -0.05416 0.00786 C -0.06302 0.01318 -0.07343 0.02405 -0.08298 0.03747 C -0.09392 0.05251 -0.10121 0.06615 -0.10451 0.07818 L -0.12187 0.13416 " pathEditMode="relative" rAng="8021396" ptsTypes="FffFF">
                                      <p:cBhvr>
                                        <p:cTn id="31" dur="2000" fill="hold"/>
                                        <p:tgtEl>
                                          <p:spTgt spid="6"/>
                                        </p:tgtEl>
                                        <p:attrNameLst>
                                          <p:attrName>ppt_x</p:attrName>
                                          <p:attrName>ppt_y</p:attrName>
                                        </p:attrNameLst>
                                      </p:cBhvr>
                                      <p:rCtr x="-6233" y="6546"/>
                                    </p:animMotion>
                                  </p:childTnLst>
                                </p:cTn>
                              </p:par>
                              <p:par>
                                <p:cTn id="32" presetID="37" presetClass="path" presetSubtype="0" accel="50000" decel="50000" fill="hold" nodeType="withEffect">
                                  <p:stCondLst>
                                    <p:cond delay="1000"/>
                                  </p:stCondLst>
                                  <p:childTnLst>
                                    <p:animMotion origin="layout" path="M -3.33333E-6 2.96296E-6 L 0.07066 0.03541 C 0.08577 0.04352 0.10521 0.04421 0.12431 0.03611 C 0.14566 0.02777 0.16111 0.01365 0.17049 -0.00394 L 0.21563 -0.08473 " pathEditMode="relative" rAng="-985934" ptsTypes="FffFF">
                                      <p:cBhvr>
                                        <p:cTn id="33" dur="2000" fill="hold"/>
                                        <p:tgtEl>
                                          <p:spTgt spid="8"/>
                                        </p:tgtEl>
                                        <p:attrNameLst>
                                          <p:attrName>ppt_x</p:attrName>
                                          <p:attrName>ppt_y</p:attrName>
                                        </p:attrNameLst>
                                      </p:cBhvr>
                                      <p:rCtr x="11649" y="-301"/>
                                    </p:animMotion>
                                  </p:childTnLst>
                                </p:cTn>
                              </p:par>
                              <p:par>
                                <p:cTn id="34" presetID="10" presetClass="entr" presetSubtype="0" fill="hold" nodeType="withEffect">
                                  <p:stCondLst>
                                    <p:cond delay="0"/>
                                  </p:stCondLst>
                                  <p:childTnLst>
                                    <p:set>
                                      <p:cBhvr>
                                        <p:cTn id="35" dur="1" fill="hold">
                                          <p:stCondLst>
                                            <p:cond delay="0"/>
                                          </p:stCondLst>
                                        </p:cTn>
                                        <p:tgtEl>
                                          <p:spTgt spid="5122"/>
                                        </p:tgtEl>
                                        <p:attrNameLst>
                                          <p:attrName>style.visibility</p:attrName>
                                        </p:attrNameLst>
                                      </p:cBhvr>
                                      <p:to>
                                        <p:strVal val="visible"/>
                                      </p:to>
                                    </p:set>
                                    <p:animEffect transition="in" filter="fade">
                                      <p:cBhvr>
                                        <p:cTn id="36"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315200" cy="990600"/>
          </a:xfrm>
        </p:spPr>
        <p:txBody>
          <a:bodyPr/>
          <a:lstStyle/>
          <a:p>
            <a:r>
              <a:rPr lang="en-US" dirty="0" smtClean="0"/>
              <a:t>A Cautionary Tale</a:t>
            </a:r>
            <a:endParaRPr lang="en-US" dirty="0"/>
          </a:p>
        </p:txBody>
      </p:sp>
      <p:sp>
        <p:nvSpPr>
          <p:cNvPr id="3" name="Content Placeholder 2"/>
          <p:cNvSpPr>
            <a:spLocks noGrp="1"/>
          </p:cNvSpPr>
          <p:nvPr>
            <p:ph idx="1"/>
          </p:nvPr>
        </p:nvSpPr>
        <p:spPr>
          <a:xfrm>
            <a:off x="533399" y="5021416"/>
            <a:ext cx="8229600" cy="1401763"/>
          </a:xfrm>
        </p:spPr>
        <p:txBody>
          <a:bodyPr/>
          <a:lstStyle/>
          <a:p>
            <a:pPr marL="0" indent="0">
              <a:buNone/>
            </a:pPr>
            <a:r>
              <a:rPr lang="en-US" dirty="0" err="1" smtClean="0"/>
              <a:t>Farecast</a:t>
            </a:r>
            <a:r>
              <a:rPr lang="en-US" dirty="0" smtClean="0"/>
              <a:t> becomes Bing Travel</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43</a:t>
            </a:fld>
            <a:endParaRPr lang="en-US"/>
          </a:p>
        </p:txBody>
      </p:sp>
      <p:pic>
        <p:nvPicPr>
          <p:cNvPr id="5" name="Picture 2"/>
          <p:cNvPicPr>
            <a:picLocks noChangeAspect="1" noChangeArrowheads="1"/>
          </p:cNvPicPr>
          <p:nvPr/>
        </p:nvPicPr>
        <p:blipFill>
          <a:blip r:embed="rId2" cstate="print">
            <a:extLst/>
          </a:blip>
          <a:srcRect/>
          <a:stretch>
            <a:fillRect/>
          </a:stretch>
        </p:blipFill>
        <p:spPr bwMode="auto">
          <a:xfrm>
            <a:off x="533399" y="1749425"/>
            <a:ext cx="6448425" cy="3267075"/>
          </a:xfrm>
          <a:prstGeom prst="rect">
            <a:avLst/>
          </a:prstGeom>
          <a:noFill/>
          <a:extLst/>
        </p:spPr>
      </p:pic>
      <p:sp>
        <p:nvSpPr>
          <p:cNvPr id="6" name="Content Placeholder 2"/>
          <p:cNvSpPr txBox="1">
            <a:spLocks/>
          </p:cNvSpPr>
          <p:nvPr/>
        </p:nvSpPr>
        <p:spPr>
          <a:xfrm>
            <a:off x="6981824" y="1905000"/>
            <a:ext cx="2135633" cy="1477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dirty="0" smtClean="0"/>
              <a:t>April 2008</a:t>
            </a:r>
            <a:endParaRPr lang="en-US" dirty="0"/>
          </a:p>
        </p:txBody>
      </p:sp>
      <p:graphicFrame>
        <p:nvGraphicFramePr>
          <p:cNvPr id="7" name="Diagram 6"/>
          <p:cNvGraphicFramePr/>
          <p:nvPr>
            <p:extLst>
              <p:ext uri="{D42A27DB-BD31-4B8C-83A1-F6EECF244321}">
                <p14:modId xmlns:p14="http://schemas.microsoft.com/office/powerpoint/2010/main" val="989470755"/>
              </p:ext>
            </p:extLst>
          </p:nvPr>
        </p:nvGraphicFramePr>
        <p:xfrm>
          <a:off x="152400" y="76200"/>
          <a:ext cx="1981200"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283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Safety Net</a:t>
            </a:r>
          </a:p>
        </p:txBody>
      </p:sp>
      <p:pic>
        <p:nvPicPr>
          <p:cNvPr id="8194" name="Picture 2" descr="http://english.people.com.cn/200610/08/images/xin_39100308100754816607.jpg"/>
          <p:cNvPicPr>
            <a:picLocks noChangeAspect="1" noChangeArrowheads="1"/>
          </p:cNvPicPr>
          <p:nvPr/>
        </p:nvPicPr>
        <p:blipFill>
          <a:blip r:embed="rId2" cstate="print">
            <a:extLst/>
          </a:blip>
          <a:srcRect/>
          <a:stretch>
            <a:fillRect/>
          </a:stretch>
        </p:blipFill>
        <p:spPr bwMode="auto">
          <a:xfrm>
            <a:off x="3461240" y="1195965"/>
            <a:ext cx="5526610" cy="488183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4" name="Title 1"/>
          <p:cNvSpPr txBox="1">
            <a:spLocks/>
          </p:cNvSpPr>
          <p:nvPr/>
        </p:nvSpPr>
        <p:spPr bwMode="auto">
          <a:xfrm>
            <a:off x="40943" y="1986549"/>
            <a:ext cx="3411941" cy="378190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0" fontAlgn="base" hangingPunct="0">
              <a:lnSpc>
                <a:spcPct val="90000"/>
              </a:lnSpc>
              <a:spcBef>
                <a:spcPct val="0"/>
              </a:spcBef>
              <a:spcAft>
                <a:spcPct val="0"/>
              </a:spcAft>
              <a:defRPr sz="3200" b="1">
                <a:solidFill>
                  <a:srgbClr val="FF9933"/>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Segoe Semibold" pitchFamily="34" charset="0"/>
              </a:defRPr>
            </a:lvl2pPr>
            <a:lvl3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Segoe Semibold" pitchFamily="34" charset="0"/>
              </a:defRPr>
            </a:lvl3pPr>
            <a:lvl4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Segoe Semibold" pitchFamily="34" charset="0"/>
              </a:defRPr>
            </a:lvl4pPr>
            <a:lvl5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Segoe Semibold" pitchFamily="34" charset="0"/>
              </a:defRPr>
            </a:lvl5pPr>
            <a:lvl6pPr marL="4572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Segoe Semibold" pitchFamily="34" charset="0"/>
              </a:defRPr>
            </a:lvl6pPr>
            <a:lvl7pPr marL="9144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Segoe Semibold" pitchFamily="34" charset="0"/>
              </a:defRPr>
            </a:lvl7pPr>
            <a:lvl8pPr marL="13716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Segoe Semibold" pitchFamily="34" charset="0"/>
              </a:defRPr>
            </a:lvl8pPr>
            <a:lvl9pPr marL="18288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Segoe Semibold" pitchFamily="34" charset="0"/>
              </a:defRPr>
            </a:lvl9pPr>
          </a:lstStyle>
          <a:p>
            <a:pPr algn="ctr"/>
            <a:r>
              <a:rPr lang="en-US" b="0" dirty="0" smtClean="0">
                <a:solidFill>
                  <a:schemeClr val="tx1">
                    <a:lumMod val="65000"/>
                    <a:lumOff val="35000"/>
                  </a:schemeClr>
                </a:solidFill>
                <a:effectLst/>
                <a:cs typeface="Calibri" pitchFamily="34" charset="0"/>
              </a:rPr>
              <a:t>Service housed in a single Datacenter.</a:t>
            </a:r>
          </a:p>
          <a:p>
            <a:pPr algn="ctr"/>
            <a:endParaRPr lang="en-US" b="0" dirty="0">
              <a:solidFill>
                <a:schemeClr val="tx1">
                  <a:lumMod val="65000"/>
                  <a:lumOff val="35000"/>
                </a:schemeClr>
              </a:solidFill>
              <a:effectLst/>
              <a:cs typeface="Calibri" pitchFamily="34" charset="0"/>
            </a:endParaRPr>
          </a:p>
          <a:p>
            <a:pPr algn="ctr"/>
            <a:r>
              <a:rPr lang="en-US" b="0" dirty="0" smtClean="0">
                <a:solidFill>
                  <a:schemeClr val="tx1">
                    <a:lumMod val="65000"/>
                    <a:lumOff val="35000"/>
                  </a:schemeClr>
                </a:solidFill>
                <a:effectLst/>
                <a:cs typeface="Calibri" pitchFamily="34" charset="0"/>
              </a:rPr>
              <a:t>No Budget for 2</a:t>
            </a:r>
            <a:r>
              <a:rPr lang="en-US" b="0" baseline="30000" dirty="0" smtClean="0">
                <a:solidFill>
                  <a:schemeClr val="tx1">
                    <a:lumMod val="65000"/>
                    <a:lumOff val="35000"/>
                  </a:schemeClr>
                </a:solidFill>
                <a:effectLst/>
                <a:cs typeface="Calibri" pitchFamily="34" charset="0"/>
              </a:rPr>
              <a:t>nd</a:t>
            </a:r>
            <a:r>
              <a:rPr lang="en-US" b="0" dirty="0" smtClean="0">
                <a:solidFill>
                  <a:schemeClr val="tx1">
                    <a:lumMod val="65000"/>
                    <a:lumOff val="35000"/>
                  </a:schemeClr>
                </a:solidFill>
                <a:effectLst/>
                <a:cs typeface="Calibri" pitchFamily="34" charset="0"/>
              </a:rPr>
              <a:t> DC </a:t>
            </a:r>
            <a:r>
              <a:rPr lang="en-US" b="0" dirty="0" err="1" smtClean="0">
                <a:solidFill>
                  <a:schemeClr val="tx1">
                    <a:lumMod val="65000"/>
                    <a:lumOff val="35000"/>
                  </a:schemeClr>
                </a:solidFill>
                <a:effectLst/>
                <a:cs typeface="Calibri" pitchFamily="34" charset="0"/>
              </a:rPr>
              <a:t>Buildout</a:t>
            </a:r>
            <a:r>
              <a:rPr lang="en-US" b="0" dirty="0" smtClean="0">
                <a:solidFill>
                  <a:schemeClr val="tx1">
                    <a:lumMod val="65000"/>
                    <a:lumOff val="35000"/>
                  </a:schemeClr>
                </a:solidFill>
                <a:effectLst/>
                <a:cs typeface="Calibri" pitchFamily="34" charset="0"/>
              </a:rPr>
              <a:t>.</a:t>
            </a:r>
          </a:p>
        </p:txBody>
      </p:sp>
      <p:graphicFrame>
        <p:nvGraphicFramePr>
          <p:cNvPr id="5" name="Diagram 4"/>
          <p:cNvGraphicFramePr/>
          <p:nvPr>
            <p:extLst>
              <p:ext uri="{D42A27DB-BD31-4B8C-83A1-F6EECF244321}">
                <p14:modId xmlns:p14="http://schemas.microsoft.com/office/powerpoint/2010/main" val="459923134"/>
              </p:ext>
            </p:extLst>
          </p:nvPr>
        </p:nvGraphicFramePr>
        <p:xfrm>
          <a:off x="152400" y="76200"/>
          <a:ext cx="1981200"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350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71800"/>
            <a:ext cx="5094295" cy="1295400"/>
          </a:xfrm>
        </p:spPr>
        <p:txBody>
          <a:bodyPr/>
          <a:lstStyle/>
          <a:p>
            <a:pPr algn="l">
              <a:lnSpc>
                <a:spcPct val="100000"/>
              </a:lnSpc>
              <a:spcBef>
                <a:spcPts val="400"/>
              </a:spcBef>
            </a:pPr>
            <a:r>
              <a:rPr lang="en-US" sz="2400" dirty="0">
                <a:solidFill>
                  <a:schemeClr val="tx1">
                    <a:lumMod val="65000"/>
                    <a:lumOff val="35000"/>
                  </a:schemeClr>
                </a:solidFill>
                <a:effectLst/>
                <a:latin typeface="+mj-lt"/>
                <a:ea typeface="+mn-ea"/>
                <a:cs typeface="+mn-cs"/>
              </a:rPr>
              <a:t>July 2009</a:t>
            </a:r>
            <a:br>
              <a:rPr lang="en-US" sz="2400" dirty="0">
                <a:solidFill>
                  <a:schemeClr val="tx1">
                    <a:lumMod val="65000"/>
                    <a:lumOff val="35000"/>
                  </a:schemeClr>
                </a:solidFill>
                <a:effectLst/>
                <a:latin typeface="+mj-lt"/>
                <a:ea typeface="+mn-ea"/>
                <a:cs typeface="+mn-cs"/>
              </a:rPr>
            </a:br>
            <a:r>
              <a:rPr lang="en-US" sz="2400" dirty="0">
                <a:solidFill>
                  <a:schemeClr val="tx1">
                    <a:lumMod val="65000"/>
                    <a:lumOff val="35000"/>
                  </a:schemeClr>
                </a:solidFill>
                <a:effectLst/>
                <a:latin typeface="+mj-lt"/>
                <a:ea typeface="+mn-ea"/>
                <a:cs typeface="+mn-cs"/>
              </a:rPr>
              <a:t>Disaster </a:t>
            </a:r>
            <a:r>
              <a:rPr lang="en-US" sz="2400" dirty="0" smtClean="0">
                <a:solidFill>
                  <a:schemeClr val="tx1">
                    <a:lumMod val="65000"/>
                    <a:lumOff val="35000"/>
                  </a:schemeClr>
                </a:solidFill>
                <a:effectLst/>
                <a:latin typeface="+mj-lt"/>
                <a:ea typeface="+mn-ea"/>
                <a:cs typeface="+mn-cs"/>
              </a:rPr>
              <a:t>Strikes!</a:t>
            </a:r>
            <a:br>
              <a:rPr lang="en-US" sz="2400" dirty="0" smtClean="0">
                <a:solidFill>
                  <a:schemeClr val="tx1">
                    <a:lumMod val="65000"/>
                    <a:lumOff val="35000"/>
                  </a:schemeClr>
                </a:solidFill>
                <a:effectLst/>
                <a:latin typeface="+mj-lt"/>
                <a:ea typeface="+mn-ea"/>
                <a:cs typeface="+mn-cs"/>
              </a:rPr>
            </a:br>
            <a:r>
              <a:rPr lang="en-US" sz="2400" dirty="0" smtClean="0">
                <a:solidFill>
                  <a:schemeClr val="tx1">
                    <a:lumMod val="65000"/>
                    <a:lumOff val="35000"/>
                  </a:schemeClr>
                </a:solidFill>
                <a:effectLst/>
                <a:latin typeface="+mj-lt"/>
                <a:ea typeface="+mn-ea"/>
                <a:cs typeface="+mn-cs"/>
              </a:rPr>
              <a:t>An </a:t>
            </a:r>
            <a:r>
              <a:rPr lang="en-US" sz="2400" dirty="0">
                <a:solidFill>
                  <a:schemeClr val="tx1">
                    <a:lumMod val="65000"/>
                    <a:lumOff val="35000"/>
                  </a:schemeClr>
                </a:solidFill>
                <a:effectLst/>
                <a:latin typeface="+mj-lt"/>
                <a:ea typeface="+mn-ea"/>
                <a:cs typeface="+mn-cs"/>
              </a:rPr>
              <a:t>Electrical Fire @ Fisher </a:t>
            </a:r>
            <a:r>
              <a:rPr lang="en-US" sz="2400" dirty="0" smtClean="0">
                <a:solidFill>
                  <a:schemeClr val="tx1">
                    <a:lumMod val="65000"/>
                    <a:lumOff val="35000"/>
                  </a:schemeClr>
                </a:solidFill>
                <a:effectLst/>
                <a:latin typeface="+mj-lt"/>
                <a:ea typeface="+mn-ea"/>
                <a:cs typeface="+mn-cs"/>
              </a:rPr>
              <a:t>Plaza</a:t>
            </a:r>
            <a:endParaRPr lang="en-US" sz="2400" dirty="0">
              <a:solidFill>
                <a:schemeClr val="tx1">
                  <a:lumMod val="65000"/>
                  <a:lumOff val="35000"/>
                </a:schemeClr>
              </a:solidFill>
              <a:effectLst/>
              <a:latin typeface="+mj-lt"/>
              <a:ea typeface="+mn-ea"/>
              <a:cs typeface="+mn-cs"/>
            </a:endParaRPr>
          </a:p>
        </p:txBody>
      </p:sp>
      <p:pic>
        <p:nvPicPr>
          <p:cNvPr id="5" name="Picture 2" descr="http://assets.bizjournals.com/cms_media/images/fisher3.jpg?site=techflash.com"/>
          <p:cNvPicPr>
            <a:picLocks noChangeAspect="1" noChangeArrowheads="1"/>
          </p:cNvPicPr>
          <p:nvPr/>
        </p:nvPicPr>
        <p:blipFill>
          <a:blip r:embed="rId2" cstate="print">
            <a:extLst/>
          </a:blip>
          <a:srcRect/>
          <a:stretch>
            <a:fillRect/>
          </a:stretch>
        </p:blipFill>
        <p:spPr bwMode="auto">
          <a:xfrm rot="16200000">
            <a:off x="3921584" y="1649206"/>
            <a:ext cx="6931465" cy="3486119"/>
          </a:xfrm>
          <a:prstGeom prst="rect">
            <a:avLst/>
          </a:prstGeom>
          <a:noFill/>
          <a:extLst/>
        </p:spPr>
      </p:pic>
      <p:pic>
        <p:nvPicPr>
          <p:cNvPr id="4" name="Picture 4" descr="http://www.conversationmarketing.com/fisherfire/noooo-data-cent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0" y="852829"/>
            <a:ext cx="2419276" cy="2509939"/>
          </a:xfrm>
          <a:prstGeom prst="rect">
            <a:avLst/>
          </a:prstGeom>
          <a:ln>
            <a:noFill/>
          </a:ln>
          <a:effectLst>
            <a:outerShdw blurRad="292100" dist="139700" dir="2700000" algn="tl" rotWithShape="0">
              <a:srgbClr val="333333">
                <a:alpha val="65000"/>
              </a:srgbClr>
            </a:outerShdw>
          </a:effectLst>
          <a:extLst/>
        </p:spPr>
      </p:pic>
      <p:sp>
        <p:nvSpPr>
          <p:cNvPr id="6" name="Title 1"/>
          <p:cNvSpPr txBox="1">
            <a:spLocks/>
          </p:cNvSpPr>
          <p:nvPr/>
        </p:nvSpPr>
        <p:spPr>
          <a:xfrm>
            <a:off x="304800" y="4114800"/>
            <a:ext cx="5094295" cy="133657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48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lnSpc>
                <a:spcPct val="100000"/>
              </a:lnSpc>
              <a:spcBef>
                <a:spcPts val="400"/>
              </a:spcBef>
            </a:pPr>
            <a:r>
              <a:rPr lang="en-US" sz="2400" dirty="0" smtClean="0">
                <a:solidFill>
                  <a:schemeClr val="tx1">
                    <a:lumMod val="65000"/>
                    <a:lumOff val="35000"/>
                  </a:schemeClr>
                </a:solidFill>
                <a:effectLst/>
                <a:latin typeface="+mj-lt"/>
                <a:ea typeface="+mn-ea"/>
                <a:cs typeface="+mn-cs"/>
              </a:rPr>
              <a:t>TV Stations, Radio Stations, Online Games, &amp; Bing Travel</a:t>
            </a:r>
            <a:endParaRPr lang="en-US" sz="2400" dirty="0">
              <a:solidFill>
                <a:schemeClr val="tx1">
                  <a:lumMod val="65000"/>
                  <a:lumOff val="35000"/>
                </a:schemeClr>
              </a:solidFill>
              <a:effectLst/>
              <a:latin typeface="+mj-lt"/>
              <a:ea typeface="+mn-ea"/>
              <a:cs typeface="+mn-cs"/>
            </a:endParaRPr>
          </a:p>
        </p:txBody>
      </p:sp>
      <p:graphicFrame>
        <p:nvGraphicFramePr>
          <p:cNvPr id="7" name="Diagram 6"/>
          <p:cNvGraphicFramePr/>
          <p:nvPr>
            <p:extLst>
              <p:ext uri="{D42A27DB-BD31-4B8C-83A1-F6EECF244321}">
                <p14:modId xmlns:p14="http://schemas.microsoft.com/office/powerpoint/2010/main" val="459923134"/>
              </p:ext>
            </p:extLst>
          </p:nvPr>
        </p:nvGraphicFramePr>
        <p:xfrm>
          <a:off x="152400" y="76200"/>
          <a:ext cx="1981200" cy="157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192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9344" y="491320"/>
            <a:ext cx="5354656" cy="1947080"/>
          </a:xfrm>
        </p:spPr>
        <p:txBody>
          <a:bodyPr/>
          <a:lstStyle/>
          <a:p>
            <a:pPr algn="ctr"/>
            <a:r>
              <a:rPr lang="en-US" dirty="0"/>
              <a:t>Bing Travel is now</a:t>
            </a:r>
          </a:p>
        </p:txBody>
      </p:sp>
      <p:pic>
        <p:nvPicPr>
          <p:cNvPr id="6" name="Picture 2" descr="http://www.inxsol.com/images2_0/datacenter.png"/>
          <p:cNvPicPr>
            <a:picLocks noChangeAspect="1" noChangeArrowheads="1"/>
          </p:cNvPicPr>
          <p:nvPr/>
        </p:nvPicPr>
        <p:blipFill>
          <a:blip r:embed="rId2" cstate="print">
            <a:extLst/>
          </a:blip>
          <a:srcRect/>
          <a:stretch>
            <a:fillRect/>
          </a:stretch>
        </p:blipFill>
        <p:spPr bwMode="auto">
          <a:xfrm>
            <a:off x="298560" y="304800"/>
            <a:ext cx="3338384" cy="3408163"/>
          </a:xfrm>
          <a:prstGeom prst="rect">
            <a:avLst/>
          </a:prstGeom>
          <a:noFill/>
          <a:extLst/>
        </p:spPr>
      </p:pic>
      <p:sp>
        <p:nvSpPr>
          <p:cNvPr id="7" name="Title 1"/>
          <p:cNvSpPr txBox="1">
            <a:spLocks/>
          </p:cNvSpPr>
          <p:nvPr/>
        </p:nvSpPr>
        <p:spPr bwMode="auto">
          <a:xfrm>
            <a:off x="875730" y="4060968"/>
            <a:ext cx="3860043" cy="2444544"/>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0" fontAlgn="base" hangingPunct="0">
              <a:lnSpc>
                <a:spcPct val="90000"/>
              </a:lnSpc>
              <a:spcBef>
                <a:spcPct val="0"/>
              </a:spcBef>
              <a:spcAft>
                <a:spcPct val="0"/>
              </a:spcAft>
              <a:defRPr sz="3200" b="1">
                <a:solidFill>
                  <a:srgbClr val="FF9933"/>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Segoe Semibold" pitchFamily="34" charset="0"/>
              </a:defRPr>
            </a:lvl2pPr>
            <a:lvl3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Segoe Semibold" pitchFamily="34" charset="0"/>
              </a:defRPr>
            </a:lvl3pPr>
            <a:lvl4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Segoe Semibold" pitchFamily="34" charset="0"/>
              </a:defRPr>
            </a:lvl4pPr>
            <a:lvl5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Segoe Semibold" pitchFamily="34" charset="0"/>
              </a:defRPr>
            </a:lvl5pPr>
            <a:lvl6pPr marL="4572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Segoe Semibold" pitchFamily="34" charset="0"/>
              </a:defRPr>
            </a:lvl6pPr>
            <a:lvl7pPr marL="9144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Segoe Semibold" pitchFamily="34" charset="0"/>
              </a:defRPr>
            </a:lvl7pPr>
            <a:lvl8pPr marL="13716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Segoe Semibold" pitchFamily="34" charset="0"/>
              </a:defRPr>
            </a:lvl8pPr>
            <a:lvl9pPr marL="18288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Segoe Semibold" pitchFamily="34" charset="0"/>
              </a:defRPr>
            </a:lvl9pPr>
          </a:lstStyle>
          <a:p>
            <a:pPr algn="ctr"/>
            <a:r>
              <a:rPr lang="en-US" sz="4400" dirty="0" smtClean="0">
                <a:latin typeface="Calibri" pitchFamily="34" charset="0"/>
                <a:cs typeface="Calibri" pitchFamily="34" charset="0"/>
              </a:rPr>
              <a:t>2+ Datacenters</a:t>
            </a:r>
            <a:endParaRPr lang="en-US" sz="4400" dirty="0">
              <a:latin typeface="Calibri" pitchFamily="34" charset="0"/>
              <a:cs typeface="Calibri" pitchFamily="34" charset="0"/>
            </a:endParaRPr>
          </a:p>
        </p:txBody>
      </p:sp>
      <p:pic>
        <p:nvPicPr>
          <p:cNvPr id="8" name="Picture 7">
            <a:hlinkClick r:id="rId3"/>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6400" y="3369067"/>
            <a:ext cx="3200400" cy="2895600"/>
          </a:xfrm>
          <a:prstGeom prst="rect">
            <a:avLst/>
          </a:prstGeom>
          <a:ln>
            <a:noFill/>
          </a:ln>
          <a:effectLst>
            <a:outerShdw blurRad="292100" dist="139700" dir="2700000" algn="tl" rotWithShape="0">
              <a:srgbClr val="333333">
                <a:alpha val="65000"/>
              </a:srgbClr>
            </a:outerShdw>
          </a:effectLst>
        </p:spPr>
      </p:pic>
      <p:graphicFrame>
        <p:nvGraphicFramePr>
          <p:cNvPr id="9" name="Diagram 8"/>
          <p:cNvGraphicFramePr/>
          <p:nvPr>
            <p:extLst>
              <p:ext uri="{D42A27DB-BD31-4B8C-83A1-F6EECF244321}">
                <p14:modId xmlns:p14="http://schemas.microsoft.com/office/powerpoint/2010/main" val="1131909543"/>
              </p:ext>
            </p:extLst>
          </p:nvPr>
        </p:nvGraphicFramePr>
        <p:xfrm>
          <a:off x="6691511" y="-9832"/>
          <a:ext cx="2403987" cy="18042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9946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7315199" cy="990600"/>
          </a:xfrm>
        </p:spPr>
        <p:txBody>
          <a:bodyPr/>
          <a:lstStyle/>
          <a:p>
            <a:r>
              <a:rPr lang="en-US" sz="4000" dirty="0" smtClean="0"/>
              <a:t>Microsoft has Geo-Redundancy</a:t>
            </a:r>
            <a:endParaRPr lang="en-US" sz="4000" dirty="0"/>
          </a:p>
        </p:txBody>
      </p:sp>
      <p:sp>
        <p:nvSpPr>
          <p:cNvPr id="4" name="Slide Number Placeholder 3"/>
          <p:cNvSpPr>
            <a:spLocks noGrp="1"/>
          </p:cNvSpPr>
          <p:nvPr>
            <p:ph type="sldNum" sz="quarter" idx="12"/>
          </p:nvPr>
        </p:nvSpPr>
        <p:spPr/>
        <p:txBody>
          <a:bodyPr/>
          <a:lstStyle/>
          <a:p>
            <a:fld id="{0E80665F-2521-4C7E-AB43-782584C3C534}" type="slidenum">
              <a:rPr lang="en-US" smtClean="0"/>
              <a:t>47</a:t>
            </a:fld>
            <a:endParaRPr lang="en-US"/>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1468528"/>
            <a:ext cx="8334375" cy="47798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aphicFrame>
        <p:nvGraphicFramePr>
          <p:cNvPr id="5" name="Diagram 4"/>
          <p:cNvGraphicFramePr/>
          <p:nvPr>
            <p:extLst>
              <p:ext uri="{D42A27DB-BD31-4B8C-83A1-F6EECF244321}">
                <p14:modId xmlns:p14="http://schemas.microsoft.com/office/powerpoint/2010/main" val="1733462209"/>
              </p:ext>
            </p:extLst>
          </p:nvPr>
        </p:nvGraphicFramePr>
        <p:xfrm>
          <a:off x="-117987" y="24581"/>
          <a:ext cx="2403987" cy="18042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2155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7239000" cy="1600200"/>
          </a:xfrm>
        </p:spPr>
        <p:txBody>
          <a:bodyPr/>
          <a:lstStyle/>
          <a:p>
            <a:r>
              <a:rPr lang="en-US" sz="4400" dirty="0" smtClean="0"/>
              <a:t>…Therefore YOU have </a:t>
            </a:r>
            <a:br>
              <a:rPr lang="en-US" sz="4400" dirty="0" smtClean="0"/>
            </a:br>
            <a:r>
              <a:rPr lang="en-US" sz="4400" dirty="0" smtClean="0"/>
              <a:t>Geo-Redundancy </a:t>
            </a:r>
            <a:endParaRPr lang="en-US" sz="4400" dirty="0"/>
          </a:p>
        </p:txBody>
      </p:sp>
      <p:sp>
        <p:nvSpPr>
          <p:cNvPr id="3" name="Content Placeholder 2"/>
          <p:cNvSpPr>
            <a:spLocks noGrp="1"/>
          </p:cNvSpPr>
          <p:nvPr>
            <p:ph idx="1"/>
          </p:nvPr>
        </p:nvSpPr>
        <p:spPr>
          <a:xfrm>
            <a:off x="457200" y="1676400"/>
            <a:ext cx="8229600" cy="4449763"/>
          </a:xfrm>
        </p:spPr>
        <p:txBody>
          <a:bodyPr>
            <a:normAutofit lnSpcReduction="10000"/>
          </a:bodyPr>
          <a:lstStyle/>
          <a:p>
            <a:pPr marL="0" indent="0" algn="ctr">
              <a:buNone/>
            </a:pPr>
            <a:r>
              <a:rPr lang="en-US" dirty="0" smtClean="0"/>
              <a:t>…in The Cloud</a:t>
            </a:r>
          </a:p>
          <a:p>
            <a:pPr marL="0" indent="0" algn="ctr">
              <a:buNone/>
            </a:pPr>
            <a:endParaRPr lang="en-US" dirty="0" smtClean="0"/>
          </a:p>
          <a:p>
            <a:r>
              <a:rPr lang="en-US" dirty="0"/>
              <a:t>Windows Azure Traffic </a:t>
            </a:r>
            <a:r>
              <a:rPr lang="en-US" dirty="0" smtClean="0"/>
              <a:t>Manager</a:t>
            </a:r>
          </a:p>
          <a:p>
            <a:pPr lvl="1">
              <a:spcAft>
                <a:spcPts val="600"/>
              </a:spcAft>
            </a:pPr>
            <a:r>
              <a:rPr lang="en-US" sz="2000" dirty="0" smtClean="0"/>
              <a:t>Automatically </a:t>
            </a:r>
            <a:r>
              <a:rPr lang="en-US" sz="2000" dirty="0"/>
              <a:t>load balance </a:t>
            </a:r>
            <a:r>
              <a:rPr lang="en-US" sz="2000" dirty="0" smtClean="0"/>
              <a:t>traffic </a:t>
            </a:r>
            <a:r>
              <a:rPr lang="en-US" sz="2000" dirty="0"/>
              <a:t>to the </a:t>
            </a:r>
            <a:r>
              <a:rPr lang="en-US" sz="2000" i="1" dirty="0"/>
              <a:t>best data center</a:t>
            </a:r>
            <a:endParaRPr lang="en-US" sz="2000" i="1" dirty="0" smtClean="0"/>
          </a:p>
          <a:p>
            <a:pPr>
              <a:spcBef>
                <a:spcPts val="600"/>
              </a:spcBef>
            </a:pPr>
            <a:r>
              <a:rPr lang="en-US" dirty="0" smtClean="0"/>
              <a:t>Amazon S3 Storage</a:t>
            </a:r>
          </a:p>
          <a:p>
            <a:pPr lvl="1"/>
            <a:r>
              <a:rPr lang="en-US" sz="2000" dirty="0" smtClean="0"/>
              <a:t>“data </a:t>
            </a:r>
            <a:r>
              <a:rPr lang="en-US" sz="2000" dirty="0"/>
              <a:t>is replicated over multiple locations such that failure modes are independent of each other. The locations are chosen with great care to achieve this independence</a:t>
            </a:r>
            <a:r>
              <a:rPr lang="en-US" sz="2000" dirty="0" smtClean="0"/>
              <a:t>”</a:t>
            </a:r>
            <a:r>
              <a:rPr lang="en-US" sz="1600" dirty="0" smtClean="0"/>
              <a:t> </a:t>
            </a:r>
          </a:p>
          <a:p>
            <a:pPr marL="457200" lvl="1" indent="0" algn="r">
              <a:buNone/>
            </a:pPr>
            <a:r>
              <a:rPr lang="en-US" sz="1400" dirty="0" smtClean="0"/>
              <a:t>[Amazon geo, May 2010]</a:t>
            </a:r>
          </a:p>
          <a:p>
            <a:pPr>
              <a:spcBef>
                <a:spcPts val="600"/>
              </a:spcBef>
            </a:pPr>
            <a:r>
              <a:rPr lang="en-US" dirty="0" err="1" smtClean="0"/>
              <a:t>RackSpace</a:t>
            </a:r>
            <a:r>
              <a:rPr lang="en-US" dirty="0" smtClean="0"/>
              <a:t> Cloud???</a:t>
            </a:r>
          </a:p>
          <a:p>
            <a:pPr lvl="1"/>
            <a:r>
              <a:rPr lang="en-US" sz="2000" dirty="0" smtClean="0"/>
              <a:t>Three </a:t>
            </a:r>
            <a:r>
              <a:rPr lang="en-US" sz="2000" dirty="0"/>
              <a:t>full copies of data across </a:t>
            </a:r>
            <a:r>
              <a:rPr lang="en-US" sz="2000" dirty="0" smtClean="0"/>
              <a:t>multiple </a:t>
            </a:r>
            <a:r>
              <a:rPr lang="en-US" sz="2000" dirty="0"/>
              <a:t>"zones" within the </a:t>
            </a:r>
            <a:r>
              <a:rPr lang="en-US" sz="2000" i="1" dirty="0"/>
              <a:t>same data center</a:t>
            </a:r>
          </a:p>
        </p:txBody>
      </p:sp>
      <p:sp>
        <p:nvSpPr>
          <p:cNvPr id="4" name="Slide Number Placeholder 3"/>
          <p:cNvSpPr>
            <a:spLocks noGrp="1"/>
          </p:cNvSpPr>
          <p:nvPr>
            <p:ph type="sldNum" sz="quarter" idx="12"/>
          </p:nvPr>
        </p:nvSpPr>
        <p:spPr/>
        <p:txBody>
          <a:bodyPr/>
          <a:lstStyle/>
          <a:p>
            <a:fld id="{0E80665F-2521-4C7E-AB43-782584C3C534}" type="slidenum">
              <a:rPr lang="en-US" smtClean="0"/>
              <a:t>48</a:t>
            </a:fld>
            <a:endParaRPr lang="en-US"/>
          </a:p>
        </p:txBody>
      </p:sp>
      <p:graphicFrame>
        <p:nvGraphicFramePr>
          <p:cNvPr id="5" name="Diagram 4"/>
          <p:cNvGraphicFramePr/>
          <p:nvPr>
            <p:extLst>
              <p:ext uri="{D42A27DB-BD31-4B8C-83A1-F6EECF244321}">
                <p14:modId xmlns:p14="http://schemas.microsoft.com/office/powerpoint/2010/main" val="1250445729"/>
              </p:ext>
            </p:extLst>
          </p:nvPr>
        </p:nvGraphicFramePr>
        <p:xfrm>
          <a:off x="152400" y="127000"/>
          <a:ext cx="2410146" cy="177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812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Do You?</a:t>
            </a:r>
            <a:endParaRPr lang="en-US" dirty="0"/>
          </a:p>
        </p:txBody>
      </p:sp>
      <p:sp>
        <p:nvSpPr>
          <p:cNvPr id="3" name="Content Placeholder 2"/>
          <p:cNvSpPr>
            <a:spLocks noGrp="1"/>
          </p:cNvSpPr>
          <p:nvPr>
            <p:ph idx="1"/>
          </p:nvPr>
        </p:nvSpPr>
        <p:spPr>
          <a:xfrm>
            <a:off x="457200" y="1219201"/>
            <a:ext cx="8610600" cy="1600200"/>
          </a:xfrm>
        </p:spPr>
        <p:txBody>
          <a:bodyPr/>
          <a:lstStyle/>
          <a:p>
            <a:pPr marL="0" indent="0">
              <a:buNone/>
            </a:pPr>
            <a:endParaRPr lang="en-US" dirty="0" smtClean="0"/>
          </a:p>
          <a:p>
            <a:pPr marL="0" indent="0">
              <a:buNone/>
            </a:pPr>
            <a:endParaRPr lang="en-US" dirty="0"/>
          </a:p>
          <a:p>
            <a:pPr marL="0" indent="0">
              <a:buNone/>
            </a:pPr>
            <a:r>
              <a:rPr lang="en-US" dirty="0" smtClean="0"/>
              <a:t>April 21, 2011 – </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49</a:t>
            </a:fld>
            <a:endParaRPr lang="en-US"/>
          </a:p>
        </p:txBody>
      </p:sp>
      <p:pic>
        <p:nvPicPr>
          <p:cNvPr id="7172" name="Picture 4" descr="C:\Users\seliot\AppData\Local\Temp\msohtmlclip1\02\clip_image001.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6800" y="2630011"/>
            <a:ext cx="4800600" cy="38404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6324600" y="3480958"/>
            <a:ext cx="2819400" cy="1631216"/>
          </a:xfrm>
          <a:prstGeom prst="rect">
            <a:avLst/>
          </a:prstGeom>
        </p:spPr>
        <p:txBody>
          <a:bodyPr wrap="square">
            <a:spAutoFit/>
          </a:bodyPr>
          <a:lstStyle/>
          <a:p>
            <a:r>
              <a:rPr lang="en-US" dirty="0">
                <a:latin typeface="+mj-lt"/>
                <a:hlinkClick r:id="rId5"/>
              </a:rPr>
              <a:t>http://</a:t>
            </a:r>
            <a:r>
              <a:rPr lang="en-US" dirty="0" smtClean="0">
                <a:latin typeface="+mj-lt"/>
                <a:hlinkClick r:id="rId5"/>
              </a:rPr>
              <a:t>en.wikipedia.org/wiki/Skynet</a:t>
            </a:r>
            <a:r>
              <a:rPr lang="en-US" dirty="0" smtClean="0">
                <a:latin typeface="+mj-lt"/>
              </a:rPr>
              <a:t> </a:t>
            </a:r>
          </a:p>
          <a:p>
            <a:endParaRPr lang="en-US" dirty="0">
              <a:latin typeface="+mj-lt"/>
            </a:endParaRPr>
          </a:p>
          <a:p>
            <a:r>
              <a:rPr lang="en-US" sz="1400" dirty="0">
                <a:solidFill>
                  <a:schemeClr val="tx1">
                    <a:lumMod val="65000"/>
                    <a:lumOff val="35000"/>
                  </a:schemeClr>
                </a:solidFill>
                <a:latin typeface="+mj-lt"/>
              </a:rPr>
              <a:t>Credit to </a:t>
            </a:r>
            <a:r>
              <a:rPr lang="en-US" sz="1400" dirty="0">
                <a:solidFill>
                  <a:schemeClr val="tx1">
                    <a:lumMod val="65000"/>
                    <a:lumOff val="35000"/>
                  </a:schemeClr>
                </a:solidFill>
                <a:latin typeface="+mj-lt"/>
                <a:hlinkClick r:id="rId6" tooltip="Posts by Don MacAskill"/>
              </a:rPr>
              <a:t>Don </a:t>
            </a:r>
            <a:r>
              <a:rPr lang="en-US" sz="1400" dirty="0" err="1">
                <a:solidFill>
                  <a:schemeClr val="tx1">
                    <a:lumMod val="65000"/>
                    <a:lumOff val="35000"/>
                  </a:schemeClr>
                </a:solidFill>
                <a:latin typeface="+mj-lt"/>
                <a:hlinkClick r:id="rId6" tooltip="Posts by Don MacAskill"/>
              </a:rPr>
              <a:t>MacAskill</a:t>
            </a:r>
            <a:r>
              <a:rPr lang="en-US" sz="1400" dirty="0">
                <a:solidFill>
                  <a:schemeClr val="tx1">
                    <a:lumMod val="65000"/>
                    <a:lumOff val="35000"/>
                  </a:schemeClr>
                </a:solidFill>
                <a:latin typeface="+mj-lt"/>
                <a:hlinkClick r:id="rId6" tooltip="Posts by Don MacAskill"/>
              </a:rPr>
              <a:t> </a:t>
            </a:r>
            <a:r>
              <a:rPr lang="en-US" sz="1400" dirty="0">
                <a:solidFill>
                  <a:schemeClr val="tx1">
                    <a:lumMod val="65000"/>
                    <a:lumOff val="35000"/>
                  </a:schemeClr>
                </a:solidFill>
                <a:latin typeface="+mj-lt"/>
              </a:rPr>
              <a:t>for pointing this out</a:t>
            </a:r>
          </a:p>
          <a:p>
            <a:endParaRPr lang="en-US" dirty="0">
              <a:latin typeface="+mj-lt"/>
            </a:endParaRPr>
          </a:p>
        </p:txBody>
      </p:sp>
      <p:sp>
        <p:nvSpPr>
          <p:cNvPr id="8" name="TextBox 7"/>
          <p:cNvSpPr txBox="1"/>
          <p:nvPr/>
        </p:nvSpPr>
        <p:spPr>
          <a:xfrm>
            <a:off x="2743200" y="2057400"/>
            <a:ext cx="6425157" cy="461665"/>
          </a:xfrm>
          <a:prstGeom prst="rect">
            <a:avLst/>
          </a:prstGeom>
          <a:noFill/>
        </p:spPr>
        <p:txBody>
          <a:bodyPr wrap="none" rtlCol="0">
            <a:spAutoFit/>
          </a:bodyPr>
          <a:lstStyle/>
          <a:p>
            <a:r>
              <a:rPr lang="en-US" sz="2400" dirty="0" err="1">
                <a:solidFill>
                  <a:schemeClr val="tx1">
                    <a:lumMod val="65000"/>
                    <a:lumOff val="35000"/>
                  </a:schemeClr>
                </a:solidFill>
                <a:latin typeface="+mj-lt"/>
              </a:rPr>
              <a:t>Skynet</a:t>
            </a:r>
            <a:r>
              <a:rPr lang="en-US" sz="2400" dirty="0">
                <a:solidFill>
                  <a:schemeClr val="tx1">
                    <a:lumMod val="65000"/>
                    <a:lumOff val="35000"/>
                  </a:schemeClr>
                </a:solidFill>
                <a:latin typeface="+mj-lt"/>
              </a:rPr>
              <a:t> begins it’s attack against </a:t>
            </a:r>
            <a:r>
              <a:rPr lang="en-US" sz="2400" dirty="0" smtClean="0">
                <a:solidFill>
                  <a:schemeClr val="tx1">
                    <a:lumMod val="65000"/>
                    <a:lumOff val="35000"/>
                  </a:schemeClr>
                </a:solidFill>
                <a:latin typeface="+mj-lt"/>
              </a:rPr>
              <a:t>humanity</a:t>
            </a:r>
            <a:endParaRPr lang="en-US" sz="2400" dirty="0">
              <a:solidFill>
                <a:schemeClr val="tx1">
                  <a:lumMod val="65000"/>
                  <a:lumOff val="35000"/>
                </a:schemeClr>
              </a:solidFill>
              <a:latin typeface="+mj-lt"/>
            </a:endParaRPr>
          </a:p>
        </p:txBody>
      </p:sp>
      <p:graphicFrame>
        <p:nvGraphicFramePr>
          <p:cNvPr id="9" name="Diagram 8"/>
          <p:cNvGraphicFramePr/>
          <p:nvPr>
            <p:extLst>
              <p:ext uri="{D42A27DB-BD31-4B8C-83A1-F6EECF244321}">
                <p14:modId xmlns:p14="http://schemas.microsoft.com/office/powerpoint/2010/main" val="4139934225"/>
              </p:ext>
            </p:extLst>
          </p:nvPr>
        </p:nvGraphicFramePr>
        <p:xfrm>
          <a:off x="152400" y="76200"/>
          <a:ext cx="1981200" cy="1574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Rectangle 4"/>
          <p:cNvSpPr/>
          <p:nvPr/>
        </p:nvSpPr>
        <p:spPr>
          <a:xfrm>
            <a:off x="2369574" y="1371600"/>
            <a:ext cx="6596678" cy="461665"/>
          </a:xfrm>
          <a:prstGeom prst="rect">
            <a:avLst/>
          </a:prstGeom>
        </p:spPr>
        <p:txBody>
          <a:bodyPr wrap="none">
            <a:spAutoFit/>
          </a:bodyPr>
          <a:lstStyle/>
          <a:p>
            <a:r>
              <a:rPr lang="en-US" sz="2400" dirty="0">
                <a:solidFill>
                  <a:schemeClr val="tx1">
                    <a:lumMod val="65000"/>
                    <a:lumOff val="35000"/>
                  </a:schemeClr>
                </a:solidFill>
                <a:latin typeface="+mj-lt"/>
              </a:rPr>
              <a:t>Again, you are responsible for good design</a:t>
            </a:r>
          </a:p>
        </p:txBody>
      </p:sp>
    </p:spTree>
    <p:extLst>
      <p:ext uri="{BB962C8B-B14F-4D97-AF65-F5344CB8AC3E}">
        <p14:creationId xmlns:p14="http://schemas.microsoft.com/office/powerpoint/2010/main" val="108467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fade">
                                      <p:cBhvr>
                                        <p:cTn id="10" dur="500"/>
                                        <p:tgtEl>
                                          <p:spTgt spid="717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About Clouds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0E80665F-2521-4C7E-AB43-782584C3C534}" type="slidenum">
              <a:rPr lang="en-US" smtClean="0"/>
              <a:t>5</a:t>
            </a:fld>
            <a:endParaRPr lang="en-US"/>
          </a:p>
        </p:txBody>
      </p:sp>
    </p:spTree>
    <p:extLst>
      <p:ext uri="{BB962C8B-B14F-4D97-AF65-F5344CB8AC3E}">
        <p14:creationId xmlns:p14="http://schemas.microsoft.com/office/powerpoint/2010/main" val="128552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Do You?</a:t>
            </a:r>
            <a:endParaRPr lang="en-US" dirty="0"/>
          </a:p>
        </p:txBody>
      </p:sp>
      <p:sp>
        <p:nvSpPr>
          <p:cNvPr id="3" name="Content Placeholder 2"/>
          <p:cNvSpPr>
            <a:spLocks noGrp="1"/>
          </p:cNvSpPr>
          <p:nvPr>
            <p:ph idx="1"/>
          </p:nvPr>
        </p:nvSpPr>
        <p:spPr/>
        <p:txBody>
          <a:bodyPr/>
          <a:lstStyle/>
          <a:p>
            <a:pPr marL="0" indent="0">
              <a:buNone/>
            </a:pPr>
            <a:r>
              <a:rPr lang="en-US" dirty="0" smtClean="0"/>
              <a:t>	</a:t>
            </a:r>
          </a:p>
          <a:p>
            <a:pPr marL="0" indent="0">
              <a:buNone/>
            </a:pPr>
            <a:endParaRPr lang="en-US" dirty="0"/>
          </a:p>
          <a:p>
            <a:pPr marL="0" indent="0">
              <a:buNone/>
            </a:pPr>
            <a:r>
              <a:rPr lang="en-US" dirty="0" smtClean="0"/>
              <a:t>April 21, 2011 – Amazon AWS EC2/RDS Outage</a:t>
            </a:r>
          </a:p>
          <a:p>
            <a:r>
              <a:rPr lang="en-US" dirty="0" smtClean="0"/>
              <a:t>Took </a:t>
            </a:r>
            <a:r>
              <a:rPr lang="en-US" dirty="0"/>
              <a:t>down </a:t>
            </a:r>
            <a:endParaRPr lang="en-US" dirty="0" smtClean="0"/>
          </a:p>
          <a:p>
            <a:endParaRPr lang="en-US" dirty="0" smtClean="0"/>
          </a:p>
          <a:p>
            <a:endParaRPr lang="en-US" dirty="0" smtClean="0"/>
          </a:p>
          <a:p>
            <a:r>
              <a:rPr lang="en-US" dirty="0" smtClean="0"/>
              <a:t>But one website had reason to be Smug</a:t>
            </a:r>
            <a:endParaRPr lang="en-US" dirty="0"/>
          </a:p>
          <a:p>
            <a:pPr lvl="1"/>
            <a:r>
              <a:rPr lang="en-US" dirty="0" smtClean="0"/>
              <a:t>…minimally </a:t>
            </a:r>
            <a:r>
              <a:rPr lang="en-US" dirty="0"/>
              <a:t>impacted, and all major services remained online during the AWS </a:t>
            </a:r>
            <a:r>
              <a:rPr lang="en-US" dirty="0" smtClean="0"/>
              <a:t>outage</a:t>
            </a:r>
          </a:p>
          <a:p>
            <a:pPr lvl="1"/>
            <a:endParaRPr lang="en-US" b="1" dirty="0"/>
          </a:p>
          <a:p>
            <a:r>
              <a:rPr lang="en-US" sz="2000" dirty="0" smtClean="0"/>
              <a:t>Netflix stayed up too… more later…</a:t>
            </a:r>
          </a:p>
          <a:p>
            <a:pPr marL="0" indent="0">
              <a:buNone/>
            </a:pPr>
            <a:endParaRPr lang="en-US" dirty="0" smtClean="0"/>
          </a:p>
        </p:txBody>
      </p:sp>
      <p:sp>
        <p:nvSpPr>
          <p:cNvPr id="4" name="Slide Number Placeholder 3"/>
          <p:cNvSpPr>
            <a:spLocks noGrp="1"/>
          </p:cNvSpPr>
          <p:nvPr>
            <p:ph type="sldNum" sz="quarter" idx="12"/>
          </p:nvPr>
        </p:nvSpPr>
        <p:spPr/>
        <p:txBody>
          <a:bodyPr/>
          <a:lstStyle/>
          <a:p>
            <a:fld id="{0E80665F-2521-4C7E-AB43-782584C3C534}" type="slidenum">
              <a:rPr lang="en-US" smtClean="0"/>
              <a:t>50</a:t>
            </a:fld>
            <a:endParaRPr lang="en-US"/>
          </a:p>
        </p:txBody>
      </p:sp>
      <p:pic>
        <p:nvPicPr>
          <p:cNvPr id="8193"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3895725"/>
            <a:ext cx="2157413"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95400" y="2975333"/>
            <a:ext cx="11049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43175" y="3042007"/>
            <a:ext cx="13525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37340" y="2950288"/>
            <a:ext cx="1622302" cy="47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943600" y="2927708"/>
            <a:ext cx="1400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Diagram 9"/>
          <p:cNvGraphicFramePr/>
          <p:nvPr>
            <p:extLst>
              <p:ext uri="{D42A27DB-BD31-4B8C-83A1-F6EECF244321}">
                <p14:modId xmlns:p14="http://schemas.microsoft.com/office/powerpoint/2010/main" val="2819560461"/>
              </p:ext>
            </p:extLst>
          </p:nvPr>
        </p:nvGraphicFramePr>
        <p:xfrm>
          <a:off x="152400" y="76200"/>
          <a:ext cx="1981200" cy="1574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ectangle 10"/>
          <p:cNvSpPr/>
          <p:nvPr/>
        </p:nvSpPr>
        <p:spPr>
          <a:xfrm>
            <a:off x="2369574" y="1371600"/>
            <a:ext cx="6596678" cy="461665"/>
          </a:xfrm>
          <a:prstGeom prst="rect">
            <a:avLst/>
          </a:prstGeom>
        </p:spPr>
        <p:txBody>
          <a:bodyPr wrap="none">
            <a:spAutoFit/>
          </a:bodyPr>
          <a:lstStyle/>
          <a:p>
            <a:r>
              <a:rPr lang="en-US" sz="2400" dirty="0">
                <a:solidFill>
                  <a:schemeClr val="tx1">
                    <a:lumMod val="65000"/>
                    <a:lumOff val="35000"/>
                  </a:schemeClr>
                </a:solidFill>
                <a:latin typeface="+mj-lt"/>
              </a:rPr>
              <a:t>Again, you are responsible for good design</a:t>
            </a:r>
          </a:p>
        </p:txBody>
      </p:sp>
    </p:spTree>
    <p:extLst>
      <p:ext uri="{BB962C8B-B14F-4D97-AF65-F5344CB8AC3E}">
        <p14:creationId xmlns:p14="http://schemas.microsoft.com/office/powerpoint/2010/main" val="333211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500"/>
                                        <p:tgtEl>
                                          <p:spTgt spid="819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195"/>
                                        </p:tgtEl>
                                        <p:attrNameLst>
                                          <p:attrName>style.visibility</p:attrName>
                                        </p:attrNameLst>
                                      </p:cBhvr>
                                      <p:to>
                                        <p:strVal val="visible"/>
                                      </p:to>
                                    </p:set>
                                    <p:animEffect transition="in" filter="fade">
                                      <p:cBhvr>
                                        <p:cTn id="15" dur="500"/>
                                        <p:tgtEl>
                                          <p:spTgt spid="819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fade">
                                      <p:cBhvr>
                                        <p:cTn id="19" dur="500"/>
                                        <p:tgtEl>
                                          <p:spTgt spid="819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197"/>
                                        </p:tgtEl>
                                        <p:attrNameLst>
                                          <p:attrName>style.visibility</p:attrName>
                                        </p:attrNameLst>
                                      </p:cBhvr>
                                      <p:to>
                                        <p:strVal val="visible"/>
                                      </p:to>
                                    </p:set>
                                    <p:animEffect transition="in" filter="fade">
                                      <p:cBhvr>
                                        <p:cTn id="23" dur="500"/>
                                        <p:tgtEl>
                                          <p:spTgt spid="819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193"/>
                                        </p:tgtEl>
                                        <p:attrNameLst>
                                          <p:attrName>style.visibility</p:attrName>
                                        </p:attrNameLst>
                                      </p:cBhvr>
                                      <p:to>
                                        <p:strVal val="visible"/>
                                      </p:to>
                                    </p:set>
                                    <p:animEffect transition="in" filter="fade">
                                      <p:cBhvr>
                                        <p:cTn id="33" dur="500"/>
                                        <p:tgtEl>
                                          <p:spTgt spid="819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Do You?</a:t>
            </a:r>
            <a:endParaRPr lang="en-US" dirty="0"/>
          </a:p>
        </p:txBody>
      </p:sp>
      <p:sp>
        <p:nvSpPr>
          <p:cNvPr id="3" name="Content Placeholder 2"/>
          <p:cNvSpPr>
            <a:spLocks noGrp="1"/>
          </p:cNvSpPr>
          <p:nvPr>
            <p:ph idx="1"/>
          </p:nvPr>
        </p:nvSpPr>
        <p:spPr/>
        <p:txBody>
          <a:bodyPr/>
          <a:lstStyle/>
          <a:p>
            <a:pPr marL="0" indent="0">
              <a:buNone/>
            </a:pPr>
            <a:r>
              <a:rPr lang="en-US" dirty="0" smtClean="0"/>
              <a:t>	</a:t>
            </a:r>
          </a:p>
          <a:p>
            <a:pPr marL="0" indent="0">
              <a:buNone/>
            </a:pPr>
            <a:endParaRPr lang="en-US" dirty="0"/>
          </a:p>
          <a:p>
            <a:pPr marL="0" indent="0">
              <a:buNone/>
            </a:pPr>
            <a:r>
              <a:rPr lang="en-US" dirty="0" smtClean="0">
                <a:solidFill>
                  <a:schemeClr val="bg1">
                    <a:lumMod val="75000"/>
                  </a:schemeClr>
                </a:solidFill>
              </a:rPr>
              <a:t>April 21, 2011 – Amazon AWS EC2/RDS Outage</a:t>
            </a:r>
          </a:p>
          <a:p>
            <a:r>
              <a:rPr lang="en-US" dirty="0" smtClean="0">
                <a:solidFill>
                  <a:schemeClr val="bg1">
                    <a:lumMod val="75000"/>
                  </a:schemeClr>
                </a:solidFill>
              </a:rPr>
              <a:t>Took </a:t>
            </a:r>
            <a:r>
              <a:rPr lang="en-US" dirty="0">
                <a:solidFill>
                  <a:schemeClr val="bg1">
                    <a:lumMod val="75000"/>
                  </a:schemeClr>
                </a:solidFill>
              </a:rPr>
              <a:t>down </a:t>
            </a:r>
            <a:endParaRPr lang="en-US" dirty="0" smtClean="0">
              <a:solidFill>
                <a:schemeClr val="bg1">
                  <a:lumMod val="75000"/>
                </a:schemeClr>
              </a:solidFill>
            </a:endParaRPr>
          </a:p>
          <a:p>
            <a:endParaRPr lang="en-US" dirty="0" smtClean="0">
              <a:solidFill>
                <a:schemeClr val="bg1">
                  <a:lumMod val="75000"/>
                </a:schemeClr>
              </a:solidFill>
            </a:endParaRPr>
          </a:p>
          <a:p>
            <a:endParaRPr lang="en-US" dirty="0" smtClean="0">
              <a:solidFill>
                <a:schemeClr val="bg1">
                  <a:lumMod val="75000"/>
                </a:schemeClr>
              </a:solidFill>
            </a:endParaRPr>
          </a:p>
          <a:p>
            <a:r>
              <a:rPr lang="en-US" dirty="0" smtClean="0">
                <a:solidFill>
                  <a:schemeClr val="bg1">
                    <a:lumMod val="75000"/>
                  </a:schemeClr>
                </a:solidFill>
              </a:rPr>
              <a:t>But one website had reason to be Smug</a:t>
            </a:r>
            <a:endParaRPr lang="en-US" dirty="0">
              <a:solidFill>
                <a:schemeClr val="bg1">
                  <a:lumMod val="75000"/>
                </a:schemeClr>
              </a:solidFill>
            </a:endParaRPr>
          </a:p>
          <a:p>
            <a:pPr lvl="1"/>
            <a:r>
              <a:rPr lang="en-US" dirty="0" smtClean="0">
                <a:solidFill>
                  <a:schemeClr val="bg1">
                    <a:lumMod val="75000"/>
                  </a:schemeClr>
                </a:solidFill>
              </a:rPr>
              <a:t>…minimally </a:t>
            </a:r>
            <a:r>
              <a:rPr lang="en-US" dirty="0">
                <a:solidFill>
                  <a:schemeClr val="bg1">
                    <a:lumMod val="75000"/>
                  </a:schemeClr>
                </a:solidFill>
              </a:rPr>
              <a:t>impacted, and all major services remained online during the AWS </a:t>
            </a:r>
            <a:r>
              <a:rPr lang="en-US" dirty="0" smtClean="0">
                <a:solidFill>
                  <a:schemeClr val="bg1">
                    <a:lumMod val="75000"/>
                  </a:schemeClr>
                </a:solidFill>
              </a:rPr>
              <a:t>outage</a:t>
            </a:r>
          </a:p>
          <a:p>
            <a:pPr lvl="1"/>
            <a:endParaRPr lang="en-US" b="1" dirty="0">
              <a:solidFill>
                <a:schemeClr val="bg1">
                  <a:lumMod val="75000"/>
                </a:schemeClr>
              </a:solidFill>
            </a:endParaRPr>
          </a:p>
          <a:p>
            <a:r>
              <a:rPr lang="en-US" sz="2000" dirty="0" smtClean="0">
                <a:solidFill>
                  <a:schemeClr val="bg1">
                    <a:lumMod val="75000"/>
                  </a:schemeClr>
                </a:solidFill>
              </a:rPr>
              <a:t>Netflix stayed up too… more later…</a:t>
            </a:r>
          </a:p>
          <a:p>
            <a:pPr marL="0" indent="0">
              <a:buNone/>
            </a:pPr>
            <a:endParaRPr lang="en-US" dirty="0" smtClean="0"/>
          </a:p>
        </p:txBody>
      </p:sp>
      <p:sp>
        <p:nvSpPr>
          <p:cNvPr id="4" name="Slide Number Placeholder 3"/>
          <p:cNvSpPr>
            <a:spLocks noGrp="1"/>
          </p:cNvSpPr>
          <p:nvPr>
            <p:ph type="sldNum" sz="quarter" idx="12"/>
          </p:nvPr>
        </p:nvSpPr>
        <p:spPr/>
        <p:txBody>
          <a:bodyPr/>
          <a:lstStyle/>
          <a:p>
            <a:fld id="{0E80665F-2521-4C7E-AB43-782584C3C534}" type="slidenum">
              <a:rPr lang="en-US" smtClean="0"/>
              <a:t>51</a:t>
            </a:fld>
            <a:endParaRPr lang="en-US"/>
          </a:p>
        </p:txBody>
      </p:sp>
      <p:pic>
        <p:nvPicPr>
          <p:cNvPr id="8193" name="Picture 1"/>
          <p:cNvPicPr>
            <a:picLocks noChangeAspect="1" noChangeArrowheads="1"/>
          </p:cNvPicPr>
          <p:nvPr/>
        </p:nvPicPr>
        <p:blipFill>
          <a:blip r:embed="rId3" cstate="email">
            <a:lum bright="70000" contrast="-70000"/>
            <a:extLst>
              <a:ext uri="{28A0092B-C50C-407E-A947-70E740481C1C}">
                <a14:useLocalDpi xmlns:a14="http://schemas.microsoft.com/office/drawing/2010/main"/>
              </a:ext>
            </a:extLst>
          </a:blip>
          <a:srcRect/>
          <a:stretch>
            <a:fillRect/>
          </a:stretch>
        </p:blipFill>
        <p:spPr bwMode="auto">
          <a:xfrm>
            <a:off x="5943600" y="3895725"/>
            <a:ext cx="2157413"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lum bright="70000" contrast="-70000"/>
            <a:extLst>
              <a:ext uri="{28A0092B-C50C-407E-A947-70E740481C1C}">
                <a14:useLocalDpi xmlns:a14="http://schemas.microsoft.com/office/drawing/2010/main"/>
              </a:ext>
            </a:extLst>
          </a:blip>
          <a:srcRect/>
          <a:stretch>
            <a:fillRect/>
          </a:stretch>
        </p:blipFill>
        <p:spPr bwMode="auto">
          <a:xfrm>
            <a:off x="1295400" y="2975333"/>
            <a:ext cx="11049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lum bright="70000" contrast="-70000"/>
            <a:extLst>
              <a:ext uri="{28A0092B-C50C-407E-A947-70E740481C1C}">
                <a14:useLocalDpi xmlns:a14="http://schemas.microsoft.com/office/drawing/2010/main"/>
              </a:ext>
            </a:extLst>
          </a:blip>
          <a:srcRect/>
          <a:stretch>
            <a:fillRect/>
          </a:stretch>
        </p:blipFill>
        <p:spPr bwMode="auto">
          <a:xfrm>
            <a:off x="2543175" y="3042007"/>
            <a:ext cx="13525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6" cstate="email">
            <a:lum bright="70000" contrast="-70000"/>
            <a:extLst>
              <a:ext uri="{28A0092B-C50C-407E-A947-70E740481C1C}">
                <a14:useLocalDpi xmlns:a14="http://schemas.microsoft.com/office/drawing/2010/main"/>
              </a:ext>
            </a:extLst>
          </a:blip>
          <a:srcRect/>
          <a:stretch>
            <a:fillRect/>
          </a:stretch>
        </p:blipFill>
        <p:spPr bwMode="auto">
          <a:xfrm>
            <a:off x="4037340" y="2950288"/>
            <a:ext cx="1622302" cy="47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7">
            <a:lum bright="70000" contrast="-70000"/>
            <a:extLst>
              <a:ext uri="{28A0092B-C50C-407E-A947-70E740481C1C}">
                <a14:useLocalDpi xmlns:a14="http://schemas.microsoft.com/office/drawing/2010/main"/>
              </a:ext>
            </a:extLst>
          </a:blip>
          <a:srcRect/>
          <a:stretch>
            <a:fillRect/>
          </a:stretch>
        </p:blipFill>
        <p:spPr bwMode="auto">
          <a:xfrm>
            <a:off x="5943600" y="2927708"/>
            <a:ext cx="1400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Diagram 9"/>
          <p:cNvGraphicFramePr/>
          <p:nvPr>
            <p:extLst>
              <p:ext uri="{D42A27DB-BD31-4B8C-83A1-F6EECF244321}">
                <p14:modId xmlns:p14="http://schemas.microsoft.com/office/powerpoint/2010/main" val="1583068769"/>
              </p:ext>
            </p:extLst>
          </p:nvPr>
        </p:nvGraphicFramePr>
        <p:xfrm>
          <a:off x="152400" y="76200"/>
          <a:ext cx="1981200" cy="1574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ectangle 10"/>
          <p:cNvSpPr/>
          <p:nvPr/>
        </p:nvSpPr>
        <p:spPr>
          <a:xfrm>
            <a:off x="2369574" y="1371600"/>
            <a:ext cx="6596678" cy="461665"/>
          </a:xfrm>
          <a:prstGeom prst="rect">
            <a:avLst/>
          </a:prstGeom>
        </p:spPr>
        <p:txBody>
          <a:bodyPr wrap="none">
            <a:spAutoFit/>
          </a:bodyPr>
          <a:lstStyle/>
          <a:p>
            <a:r>
              <a:rPr lang="en-US" sz="2400" dirty="0">
                <a:solidFill>
                  <a:schemeClr val="tx1">
                    <a:lumMod val="65000"/>
                    <a:lumOff val="35000"/>
                  </a:schemeClr>
                </a:solidFill>
                <a:latin typeface="+mj-lt"/>
              </a:rPr>
              <a:t>Again, you are responsible for good design</a:t>
            </a:r>
          </a:p>
        </p:txBody>
      </p:sp>
      <p:sp>
        <p:nvSpPr>
          <p:cNvPr id="5" name="Rounded Rectangle 4"/>
          <p:cNvSpPr/>
          <p:nvPr/>
        </p:nvSpPr>
        <p:spPr>
          <a:xfrm>
            <a:off x="1243013" y="2790825"/>
            <a:ext cx="6858000" cy="2209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chemeClr val="bg1"/>
                </a:solidFill>
                <a:effectLst>
                  <a:outerShdw blurRad="38100" dist="38100" dir="2700000" algn="tl">
                    <a:srgbClr val="000000">
                      <a:alpha val="43137"/>
                    </a:srgbClr>
                  </a:outerShdw>
                </a:effectLst>
                <a:latin typeface="+mj-lt"/>
              </a:rPr>
              <a:t>You must…</a:t>
            </a:r>
          </a:p>
          <a:p>
            <a:pPr algn="ctr"/>
            <a:r>
              <a:rPr lang="en-US" sz="4400" dirty="0">
                <a:solidFill>
                  <a:schemeClr val="bg1"/>
                </a:solidFill>
                <a:effectLst>
                  <a:outerShdw blurRad="38100" dist="38100" dir="2700000" algn="tl">
                    <a:srgbClr val="000000">
                      <a:alpha val="43137"/>
                    </a:srgbClr>
                  </a:outerShdw>
                </a:effectLst>
                <a:latin typeface="+mj-lt"/>
              </a:rPr>
              <a:t>Design for Redundancy</a:t>
            </a:r>
          </a:p>
        </p:txBody>
      </p:sp>
    </p:spTree>
    <p:extLst>
      <p:ext uri="{BB962C8B-B14F-4D97-AF65-F5344CB8AC3E}">
        <p14:creationId xmlns:p14="http://schemas.microsoft.com/office/powerpoint/2010/main" val="150070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974" y="76200"/>
            <a:ext cx="6981825" cy="990600"/>
          </a:xfrm>
        </p:spPr>
        <p:txBody>
          <a:bodyPr/>
          <a:lstStyle/>
          <a:p>
            <a:r>
              <a:rPr lang="en-US" dirty="0" smtClean="0"/>
              <a:t>Don’t Be This Guy</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52</a:t>
            </a:fld>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04975" y="1924050"/>
            <a:ext cx="5734050" cy="2419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1251090072"/>
              </p:ext>
            </p:extLst>
          </p:nvPr>
        </p:nvGraphicFramePr>
        <p:xfrm>
          <a:off x="152400" y="76200"/>
          <a:ext cx="1981200" cy="157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1935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6553200" cy="1371600"/>
          </a:xfrm>
        </p:spPr>
        <p:txBody>
          <a:bodyPr/>
          <a:lstStyle/>
          <a:p>
            <a:r>
              <a:rPr lang="en-US" dirty="0" smtClean="0"/>
              <a:t>How Did </a:t>
            </a:r>
            <a:r>
              <a:rPr lang="en-US" dirty="0" err="1"/>
              <a:t>S</a:t>
            </a:r>
            <a:r>
              <a:rPr lang="en-US" dirty="0" err="1" smtClean="0"/>
              <a:t>mugMug</a:t>
            </a:r>
            <a:r>
              <a:rPr lang="en-US" dirty="0" smtClean="0"/>
              <a:t> Do It?</a:t>
            </a:r>
            <a:endParaRPr lang="en-US" dirty="0"/>
          </a:p>
        </p:txBody>
      </p:sp>
      <p:sp>
        <p:nvSpPr>
          <p:cNvPr id="3" name="Content Placeholder 2"/>
          <p:cNvSpPr>
            <a:spLocks noGrp="1"/>
          </p:cNvSpPr>
          <p:nvPr>
            <p:ph idx="1"/>
          </p:nvPr>
        </p:nvSpPr>
        <p:spPr>
          <a:xfrm>
            <a:off x="457200" y="2636837"/>
            <a:ext cx="8229600" cy="3840163"/>
          </a:xfrm>
        </p:spPr>
        <p:txBody>
          <a:bodyPr>
            <a:normAutofit/>
          </a:bodyPr>
          <a:lstStyle/>
          <a:p>
            <a:r>
              <a:rPr lang="en-US" dirty="0"/>
              <a:t>Availability Zones (AZs</a:t>
            </a:r>
            <a:r>
              <a:rPr lang="en-US" dirty="0" smtClean="0"/>
              <a:t>)</a:t>
            </a:r>
          </a:p>
          <a:p>
            <a:r>
              <a:rPr lang="en-US" dirty="0" smtClean="0"/>
              <a:t>Failures Should Not Span AZs</a:t>
            </a:r>
          </a:p>
          <a:p>
            <a:pPr lvl="1"/>
            <a:r>
              <a:rPr lang="en-US" dirty="0" smtClean="0"/>
              <a:t>In this case they did!</a:t>
            </a:r>
          </a:p>
          <a:p>
            <a:r>
              <a:rPr lang="en-US" dirty="0" err="1" smtClean="0"/>
              <a:t>SmugMug</a:t>
            </a:r>
            <a:r>
              <a:rPr lang="en-US" dirty="0" smtClean="0"/>
              <a:t> uses Three AZs</a:t>
            </a:r>
          </a:p>
          <a:p>
            <a:r>
              <a:rPr lang="en-US" dirty="0" smtClean="0"/>
              <a:t>Designed </a:t>
            </a:r>
            <a:r>
              <a:rPr lang="en-US" dirty="0"/>
              <a:t>to fail and </a:t>
            </a:r>
            <a:r>
              <a:rPr lang="en-US" dirty="0" smtClean="0"/>
              <a:t>recover</a:t>
            </a:r>
          </a:p>
          <a:p>
            <a:pPr lvl="1"/>
            <a:r>
              <a:rPr lang="en-US" dirty="0" smtClean="0"/>
              <a:t>Any </a:t>
            </a:r>
            <a:r>
              <a:rPr lang="en-US" dirty="0"/>
              <a:t>of our instances, or any group of instances in an AZ, can be “shot in the head</a:t>
            </a:r>
            <a:r>
              <a:rPr lang="en-US" dirty="0" smtClean="0"/>
              <a:t>”  </a:t>
            </a:r>
            <a:r>
              <a:rPr lang="en-US" sz="1400" dirty="0" smtClean="0"/>
              <a:t>[</a:t>
            </a:r>
            <a:r>
              <a:rPr lang="en-US" sz="1400" dirty="0" err="1" smtClean="0"/>
              <a:t>SmugMug</a:t>
            </a:r>
            <a:r>
              <a:rPr lang="en-US" sz="1400" dirty="0" smtClean="0"/>
              <a:t> April 2011]</a:t>
            </a:r>
          </a:p>
          <a:p>
            <a:r>
              <a:rPr lang="en-US" dirty="0" smtClean="0"/>
              <a:t>Incident Response</a:t>
            </a:r>
          </a:p>
          <a:p>
            <a:pPr lvl="1"/>
            <a:r>
              <a:rPr lang="en-US" dirty="0"/>
              <a:t>We updated our own status board, and then I tried to work around the </a:t>
            </a:r>
            <a:r>
              <a:rPr lang="en-US" dirty="0" smtClean="0"/>
              <a:t>problem…. 5 minutes [later] </a:t>
            </a:r>
            <a:r>
              <a:rPr lang="en-US" dirty="0"/>
              <a:t>we were back in business</a:t>
            </a: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0E80665F-2521-4C7E-AB43-782584C3C534}" type="slidenum">
              <a:rPr lang="en-US" smtClean="0"/>
              <a:t>53</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95575" y="1685925"/>
            <a:ext cx="4695825" cy="676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2488989231"/>
              </p:ext>
            </p:extLst>
          </p:nvPr>
        </p:nvGraphicFramePr>
        <p:xfrm>
          <a:off x="-117987" y="24581"/>
          <a:ext cx="2403987" cy="18042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9673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304800"/>
            <a:ext cx="6324600" cy="2819400"/>
          </a:xfrm>
        </p:spPr>
        <p:txBody>
          <a:bodyPr/>
          <a:lstStyle/>
          <a:p>
            <a:r>
              <a:rPr lang="en-US" dirty="0" smtClean="0"/>
              <a:t>Fault Tolerance</a:t>
            </a:r>
            <a:br>
              <a:rPr lang="en-US" dirty="0" smtClean="0"/>
            </a:br>
            <a:r>
              <a:rPr lang="en-US" sz="3200" dirty="0" smtClean="0"/>
              <a:t>..or What Do You Need to Worry About When Running Your Own Data Center</a:t>
            </a:r>
            <a:endParaRPr lang="en-US" sz="3200" dirty="0"/>
          </a:p>
        </p:txBody>
      </p:sp>
      <p:sp>
        <p:nvSpPr>
          <p:cNvPr id="3" name="Content Placeholder 2"/>
          <p:cNvSpPr>
            <a:spLocks noGrp="1"/>
          </p:cNvSpPr>
          <p:nvPr>
            <p:ph idx="1"/>
          </p:nvPr>
        </p:nvSpPr>
        <p:spPr>
          <a:xfrm>
            <a:off x="3429000" y="3124200"/>
            <a:ext cx="5594726" cy="3078163"/>
          </a:xfrm>
        </p:spPr>
        <p:txBody>
          <a:bodyPr/>
          <a:lstStyle/>
          <a:p>
            <a:pPr>
              <a:lnSpc>
                <a:spcPct val="150000"/>
              </a:lnSpc>
            </a:pPr>
            <a:r>
              <a:rPr lang="en-US" dirty="0" smtClean="0"/>
              <a:t>Servers and Server Hardware</a:t>
            </a:r>
          </a:p>
          <a:p>
            <a:pPr>
              <a:lnSpc>
                <a:spcPct val="150000"/>
              </a:lnSpc>
            </a:pPr>
            <a:r>
              <a:rPr lang="en-US" dirty="0" smtClean="0"/>
              <a:t>Networks and Load Balancers</a:t>
            </a:r>
          </a:p>
          <a:p>
            <a:pPr>
              <a:lnSpc>
                <a:spcPct val="150000"/>
              </a:lnSpc>
            </a:pPr>
            <a:r>
              <a:rPr lang="en-US" dirty="0" smtClean="0"/>
              <a:t>Data and Data Replication</a:t>
            </a:r>
          </a:p>
          <a:p>
            <a:pPr>
              <a:lnSpc>
                <a:spcPct val="150000"/>
              </a:lnSpc>
            </a:pPr>
            <a:r>
              <a:rPr lang="en-US" dirty="0" smtClean="0"/>
              <a:t>Authentication and Connectivity</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54</a:t>
            </a:fld>
            <a:endParaRPr lang="en-US"/>
          </a:p>
        </p:txBody>
      </p:sp>
      <p:graphicFrame>
        <p:nvGraphicFramePr>
          <p:cNvPr id="5" name="Diagram 4"/>
          <p:cNvGraphicFramePr/>
          <p:nvPr>
            <p:extLst>
              <p:ext uri="{D42A27DB-BD31-4B8C-83A1-F6EECF244321}">
                <p14:modId xmlns:p14="http://schemas.microsoft.com/office/powerpoint/2010/main" val="2448301244"/>
              </p:ext>
            </p:extLst>
          </p:nvPr>
        </p:nvGraphicFramePr>
        <p:xfrm>
          <a:off x="304800" y="457200"/>
          <a:ext cx="2819400" cy="2097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49" name="Picture 1" descr="C:\Users\seliot\AppData\Local\Microsoft\Windows\Temporary Internet Files\Content.IE5\G65PSP06\MC900323680[1].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8600" y="3429000"/>
            <a:ext cx="3308726" cy="22452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1981200" y="5901629"/>
            <a:ext cx="2388795" cy="461665"/>
          </a:xfrm>
          <a:prstGeom prst="rect">
            <a:avLst/>
          </a:prstGeom>
        </p:spPr>
        <p:txBody>
          <a:bodyPr wrap="none">
            <a:spAutoFit/>
          </a:bodyPr>
          <a:lstStyle/>
          <a:p>
            <a:r>
              <a:rPr lang="en-US" sz="2400" i="1" dirty="0" smtClean="0">
                <a:solidFill>
                  <a:prstClr val="black">
                    <a:lumMod val="65000"/>
                    <a:lumOff val="35000"/>
                  </a:prstClr>
                </a:solidFill>
                <a:latin typeface="Century Gothic"/>
              </a:rPr>
              <a:t>For Example….</a:t>
            </a:r>
            <a:endParaRPr lang="en-US" dirty="0"/>
          </a:p>
        </p:txBody>
      </p:sp>
      <p:pic>
        <p:nvPicPr>
          <p:cNvPr id="6146"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343400" y="5641236"/>
            <a:ext cx="1649805" cy="7595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182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7315200" cy="990600"/>
          </a:xfrm>
        </p:spPr>
        <p:txBody>
          <a:bodyPr/>
          <a:lstStyle/>
          <a:p>
            <a:r>
              <a:rPr lang="en-US" sz="4400" dirty="0" smtClean="0"/>
              <a:t>First Year -New Data Center</a:t>
            </a:r>
            <a:endParaRPr lang="en-US" sz="4400" dirty="0"/>
          </a:p>
        </p:txBody>
      </p:sp>
      <p:sp>
        <p:nvSpPr>
          <p:cNvPr id="3" name="Content Placeholder 2"/>
          <p:cNvSpPr>
            <a:spLocks noGrp="1"/>
          </p:cNvSpPr>
          <p:nvPr>
            <p:ph idx="1"/>
          </p:nvPr>
        </p:nvSpPr>
        <p:spPr>
          <a:xfrm>
            <a:off x="457200" y="1600200"/>
            <a:ext cx="8229600" cy="4754563"/>
          </a:xfrm>
        </p:spPr>
        <p:txBody>
          <a:bodyPr>
            <a:normAutofit fontScale="92500"/>
          </a:bodyPr>
          <a:lstStyle/>
          <a:p>
            <a:pPr marL="0" indent="0">
              <a:buNone/>
            </a:pPr>
            <a:endParaRPr lang="en-US" dirty="0"/>
          </a:p>
          <a:p>
            <a:pPr fontAlgn="ctr"/>
            <a:r>
              <a:rPr lang="en-US" dirty="0" smtClean="0"/>
              <a:t>1 Power </a:t>
            </a:r>
            <a:r>
              <a:rPr lang="en-US" dirty="0"/>
              <a:t>Distribution </a:t>
            </a:r>
            <a:r>
              <a:rPr lang="en-US" dirty="0" smtClean="0"/>
              <a:t>Unit </a:t>
            </a:r>
            <a:r>
              <a:rPr lang="en-US" dirty="0"/>
              <a:t>failure </a:t>
            </a:r>
            <a:r>
              <a:rPr lang="en-US" dirty="0" smtClean="0"/>
              <a:t>(500-1000 machines)</a:t>
            </a:r>
            <a:endParaRPr lang="en-US" dirty="0"/>
          </a:p>
          <a:p>
            <a:pPr fontAlgn="ctr"/>
            <a:r>
              <a:rPr lang="en-US" dirty="0"/>
              <a:t>1 rack-move </a:t>
            </a:r>
            <a:r>
              <a:rPr lang="en-US" dirty="0" smtClean="0"/>
              <a:t>(500-1000 machines)</a:t>
            </a:r>
            <a:endParaRPr lang="en-US" dirty="0"/>
          </a:p>
          <a:p>
            <a:pPr fontAlgn="ctr"/>
            <a:r>
              <a:rPr lang="en-US" dirty="0"/>
              <a:t>1 network rewiring (rolling 5% of </a:t>
            </a:r>
            <a:r>
              <a:rPr lang="en-US" dirty="0" smtClean="0"/>
              <a:t>machines)</a:t>
            </a:r>
            <a:endParaRPr lang="en-US" dirty="0"/>
          </a:p>
          <a:p>
            <a:pPr fontAlgn="ctr"/>
            <a:r>
              <a:rPr lang="en-US" dirty="0"/>
              <a:t>20 rack failures (40-80 </a:t>
            </a:r>
            <a:r>
              <a:rPr lang="en-US" dirty="0" smtClean="0"/>
              <a:t>machines)</a:t>
            </a:r>
            <a:endParaRPr lang="en-US" dirty="0"/>
          </a:p>
          <a:p>
            <a:pPr fontAlgn="ctr"/>
            <a:r>
              <a:rPr lang="en-US" dirty="0"/>
              <a:t>8 network maintenances </a:t>
            </a:r>
            <a:r>
              <a:rPr lang="en-US" dirty="0" smtClean="0"/>
              <a:t>(~30-min connectivity </a:t>
            </a:r>
            <a:r>
              <a:rPr lang="en-US" dirty="0"/>
              <a:t>losses)</a:t>
            </a:r>
          </a:p>
          <a:p>
            <a:pPr fontAlgn="ctr"/>
            <a:r>
              <a:rPr lang="en-US" dirty="0" smtClean="0"/>
              <a:t>12 </a:t>
            </a:r>
            <a:r>
              <a:rPr lang="en-US" dirty="0"/>
              <a:t>router </a:t>
            </a:r>
            <a:r>
              <a:rPr lang="en-US" dirty="0" smtClean="0"/>
              <a:t>reloads</a:t>
            </a:r>
            <a:endParaRPr lang="en-US" dirty="0"/>
          </a:p>
          <a:p>
            <a:pPr fontAlgn="ctr"/>
            <a:r>
              <a:rPr lang="en-US" dirty="0"/>
              <a:t>3 router </a:t>
            </a:r>
            <a:r>
              <a:rPr lang="en-US" dirty="0" smtClean="0"/>
              <a:t>failures</a:t>
            </a:r>
          </a:p>
          <a:p>
            <a:pPr fontAlgn="ctr"/>
            <a:r>
              <a:rPr lang="en-US" dirty="0" smtClean="0"/>
              <a:t>Dozens </a:t>
            </a:r>
            <a:r>
              <a:rPr lang="en-US" dirty="0"/>
              <a:t>of minor 30-second blips for DNS</a:t>
            </a:r>
          </a:p>
          <a:p>
            <a:pPr fontAlgn="ctr"/>
            <a:r>
              <a:rPr lang="en-US" dirty="0"/>
              <a:t>1000 individual machine failures</a:t>
            </a:r>
          </a:p>
          <a:p>
            <a:pPr fontAlgn="ctr"/>
            <a:r>
              <a:rPr lang="en-US" dirty="0" smtClean="0"/>
              <a:t>1000s of </a:t>
            </a:r>
            <a:r>
              <a:rPr lang="en-US" dirty="0"/>
              <a:t>hard drive failures</a:t>
            </a:r>
          </a:p>
          <a:p>
            <a:pPr marL="0" indent="0">
              <a:buNone/>
            </a:pP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55</a:t>
            </a:fld>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05600" y="4419600"/>
            <a:ext cx="1676400" cy="13636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val="2926345043"/>
              </p:ext>
            </p:extLst>
          </p:nvPr>
        </p:nvGraphicFramePr>
        <p:xfrm>
          <a:off x="152400" y="76200"/>
          <a:ext cx="1981200" cy="157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p:cNvSpPr/>
          <p:nvPr/>
        </p:nvSpPr>
        <p:spPr>
          <a:xfrm>
            <a:off x="2362200" y="1066800"/>
            <a:ext cx="6400800" cy="461665"/>
          </a:xfrm>
          <a:prstGeom prst="rect">
            <a:avLst/>
          </a:prstGeom>
        </p:spPr>
        <p:txBody>
          <a:bodyPr wrap="square">
            <a:spAutoFit/>
          </a:bodyPr>
          <a:lstStyle/>
          <a:p>
            <a:r>
              <a:rPr lang="en-US" sz="2400" dirty="0" smtClean="0">
                <a:solidFill>
                  <a:schemeClr val="tx1">
                    <a:lumMod val="65000"/>
                    <a:lumOff val="35000"/>
                  </a:schemeClr>
                </a:solidFill>
                <a:latin typeface="+mj-lt"/>
              </a:rPr>
              <a:t>Failure </a:t>
            </a:r>
            <a:r>
              <a:rPr lang="en-US" sz="2400" dirty="0">
                <a:solidFill>
                  <a:schemeClr val="tx1">
                    <a:lumMod val="65000"/>
                    <a:lumOff val="35000"/>
                  </a:schemeClr>
                </a:solidFill>
                <a:latin typeface="+mj-lt"/>
              </a:rPr>
              <a:t>is Always an </a:t>
            </a:r>
            <a:r>
              <a:rPr lang="en-US" sz="2400" dirty="0" smtClean="0">
                <a:solidFill>
                  <a:schemeClr val="tx1">
                    <a:lumMod val="65000"/>
                    <a:lumOff val="35000"/>
                  </a:schemeClr>
                </a:solidFill>
                <a:latin typeface="+mj-lt"/>
              </a:rPr>
              <a:t>Option</a:t>
            </a:r>
            <a:endParaRPr lang="en-US" sz="2400" dirty="0">
              <a:solidFill>
                <a:schemeClr val="tx1">
                  <a:lumMod val="65000"/>
                  <a:lumOff val="35000"/>
                </a:schemeClr>
              </a:solidFill>
              <a:latin typeface="+mj-lt"/>
            </a:endParaRPr>
          </a:p>
        </p:txBody>
      </p:sp>
      <p:sp>
        <p:nvSpPr>
          <p:cNvPr id="7" name="Rectangle 6"/>
          <p:cNvSpPr/>
          <p:nvPr/>
        </p:nvSpPr>
        <p:spPr>
          <a:xfrm>
            <a:off x="4339861" y="6172200"/>
            <a:ext cx="2111475" cy="307777"/>
          </a:xfrm>
          <a:prstGeom prst="rect">
            <a:avLst/>
          </a:prstGeom>
        </p:spPr>
        <p:txBody>
          <a:bodyPr wrap="none">
            <a:spAutoFit/>
          </a:bodyPr>
          <a:lstStyle/>
          <a:p>
            <a:pPr>
              <a:defRPr/>
            </a:pPr>
            <a:r>
              <a:rPr lang="en-US" sz="1400" dirty="0">
                <a:solidFill>
                  <a:schemeClr val="tx1">
                    <a:lumMod val="65000"/>
                    <a:lumOff val="35000"/>
                  </a:schemeClr>
                </a:solidFill>
                <a:latin typeface="+mj-lt"/>
              </a:rPr>
              <a:t>[Google Cluster, 2008]</a:t>
            </a:r>
          </a:p>
        </p:txBody>
      </p:sp>
    </p:spTree>
    <p:extLst>
      <p:ext uri="{BB962C8B-B14F-4D97-AF65-F5344CB8AC3E}">
        <p14:creationId xmlns:p14="http://schemas.microsoft.com/office/powerpoint/2010/main" val="372539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676400"/>
          </a:xfrm>
        </p:spPr>
        <p:txBody>
          <a:bodyPr/>
          <a:lstStyle/>
          <a:p>
            <a:r>
              <a:rPr lang="en-US" dirty="0" smtClean="0"/>
              <a:t>How Does The </a:t>
            </a:r>
            <a:br>
              <a:rPr lang="en-US" dirty="0" smtClean="0"/>
            </a:br>
            <a:r>
              <a:rPr lang="en-US" dirty="0" smtClean="0"/>
              <a:t>Cloud Help?</a:t>
            </a:r>
            <a:endParaRPr lang="en-US" dirty="0"/>
          </a:p>
        </p:txBody>
      </p:sp>
      <p:sp>
        <p:nvSpPr>
          <p:cNvPr id="3" name="Content Placeholder 2"/>
          <p:cNvSpPr>
            <a:spLocks noGrp="1"/>
          </p:cNvSpPr>
          <p:nvPr>
            <p:ph idx="1"/>
          </p:nvPr>
        </p:nvSpPr>
        <p:spPr>
          <a:xfrm>
            <a:off x="457200" y="2362200"/>
            <a:ext cx="8229600" cy="3763963"/>
          </a:xfrm>
        </p:spPr>
        <p:txBody>
          <a:bodyPr/>
          <a:lstStyle/>
          <a:p>
            <a:pPr marL="0" indent="0">
              <a:buNone/>
            </a:pPr>
            <a:r>
              <a:rPr lang="en-US" dirty="0" smtClean="0"/>
              <a:t>The Cloud is better</a:t>
            </a:r>
          </a:p>
          <a:p>
            <a:r>
              <a:rPr lang="en-US" dirty="0" smtClean="0"/>
              <a:t>Fault-tolerant </a:t>
            </a:r>
            <a:r>
              <a:rPr lang="en-US" dirty="0"/>
              <a:t>hardware and network infrastructure</a:t>
            </a:r>
          </a:p>
          <a:p>
            <a:r>
              <a:rPr lang="en-US" dirty="0"/>
              <a:t>Advanced Ops personnel and </a:t>
            </a:r>
            <a:r>
              <a:rPr lang="en-US" dirty="0" smtClean="0"/>
              <a:t>processes</a:t>
            </a:r>
          </a:p>
          <a:p>
            <a:r>
              <a:rPr lang="en-US" dirty="0" smtClean="0"/>
              <a:t>State of the art: Power</a:t>
            </a:r>
            <a:r>
              <a:rPr lang="en-US" dirty="0"/>
              <a:t>, Cooling, Security</a:t>
            </a:r>
          </a:p>
          <a:p>
            <a:endParaRPr lang="en-US" dirty="0" smtClean="0"/>
          </a:p>
          <a:p>
            <a:pPr marL="0" indent="0">
              <a:buNone/>
            </a:pPr>
            <a:r>
              <a:rPr lang="en-US" dirty="0" smtClean="0"/>
              <a:t>The Cloud is </a:t>
            </a:r>
            <a:r>
              <a:rPr lang="en-US" i="1" dirty="0" smtClean="0"/>
              <a:t>not</a:t>
            </a:r>
            <a:r>
              <a:rPr lang="en-US" dirty="0" smtClean="0"/>
              <a:t> better</a:t>
            </a:r>
          </a:p>
          <a:p>
            <a:r>
              <a:rPr lang="en-US" dirty="0" smtClean="0"/>
              <a:t>but gives you better tools to….</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56</a:t>
            </a:fld>
            <a:endParaRPr lang="en-US"/>
          </a:p>
        </p:txBody>
      </p:sp>
      <p:graphicFrame>
        <p:nvGraphicFramePr>
          <p:cNvPr id="5" name="Diagram 4"/>
          <p:cNvGraphicFramePr/>
          <p:nvPr>
            <p:extLst>
              <p:ext uri="{D42A27DB-BD31-4B8C-83A1-F6EECF244321}">
                <p14:modId xmlns:p14="http://schemas.microsoft.com/office/powerpoint/2010/main" val="2390380453"/>
              </p:ext>
            </p:extLst>
          </p:nvPr>
        </p:nvGraphicFramePr>
        <p:xfrm>
          <a:off x="-117987" y="24581"/>
          <a:ext cx="2403987" cy="1804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3257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6934200" cy="990600"/>
          </a:xfrm>
        </p:spPr>
        <p:txBody>
          <a:bodyPr/>
          <a:lstStyle/>
          <a:p>
            <a:r>
              <a:rPr lang="en-US" dirty="0" smtClean="0"/>
              <a:t>Embrace Failure</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57</a:t>
            </a:fld>
            <a:endParaRPr lang="en-US"/>
          </a:p>
        </p:txBody>
      </p:sp>
      <p:sp>
        <p:nvSpPr>
          <p:cNvPr id="5" name="Rectangle 4"/>
          <p:cNvSpPr/>
          <p:nvPr/>
        </p:nvSpPr>
        <p:spPr>
          <a:xfrm>
            <a:off x="6324600" y="6324600"/>
            <a:ext cx="1963999" cy="307777"/>
          </a:xfrm>
          <a:prstGeom prst="rect">
            <a:avLst/>
          </a:prstGeom>
        </p:spPr>
        <p:txBody>
          <a:bodyPr wrap="none">
            <a:spAutoFit/>
          </a:bodyPr>
          <a:lstStyle/>
          <a:p>
            <a:pPr>
              <a:defRPr/>
            </a:pPr>
            <a:r>
              <a:rPr lang="en-US" sz="1400" dirty="0" smtClean="0">
                <a:solidFill>
                  <a:schemeClr val="tx1">
                    <a:lumMod val="65000"/>
                    <a:lumOff val="35000"/>
                  </a:schemeClr>
                </a:solidFill>
                <a:latin typeface="+mj-lt"/>
              </a:rPr>
              <a:t>[http://despair.com]</a:t>
            </a:r>
          </a:p>
        </p:txBody>
      </p:sp>
      <p:pic>
        <p:nvPicPr>
          <p:cNvPr id="1026" name="Picture 2" descr="http://worstprofessorever.com/wp-content/uploads/2010/11/failur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09925" y="1126049"/>
            <a:ext cx="4257675" cy="51911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ext uri="{D42A27DB-BD31-4B8C-83A1-F6EECF244321}">
                <p14:modId xmlns:p14="http://schemas.microsoft.com/office/powerpoint/2010/main" val="817499471"/>
              </p:ext>
            </p:extLst>
          </p:nvPr>
        </p:nvGraphicFramePr>
        <p:xfrm>
          <a:off x="-117987" y="24581"/>
          <a:ext cx="2403987" cy="18042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2819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7086600" cy="990600"/>
          </a:xfrm>
        </p:spPr>
        <p:txBody>
          <a:bodyPr/>
          <a:lstStyle/>
          <a:p>
            <a:r>
              <a:rPr lang="en-US" dirty="0"/>
              <a:t>Embrace Failure</a:t>
            </a:r>
          </a:p>
        </p:txBody>
      </p:sp>
      <p:sp>
        <p:nvSpPr>
          <p:cNvPr id="3" name="Content Placeholder 2"/>
          <p:cNvSpPr>
            <a:spLocks noGrp="1"/>
          </p:cNvSpPr>
          <p:nvPr>
            <p:ph idx="1"/>
          </p:nvPr>
        </p:nvSpPr>
        <p:spPr>
          <a:xfrm>
            <a:off x="685800" y="1371600"/>
            <a:ext cx="8001000" cy="4754563"/>
          </a:xfrm>
        </p:spPr>
        <p:txBody>
          <a:bodyPr>
            <a:normAutofit lnSpcReduction="10000"/>
          </a:bodyPr>
          <a:lstStyle/>
          <a:p>
            <a:pPr marL="0" indent="0" algn="ctr">
              <a:buNone/>
            </a:pPr>
            <a:r>
              <a:rPr lang="en-US" dirty="0" smtClean="0"/>
              <a:t>Design For Failure</a:t>
            </a:r>
          </a:p>
          <a:p>
            <a:r>
              <a:rPr lang="en-US" dirty="0" smtClean="0"/>
              <a:t>Each System has to succeed, even on its own</a:t>
            </a:r>
          </a:p>
          <a:p>
            <a:pPr lvl="1"/>
            <a:r>
              <a:rPr lang="en-US" dirty="0" smtClean="0"/>
              <a:t>Small Stateless Services</a:t>
            </a:r>
          </a:p>
          <a:p>
            <a:pPr lvl="1"/>
            <a:r>
              <a:rPr lang="en-US" dirty="0" smtClean="0"/>
              <a:t>Recommendation System Down? Show </a:t>
            </a:r>
            <a:r>
              <a:rPr lang="en-US" dirty="0"/>
              <a:t>popular titles instead of personalized picks</a:t>
            </a:r>
            <a:endParaRPr lang="en-US" dirty="0" smtClean="0"/>
          </a:p>
          <a:p>
            <a:r>
              <a:rPr lang="en-US" dirty="0" smtClean="0"/>
              <a:t>Assume host failures happen</a:t>
            </a:r>
          </a:p>
          <a:p>
            <a:pPr lvl="1"/>
            <a:r>
              <a:rPr lang="en-US" dirty="0" smtClean="0"/>
              <a:t>Remember, “shot in the head”</a:t>
            </a:r>
          </a:p>
          <a:p>
            <a:pPr lvl="1"/>
            <a:r>
              <a:rPr lang="en-US" dirty="0" smtClean="0"/>
              <a:t>Cloud Advantage: Re-Spawn!</a:t>
            </a:r>
          </a:p>
          <a:p>
            <a:r>
              <a:rPr lang="en-US" dirty="0" smtClean="0"/>
              <a:t>Short Timeouts and Quick Retries – Fail Fast</a:t>
            </a:r>
          </a:p>
          <a:p>
            <a:pPr lvl="1"/>
            <a:r>
              <a:rPr lang="en-US" dirty="0"/>
              <a:t>Co-tenancy can introduce variance in throughput at any level of the stack. </a:t>
            </a:r>
            <a:endParaRPr lang="en-US" dirty="0" smtClean="0"/>
          </a:p>
          <a:p>
            <a:pPr lvl="1"/>
            <a:r>
              <a:rPr lang="en-US" dirty="0" smtClean="0"/>
              <a:t>Requires Idempotent Interfaces</a:t>
            </a:r>
          </a:p>
          <a:p>
            <a:r>
              <a:rPr lang="en-US" dirty="0"/>
              <a:t>Research and Test with Full Scale / Real Data</a:t>
            </a:r>
          </a:p>
          <a:p>
            <a:pPr lvl="1"/>
            <a:r>
              <a:rPr lang="en-US" dirty="0"/>
              <a:t>Cloud </a:t>
            </a:r>
            <a:r>
              <a:rPr lang="en-US" dirty="0" smtClean="0"/>
              <a:t>Advantage: Elasticity</a:t>
            </a:r>
          </a:p>
        </p:txBody>
      </p:sp>
      <p:sp>
        <p:nvSpPr>
          <p:cNvPr id="4" name="Slide Number Placeholder 3"/>
          <p:cNvSpPr>
            <a:spLocks noGrp="1"/>
          </p:cNvSpPr>
          <p:nvPr>
            <p:ph type="sldNum" sz="quarter" idx="12"/>
          </p:nvPr>
        </p:nvSpPr>
        <p:spPr/>
        <p:txBody>
          <a:bodyPr/>
          <a:lstStyle/>
          <a:p>
            <a:fld id="{0E80665F-2521-4C7E-AB43-782584C3C534}" type="slidenum">
              <a:rPr lang="en-US" smtClean="0"/>
              <a:t>58</a:t>
            </a:fld>
            <a:endParaRPr lang="en-US"/>
          </a:p>
        </p:txBody>
      </p:sp>
      <p:sp>
        <p:nvSpPr>
          <p:cNvPr id="5" name="Rectangle 4"/>
          <p:cNvSpPr/>
          <p:nvPr/>
        </p:nvSpPr>
        <p:spPr>
          <a:xfrm>
            <a:off x="6400800" y="5791200"/>
            <a:ext cx="2191626" cy="523220"/>
          </a:xfrm>
          <a:prstGeom prst="rect">
            <a:avLst/>
          </a:prstGeom>
        </p:spPr>
        <p:txBody>
          <a:bodyPr wrap="none">
            <a:spAutoFit/>
          </a:bodyPr>
          <a:lstStyle/>
          <a:p>
            <a:pPr>
              <a:defRPr/>
            </a:pPr>
            <a:r>
              <a:rPr lang="en-US" sz="1400" dirty="0">
                <a:solidFill>
                  <a:schemeClr val="tx1">
                    <a:lumMod val="65000"/>
                    <a:lumOff val="35000"/>
                  </a:schemeClr>
                </a:solidFill>
                <a:latin typeface="+mj-lt"/>
              </a:rPr>
              <a:t>[Netflix </a:t>
            </a:r>
            <a:r>
              <a:rPr lang="en-US" sz="1400" dirty="0" smtClean="0">
                <a:solidFill>
                  <a:schemeClr val="tx1">
                    <a:lumMod val="65000"/>
                    <a:lumOff val="35000"/>
                  </a:schemeClr>
                </a:solidFill>
                <a:latin typeface="+mj-lt"/>
              </a:rPr>
              <a:t>AWS, </a:t>
            </a:r>
            <a:r>
              <a:rPr lang="en-US" sz="1400" dirty="0">
                <a:solidFill>
                  <a:schemeClr val="tx1">
                    <a:lumMod val="65000"/>
                    <a:lumOff val="35000"/>
                  </a:schemeClr>
                </a:solidFill>
                <a:latin typeface="+mj-lt"/>
              </a:rPr>
              <a:t>Dec 2010</a:t>
            </a:r>
            <a:r>
              <a:rPr lang="en-US" sz="1400" dirty="0" smtClean="0">
                <a:solidFill>
                  <a:schemeClr val="tx1">
                    <a:lumMod val="65000"/>
                    <a:lumOff val="35000"/>
                  </a:schemeClr>
                </a:solidFill>
                <a:latin typeface="+mj-lt"/>
              </a:rPr>
              <a:t>]</a:t>
            </a:r>
          </a:p>
          <a:p>
            <a:pPr>
              <a:defRPr/>
            </a:pPr>
            <a:r>
              <a:rPr lang="en-US" sz="1400" dirty="0" smtClean="0">
                <a:solidFill>
                  <a:schemeClr val="tx1">
                    <a:lumMod val="65000"/>
                    <a:lumOff val="35000"/>
                  </a:schemeClr>
                </a:solidFill>
                <a:latin typeface="+mj-lt"/>
              </a:rPr>
              <a:t>[</a:t>
            </a:r>
            <a:r>
              <a:rPr lang="en-US" sz="1400" dirty="0" err="1" smtClean="0">
                <a:solidFill>
                  <a:schemeClr val="tx1">
                    <a:lumMod val="65000"/>
                    <a:lumOff val="35000"/>
                  </a:schemeClr>
                </a:solidFill>
                <a:latin typeface="+mj-lt"/>
              </a:rPr>
              <a:t>Twilio</a:t>
            </a:r>
            <a:r>
              <a:rPr lang="en-US" sz="1400" dirty="0">
                <a:solidFill>
                  <a:schemeClr val="tx1">
                    <a:lumMod val="65000"/>
                    <a:lumOff val="35000"/>
                  </a:schemeClr>
                </a:solidFill>
                <a:latin typeface="+mj-lt"/>
              </a:rPr>
              <a:t> </a:t>
            </a:r>
            <a:r>
              <a:rPr lang="en-US" sz="1400" dirty="0" smtClean="0">
                <a:solidFill>
                  <a:schemeClr val="tx1">
                    <a:lumMod val="65000"/>
                    <a:lumOff val="35000"/>
                  </a:schemeClr>
                </a:solidFill>
                <a:latin typeface="+mj-lt"/>
              </a:rPr>
              <a:t>AWS, Apr 2011]</a:t>
            </a:r>
            <a:endParaRPr lang="en-US" sz="1400" dirty="0">
              <a:solidFill>
                <a:schemeClr val="tx1">
                  <a:lumMod val="65000"/>
                  <a:lumOff val="35000"/>
                </a:schemeClr>
              </a:solidFill>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96613" y="2819400"/>
            <a:ext cx="1485900" cy="1543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 6"/>
          <p:cNvGraphicFramePr/>
          <p:nvPr>
            <p:extLst>
              <p:ext uri="{D42A27DB-BD31-4B8C-83A1-F6EECF244321}">
                <p14:modId xmlns:p14="http://schemas.microsoft.com/office/powerpoint/2010/main" val="817499471"/>
              </p:ext>
            </p:extLst>
          </p:nvPr>
        </p:nvGraphicFramePr>
        <p:xfrm>
          <a:off x="-117987" y="24581"/>
          <a:ext cx="2403987" cy="18042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7999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7162800" cy="990600"/>
          </a:xfrm>
        </p:spPr>
        <p:txBody>
          <a:bodyPr/>
          <a:lstStyle/>
          <a:p>
            <a:r>
              <a:rPr lang="en-US" dirty="0" smtClean="0"/>
              <a:t>Monkeys with Rifles</a:t>
            </a:r>
            <a:endParaRPr lang="en-US" dirty="0"/>
          </a:p>
        </p:txBody>
      </p:sp>
      <p:sp>
        <p:nvSpPr>
          <p:cNvPr id="3" name="Content Placeholder 2"/>
          <p:cNvSpPr>
            <a:spLocks noGrp="1"/>
          </p:cNvSpPr>
          <p:nvPr>
            <p:ph idx="1"/>
          </p:nvPr>
        </p:nvSpPr>
        <p:spPr>
          <a:xfrm>
            <a:off x="533400" y="2276849"/>
            <a:ext cx="8229600" cy="2514600"/>
          </a:xfrm>
        </p:spPr>
        <p:txBody>
          <a:bodyPr>
            <a:normAutofit/>
          </a:bodyPr>
          <a:lstStyle/>
          <a:p>
            <a:r>
              <a:rPr lang="en-US" dirty="0" smtClean="0"/>
              <a:t>Netflix </a:t>
            </a:r>
            <a:r>
              <a:rPr lang="en-US" i="1" dirty="0" smtClean="0"/>
              <a:t>Simian Army</a:t>
            </a:r>
          </a:p>
          <a:p>
            <a:pPr lvl="1"/>
            <a:r>
              <a:rPr lang="en-US" b="1" dirty="0" smtClean="0"/>
              <a:t>Chaos monkey </a:t>
            </a:r>
            <a:r>
              <a:rPr lang="en-US" dirty="0"/>
              <a:t>randomly disables </a:t>
            </a:r>
            <a:r>
              <a:rPr lang="en-US" dirty="0" smtClean="0"/>
              <a:t>production instance in AWS</a:t>
            </a:r>
          </a:p>
          <a:p>
            <a:pPr lvl="1"/>
            <a:r>
              <a:rPr lang="en-US" b="1" dirty="0"/>
              <a:t>Chaos Gorilla</a:t>
            </a:r>
            <a:r>
              <a:rPr lang="en-US" dirty="0"/>
              <a:t> </a:t>
            </a:r>
            <a:r>
              <a:rPr lang="en-US" dirty="0" smtClean="0"/>
              <a:t>simulates </a:t>
            </a:r>
            <a:r>
              <a:rPr lang="en-US" dirty="0"/>
              <a:t>an outage of an entire Amazon </a:t>
            </a:r>
            <a:r>
              <a:rPr lang="en-US" dirty="0" smtClean="0"/>
              <a:t>AZ</a:t>
            </a:r>
          </a:p>
          <a:p>
            <a:pPr lvl="1"/>
            <a:r>
              <a:rPr lang="en-US" dirty="0" smtClean="0"/>
              <a:t>Janitor Monkey, Security Monkey, Latency Monkey…..</a:t>
            </a:r>
          </a:p>
          <a:p>
            <a:r>
              <a:rPr lang="en-US" dirty="0" smtClean="0"/>
              <a:t>Microsoft </a:t>
            </a:r>
            <a:r>
              <a:rPr lang="en-US" i="1" dirty="0" smtClean="0"/>
              <a:t>Host Sniper </a:t>
            </a:r>
            <a:r>
              <a:rPr lang="en-US" dirty="0" smtClean="0"/>
              <a:t>takes out servers on Office Web Apps</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59</a:t>
            </a:fld>
            <a:endParaRPr lang="en-US"/>
          </a:p>
        </p:txBody>
      </p:sp>
      <p:pic>
        <p:nvPicPr>
          <p:cNvPr id="1229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66179" y="4419600"/>
            <a:ext cx="2417477" cy="20756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89779" y="1371600"/>
            <a:ext cx="1676400" cy="857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32833" y="1066800"/>
            <a:ext cx="1362075" cy="1343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553200" y="2409825"/>
            <a:ext cx="2209259" cy="307777"/>
          </a:xfrm>
          <a:prstGeom prst="rect">
            <a:avLst/>
          </a:prstGeom>
        </p:spPr>
        <p:txBody>
          <a:bodyPr wrap="none">
            <a:spAutoFit/>
          </a:bodyPr>
          <a:lstStyle/>
          <a:p>
            <a:pPr>
              <a:defRPr/>
            </a:pPr>
            <a:r>
              <a:rPr lang="en-US" sz="1400" dirty="0">
                <a:solidFill>
                  <a:schemeClr val="tx1">
                    <a:lumMod val="65000"/>
                    <a:lumOff val="35000"/>
                  </a:schemeClr>
                </a:solidFill>
                <a:latin typeface="+mj-lt"/>
              </a:rPr>
              <a:t>[Netflix Army, July 2011</a:t>
            </a:r>
            <a:r>
              <a:rPr lang="en-US" sz="1400" dirty="0" smtClean="0">
                <a:solidFill>
                  <a:schemeClr val="tx1">
                    <a:lumMod val="65000"/>
                    <a:lumOff val="35000"/>
                  </a:schemeClr>
                </a:solidFill>
                <a:latin typeface="+mj-lt"/>
              </a:rPr>
              <a:t>]</a:t>
            </a:r>
            <a:endParaRPr lang="en-US" sz="1400" dirty="0">
              <a:solidFill>
                <a:schemeClr val="tx1">
                  <a:lumMod val="65000"/>
                  <a:lumOff val="35000"/>
                </a:schemeClr>
              </a:solidFill>
              <a:latin typeface="+mj-lt"/>
            </a:endParaRPr>
          </a:p>
        </p:txBody>
      </p:sp>
      <p:graphicFrame>
        <p:nvGraphicFramePr>
          <p:cNvPr id="9" name="Diagram 8"/>
          <p:cNvGraphicFramePr/>
          <p:nvPr>
            <p:extLst>
              <p:ext uri="{D42A27DB-BD31-4B8C-83A1-F6EECF244321}">
                <p14:modId xmlns:p14="http://schemas.microsoft.com/office/powerpoint/2010/main" val="817499471"/>
              </p:ext>
            </p:extLst>
          </p:nvPr>
        </p:nvGraphicFramePr>
        <p:xfrm>
          <a:off x="-117987" y="24581"/>
          <a:ext cx="2403987" cy="180421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 name="Picture 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676400" y="5243622"/>
            <a:ext cx="1649805" cy="7595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53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Cloud in Three Steps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2800" dirty="0" smtClean="0"/>
              <a:t>Standardized </a:t>
            </a:r>
            <a:r>
              <a:rPr lang="en-US" sz="2800" dirty="0"/>
              <a:t>IT capability or service </a:t>
            </a:r>
            <a:endParaRPr lang="en-US" sz="2800" dirty="0" smtClean="0"/>
          </a:p>
          <a:p>
            <a:pPr lvl="1"/>
            <a:r>
              <a:rPr lang="en-US" sz="2000" dirty="0" smtClean="0"/>
              <a:t>No </a:t>
            </a:r>
            <a:r>
              <a:rPr lang="en-US" sz="2000" dirty="0"/>
              <a:t>customizing </a:t>
            </a:r>
            <a:r>
              <a:rPr lang="en-US" sz="2000" dirty="0" smtClean="0"/>
              <a:t>for </a:t>
            </a:r>
            <a:r>
              <a:rPr lang="en-US" sz="2000" dirty="0"/>
              <a:t>each </a:t>
            </a:r>
            <a:r>
              <a:rPr lang="en-US" sz="2000" dirty="0" smtClean="0"/>
              <a:t>customer</a:t>
            </a:r>
          </a:p>
          <a:p>
            <a:pPr lvl="1"/>
            <a:r>
              <a:rPr lang="en-US" sz="2000" dirty="0" smtClean="0"/>
              <a:t>Economies of Scale - </a:t>
            </a:r>
            <a:r>
              <a:rPr lang="en-US" sz="2000" dirty="0"/>
              <a:t>rote, repeatability</a:t>
            </a:r>
            <a:endParaRPr lang="en-US" sz="2000" dirty="0" smtClean="0"/>
          </a:p>
          <a:p>
            <a:pPr marL="457200" lvl="1" indent="0">
              <a:buNone/>
            </a:pPr>
            <a:endParaRPr lang="en-US" sz="2000" dirty="0" smtClean="0"/>
          </a:p>
          <a:p>
            <a:pPr marL="514350" indent="-514350">
              <a:buFont typeface="+mj-lt"/>
              <a:buAutoNum type="arabicPeriod"/>
            </a:pPr>
            <a:r>
              <a:rPr lang="en-US" sz="2800" dirty="0" smtClean="0"/>
              <a:t>Pay Per Use</a:t>
            </a:r>
          </a:p>
          <a:p>
            <a:pPr lvl="1"/>
            <a:r>
              <a:rPr lang="en-US" sz="2000" dirty="0" smtClean="0"/>
              <a:t>The power of zero</a:t>
            </a:r>
          </a:p>
          <a:p>
            <a:pPr marL="457200" lvl="1" indent="0">
              <a:buNone/>
            </a:pPr>
            <a:endParaRPr lang="en-US" sz="2000" dirty="0" smtClean="0"/>
          </a:p>
          <a:p>
            <a:pPr marL="514350" indent="-514350">
              <a:buFont typeface="+mj-lt"/>
              <a:buAutoNum type="arabicPeriod"/>
            </a:pPr>
            <a:r>
              <a:rPr lang="en-US" sz="2800" dirty="0" smtClean="0"/>
              <a:t>Self-Service Deployment</a:t>
            </a:r>
          </a:p>
          <a:p>
            <a:pPr lvl="1"/>
            <a:r>
              <a:rPr lang="en-US" sz="2000" dirty="0" smtClean="0"/>
              <a:t>Fully Automated</a:t>
            </a:r>
            <a:endParaRPr lang="en-US" sz="2000" dirty="0"/>
          </a:p>
          <a:p>
            <a:pPr marL="0" indent="0">
              <a:buNone/>
            </a:pPr>
            <a:endParaRPr lang="en-US" sz="1600" dirty="0" smtClean="0"/>
          </a:p>
          <a:p>
            <a:pPr marL="0" indent="0" algn="ctr">
              <a:buNone/>
            </a:pPr>
            <a:r>
              <a:rPr lang="en-US" sz="1600" dirty="0" smtClean="0"/>
              <a:t>[</a:t>
            </a:r>
            <a:r>
              <a:rPr lang="en-US" sz="1600" dirty="0"/>
              <a:t>Staten, 2010]</a:t>
            </a:r>
          </a:p>
          <a:p>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6</a:t>
            </a:fld>
            <a:endParaRPr lang="en-US"/>
          </a:p>
        </p:txBody>
      </p:sp>
      <p:pic>
        <p:nvPicPr>
          <p:cNvPr id="2050"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99660" l="0" r="100000"/>
                    </a14:imgEffect>
                  </a14:imgLayer>
                </a14:imgProps>
              </a:ext>
              <a:ext uri="{28A0092B-C50C-407E-A947-70E740481C1C}">
                <a14:useLocalDpi xmlns:a14="http://schemas.microsoft.com/office/drawing/2010/main"/>
              </a:ext>
            </a:extLst>
          </a:blip>
          <a:srcRect/>
          <a:stretch>
            <a:fillRect/>
          </a:stretch>
        </p:blipFill>
        <p:spPr bwMode="auto">
          <a:xfrm>
            <a:off x="5791200" y="2362200"/>
            <a:ext cx="2266950" cy="18616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62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635" b="-635"/>
          <a:stretch/>
        </p:blipFill>
        <p:spPr bwMode="auto">
          <a:xfrm>
            <a:off x="2511190" y="4419600"/>
            <a:ext cx="4039736" cy="1817427"/>
          </a:xfrm>
          <a:prstGeom prst="snip2SameRect">
            <a:avLst>
              <a:gd name="adj1" fmla="val 44452"/>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0E80665F-2521-4C7E-AB43-782584C3C534}" type="slidenum">
              <a:rPr lang="en-US" smtClean="0"/>
              <a:t>60</a:t>
            </a:fld>
            <a:endParaRPr lang="en-US"/>
          </a:p>
        </p:txBody>
      </p:sp>
      <p:pic>
        <p:nvPicPr>
          <p:cNvPr id="3075" name="Picture 3" descr="C:\Users\seliot\AppData\Local\Microsoft\Windows\Temporary Internet Files\Content.IE5\8VPNR8GP\MC900437833[1].wmf"/>
          <p:cNvPicPr>
            <a:picLocks noChangeAspect="1" noChangeArrowheads="1"/>
          </p:cNvPicPr>
          <p:nvPr/>
        </p:nvPicPr>
        <p:blipFill>
          <a:blip r:embed="rId3">
            <a:lum bright="40000" contrast="-20000"/>
            <a:extLst>
              <a:ext uri="{28A0092B-C50C-407E-A947-70E740481C1C}">
                <a14:useLocalDpi xmlns:a14="http://schemas.microsoft.com/office/drawing/2010/main"/>
              </a:ext>
            </a:extLst>
          </a:blip>
          <a:srcRect/>
          <a:stretch>
            <a:fillRect/>
          </a:stretch>
        </p:blipFill>
        <p:spPr bwMode="auto">
          <a:xfrm>
            <a:off x="1670785" y="45829"/>
            <a:ext cx="7491412" cy="64311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1491671245"/>
              </p:ext>
            </p:extLst>
          </p:nvPr>
        </p:nvGraphicFramePr>
        <p:xfrm>
          <a:off x="0" y="127000"/>
          <a:ext cx="2410146" cy="177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2"/>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886200" y="1143000"/>
            <a:ext cx="1685925" cy="619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95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a:t>
            </a:r>
            <a:endParaRPr lang="en-US" dirty="0"/>
          </a:p>
        </p:txBody>
      </p:sp>
      <p:sp>
        <p:nvSpPr>
          <p:cNvPr id="3" name="Content Placeholder 2"/>
          <p:cNvSpPr>
            <a:spLocks noGrp="1"/>
          </p:cNvSpPr>
          <p:nvPr>
            <p:ph idx="1"/>
          </p:nvPr>
        </p:nvSpPr>
        <p:spPr>
          <a:xfrm>
            <a:off x="3429000" y="1219201"/>
            <a:ext cx="5486400" cy="4114800"/>
          </a:xfrm>
        </p:spPr>
        <p:txBody>
          <a:bodyPr/>
          <a:lstStyle/>
          <a:p>
            <a:pPr marL="0" indent="0">
              <a:buNone/>
            </a:pPr>
            <a:r>
              <a:rPr lang="en-US" i="1" dirty="0" smtClean="0"/>
              <a:t>"...every cloud customer retains responsibility for assessing and understanding the value and sensitivity of the data they may choose to move to the cloud. As the owners of that information, cloud customers also remain accountable for decisions regarding the protection of that data wherever it may be stored."   </a:t>
            </a:r>
          </a:p>
          <a:p>
            <a:pPr marL="0" indent="0" algn="r">
              <a:buNone/>
            </a:pPr>
            <a:r>
              <a:rPr lang="en-US" sz="1400" dirty="0" smtClean="0">
                <a:solidFill>
                  <a:schemeClr val="tx1"/>
                </a:solidFill>
              </a:rPr>
              <a:t>[</a:t>
            </a:r>
            <a:r>
              <a:rPr lang="en-US" sz="1400" dirty="0">
                <a:solidFill>
                  <a:schemeClr val="tx1"/>
                </a:solidFill>
              </a:rPr>
              <a:t>Microsoft Security, 2010</a:t>
            </a:r>
            <a:r>
              <a:rPr lang="en-US" sz="1400" dirty="0" smtClean="0">
                <a:solidFill>
                  <a:schemeClr val="tx1"/>
                </a:solidFill>
              </a:rPr>
              <a:t>]</a:t>
            </a:r>
            <a:endParaRPr lang="en-US" sz="1400" dirty="0">
              <a:solidFill>
                <a:schemeClr val="tx1"/>
              </a:solidFill>
            </a:endParaRPr>
          </a:p>
        </p:txBody>
      </p:sp>
      <p:sp>
        <p:nvSpPr>
          <p:cNvPr id="4" name="Slide Number Placeholder 3"/>
          <p:cNvSpPr>
            <a:spLocks noGrp="1"/>
          </p:cNvSpPr>
          <p:nvPr>
            <p:ph type="sldNum" sz="quarter" idx="12"/>
          </p:nvPr>
        </p:nvSpPr>
        <p:spPr/>
        <p:txBody>
          <a:bodyPr/>
          <a:lstStyle/>
          <a:p>
            <a:fld id="{0E80665F-2521-4C7E-AB43-782584C3C534}" type="slidenum">
              <a:rPr lang="en-US" smtClean="0"/>
              <a:t>61</a:t>
            </a:fld>
            <a:endParaRPr lang="en-US"/>
          </a:p>
        </p:txBody>
      </p:sp>
      <p:pic>
        <p:nvPicPr>
          <p:cNvPr id="1026" name="Picture 2" descr="C:\Users\seliot\AppData\Local\Microsoft\Windows\Temporary Internet Files\Content.IE5\IWDBUPSS\MP900401289[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637" y="3581308"/>
            <a:ext cx="3101163" cy="20666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6" name="Diagram 5"/>
          <p:cNvGraphicFramePr/>
          <p:nvPr>
            <p:extLst>
              <p:ext uri="{D42A27DB-BD31-4B8C-83A1-F6EECF244321}">
                <p14:modId xmlns:p14="http://schemas.microsoft.com/office/powerpoint/2010/main" val="1732762001"/>
              </p:ext>
            </p:extLst>
          </p:nvPr>
        </p:nvGraphicFramePr>
        <p:xfrm>
          <a:off x="152400" y="152400"/>
          <a:ext cx="2819400" cy="2097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791200" y="5943600"/>
            <a:ext cx="1685925" cy="6191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315586" y="6101060"/>
            <a:ext cx="2388795" cy="461665"/>
          </a:xfrm>
          <a:prstGeom prst="rect">
            <a:avLst/>
          </a:prstGeom>
        </p:spPr>
        <p:txBody>
          <a:bodyPr wrap="none">
            <a:spAutoFit/>
          </a:bodyPr>
          <a:lstStyle/>
          <a:p>
            <a:r>
              <a:rPr lang="en-US" sz="2400" i="1" dirty="0" smtClean="0">
                <a:solidFill>
                  <a:prstClr val="black">
                    <a:lumMod val="65000"/>
                    <a:lumOff val="35000"/>
                  </a:prstClr>
                </a:solidFill>
                <a:latin typeface="Century Gothic"/>
              </a:rPr>
              <a:t>For Example….</a:t>
            </a:r>
            <a:endParaRPr lang="en-US" dirty="0"/>
          </a:p>
        </p:txBody>
      </p:sp>
    </p:spTree>
    <p:extLst>
      <p:ext uri="{BB962C8B-B14F-4D97-AF65-F5344CB8AC3E}">
        <p14:creationId xmlns:p14="http://schemas.microsoft.com/office/powerpoint/2010/main" val="381603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Amazon AMIs</a:t>
            </a:r>
            <a:endParaRPr lang="en-US" dirty="0"/>
          </a:p>
        </p:txBody>
      </p:sp>
      <p:sp>
        <p:nvSpPr>
          <p:cNvPr id="3" name="Content Placeholder 2"/>
          <p:cNvSpPr>
            <a:spLocks noGrp="1"/>
          </p:cNvSpPr>
          <p:nvPr>
            <p:ph idx="1"/>
          </p:nvPr>
        </p:nvSpPr>
        <p:spPr>
          <a:xfrm>
            <a:off x="2819400" y="990600"/>
            <a:ext cx="6172200" cy="1676399"/>
          </a:xfrm>
        </p:spPr>
        <p:txBody>
          <a:bodyPr>
            <a:normAutofit fontScale="92500"/>
          </a:bodyPr>
          <a:lstStyle/>
          <a:p>
            <a:pPr marL="0" indent="0">
              <a:buNone/>
            </a:pPr>
            <a:r>
              <a:rPr lang="en-US" dirty="0" smtClean="0"/>
              <a:t>Amazon Machine Image</a:t>
            </a:r>
          </a:p>
          <a:p>
            <a:r>
              <a:rPr lang="en-US" dirty="0" smtClean="0"/>
              <a:t>Create and share virtual server configurations</a:t>
            </a:r>
          </a:p>
          <a:p>
            <a:r>
              <a:rPr lang="en-US" dirty="0" smtClean="0"/>
              <a:t>Like Open Source –Give a little, Get a lot</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62</a:t>
            </a:fld>
            <a:endParaRPr lang="en-US"/>
          </a:p>
        </p:txBody>
      </p:sp>
      <p:pic>
        <p:nvPicPr>
          <p:cNvPr id="307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3400" y="2752725"/>
            <a:ext cx="7895690" cy="3648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762000" y="3124199"/>
            <a:ext cx="1828800" cy="2209799"/>
          </a:xfrm>
          <a:prstGeom prst="roundRect">
            <a:avLst/>
          </a:prstGeom>
          <a:noFill/>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ounded Rectangle 6"/>
          <p:cNvSpPr/>
          <p:nvPr/>
        </p:nvSpPr>
        <p:spPr>
          <a:xfrm>
            <a:off x="733746" y="5333999"/>
            <a:ext cx="1828800" cy="838201"/>
          </a:xfrm>
          <a:prstGeom prst="roundRect">
            <a:avLst/>
          </a:prstGeom>
          <a:noFill/>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ounded Rectangle 7"/>
          <p:cNvSpPr/>
          <p:nvPr/>
        </p:nvSpPr>
        <p:spPr>
          <a:xfrm>
            <a:off x="2895600" y="5181600"/>
            <a:ext cx="1981200" cy="495299"/>
          </a:xfrm>
          <a:prstGeom prst="roundRect">
            <a:avLst/>
          </a:prstGeom>
          <a:noFill/>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aphicFrame>
        <p:nvGraphicFramePr>
          <p:cNvPr id="9" name="Diagram 8"/>
          <p:cNvGraphicFramePr/>
          <p:nvPr>
            <p:extLst>
              <p:ext uri="{D42A27DB-BD31-4B8C-83A1-F6EECF244321}">
                <p14:modId xmlns:p14="http://schemas.microsoft.com/office/powerpoint/2010/main" val="474152153"/>
              </p:ext>
            </p:extLst>
          </p:nvPr>
        </p:nvGraphicFramePr>
        <p:xfrm>
          <a:off x="152400" y="127000"/>
          <a:ext cx="2410146" cy="177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4121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6705600" cy="990600"/>
          </a:xfrm>
        </p:spPr>
        <p:txBody>
          <a:bodyPr/>
          <a:lstStyle/>
          <a:p>
            <a:r>
              <a:rPr lang="en-US" dirty="0" smtClean="0"/>
              <a:t>AMI Key Vulnerability</a:t>
            </a:r>
            <a:endParaRPr lang="en-US" dirty="0"/>
          </a:p>
        </p:txBody>
      </p:sp>
      <p:sp>
        <p:nvSpPr>
          <p:cNvPr id="3" name="Content Placeholder 2"/>
          <p:cNvSpPr>
            <a:spLocks noGrp="1"/>
          </p:cNvSpPr>
          <p:nvPr>
            <p:ph idx="1"/>
          </p:nvPr>
        </p:nvSpPr>
        <p:spPr>
          <a:xfrm>
            <a:off x="457200" y="1603177"/>
            <a:ext cx="8229600" cy="4522986"/>
          </a:xfrm>
        </p:spPr>
        <p:txBody>
          <a:bodyPr/>
          <a:lstStyle/>
          <a:p>
            <a:r>
              <a:rPr lang="en-US" dirty="0" smtClean="0"/>
              <a:t>June 2008, Amazon Closes Hole</a:t>
            </a:r>
          </a:p>
          <a:p>
            <a:pPr lvl="1"/>
            <a:r>
              <a:rPr lang="en-US" dirty="0" smtClean="0"/>
              <a:t>EC2 Servers copied from an image all had same SSH host keys</a:t>
            </a:r>
          </a:p>
          <a:p>
            <a:pPr lvl="1"/>
            <a:r>
              <a:rPr lang="en-US" dirty="0" smtClean="0"/>
              <a:t>Amazon’s or User fault?</a:t>
            </a:r>
          </a:p>
          <a:p>
            <a:pPr lvl="2"/>
            <a:r>
              <a:rPr lang="en-US" dirty="0" smtClean="0"/>
              <a:t>Like a community with where all houses use the same key</a:t>
            </a:r>
          </a:p>
          <a:p>
            <a:pPr lvl="2"/>
            <a:r>
              <a:rPr lang="en-US" dirty="0" smtClean="0"/>
              <a:t>Hey you could get your house re-keyed (</a:t>
            </a:r>
            <a:r>
              <a:rPr lang="en-US" dirty="0" err="1" smtClean="0"/>
              <a:t>regen</a:t>
            </a:r>
            <a:r>
              <a:rPr lang="en-US" dirty="0" smtClean="0"/>
              <a:t> host key)</a:t>
            </a:r>
          </a:p>
          <a:p>
            <a:r>
              <a:rPr lang="en-US" dirty="0" smtClean="0"/>
              <a:t>June 2011, Users Publish API Authentication Keys </a:t>
            </a:r>
          </a:p>
          <a:p>
            <a:pPr lvl="1"/>
            <a:r>
              <a:rPr lang="en-US" dirty="0" smtClean="0"/>
              <a:t>Amazon’s or User fault?</a:t>
            </a:r>
          </a:p>
          <a:p>
            <a:pPr lvl="2"/>
            <a:r>
              <a:rPr lang="en-US" dirty="0" smtClean="0"/>
              <a:t>Like including a pic of yourself  showing your credit card shared on </a:t>
            </a:r>
            <a:r>
              <a:rPr lang="en-US" dirty="0" err="1" smtClean="0"/>
              <a:t>FaceBook</a:t>
            </a:r>
            <a:r>
              <a:rPr lang="en-US" dirty="0" smtClean="0"/>
              <a:t>, with a sign that says “charge me”</a:t>
            </a:r>
          </a:p>
          <a:p>
            <a:pPr lvl="2"/>
            <a:r>
              <a:rPr lang="en-US" dirty="0" smtClean="0"/>
              <a:t>Violates Amazon Security Guideline – </a:t>
            </a:r>
            <a:r>
              <a:rPr lang="en-US" dirty="0" smtClean="0">
                <a:hlinkClick r:id="rId3"/>
              </a:rPr>
              <a:t>RTFM</a:t>
            </a:r>
            <a:r>
              <a:rPr lang="en-US" dirty="0" smtClean="0"/>
              <a:t>?</a:t>
            </a:r>
          </a:p>
          <a:p>
            <a:r>
              <a:rPr lang="en-US" dirty="0" smtClean="0"/>
              <a:t>Could Amazon do More?</a:t>
            </a:r>
          </a:p>
          <a:p>
            <a:pPr lvl="1"/>
            <a:r>
              <a:rPr lang="en-US" dirty="0" smtClean="0"/>
              <a:t>Auto-scanning perhaps?</a:t>
            </a:r>
          </a:p>
          <a:p>
            <a:pPr marL="4572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63</a:t>
            </a:fld>
            <a:endParaRPr lang="en-US"/>
          </a:p>
        </p:txBody>
      </p:sp>
      <p:sp>
        <p:nvSpPr>
          <p:cNvPr id="6" name="Rectangle 5"/>
          <p:cNvSpPr/>
          <p:nvPr/>
        </p:nvSpPr>
        <p:spPr>
          <a:xfrm>
            <a:off x="7352559" y="3810000"/>
            <a:ext cx="1476686" cy="307777"/>
          </a:xfrm>
          <a:prstGeom prst="rect">
            <a:avLst/>
          </a:prstGeom>
        </p:spPr>
        <p:txBody>
          <a:bodyPr wrap="none">
            <a:spAutoFit/>
          </a:bodyPr>
          <a:lstStyle/>
          <a:p>
            <a:pPr>
              <a:defRPr/>
            </a:pPr>
            <a:r>
              <a:rPr lang="en-US" sz="1400" dirty="0">
                <a:solidFill>
                  <a:schemeClr val="tx1">
                    <a:lumMod val="65000"/>
                    <a:lumOff val="35000"/>
                  </a:schemeClr>
                </a:solidFill>
                <a:latin typeface="+mj-lt"/>
              </a:rPr>
              <a:t>[IT World, 2011]</a:t>
            </a:r>
          </a:p>
        </p:txBody>
      </p:sp>
      <p:sp>
        <p:nvSpPr>
          <p:cNvPr id="7" name="Rectangle 6"/>
          <p:cNvSpPr/>
          <p:nvPr/>
        </p:nvSpPr>
        <p:spPr>
          <a:xfrm>
            <a:off x="5861257" y="1676400"/>
            <a:ext cx="2015295" cy="307777"/>
          </a:xfrm>
          <a:prstGeom prst="rect">
            <a:avLst/>
          </a:prstGeom>
        </p:spPr>
        <p:txBody>
          <a:bodyPr wrap="none">
            <a:spAutoFit/>
          </a:bodyPr>
          <a:lstStyle/>
          <a:p>
            <a:pPr>
              <a:defRPr/>
            </a:pPr>
            <a:r>
              <a:rPr lang="en-US" sz="1400" dirty="0">
                <a:solidFill>
                  <a:schemeClr val="tx1">
                    <a:lumMod val="65000"/>
                    <a:lumOff val="35000"/>
                  </a:schemeClr>
                </a:solidFill>
                <a:latin typeface="+mj-lt"/>
              </a:rPr>
              <a:t>[Cloud Security </a:t>
            </a:r>
            <a:r>
              <a:rPr lang="en-US" sz="1400" dirty="0" smtClean="0">
                <a:solidFill>
                  <a:schemeClr val="tx1">
                    <a:lumMod val="65000"/>
                    <a:lumOff val="35000"/>
                  </a:schemeClr>
                </a:solidFill>
                <a:latin typeface="+mj-lt"/>
              </a:rPr>
              <a:t>2008]</a:t>
            </a:r>
            <a:endParaRPr lang="en-US" sz="1400" dirty="0">
              <a:solidFill>
                <a:schemeClr val="tx1">
                  <a:lumMod val="65000"/>
                  <a:lumOff val="35000"/>
                </a:schemeClr>
              </a:solidFill>
              <a:latin typeface="+mj-lt"/>
            </a:endParaRPr>
          </a:p>
        </p:txBody>
      </p:sp>
      <p:pic>
        <p:nvPicPr>
          <p:cNvPr id="2050" name="Picture 2" descr="C:\Users\seliot\AppData\Local\Microsoft\Windows\Temporary Internet Files\Content.IE5\SL0776RW\MC90043800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03730" y="5201810"/>
            <a:ext cx="1863725" cy="126682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6393702" y="5123791"/>
            <a:ext cx="2293098" cy="1658009"/>
            <a:chOff x="6309572" y="4874981"/>
            <a:chExt cx="2293098" cy="1658009"/>
          </a:xfrm>
        </p:grpSpPr>
        <p:pic>
          <p:nvPicPr>
            <p:cNvPr id="2052"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30170" y="5181600"/>
              <a:ext cx="168592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ackgroundRemoval t="0" b="82000" l="2740" r="89498">
                          <a14:foregroundMark x1="31507" y1="38000" x2="31507" y2="38000"/>
                          <a14:foregroundMark x1="15982" y1="33000" x2="36073" y2="37000"/>
                          <a14:foregroundMark x1="45205" y1="43000" x2="45205" y2="43000"/>
                          <a14:foregroundMark x1="16438" y1="58000" x2="16438" y2="58000"/>
                          <a14:backgroundMark x1="78539" y1="6000" x2="43379" y2="5000"/>
                          <a14:backgroundMark x1="36073" y1="0" x2="44292" y2="14000"/>
                          <a14:backgroundMark x1="64840" y1="30000" x2="83562" y2="8000"/>
                          <a14:backgroundMark x1="60731" y1="32000" x2="32877" y2="13000"/>
                          <a14:backgroundMark x1="52511" y1="59000" x2="69863" y2="58000"/>
                        </a14:backgroundRemoval>
                      </a14:imgEffect>
                    </a14:imgLayer>
                  </a14:imgProps>
                </a:ext>
                <a:ext uri="{28A0092B-C50C-407E-A947-70E740481C1C}">
                  <a14:useLocalDpi xmlns:a14="http://schemas.microsoft.com/office/drawing/2010/main"/>
                </a:ext>
              </a:extLst>
            </a:blip>
            <a:srcRect/>
            <a:stretch/>
          </p:blipFill>
          <p:spPr bwMode="auto">
            <a:xfrm>
              <a:off x="6516695" y="5581650"/>
              <a:ext cx="2085975" cy="951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rotWithShape="1">
            <a:blip r:embed="rId8" cstate="screen">
              <a:extLst>
                <a:ext uri="{BEBA8EAE-BF5A-486C-A8C5-ECC9F3942E4B}">
                  <a14:imgProps xmlns:a14="http://schemas.microsoft.com/office/drawing/2010/main">
                    <a14:imgLayer r:embed="rId9">
                      <a14:imgEffect>
                        <a14:backgroundRemoval t="0" b="100000" l="2740" r="89498">
                          <a14:backgroundMark x1="78539" y1="72222" x2="78539" y2="72222"/>
                          <a14:backgroundMark x1="78539" y1="93056" x2="43379" y2="91667"/>
                          <a14:backgroundMark x1="35160" y1="81944" x2="42009" y2="98611"/>
                          <a14:backgroundMark x1="83105" y1="95833" x2="81735" y2="98611"/>
                        </a14:backgroundRemoval>
                      </a14:imgEffect>
                    </a14:imgLayer>
                  </a14:imgProps>
                </a:ext>
                <a:ext uri="{28A0092B-C50C-407E-A947-70E740481C1C}">
                  <a14:useLocalDpi xmlns:a14="http://schemas.microsoft.com/office/drawing/2010/main"/>
                </a:ext>
              </a:extLst>
            </a:blip>
            <a:srcRect/>
            <a:stretch/>
          </p:blipFill>
          <p:spPr bwMode="auto">
            <a:xfrm>
              <a:off x="6309572" y="4874981"/>
              <a:ext cx="2085975" cy="68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12" name="Diagram 11"/>
          <p:cNvGraphicFramePr/>
          <p:nvPr>
            <p:extLst>
              <p:ext uri="{D42A27DB-BD31-4B8C-83A1-F6EECF244321}">
                <p14:modId xmlns:p14="http://schemas.microsoft.com/office/powerpoint/2010/main" val="4145794111"/>
              </p:ext>
            </p:extLst>
          </p:nvPr>
        </p:nvGraphicFramePr>
        <p:xfrm>
          <a:off x="152400" y="76200"/>
          <a:ext cx="1981200" cy="15748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61912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7086600" cy="990600"/>
          </a:xfrm>
        </p:spPr>
        <p:txBody>
          <a:bodyPr/>
          <a:lstStyle/>
          <a:p>
            <a:r>
              <a:rPr lang="en-US" dirty="0" smtClean="0"/>
              <a:t>Amazon AMI Mitigation</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64</a:t>
            </a:fld>
            <a:endParaRPr lang="en-US"/>
          </a:p>
        </p:txBody>
      </p:sp>
      <p:pic>
        <p:nvPicPr>
          <p:cNvPr id="5" name="Picture 2"/>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624173" y="2143125"/>
            <a:ext cx="7895654" cy="3648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2895600" y="3276600"/>
            <a:ext cx="5257800" cy="381000"/>
          </a:xfrm>
          <a:prstGeom prst="roundRect">
            <a:avLst/>
          </a:prstGeom>
          <a:noFill/>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aphicFrame>
        <p:nvGraphicFramePr>
          <p:cNvPr id="7" name="Diagram 6"/>
          <p:cNvGraphicFramePr/>
          <p:nvPr>
            <p:extLst>
              <p:ext uri="{D42A27DB-BD31-4B8C-83A1-F6EECF244321}">
                <p14:modId xmlns:p14="http://schemas.microsoft.com/office/powerpoint/2010/main" val="2365424530"/>
              </p:ext>
            </p:extLst>
          </p:nvPr>
        </p:nvGraphicFramePr>
        <p:xfrm>
          <a:off x="34413" y="24581"/>
          <a:ext cx="2403987" cy="18042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6288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Testing in The Cloud</a:t>
            </a:r>
            <a:endParaRPr lang="en-US"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65</a:t>
            </a:fld>
            <a:endParaRPr lang="en-US"/>
          </a:p>
        </p:txBody>
      </p:sp>
    </p:spTree>
    <p:extLst>
      <p:ext uri="{BB962C8B-B14F-4D97-AF65-F5344CB8AC3E}">
        <p14:creationId xmlns:p14="http://schemas.microsoft.com/office/powerpoint/2010/main" val="213945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
            <a:ext cx="6248400" cy="1676400"/>
          </a:xfrm>
        </p:spPr>
        <p:txBody>
          <a:bodyPr/>
          <a:lstStyle/>
          <a:p>
            <a:r>
              <a:rPr lang="en-US" dirty="0" smtClean="0"/>
              <a:t>Facebook is a Cloud Platform</a:t>
            </a:r>
            <a:endParaRPr lang="en-US" dirty="0"/>
          </a:p>
        </p:txBody>
      </p:sp>
      <p:sp>
        <p:nvSpPr>
          <p:cNvPr id="3" name="Content Placeholder 2"/>
          <p:cNvSpPr>
            <a:spLocks noGrp="1"/>
          </p:cNvSpPr>
          <p:nvPr>
            <p:ph idx="1"/>
          </p:nvPr>
        </p:nvSpPr>
        <p:spPr>
          <a:xfrm>
            <a:off x="457200" y="1981200"/>
            <a:ext cx="8229600" cy="4144963"/>
          </a:xfrm>
        </p:spPr>
        <p:txBody>
          <a:bodyPr>
            <a:normAutofit/>
          </a:bodyPr>
          <a:lstStyle/>
          <a:p>
            <a:pPr marL="0" indent="0">
              <a:buNone/>
            </a:pPr>
            <a:r>
              <a:rPr lang="en-US" dirty="0" smtClean="0"/>
              <a:t>Apps power Facebook</a:t>
            </a:r>
          </a:p>
          <a:p>
            <a:pPr marL="0" indent="0">
              <a:buNone/>
            </a:pPr>
            <a:r>
              <a:rPr lang="en-US" b="1" dirty="0"/>
              <a:t>Facebook + </a:t>
            </a:r>
            <a:r>
              <a:rPr lang="en-US" b="1" dirty="0" err="1"/>
              <a:t>Heroku</a:t>
            </a:r>
            <a:r>
              <a:rPr lang="en-US" b="1" dirty="0"/>
              <a:t> = </a:t>
            </a:r>
            <a:r>
              <a:rPr lang="en-US" b="1" dirty="0" err="1"/>
              <a:t>PaaS</a:t>
            </a:r>
            <a:r>
              <a:rPr lang="en-US" b="1" dirty="0"/>
              <a:t> </a:t>
            </a:r>
            <a:endParaRPr lang="en-US" b="1" dirty="0" smtClean="0"/>
          </a:p>
          <a:p>
            <a:r>
              <a:rPr lang="en-US" dirty="0" smtClean="0"/>
              <a:t>Deploy </a:t>
            </a:r>
            <a:r>
              <a:rPr lang="en-US" dirty="0"/>
              <a:t>and </a:t>
            </a:r>
            <a:r>
              <a:rPr lang="en-US" dirty="0" smtClean="0"/>
              <a:t>Run FB </a:t>
            </a:r>
            <a:r>
              <a:rPr lang="en-US" dirty="0"/>
              <a:t>Apps </a:t>
            </a:r>
            <a:r>
              <a:rPr lang="en-US" sz="1400" dirty="0"/>
              <a:t>[</a:t>
            </a:r>
            <a:r>
              <a:rPr lang="en-US" sz="1400" dirty="0" smtClean="0"/>
              <a:t>FB </a:t>
            </a:r>
            <a:r>
              <a:rPr lang="en-US" sz="1400" dirty="0" err="1" smtClean="0"/>
              <a:t>Heroku</a:t>
            </a:r>
            <a:r>
              <a:rPr lang="en-US" sz="1400" dirty="0" smtClean="0"/>
              <a:t>, </a:t>
            </a:r>
            <a:r>
              <a:rPr lang="en-US" sz="1400" dirty="0"/>
              <a:t>2011]</a:t>
            </a:r>
          </a:p>
          <a:p>
            <a:pPr marL="0" indent="0">
              <a:buNone/>
            </a:pPr>
            <a:endParaRPr lang="en-US" dirty="0" smtClean="0"/>
          </a:p>
          <a:p>
            <a:pPr marL="0" indent="0">
              <a:buNone/>
            </a:pPr>
            <a:r>
              <a:rPr lang="en-US" dirty="0" smtClean="0"/>
              <a:t>Rewards:</a:t>
            </a:r>
          </a:p>
          <a:p>
            <a:r>
              <a:rPr lang="en-US" dirty="0" smtClean="0"/>
              <a:t>Supports </a:t>
            </a:r>
            <a:r>
              <a:rPr lang="en-US" dirty="0"/>
              <a:t>Ruby, Node.js, Python, or </a:t>
            </a:r>
            <a:r>
              <a:rPr lang="en-US" dirty="0" smtClean="0"/>
              <a:t>PHP</a:t>
            </a:r>
          </a:p>
          <a:p>
            <a:r>
              <a:rPr lang="en-US" dirty="0" smtClean="0"/>
              <a:t>Now need to setup host </a:t>
            </a:r>
          </a:p>
          <a:p>
            <a:r>
              <a:rPr lang="en-US" dirty="0" smtClean="0"/>
              <a:t>Instant Scaling</a:t>
            </a:r>
          </a:p>
          <a:p>
            <a:pPr marL="0" indent="0">
              <a:buNone/>
            </a:pP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66</a:t>
            </a:fld>
            <a:endParaRPr lang="en-US"/>
          </a:p>
        </p:txBody>
      </p:sp>
      <p:graphicFrame>
        <p:nvGraphicFramePr>
          <p:cNvPr id="5" name="Diagram 4"/>
          <p:cNvGraphicFramePr/>
          <p:nvPr>
            <p:extLst>
              <p:ext uri="{D42A27DB-BD31-4B8C-83A1-F6EECF244321}">
                <p14:modId xmlns:p14="http://schemas.microsoft.com/office/powerpoint/2010/main" val="3639399340"/>
              </p:ext>
            </p:extLst>
          </p:nvPr>
        </p:nvGraphicFramePr>
        <p:xfrm>
          <a:off x="76200" y="76200"/>
          <a:ext cx="2410146" cy="177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facebook cloud Gotta Love Social: Week #1! Links I Love ">
            <a:hlinkClick r:id="rId7"/>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312742" y="2057400"/>
            <a:ext cx="914400" cy="914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72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6934200" cy="990600"/>
          </a:xfrm>
        </p:spPr>
        <p:txBody>
          <a:bodyPr/>
          <a:lstStyle/>
          <a:p>
            <a:r>
              <a:rPr lang="en-US" dirty="0" smtClean="0"/>
              <a:t>What are the Risks?</a:t>
            </a:r>
            <a:endParaRPr lang="en-US" dirty="0"/>
          </a:p>
        </p:txBody>
      </p:sp>
      <p:sp>
        <p:nvSpPr>
          <p:cNvPr id="3" name="Content Placeholder 2"/>
          <p:cNvSpPr>
            <a:spLocks noGrp="1"/>
          </p:cNvSpPr>
          <p:nvPr>
            <p:ph idx="1"/>
          </p:nvPr>
        </p:nvSpPr>
        <p:spPr>
          <a:xfrm>
            <a:off x="457200" y="1905000"/>
            <a:ext cx="8229600" cy="4221163"/>
          </a:xfrm>
        </p:spPr>
        <p:txBody>
          <a:bodyPr/>
          <a:lstStyle/>
          <a:p>
            <a:pPr marL="0" indent="0">
              <a:buNone/>
            </a:pPr>
            <a:r>
              <a:rPr lang="en-US" sz="3200" dirty="0" smtClean="0"/>
              <a:t>How do We Test it?</a:t>
            </a:r>
          </a:p>
          <a:p>
            <a:pPr marL="0" indent="0">
              <a:buNone/>
            </a:pPr>
            <a:endParaRPr lang="en-US" dirty="0" smtClean="0"/>
          </a:p>
          <a:p>
            <a:r>
              <a:rPr lang="en-US" dirty="0" smtClean="0"/>
              <a:t>Does it work?</a:t>
            </a:r>
          </a:p>
          <a:p>
            <a:r>
              <a:rPr lang="en-US" dirty="0" smtClean="0"/>
              <a:t>Is it stable?</a:t>
            </a:r>
          </a:p>
          <a:p>
            <a:r>
              <a:rPr lang="en-US" dirty="0" smtClean="0"/>
              <a:t>Users getting a Good Experience?</a:t>
            </a:r>
          </a:p>
          <a:p>
            <a:pPr marL="0" indent="0">
              <a:buNone/>
            </a:pPr>
            <a:endParaRPr lang="en-US" dirty="0" smtClean="0"/>
          </a:p>
          <a:p>
            <a:pPr marL="0" indent="0">
              <a:buNone/>
            </a:pPr>
            <a:endParaRPr lang="en-US" dirty="0"/>
          </a:p>
          <a:p>
            <a:pPr marL="0" indent="0">
              <a:buNone/>
            </a:pPr>
            <a:r>
              <a:rPr lang="en-US" dirty="0" smtClean="0"/>
              <a:t>These risks are not cloud specific. </a:t>
            </a:r>
          </a:p>
          <a:p>
            <a:pPr marL="0" indent="0">
              <a:buNone/>
            </a:pPr>
            <a:r>
              <a:rPr lang="en-US" dirty="0" smtClean="0"/>
              <a:t>But the mitigation is….</a:t>
            </a:r>
            <a:endParaRPr lang="en-US" dirty="0"/>
          </a:p>
          <a:p>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67</a:t>
            </a:fld>
            <a:endParaRPr lang="en-US"/>
          </a:p>
        </p:txBody>
      </p:sp>
      <p:graphicFrame>
        <p:nvGraphicFramePr>
          <p:cNvPr id="5" name="Diagram 4"/>
          <p:cNvGraphicFramePr/>
          <p:nvPr>
            <p:extLst>
              <p:ext uri="{D42A27DB-BD31-4B8C-83A1-F6EECF244321}">
                <p14:modId xmlns:p14="http://schemas.microsoft.com/office/powerpoint/2010/main" val="3578135129"/>
              </p:ext>
            </p:extLst>
          </p:nvPr>
        </p:nvGraphicFramePr>
        <p:xfrm>
          <a:off x="76200" y="76200"/>
          <a:ext cx="1981200" cy="157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4800600" y="1066800"/>
            <a:ext cx="3810476" cy="2848316"/>
            <a:chOff x="4800600" y="1750146"/>
            <a:chExt cx="2543108" cy="2136237"/>
          </a:xfrm>
        </p:grpSpPr>
        <p:pic>
          <p:nvPicPr>
            <p:cNvPr id="7" name="Picture 13" descr="Bug Free Software"/>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0" b="100000" l="0" r="100000">
                          <a14:foregroundMark x1="36000" y1="36000" x2="36000" y2="36000"/>
                          <a14:foregroundMark x1="45750" y1="48000" x2="45750" y2="48000"/>
                          <a14:foregroundMark x1="46000" y1="32286" x2="46000" y2="32286"/>
                        </a14:backgroundRemoval>
                      </a14:imgEffect>
                    </a14:imgLayer>
                  </a14:imgProps>
                </a:ext>
                <a:ext uri="{28A0092B-C50C-407E-A947-70E740481C1C}">
                  <a14:useLocalDpi xmlns:a14="http://schemas.microsoft.com/office/drawing/2010/main"/>
                </a:ext>
              </a:extLst>
            </a:blip>
            <a:srcRect/>
            <a:stretch>
              <a:fillRect/>
            </a:stretch>
          </p:blipFill>
          <p:spPr bwMode="auto">
            <a:xfrm>
              <a:off x="5134038" y="2019668"/>
              <a:ext cx="1495361" cy="13084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3" descr="Bug Free Software"/>
            <p:cNvPicPr>
              <a:picLocks noChangeAspect="1" noChangeArrowheads="1"/>
            </p:cNvPicPr>
            <p:nvPr/>
          </p:nvPicPr>
          <p:blipFill>
            <a:blip r:embed="rId9" cstate="email">
              <a:extLst>
                <a:ext uri="{BEBA8EAE-BF5A-486C-A8C5-ECC9F3942E4B}">
                  <a14:imgProps xmlns:a14="http://schemas.microsoft.com/office/drawing/2010/main">
                    <a14:imgLayer r:embed="rId10">
                      <a14:imgEffect>
                        <a14:backgroundRemoval t="0" b="100000" l="0" r="100000">
                          <a14:foregroundMark x1="36000" y1="36000" x2="36000" y2="36000"/>
                          <a14:foregroundMark x1="45750" y1="48000" x2="45750" y2="48000"/>
                          <a14:foregroundMark x1="46000" y1="32286" x2="46000" y2="32286"/>
                        </a14:backgroundRemoval>
                      </a14:imgEffect>
                    </a14:imgLayer>
                  </a14:imgProps>
                </a:ext>
                <a:ext uri="{28A0092B-C50C-407E-A947-70E740481C1C}">
                  <a14:useLocalDpi xmlns:a14="http://schemas.microsoft.com/office/drawing/2010/main"/>
                </a:ext>
              </a:extLst>
            </a:blip>
            <a:srcRect/>
            <a:stretch>
              <a:fillRect/>
            </a:stretch>
          </p:blipFill>
          <p:spPr bwMode="auto">
            <a:xfrm>
              <a:off x="5638800" y="2404367"/>
              <a:ext cx="1495361" cy="13084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3" descr="Bug Free Software"/>
            <p:cNvPicPr>
              <a:picLocks noChangeAspect="1" noChangeArrowheads="1"/>
            </p:cNvPicPr>
            <p:nvPr/>
          </p:nvPicPr>
          <p:blipFill>
            <a:blip r:embed="rId9" cstate="email">
              <a:extLst>
                <a:ext uri="{BEBA8EAE-BF5A-486C-A8C5-ECC9F3942E4B}">
                  <a14:imgProps xmlns:a14="http://schemas.microsoft.com/office/drawing/2010/main">
                    <a14:imgLayer r:embed="rId10">
                      <a14:imgEffect>
                        <a14:backgroundRemoval t="0" b="100000" l="0" r="100000">
                          <a14:foregroundMark x1="36000" y1="36000" x2="36000" y2="36000"/>
                          <a14:foregroundMark x1="45750" y1="48000" x2="45750" y2="48000"/>
                          <a14:foregroundMark x1="46000" y1="32286" x2="46000" y2="32286"/>
                        </a14:backgroundRemoval>
                      </a14:imgEffect>
                    </a14:imgLayer>
                  </a14:imgProps>
                </a:ext>
                <a:ext uri="{28A0092B-C50C-407E-A947-70E740481C1C}">
                  <a14:useLocalDpi xmlns:a14="http://schemas.microsoft.com/office/drawing/2010/main"/>
                </a:ext>
              </a:extLst>
            </a:blip>
            <a:srcRect/>
            <a:stretch>
              <a:fillRect/>
            </a:stretch>
          </p:blipFill>
          <p:spPr bwMode="auto">
            <a:xfrm>
              <a:off x="4800600" y="2577942"/>
              <a:ext cx="1495361" cy="13084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 descr="Bug Free Software"/>
            <p:cNvPicPr>
              <a:picLocks noChangeAspect="1" noChangeArrowheads="1"/>
            </p:cNvPicPr>
            <p:nvPr/>
          </p:nvPicPr>
          <p:blipFill>
            <a:blip r:embed="rId9" cstate="email">
              <a:extLst>
                <a:ext uri="{BEBA8EAE-BF5A-486C-A8C5-ECC9F3942E4B}">
                  <a14:imgProps xmlns:a14="http://schemas.microsoft.com/office/drawing/2010/main">
                    <a14:imgLayer r:embed="rId10">
                      <a14:imgEffect>
                        <a14:backgroundRemoval t="0" b="100000" l="0" r="100000">
                          <a14:foregroundMark x1="36000" y1="36000" x2="36000" y2="36000"/>
                          <a14:foregroundMark x1="45750" y1="48000" x2="45750" y2="48000"/>
                          <a14:foregroundMark x1="46000" y1="32286" x2="46000" y2="32286"/>
                        </a14:backgroundRemoval>
                      </a14:imgEffect>
                    </a14:imgLayer>
                  </a14:imgProps>
                </a:ext>
                <a:ext uri="{28A0092B-C50C-407E-A947-70E740481C1C}">
                  <a14:useLocalDpi xmlns:a14="http://schemas.microsoft.com/office/drawing/2010/main"/>
                </a:ext>
              </a:extLst>
            </a:blip>
            <a:srcRect/>
            <a:stretch>
              <a:fillRect/>
            </a:stretch>
          </p:blipFill>
          <p:spPr bwMode="auto">
            <a:xfrm>
              <a:off x="5848347" y="1750146"/>
              <a:ext cx="1495361" cy="13084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1066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76200"/>
            <a:ext cx="6172200" cy="1676400"/>
          </a:xfrm>
          <a:noFill/>
        </p:spPr>
        <p:txBody>
          <a:bodyPr/>
          <a:lstStyle/>
          <a:p>
            <a:r>
              <a:rPr lang="en-US" dirty="0" smtClean="0">
                <a:noFill/>
              </a:rPr>
              <a:t>Facebook</a:t>
            </a:r>
            <a:r>
              <a:rPr lang="en-US" dirty="0" smtClean="0"/>
              <a:t> Imaginary Friends</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68</a:t>
            </a:fld>
            <a:endParaRPr lang="en-US"/>
          </a:p>
        </p:txBody>
      </p:sp>
      <p:graphicFrame>
        <p:nvGraphicFramePr>
          <p:cNvPr id="5" name="Diagram 4"/>
          <p:cNvGraphicFramePr/>
          <p:nvPr>
            <p:extLst>
              <p:ext uri="{D42A27DB-BD31-4B8C-83A1-F6EECF244321}">
                <p14:modId xmlns:p14="http://schemas.microsoft.com/office/powerpoint/2010/main" val="1933185982"/>
              </p:ext>
            </p:extLst>
          </p:nvPr>
        </p:nvGraphicFramePr>
        <p:xfrm>
          <a:off x="-117987" y="24581"/>
          <a:ext cx="2403987" cy="1804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http://www.mulaz.org/spam/wp-content/uploads/2011/01/thumbs_funny_collection-0018.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981200" y="2089355"/>
            <a:ext cx="5238750"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30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76200"/>
            <a:ext cx="6172200" cy="1676400"/>
          </a:xfrm>
        </p:spPr>
        <p:txBody>
          <a:bodyPr/>
          <a:lstStyle/>
          <a:p>
            <a:r>
              <a:rPr lang="en-US" dirty="0" smtClean="0"/>
              <a:t>Facebook Imaginary Friends</a:t>
            </a:r>
            <a:endParaRPr lang="en-US" dirty="0"/>
          </a:p>
        </p:txBody>
      </p:sp>
      <p:sp>
        <p:nvSpPr>
          <p:cNvPr id="3" name="Content Placeholder 2"/>
          <p:cNvSpPr>
            <a:spLocks noGrp="1"/>
          </p:cNvSpPr>
          <p:nvPr>
            <p:ph idx="1"/>
          </p:nvPr>
        </p:nvSpPr>
        <p:spPr>
          <a:xfrm>
            <a:off x="2362200" y="1600200"/>
            <a:ext cx="6324600" cy="4602163"/>
          </a:xfrm>
        </p:spPr>
        <p:txBody>
          <a:bodyPr>
            <a:normAutofit/>
          </a:bodyPr>
          <a:lstStyle/>
          <a:p>
            <a:pPr marL="0" indent="0">
              <a:buNone/>
            </a:pPr>
            <a:r>
              <a:rPr lang="en-US" dirty="0" smtClean="0"/>
              <a:t>…they call them </a:t>
            </a:r>
            <a:r>
              <a:rPr lang="en-US" b="1" dirty="0" smtClean="0"/>
              <a:t>Test Users</a:t>
            </a:r>
          </a:p>
          <a:p>
            <a:r>
              <a:rPr lang="en-US" dirty="0" smtClean="0"/>
              <a:t>Invisible </a:t>
            </a:r>
            <a:r>
              <a:rPr lang="en-US" dirty="0"/>
              <a:t>user accounts </a:t>
            </a:r>
            <a:endParaRPr lang="en-US" dirty="0" smtClean="0"/>
          </a:p>
          <a:p>
            <a:r>
              <a:rPr lang="en-US" dirty="0" smtClean="0"/>
              <a:t>Not </a:t>
            </a:r>
            <a:r>
              <a:rPr lang="en-US" dirty="0"/>
              <a:t>visible by </a:t>
            </a:r>
            <a:r>
              <a:rPr lang="en-US" dirty="0" smtClean="0"/>
              <a:t>others; can </a:t>
            </a:r>
            <a:r>
              <a:rPr lang="en-US" dirty="0"/>
              <a:t>only be friends with other Test </a:t>
            </a:r>
            <a:r>
              <a:rPr lang="en-US" dirty="0" smtClean="0"/>
              <a:t>Users</a:t>
            </a:r>
          </a:p>
          <a:p>
            <a:r>
              <a:rPr lang="en-US" dirty="0" smtClean="0"/>
              <a:t>Experience </a:t>
            </a:r>
            <a:r>
              <a:rPr lang="en-US" dirty="0"/>
              <a:t>your app as a regular </a:t>
            </a:r>
            <a:r>
              <a:rPr lang="en-US" dirty="0" smtClean="0"/>
              <a:t>user</a:t>
            </a:r>
          </a:p>
        </p:txBody>
      </p:sp>
      <p:sp>
        <p:nvSpPr>
          <p:cNvPr id="4" name="Slide Number Placeholder 3"/>
          <p:cNvSpPr>
            <a:spLocks noGrp="1"/>
          </p:cNvSpPr>
          <p:nvPr>
            <p:ph type="sldNum" sz="quarter" idx="12"/>
          </p:nvPr>
        </p:nvSpPr>
        <p:spPr/>
        <p:txBody>
          <a:bodyPr/>
          <a:lstStyle/>
          <a:p>
            <a:fld id="{0E80665F-2521-4C7E-AB43-782584C3C534}" type="slidenum">
              <a:rPr lang="en-US" smtClean="0"/>
              <a:t>69</a:t>
            </a:fld>
            <a:endParaRPr lang="en-US"/>
          </a:p>
        </p:txBody>
      </p:sp>
      <p:graphicFrame>
        <p:nvGraphicFramePr>
          <p:cNvPr id="5" name="Diagram 4"/>
          <p:cNvGraphicFramePr/>
          <p:nvPr>
            <p:extLst>
              <p:ext uri="{D42A27DB-BD31-4B8C-83A1-F6EECF244321}">
                <p14:modId xmlns:p14="http://schemas.microsoft.com/office/powerpoint/2010/main" val="3352084896"/>
              </p:ext>
            </p:extLst>
          </p:nvPr>
        </p:nvGraphicFramePr>
        <p:xfrm>
          <a:off x="-117987" y="24581"/>
          <a:ext cx="2403987" cy="1804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p:cNvSpPr txBox="1">
            <a:spLocks/>
          </p:cNvSpPr>
          <p:nvPr/>
        </p:nvSpPr>
        <p:spPr>
          <a:xfrm>
            <a:off x="838200" y="3886199"/>
            <a:ext cx="8229600" cy="4144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r>
              <a:rPr lang="en-US" dirty="0" smtClean="0"/>
              <a:t>Power of the Cloud</a:t>
            </a:r>
          </a:p>
          <a:p>
            <a:r>
              <a:rPr lang="en-US" dirty="0" smtClean="0"/>
              <a:t>Automated: </a:t>
            </a:r>
          </a:p>
          <a:p>
            <a:pPr lvl="1"/>
            <a:r>
              <a:rPr lang="en-US" dirty="0" smtClean="0"/>
              <a:t>Programmatic interface</a:t>
            </a:r>
          </a:p>
          <a:p>
            <a:pPr lvl="1"/>
            <a:r>
              <a:rPr lang="en-US" dirty="0" smtClean="0"/>
              <a:t>Web UI</a:t>
            </a:r>
          </a:p>
          <a:p>
            <a:r>
              <a:rPr lang="en-US" dirty="0" smtClean="0"/>
              <a:t>Create up to 500 of them</a:t>
            </a:r>
          </a:p>
          <a:p>
            <a:endParaRPr lang="en-US" dirty="0" smtClean="0"/>
          </a:p>
          <a:p>
            <a:pPr marL="0" indent="0">
              <a:buFont typeface="Arial" pitchFamily="34" charset="0"/>
              <a:buNone/>
            </a:pPr>
            <a:r>
              <a:rPr lang="en-US" sz="1400" dirty="0" smtClean="0"/>
              <a:t>[FB Test, 2011]</a:t>
            </a:r>
            <a:endParaRPr lang="en-US" sz="1400" dirty="0"/>
          </a:p>
        </p:txBody>
      </p:sp>
      <p:pic>
        <p:nvPicPr>
          <p:cNvPr id="3078" name="Picture 6" descr="http://www.hubspot.com/Portals/53/images/facebook-icon.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90600" y="2595715"/>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hubspot.com/Portals/53/images/facebook-icon.png"/>
          <p:cNvPicPr>
            <a:picLocks noChangeAspect="1" noChangeArrowheads="1"/>
          </p:cNvPicPr>
          <p:nvPr/>
        </p:nvPicPr>
        <p:blipFill>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486400" y="4065639"/>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www.hubspot.com/Portals/53/images/facebook-icon.png"/>
          <p:cNvPicPr>
            <a:picLocks noChangeAspect="1" noChangeArrowheads="1"/>
          </p:cNvPicPr>
          <p:nvPr/>
        </p:nvPicPr>
        <p:blipFill>
          <a:blip r:embed="rId8"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7533968" y="39624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www.hubspot.com/Portals/53/images/facebook-icon.png"/>
          <p:cNvPicPr>
            <a:picLocks noChangeAspect="1" noChangeArrowheads="1"/>
          </p:cNvPicPr>
          <p:nvPr/>
        </p:nvPicPr>
        <p:blipFill>
          <a:blip r:embed="rId8"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53199" y="4478595"/>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www.hubspot.com/Portals/53/images/facebook-icon.png"/>
          <p:cNvPicPr>
            <a:picLocks noChangeAspect="1" noChangeArrowheads="1"/>
          </p:cNvPicPr>
          <p:nvPr/>
        </p:nvPicPr>
        <p:blipFill>
          <a:blip r:embed="rId8"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87961" y="52578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www.hubspot.com/Portals/53/images/facebook-icon.png"/>
          <p:cNvPicPr>
            <a:picLocks noChangeAspect="1" noChangeArrowheads="1"/>
          </p:cNvPicPr>
          <p:nvPr/>
        </p:nvPicPr>
        <p:blipFill>
          <a:blip r:embed="rId8" cstate="email">
            <a:duotone>
              <a:prstClr val="black"/>
              <a:srgbClr val="FF0000">
                <a:tint val="45000"/>
                <a:satMod val="400000"/>
              </a:srgbClr>
            </a:duotone>
            <a:extLst>
              <a:ext uri="{28A0092B-C50C-407E-A947-70E740481C1C}">
                <a14:useLocalDpi xmlns:a14="http://schemas.microsoft.com/office/drawing/2010/main"/>
              </a:ext>
            </a:extLst>
          </a:blip>
          <a:srcRect/>
          <a:stretch>
            <a:fillRect/>
          </a:stretch>
        </p:blipFill>
        <p:spPr bwMode="auto">
          <a:xfrm>
            <a:off x="7533968" y="5039033"/>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www.hubspot.com/Portals/53/images/facebook-icon.png"/>
          <p:cNvPicPr>
            <a:picLocks noChangeAspect="1" noChangeArrowheads="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6880122" y="5579806"/>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36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248400" cy="1681162"/>
          </a:xfrm>
        </p:spPr>
        <p:txBody>
          <a:bodyPr/>
          <a:lstStyle/>
          <a:p>
            <a:r>
              <a:rPr lang="en-US" dirty="0" smtClean="0"/>
              <a:t>The Cloud’s</a:t>
            </a:r>
            <a:br>
              <a:rPr lang="en-US" dirty="0" smtClean="0"/>
            </a:br>
            <a:r>
              <a:rPr lang="en-US" dirty="0" smtClean="0"/>
              <a:t>Secret Sauce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20229787"/>
              </p:ext>
            </p:extLst>
          </p:nvPr>
        </p:nvGraphicFramePr>
        <p:xfrm>
          <a:off x="457200" y="1447800"/>
          <a:ext cx="8229600" cy="422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E80665F-2521-4C7E-AB43-782584C3C534}" type="slidenum">
              <a:rPr lang="en-US" smtClean="0"/>
              <a:t>7</a:t>
            </a:fld>
            <a:endParaRPr lang="en-US"/>
          </a:p>
        </p:txBody>
      </p:sp>
      <p:pic>
        <p:nvPicPr>
          <p:cNvPr id="1026" name="Picture 2" descr="http://e-store.worldofgelato.com/images/products/thumb/IMG_0645.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019800" y="457200"/>
            <a:ext cx="1428750" cy="10763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64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graphicEl>
                                              <a:dgm id="{C64B1A3A-6743-484E-8E14-54690842D0D0}"/>
                                            </p:graphicEl>
                                          </p:spTgt>
                                        </p:tgtEl>
                                        <p:attrNameLst>
                                          <p:attrName>style.visibility</p:attrName>
                                        </p:attrNameLst>
                                      </p:cBhvr>
                                      <p:to>
                                        <p:strVal val="visible"/>
                                      </p:to>
                                    </p:set>
                                    <p:animEffect transition="in" filter="fade">
                                      <p:cBhvr>
                                        <p:cTn id="7" dur="500"/>
                                        <p:tgtEl>
                                          <p:spTgt spid="5">
                                            <p:graphicEl>
                                              <a:dgm id="{C64B1A3A-6743-484E-8E14-54690842D0D0}"/>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8C1D7E14-008F-4921-B053-C1A9015317A0}"/>
                                            </p:graphicEl>
                                          </p:spTgt>
                                        </p:tgtEl>
                                        <p:attrNameLst>
                                          <p:attrName>style.visibility</p:attrName>
                                        </p:attrNameLst>
                                      </p:cBhvr>
                                      <p:to>
                                        <p:strVal val="visible"/>
                                      </p:to>
                                    </p:set>
                                    <p:animEffect transition="in" filter="fade">
                                      <p:cBhvr>
                                        <p:cTn id="10" dur="500"/>
                                        <p:tgtEl>
                                          <p:spTgt spid="5">
                                            <p:graphicEl>
                                              <a:dgm id="{8C1D7E14-008F-4921-B053-C1A9015317A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B2DC350F-4125-4823-992B-99C38E444750}"/>
                                            </p:graphicEl>
                                          </p:spTgt>
                                        </p:tgtEl>
                                        <p:attrNameLst>
                                          <p:attrName>style.visibility</p:attrName>
                                        </p:attrNameLst>
                                      </p:cBhvr>
                                      <p:to>
                                        <p:strVal val="visible"/>
                                      </p:to>
                                    </p:set>
                                    <p:animEffect transition="in" filter="fade">
                                      <p:cBhvr>
                                        <p:cTn id="15" dur="500"/>
                                        <p:tgtEl>
                                          <p:spTgt spid="5">
                                            <p:graphicEl>
                                              <a:dgm id="{B2DC350F-4125-4823-992B-99C38E444750}"/>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17868BA8-B10F-4B69-B162-E2D852B53FF7}"/>
                                            </p:graphicEl>
                                          </p:spTgt>
                                        </p:tgtEl>
                                        <p:attrNameLst>
                                          <p:attrName>style.visibility</p:attrName>
                                        </p:attrNameLst>
                                      </p:cBhvr>
                                      <p:to>
                                        <p:strVal val="visible"/>
                                      </p:to>
                                    </p:set>
                                    <p:animEffect transition="in" filter="fade">
                                      <p:cBhvr>
                                        <p:cTn id="18" dur="500"/>
                                        <p:tgtEl>
                                          <p:spTgt spid="5">
                                            <p:graphicEl>
                                              <a:dgm id="{17868BA8-B10F-4B69-B162-E2D852B53FF7}"/>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graphicEl>
                                              <a:dgm id="{3483E7E7-FF6D-447F-963F-61B0B916C994}"/>
                                            </p:graphicEl>
                                          </p:spTgt>
                                        </p:tgtEl>
                                        <p:attrNameLst>
                                          <p:attrName>style.visibility</p:attrName>
                                        </p:attrNameLst>
                                      </p:cBhvr>
                                      <p:to>
                                        <p:strVal val="visible"/>
                                      </p:to>
                                    </p:set>
                                    <p:animEffect transition="in" filter="fade">
                                      <p:cBhvr>
                                        <p:cTn id="21" dur="500"/>
                                        <p:tgtEl>
                                          <p:spTgt spid="5">
                                            <p:graphicEl>
                                              <a:dgm id="{3483E7E7-FF6D-447F-963F-61B0B916C994}"/>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graphicEl>
                                              <a:dgm id="{66DE74BF-C902-43D2-9F06-0F90D5A8D9C0}"/>
                                            </p:graphicEl>
                                          </p:spTgt>
                                        </p:tgtEl>
                                        <p:attrNameLst>
                                          <p:attrName>style.visibility</p:attrName>
                                        </p:attrNameLst>
                                      </p:cBhvr>
                                      <p:to>
                                        <p:strVal val="visible"/>
                                      </p:to>
                                    </p:set>
                                    <p:animEffect transition="in" filter="fade">
                                      <p:cBhvr>
                                        <p:cTn id="26" dur="500"/>
                                        <p:tgtEl>
                                          <p:spTgt spid="5">
                                            <p:graphicEl>
                                              <a:dgm id="{66DE74BF-C902-43D2-9F06-0F90D5A8D9C0}"/>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graphicEl>
                                              <a:dgm id="{ECF23A54-AFB2-4B6B-B5B8-1857D726BD35}"/>
                                            </p:graphicEl>
                                          </p:spTgt>
                                        </p:tgtEl>
                                        <p:attrNameLst>
                                          <p:attrName>style.visibility</p:attrName>
                                        </p:attrNameLst>
                                      </p:cBhvr>
                                      <p:to>
                                        <p:strVal val="visible"/>
                                      </p:to>
                                    </p:set>
                                    <p:animEffect transition="in" filter="fade">
                                      <p:cBhvr>
                                        <p:cTn id="29" dur="500"/>
                                        <p:tgtEl>
                                          <p:spTgt spid="5">
                                            <p:graphicEl>
                                              <a:dgm id="{ECF23A54-AFB2-4B6B-B5B8-1857D726BD35}"/>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graphicEl>
                                              <a:dgm id="{8AB55623-4ADE-48F2-98DD-72B76A235445}"/>
                                            </p:graphicEl>
                                          </p:spTgt>
                                        </p:tgtEl>
                                        <p:attrNameLst>
                                          <p:attrName>style.visibility</p:attrName>
                                        </p:attrNameLst>
                                      </p:cBhvr>
                                      <p:to>
                                        <p:strVal val="visible"/>
                                      </p:to>
                                    </p:set>
                                    <p:animEffect transition="in" filter="fade">
                                      <p:cBhvr>
                                        <p:cTn id="32" dur="500"/>
                                        <p:tgtEl>
                                          <p:spTgt spid="5">
                                            <p:graphicEl>
                                              <a:dgm id="{8AB55623-4ADE-48F2-98DD-72B76A23544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E7C0B716-AFA7-48E9-844B-0B6F7DDCE7EE}"/>
                                            </p:graphicEl>
                                          </p:spTgt>
                                        </p:tgtEl>
                                        <p:attrNameLst>
                                          <p:attrName>style.visibility</p:attrName>
                                        </p:attrNameLst>
                                      </p:cBhvr>
                                      <p:to>
                                        <p:strVal val="visible"/>
                                      </p:to>
                                    </p:set>
                                    <p:animEffect transition="in" filter="fade">
                                      <p:cBhvr>
                                        <p:cTn id="37" dur="500"/>
                                        <p:tgtEl>
                                          <p:spTgt spid="5">
                                            <p:graphicEl>
                                              <a:dgm id="{E7C0B716-AFA7-48E9-844B-0B6F7DDCE7EE}"/>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graphicEl>
                                              <a:dgm id="{8E2A1271-E7CE-4733-B12F-037735B8945A}"/>
                                            </p:graphicEl>
                                          </p:spTgt>
                                        </p:tgtEl>
                                        <p:attrNameLst>
                                          <p:attrName>style.visibility</p:attrName>
                                        </p:attrNameLst>
                                      </p:cBhvr>
                                      <p:to>
                                        <p:strVal val="visible"/>
                                      </p:to>
                                    </p:set>
                                    <p:animEffect transition="in" filter="fade">
                                      <p:cBhvr>
                                        <p:cTn id="40" dur="500"/>
                                        <p:tgtEl>
                                          <p:spTgt spid="5">
                                            <p:graphicEl>
                                              <a:dgm id="{8E2A1271-E7CE-4733-B12F-037735B8945A}"/>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graphicEl>
                                              <a:dgm id="{A5A9F47A-D95A-4D7D-BB47-FCC0B7F0EC8D}"/>
                                            </p:graphicEl>
                                          </p:spTgt>
                                        </p:tgtEl>
                                        <p:attrNameLst>
                                          <p:attrName>style.visibility</p:attrName>
                                        </p:attrNameLst>
                                      </p:cBhvr>
                                      <p:to>
                                        <p:strVal val="visible"/>
                                      </p:to>
                                    </p:set>
                                    <p:animEffect transition="in" filter="fade">
                                      <p:cBhvr>
                                        <p:cTn id="43" dur="500"/>
                                        <p:tgtEl>
                                          <p:spTgt spid="5">
                                            <p:graphicEl>
                                              <a:dgm id="{A5A9F47A-D95A-4D7D-BB47-FCC0B7F0EC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Control 1 Million Users</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70</a:t>
            </a:fld>
            <a:endParaRPr lang="en-US"/>
          </a:p>
        </p:txBody>
      </p:sp>
      <p:pic>
        <p:nvPicPr>
          <p:cNvPr id="5122" name="Picture 2" descr="http://cdn.head-fi.org/c/c9/1000x500px-LL-c90a90c7_dr-evil-original.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9800" y="1219200"/>
            <a:ext cx="4972050" cy="47625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115674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Control 1 Million Users</a:t>
            </a:r>
            <a:endParaRPr lang="en-US" dirty="0"/>
          </a:p>
        </p:txBody>
      </p:sp>
      <p:sp>
        <p:nvSpPr>
          <p:cNvPr id="6" name="Content Placeholder 5"/>
          <p:cNvSpPr>
            <a:spLocks noGrp="1"/>
          </p:cNvSpPr>
          <p:nvPr>
            <p:ph idx="1"/>
          </p:nvPr>
        </p:nvSpPr>
        <p:spPr>
          <a:xfrm>
            <a:off x="457200" y="1219200"/>
            <a:ext cx="8229600" cy="5181600"/>
          </a:xfrm>
        </p:spPr>
        <p:txBody>
          <a:bodyPr>
            <a:normAutofit fontScale="92500" lnSpcReduction="10000"/>
          </a:bodyPr>
          <a:lstStyle/>
          <a:p>
            <a:pPr marL="0" indent="0">
              <a:buNone/>
            </a:pPr>
            <a:r>
              <a:rPr lang="en-US" dirty="0" smtClean="0">
                <a:noFill/>
              </a:rPr>
              <a:t>SOASTA </a:t>
            </a:r>
            <a:r>
              <a:rPr lang="en-US" dirty="0" err="1" smtClean="0">
                <a:noFill/>
              </a:rPr>
              <a:t>CloudTest</a:t>
            </a:r>
            <a:endParaRPr lang="en-US" dirty="0" smtClean="0">
              <a:noFill/>
            </a:endParaRPr>
          </a:p>
          <a:p>
            <a:r>
              <a:rPr lang="en-US" dirty="0" smtClean="0"/>
              <a:t>Uses Cloud </a:t>
            </a:r>
            <a:r>
              <a:rPr lang="en-US" dirty="0" err="1" smtClean="0"/>
              <a:t>IaaS</a:t>
            </a:r>
            <a:r>
              <a:rPr lang="en-US" dirty="0" smtClean="0"/>
              <a:t> Providers: </a:t>
            </a:r>
          </a:p>
          <a:p>
            <a:pPr lvl="1"/>
            <a:r>
              <a:rPr lang="en-US" dirty="0" err="1" smtClean="0"/>
              <a:t>GoGrid</a:t>
            </a:r>
            <a:r>
              <a:rPr lang="en-US" dirty="0"/>
              <a:t>, Windows Azure, Amazon EC2 </a:t>
            </a:r>
            <a:endParaRPr lang="en-US" dirty="0" smtClean="0"/>
          </a:p>
          <a:p>
            <a:r>
              <a:rPr lang="en-US" dirty="0" smtClean="0"/>
              <a:t>Generate high scale load from geo-dispersed origins</a:t>
            </a:r>
          </a:p>
          <a:p>
            <a:pPr lvl="1"/>
            <a:endParaRPr lang="en-US" dirty="0" smtClean="0">
              <a:noFill/>
            </a:endParaRPr>
          </a:p>
          <a:p>
            <a:pPr lvl="1"/>
            <a:endParaRPr lang="en-US" dirty="0" smtClean="0">
              <a:noFill/>
            </a:endParaRPr>
          </a:p>
          <a:p>
            <a:pPr marL="0" indent="0">
              <a:buNone/>
            </a:pPr>
            <a:r>
              <a:rPr lang="en-US" dirty="0" smtClean="0">
                <a:noFill/>
              </a:rPr>
              <a:t>MySpace </a:t>
            </a:r>
          </a:p>
          <a:p>
            <a:r>
              <a:rPr lang="en-US" dirty="0" smtClean="0"/>
              <a:t>1 </a:t>
            </a:r>
            <a:r>
              <a:rPr lang="en-US" dirty="0"/>
              <a:t>million </a:t>
            </a:r>
            <a:r>
              <a:rPr lang="en-US" b="1" dirty="0"/>
              <a:t>concurrent</a:t>
            </a:r>
            <a:r>
              <a:rPr lang="en-US" dirty="0"/>
              <a:t> virtual </a:t>
            </a:r>
            <a:r>
              <a:rPr lang="en-US" dirty="0" smtClean="0"/>
              <a:t>users</a:t>
            </a:r>
          </a:p>
          <a:p>
            <a:pPr lvl="1"/>
            <a:r>
              <a:rPr lang="en-US" dirty="0" smtClean="0"/>
              <a:t>Plus Live Traffic</a:t>
            </a:r>
            <a:endParaRPr lang="en-US" dirty="0"/>
          </a:p>
          <a:p>
            <a:r>
              <a:rPr lang="en-US" dirty="0" smtClean="0"/>
              <a:t>6 </a:t>
            </a:r>
            <a:r>
              <a:rPr lang="en-US" dirty="0"/>
              <a:t>gigabits per second</a:t>
            </a:r>
          </a:p>
          <a:p>
            <a:r>
              <a:rPr lang="en-US" dirty="0"/>
              <a:t>6 terabytes of data transferred per hour</a:t>
            </a:r>
          </a:p>
          <a:p>
            <a:r>
              <a:rPr lang="en-US" dirty="0"/>
              <a:t>Over 77,000 hits per </a:t>
            </a:r>
            <a:r>
              <a:rPr lang="en-US" dirty="0" smtClean="0"/>
              <a:t>second Plus Live Traffic</a:t>
            </a:r>
            <a:endParaRPr lang="en-US" dirty="0"/>
          </a:p>
          <a:p>
            <a:r>
              <a:rPr lang="en-US" dirty="0"/>
              <a:t>800 Amazon EC2 </a:t>
            </a:r>
            <a:r>
              <a:rPr lang="en-US" dirty="0" smtClean="0"/>
              <a:t>instances / 3200 </a:t>
            </a:r>
            <a:r>
              <a:rPr lang="en-US" dirty="0"/>
              <a:t>cloud computing </a:t>
            </a:r>
            <a:r>
              <a:rPr lang="en-US" dirty="0" smtClean="0"/>
              <a:t>cores</a:t>
            </a:r>
          </a:p>
          <a:p>
            <a:pPr marL="0" indent="0">
              <a:buNone/>
            </a:pPr>
            <a:r>
              <a:rPr lang="en-US" sz="1500" dirty="0" smtClean="0"/>
              <a:t>[SOASTA, 2010]</a:t>
            </a:r>
            <a:endParaRPr lang="en-US" sz="1500" dirty="0"/>
          </a:p>
        </p:txBody>
      </p:sp>
      <p:sp>
        <p:nvSpPr>
          <p:cNvPr id="4" name="Slide Number Placeholder 3"/>
          <p:cNvSpPr>
            <a:spLocks noGrp="1"/>
          </p:cNvSpPr>
          <p:nvPr>
            <p:ph type="sldNum" sz="quarter" idx="12"/>
          </p:nvPr>
        </p:nvSpPr>
        <p:spPr/>
        <p:txBody>
          <a:bodyPr/>
          <a:lstStyle/>
          <a:p>
            <a:fld id="{0E80665F-2521-4C7E-AB43-782584C3C534}" type="slidenum">
              <a:rPr lang="en-US" smtClean="0"/>
              <a:t>71</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1066800"/>
            <a:ext cx="1676400" cy="5029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descr="Large MySpace Logo in High Resolution For Download">
            <a:hlinkClick r:id="rId3" tooltip="Large MySpace Logo in High Resolution For Download"/>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3400" y="2809260"/>
            <a:ext cx="2628900" cy="7269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60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Effect transition="in" filter="fade">
                                      <p:cBhvr>
                                        <p:cTn id="7" dur="500"/>
                                        <p:tgtEl>
                                          <p:spTgt spid="6">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8" end="8"/>
                                            </p:txEl>
                                          </p:spTgt>
                                        </p:tgtEl>
                                        <p:attrNameLst>
                                          <p:attrName>style.visibility</p:attrName>
                                        </p:attrNameLst>
                                      </p:cBhvr>
                                      <p:to>
                                        <p:strVal val="visible"/>
                                      </p:to>
                                    </p:set>
                                    <p:animEffect transition="in" filter="fade">
                                      <p:cBhvr>
                                        <p:cTn id="10" dur="500"/>
                                        <p:tgtEl>
                                          <p:spTgt spid="6">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9" end="9"/>
                                            </p:txEl>
                                          </p:spTgt>
                                        </p:tgtEl>
                                        <p:attrNameLst>
                                          <p:attrName>style.visibility</p:attrName>
                                        </p:attrNameLst>
                                      </p:cBhvr>
                                      <p:to>
                                        <p:strVal val="visible"/>
                                      </p:to>
                                    </p:set>
                                    <p:animEffect transition="in" filter="fade">
                                      <p:cBhvr>
                                        <p:cTn id="13" dur="500"/>
                                        <p:tgtEl>
                                          <p:spTgt spid="6">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10" end="10"/>
                                            </p:txEl>
                                          </p:spTgt>
                                        </p:tgtEl>
                                        <p:attrNameLst>
                                          <p:attrName>style.visibility</p:attrName>
                                        </p:attrNameLst>
                                      </p:cBhvr>
                                      <p:to>
                                        <p:strVal val="visible"/>
                                      </p:to>
                                    </p:set>
                                    <p:animEffect transition="in" filter="fade">
                                      <p:cBhvr>
                                        <p:cTn id="16" dur="500"/>
                                        <p:tgtEl>
                                          <p:spTgt spid="6">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11" end="11"/>
                                            </p:txEl>
                                          </p:spTgt>
                                        </p:tgtEl>
                                        <p:attrNameLst>
                                          <p:attrName>style.visibility</p:attrName>
                                        </p:attrNameLst>
                                      </p:cBhvr>
                                      <p:to>
                                        <p:strVal val="visible"/>
                                      </p:to>
                                    </p:set>
                                    <p:animEffect transition="in" filter="fade">
                                      <p:cBhvr>
                                        <p:cTn id="19" dur="500"/>
                                        <p:tgtEl>
                                          <p:spTgt spid="6">
                                            <p:txEl>
                                              <p:pRg st="11" end="1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12" end="12"/>
                                            </p:txEl>
                                          </p:spTgt>
                                        </p:tgtEl>
                                        <p:attrNameLst>
                                          <p:attrName>style.visibility</p:attrName>
                                        </p:attrNameLst>
                                      </p:cBhvr>
                                      <p:to>
                                        <p:strVal val="visible"/>
                                      </p:to>
                                    </p:set>
                                    <p:animEffect transition="in" filter="fade">
                                      <p:cBhvr>
                                        <p:cTn id="22" dur="500"/>
                                        <p:tgtEl>
                                          <p:spTgt spid="6">
                                            <p:txEl>
                                              <p:pRg st="12" end="1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13" end="13"/>
                                            </p:txEl>
                                          </p:spTgt>
                                        </p:tgtEl>
                                        <p:attrNameLst>
                                          <p:attrName>style.visibility</p:attrName>
                                        </p:attrNameLst>
                                      </p:cBhvr>
                                      <p:to>
                                        <p:strVal val="visible"/>
                                      </p:to>
                                    </p:set>
                                    <p:animEffect transition="in" filter="fade">
                                      <p:cBhvr>
                                        <p:cTn id="25" dur="500"/>
                                        <p:tgtEl>
                                          <p:spTgt spid="6">
                                            <p:txEl>
                                              <p:pRg st="13" end="1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105"/>
                                        </p:tgtEl>
                                        <p:attrNameLst>
                                          <p:attrName>style.visibility</p:attrName>
                                        </p:attrNameLst>
                                      </p:cBhvr>
                                      <p:to>
                                        <p:strVal val="visible"/>
                                      </p:to>
                                    </p:set>
                                    <p:animEffect transition="in" filter="fade">
                                      <p:cBhvr>
                                        <p:cTn id="28" dur="5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Exchange</a:t>
            </a:r>
            <a:endParaRPr lang="en-US" dirty="0"/>
          </a:p>
        </p:txBody>
      </p:sp>
      <p:sp>
        <p:nvSpPr>
          <p:cNvPr id="3" name="Content Placeholder 2"/>
          <p:cNvSpPr>
            <a:spLocks noGrp="1"/>
          </p:cNvSpPr>
          <p:nvPr>
            <p:ph idx="1"/>
          </p:nvPr>
        </p:nvSpPr>
        <p:spPr/>
        <p:txBody>
          <a:bodyPr/>
          <a:lstStyle/>
          <a:p>
            <a:r>
              <a:rPr lang="en-US" dirty="0" smtClean="0"/>
              <a:t>Cloned itself to The Cloud</a:t>
            </a:r>
          </a:p>
          <a:p>
            <a:r>
              <a:rPr lang="en-US" dirty="0" smtClean="0"/>
              <a:t>Enterprise version had 70,000 tests running in 5000 lab servers</a:t>
            </a:r>
          </a:p>
          <a:p>
            <a:r>
              <a:rPr lang="en-US" dirty="0" smtClean="0"/>
              <a:t>How to test cloud version in production?</a:t>
            </a:r>
          </a:p>
          <a:p>
            <a:pPr lvl="1"/>
            <a:r>
              <a:rPr lang="en-US" dirty="0" smtClean="0"/>
              <a:t>Same tests can run </a:t>
            </a:r>
          </a:p>
          <a:p>
            <a:pPr lvl="2"/>
            <a:r>
              <a:rPr lang="en-US" dirty="0"/>
              <a:t>I</a:t>
            </a:r>
            <a:r>
              <a:rPr lang="en-US" dirty="0" smtClean="0"/>
              <a:t>n lab for Enterprise version</a:t>
            </a:r>
          </a:p>
          <a:p>
            <a:pPr lvl="2"/>
            <a:r>
              <a:rPr lang="en-US" dirty="0" smtClean="0"/>
              <a:t>In </a:t>
            </a:r>
            <a:r>
              <a:rPr lang="en-US" b="1" dirty="0" smtClean="0"/>
              <a:t>Azure</a:t>
            </a:r>
            <a:r>
              <a:rPr lang="en-US" dirty="0" smtClean="0"/>
              <a:t> for Cloud version</a:t>
            </a:r>
            <a:endParaRPr lang="en-US" dirty="0"/>
          </a:p>
          <a:p>
            <a:r>
              <a:rPr lang="en-US" dirty="0" smtClean="0"/>
              <a:t>Azure Test in Production Framework</a:t>
            </a:r>
          </a:p>
          <a:p>
            <a:pPr lvl="1"/>
            <a:r>
              <a:rPr lang="en-US" dirty="0" smtClean="0"/>
              <a:t>Outside Corp Net</a:t>
            </a:r>
          </a:p>
          <a:p>
            <a:pPr lvl="1"/>
            <a:r>
              <a:rPr lang="en-US" dirty="0" smtClean="0"/>
              <a:t>Capacity</a:t>
            </a:r>
          </a:p>
          <a:p>
            <a:pPr lvl="1"/>
            <a:r>
              <a:rPr lang="en-US" dirty="0" smtClean="0"/>
              <a:t>Cost</a:t>
            </a:r>
          </a:p>
          <a:p>
            <a:pPr lvl="1"/>
            <a:r>
              <a:rPr lang="en-US" dirty="0" smtClean="0"/>
              <a:t>Manageability</a:t>
            </a:r>
          </a:p>
        </p:txBody>
      </p:sp>
      <p:sp>
        <p:nvSpPr>
          <p:cNvPr id="4" name="Slide Number Placeholder 3"/>
          <p:cNvSpPr>
            <a:spLocks noGrp="1"/>
          </p:cNvSpPr>
          <p:nvPr>
            <p:ph type="sldNum" sz="quarter" idx="12"/>
          </p:nvPr>
        </p:nvSpPr>
        <p:spPr/>
        <p:txBody>
          <a:bodyPr/>
          <a:lstStyle/>
          <a:p>
            <a:fld id="{0E80665F-2521-4C7E-AB43-782584C3C534}" type="slidenum">
              <a:rPr lang="en-US" smtClean="0"/>
              <a:t>72</a:t>
            </a:fld>
            <a:endParaRPr lang="en-US"/>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1000" y="4438650"/>
            <a:ext cx="3895725" cy="18409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498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Sandbox</a:t>
            </a:r>
            <a:endParaRPr lang="en-US" dirty="0"/>
          </a:p>
        </p:txBody>
      </p:sp>
      <p:sp>
        <p:nvSpPr>
          <p:cNvPr id="3" name="Content Placeholder 2"/>
          <p:cNvSpPr>
            <a:spLocks noGrp="1"/>
          </p:cNvSpPr>
          <p:nvPr>
            <p:ph idx="1"/>
          </p:nvPr>
        </p:nvSpPr>
        <p:spPr>
          <a:xfrm>
            <a:off x="457200" y="1219200"/>
            <a:ext cx="8305800" cy="5410200"/>
          </a:xfrm>
        </p:spPr>
        <p:txBody>
          <a:bodyPr>
            <a:normAutofit/>
          </a:bodyPr>
          <a:lstStyle/>
          <a:p>
            <a:r>
              <a:rPr lang="en-US" dirty="0" smtClean="0"/>
              <a:t>Production Environment</a:t>
            </a:r>
          </a:p>
          <a:p>
            <a:r>
              <a:rPr lang="en-US" dirty="0" smtClean="0"/>
              <a:t>Staging Environment</a:t>
            </a:r>
          </a:p>
          <a:p>
            <a:r>
              <a:rPr lang="en-US" b="1" dirty="0" smtClean="0"/>
              <a:t>Dev and Testing Environment</a:t>
            </a:r>
          </a:p>
          <a:p>
            <a:pPr marL="0" indent="0">
              <a:buNone/>
            </a:pPr>
            <a:endParaRPr lang="en-US" dirty="0" smtClean="0"/>
          </a:p>
          <a:p>
            <a:pPr marL="0" indent="0">
              <a:buNone/>
            </a:pPr>
            <a:endParaRPr lang="en-US" dirty="0"/>
          </a:p>
          <a:p>
            <a:pPr marL="0" indent="0">
              <a:buNone/>
            </a:pPr>
            <a:r>
              <a:rPr lang="en-US" dirty="0" smtClean="0"/>
              <a:t>Can you have it all in one big Cloud?</a:t>
            </a:r>
          </a:p>
          <a:p>
            <a:r>
              <a:rPr lang="en-US" dirty="0" smtClean="0"/>
              <a:t>Amazon </a:t>
            </a:r>
            <a:r>
              <a:rPr lang="en-US" dirty="0"/>
              <a:t>Virtual Private Cloud (Amazon </a:t>
            </a:r>
            <a:r>
              <a:rPr lang="en-US" dirty="0" smtClean="0"/>
              <a:t>VPC)</a:t>
            </a:r>
          </a:p>
          <a:p>
            <a:r>
              <a:rPr lang="en-US" dirty="0" smtClean="0"/>
              <a:t>Provision </a:t>
            </a:r>
            <a:r>
              <a:rPr lang="en-US" dirty="0"/>
              <a:t>a private, isolated section of </a:t>
            </a:r>
            <a:r>
              <a:rPr lang="en-US" dirty="0" smtClean="0"/>
              <a:t>AWS</a:t>
            </a:r>
          </a:p>
          <a:p>
            <a:r>
              <a:rPr lang="en-US" dirty="0" smtClean="0"/>
              <a:t>IP addresses, subnets, routing tables</a:t>
            </a:r>
          </a:p>
          <a:p>
            <a:r>
              <a:rPr lang="en-US" dirty="0" smtClean="0"/>
              <a:t>Even Sandbox for Non-Cloud services</a:t>
            </a:r>
          </a:p>
          <a:p>
            <a:pPr marL="0" indent="0">
              <a:buNone/>
            </a:pPr>
            <a:endParaRPr lang="en-US" dirty="0"/>
          </a:p>
          <a:p>
            <a:pPr marL="0" indent="0">
              <a:buNone/>
            </a:pPr>
            <a:r>
              <a:rPr lang="en-US" dirty="0" smtClean="0"/>
              <a:t>And remember the power of zero!</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73</a:t>
            </a:fld>
            <a:endParaRPr lang="en-US" dirty="0"/>
          </a:p>
        </p:txBody>
      </p:sp>
      <p:pic>
        <p:nvPicPr>
          <p:cNvPr id="7170" name="Picture 2" descr="http://www.cutiegadget.com/pict/mini_sandbox.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8800" y="685800"/>
            <a:ext cx="3810000" cy="28575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http://aws.typepad.com/files/VPC_Diagram.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81600" y="838200"/>
            <a:ext cx="3810000" cy="260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86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par>
                                <p:cTn id="25" presetID="10" presetClass="exit" presetSubtype="0" fill="hold" nodeType="withEffect">
                                  <p:stCondLst>
                                    <p:cond delay="0"/>
                                  </p:stCondLst>
                                  <p:childTnLst>
                                    <p:animEffect transition="out" filter="fade">
                                      <p:cBhvr>
                                        <p:cTn id="26" dur="500"/>
                                        <p:tgtEl>
                                          <p:spTgt spid="7170"/>
                                        </p:tgtEl>
                                      </p:cBhvr>
                                    </p:animEffect>
                                    <p:set>
                                      <p:cBhvr>
                                        <p:cTn id="27" dur="1" fill="hold">
                                          <p:stCondLst>
                                            <p:cond delay="499"/>
                                          </p:stCondLst>
                                        </p:cTn>
                                        <p:tgtEl>
                                          <p:spTgt spid="7170"/>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7172"/>
                                        </p:tgtEl>
                                        <p:attrNameLst>
                                          <p:attrName>style.visibility</p:attrName>
                                        </p:attrNameLst>
                                      </p:cBhvr>
                                      <p:to>
                                        <p:strVal val="visible"/>
                                      </p:to>
                                    </p:set>
                                    <p:animEffect transition="in" filter="fade">
                                      <p:cBhvr>
                                        <p:cTn id="30" dur="500"/>
                                        <p:tgtEl>
                                          <p:spTgt spid="717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Test Oriented </a:t>
            </a:r>
            <a:r>
              <a:rPr lang="en-US" dirty="0" smtClean="0"/>
              <a:t/>
            </a:r>
            <a:br>
              <a:rPr lang="en-US" dirty="0" smtClean="0"/>
            </a:br>
            <a:r>
              <a:rPr lang="en-US" dirty="0" smtClean="0"/>
              <a:t>Architecture</a:t>
            </a:r>
            <a:endParaRPr lang="en-US" dirty="0"/>
          </a:p>
        </p:txBody>
      </p:sp>
      <p:sp>
        <p:nvSpPr>
          <p:cNvPr id="6" name="Text Placeholder 5"/>
          <p:cNvSpPr>
            <a:spLocks noGrp="1"/>
          </p:cNvSpPr>
          <p:nvPr>
            <p:ph type="body" idx="1"/>
          </p:nvPr>
        </p:nvSpPr>
        <p:spPr>
          <a:xfrm>
            <a:off x="609600" y="4114800"/>
            <a:ext cx="7772400" cy="1131887"/>
          </a:xfrm>
        </p:spPr>
        <p:txBody>
          <a:bodyPr/>
          <a:lstStyle/>
          <a:p>
            <a:pPr lvl="1" algn="ctr"/>
            <a:r>
              <a:rPr lang="en-US" dirty="0">
                <a:solidFill>
                  <a:schemeClr val="tx1">
                    <a:lumMod val="65000"/>
                    <a:lumOff val="35000"/>
                  </a:schemeClr>
                </a:solidFill>
              </a:rPr>
              <a:t>Even Cloud Services need Testing</a:t>
            </a:r>
          </a:p>
          <a:p>
            <a:pPr lvl="1" algn="ctr"/>
            <a:endParaRPr lang="en-US"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0E80665F-2521-4C7E-AB43-782584C3C534}" type="slidenum">
              <a:rPr lang="en-US" smtClean="0"/>
              <a:t>74</a:t>
            </a:fld>
            <a:endParaRPr lang="en-US"/>
          </a:p>
        </p:txBody>
      </p:sp>
    </p:spTree>
    <p:extLst>
      <p:ext uri="{BB962C8B-B14F-4D97-AF65-F5344CB8AC3E}">
        <p14:creationId xmlns:p14="http://schemas.microsoft.com/office/powerpoint/2010/main" val="334620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Ken’s Services Theorem</a:t>
            </a:r>
            <a:endParaRPr lang="en-US" dirty="0"/>
          </a:p>
        </p:txBody>
      </p:sp>
      <p:sp>
        <p:nvSpPr>
          <p:cNvPr id="3" name="Text Placeholder 2"/>
          <p:cNvSpPr>
            <a:spLocks noGrp="1"/>
          </p:cNvSpPr>
          <p:nvPr>
            <p:ph type="body" sz="quarter" idx="10"/>
          </p:nvPr>
        </p:nvSpPr>
        <p:spPr>
          <a:xfrm>
            <a:off x="152400" y="1295400"/>
            <a:ext cx="5410200" cy="2068259"/>
          </a:xfrm>
        </p:spPr>
        <p:txBody>
          <a:bodyPr>
            <a:noAutofit/>
          </a:bodyPr>
          <a:lstStyle/>
          <a:p>
            <a:r>
              <a:rPr lang="en-US" sz="2800" dirty="0" smtClean="0"/>
              <a:t>Services are like Ogres</a:t>
            </a:r>
          </a:p>
          <a:p>
            <a:r>
              <a:rPr lang="en-US" sz="2800" dirty="0" smtClean="0"/>
              <a:t>Ogres are like Onions</a:t>
            </a:r>
          </a:p>
          <a:p>
            <a:r>
              <a:rPr lang="en-US" sz="2800" dirty="0" smtClean="0"/>
              <a:t>Onions have Layers</a:t>
            </a:r>
          </a:p>
          <a:p>
            <a:r>
              <a:rPr lang="en-US" sz="2800" dirty="0" smtClean="0"/>
              <a:t>Therefore services have Layers</a:t>
            </a:r>
            <a:endParaRPr lang="en-US" sz="2800" dirty="0"/>
          </a:p>
        </p:txBody>
      </p:sp>
      <p:sp>
        <p:nvSpPr>
          <p:cNvPr id="4" name="Footer Placeholder 3"/>
          <p:cNvSpPr>
            <a:spLocks noGrp="1"/>
          </p:cNvSpPr>
          <p:nvPr>
            <p:ph type="ftr" sz="quarter" idx="11"/>
          </p:nvPr>
        </p:nvSpPr>
        <p:spPr/>
        <p:txBody>
          <a:bodyPr/>
          <a:lstStyle/>
          <a:p>
            <a:r>
              <a:rPr lang="en-US" smtClean="0"/>
              <a:t>Microsoft Confidential</a:t>
            </a:r>
            <a:endParaRPr lang="en-US" dirty="0"/>
          </a:p>
        </p:txBody>
      </p:sp>
      <p:pic>
        <p:nvPicPr>
          <p:cNvPr id="2050" name="Picture 2" descr="http://www.physics.nau.edu/~james/onion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6451" y="990600"/>
            <a:ext cx="3501349" cy="2667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4sixsigma.com/gears.jpg"/>
          <p:cNvPicPr>
            <a:picLocks noChangeAspect="1" noChangeArrowheads="1"/>
          </p:cNvPicPr>
          <p:nvPr/>
        </p:nvPicPr>
        <p:blipFill>
          <a:blip r:embed="rId4" cstate="print">
            <a:extLst/>
          </a:blip>
          <a:srcRect/>
          <a:stretch>
            <a:fillRect/>
          </a:stretch>
        </p:blipFill>
        <p:spPr bwMode="auto">
          <a:xfrm>
            <a:off x="322338" y="3588158"/>
            <a:ext cx="3392189" cy="2812642"/>
          </a:xfrm>
          <a:prstGeom prst="rect">
            <a:avLst/>
          </a:prstGeom>
          <a:noFill/>
          <a:ln w="9525">
            <a:noFill/>
            <a:miter lim="800000"/>
            <a:headEnd/>
            <a:tailEnd/>
          </a:ln>
          <a:effectLst/>
          <a:extLst/>
        </p:spPr>
      </p:pic>
      <p:sp>
        <p:nvSpPr>
          <p:cNvPr id="7" name="Text Placeholder 2"/>
          <p:cNvSpPr txBox="1">
            <a:spLocks/>
          </p:cNvSpPr>
          <p:nvPr/>
        </p:nvSpPr>
        <p:spPr>
          <a:xfrm>
            <a:off x="3771691" y="3657600"/>
            <a:ext cx="5259170" cy="2590799"/>
          </a:xfrm>
          <a:prstGeom prst="rect">
            <a:avLst/>
          </a:prstGeom>
        </p:spPr>
        <p:txBody>
          <a:bodyPr vert="horz" lIns="91440" tIns="45720" rIns="91440" bIns="45720" rtlCol="0">
            <a:noAutofit/>
          </a:bodyPr>
          <a:lstStyle>
            <a:lvl1pPr marL="342900" indent="-342900">
              <a:lnSpc>
                <a:spcPct val="90000"/>
              </a:lnSpc>
              <a:spcBef>
                <a:spcPct val="20000"/>
              </a:spcBef>
              <a:buFont typeface="Arial" pitchFamily="34" charset="0"/>
              <a:buChar char="•"/>
              <a:defRPr sz="2400">
                <a:solidFill>
                  <a:schemeClr val="tx1">
                    <a:lumMod val="50000"/>
                    <a:lumOff val="50000"/>
                  </a:schemeClr>
                </a:solidFill>
                <a:latin typeface="+mj-lt"/>
              </a:defRPr>
            </a:lvl1pPr>
            <a:lvl2pPr marL="742950" indent="-285750">
              <a:lnSpc>
                <a:spcPct val="90000"/>
              </a:lnSpc>
              <a:spcBef>
                <a:spcPct val="20000"/>
              </a:spcBef>
              <a:buFont typeface="Courier New" pitchFamily="49" charset="0"/>
              <a:buChar char="o"/>
              <a:defRPr>
                <a:solidFill>
                  <a:schemeClr val="tx1">
                    <a:lumMod val="50000"/>
                    <a:lumOff val="50000"/>
                  </a:schemeClr>
                </a:solidFill>
                <a:latin typeface="+mj-lt"/>
              </a:defRPr>
            </a:lvl2pPr>
            <a:lvl3pPr marL="1143000" indent="-228600">
              <a:lnSpc>
                <a:spcPct val="90000"/>
              </a:lnSpc>
              <a:spcBef>
                <a:spcPct val="20000"/>
              </a:spcBef>
              <a:buFont typeface="Arial" pitchFamily="34" charset="0"/>
              <a:buChar char="•"/>
              <a:defRPr>
                <a:solidFill>
                  <a:schemeClr val="tx1">
                    <a:lumMod val="50000"/>
                    <a:lumOff val="50000"/>
                  </a:schemeClr>
                </a:solidFill>
                <a:latin typeface="+mj-lt"/>
              </a:defRPr>
            </a:lvl3pPr>
            <a:lvl4pPr marL="1600200" indent="-228600">
              <a:lnSpc>
                <a:spcPct val="90000"/>
              </a:lnSpc>
              <a:spcBef>
                <a:spcPct val="20000"/>
              </a:spcBef>
              <a:buFont typeface="Courier New" pitchFamily="49" charset="0"/>
              <a:buChar char="o"/>
              <a:defRPr>
                <a:solidFill>
                  <a:schemeClr val="tx1">
                    <a:lumMod val="50000"/>
                    <a:lumOff val="50000"/>
                  </a:schemeClr>
                </a:solidFill>
                <a:latin typeface="+mj-lt"/>
              </a:defRPr>
            </a:lvl4pPr>
            <a:lvl5pPr marL="2057400" indent="-228600">
              <a:lnSpc>
                <a:spcPct val="90000"/>
              </a:lnSpc>
              <a:spcBef>
                <a:spcPct val="20000"/>
              </a:spcBef>
              <a:buFont typeface="Arial" pitchFamily="34" charset="0"/>
              <a:buChar char="•"/>
              <a:defRPr>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pPr marL="0" indent="0" algn="ctr">
              <a:buNone/>
            </a:pPr>
            <a:r>
              <a:rPr lang="en-US" sz="4000" dirty="0">
                <a:solidFill>
                  <a:schemeClr val="tx1">
                    <a:lumMod val="65000"/>
                    <a:lumOff val="35000"/>
                  </a:schemeClr>
                </a:solidFill>
              </a:rPr>
              <a:t>The Problem is</a:t>
            </a:r>
          </a:p>
          <a:p>
            <a:r>
              <a:rPr lang="en-US" sz="2800" dirty="0" smtClean="0">
                <a:solidFill>
                  <a:schemeClr val="tx1">
                    <a:lumMod val="65000"/>
                    <a:lumOff val="35000"/>
                  </a:schemeClr>
                </a:solidFill>
              </a:rPr>
              <a:t>The layers of a service spin </a:t>
            </a:r>
            <a:r>
              <a:rPr lang="en-US" sz="2800" dirty="0">
                <a:solidFill>
                  <a:schemeClr val="tx1">
                    <a:lumMod val="65000"/>
                    <a:lumOff val="35000"/>
                  </a:schemeClr>
                </a:solidFill>
              </a:rPr>
              <a:t>at different rates</a:t>
            </a:r>
          </a:p>
          <a:p>
            <a:r>
              <a:rPr lang="en-US" sz="2800" dirty="0">
                <a:solidFill>
                  <a:schemeClr val="tx1">
                    <a:lumMod val="65000"/>
                    <a:lumOff val="35000"/>
                  </a:schemeClr>
                </a:solidFill>
              </a:rPr>
              <a:t>Movement toward continuous </a:t>
            </a:r>
            <a:r>
              <a:rPr lang="en-US" sz="2800" dirty="0" smtClean="0">
                <a:solidFill>
                  <a:schemeClr val="tx1">
                    <a:lumMod val="65000"/>
                    <a:lumOff val="35000"/>
                  </a:schemeClr>
                </a:solidFill>
              </a:rPr>
              <a:t>deployment</a:t>
            </a:r>
            <a:endParaRPr lang="en-US" sz="2800" dirty="0">
              <a:solidFill>
                <a:schemeClr val="tx1">
                  <a:lumMod val="65000"/>
                  <a:lumOff val="35000"/>
                </a:schemeClr>
              </a:solidFill>
            </a:endParaRPr>
          </a:p>
        </p:txBody>
      </p:sp>
    </p:spTree>
    <p:extLst>
      <p:ext uri="{BB962C8B-B14F-4D97-AF65-F5344CB8AC3E}">
        <p14:creationId xmlns:p14="http://schemas.microsoft.com/office/powerpoint/2010/main" val="7833388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childTnLst>
                                </p:cTn>
                              </p:par>
                            </p:childTnLst>
                          </p:cTn>
                        </p:par>
                        <p:par>
                          <p:cTn id="32" fill="hold">
                            <p:stCondLst>
                              <p:cond delay="0"/>
                            </p:stCondLst>
                            <p:childTnLst>
                              <p:par>
                                <p:cTn id="33" presetID="10" presetClass="entr" presetSubtype="0" fill="hold" nodeType="afterEffect">
                                  <p:stCondLst>
                                    <p:cond delay="50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fade">
                                      <p:cBhvr>
                                        <p:cTn id="35" dur="1000"/>
                                        <p:tgtEl>
                                          <p:spTgt spid="7">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r>
              <a:rPr lang="en-US" dirty="0" smtClean="0"/>
              <a:t>Maximum Risk is v-Current</a:t>
            </a:r>
            <a:endParaRPr lang="en-US" dirty="0"/>
          </a:p>
        </p:txBody>
      </p:sp>
      <p:sp>
        <p:nvSpPr>
          <p:cNvPr id="3" name="Text Placeholder 2"/>
          <p:cNvSpPr>
            <a:spLocks noGrp="1"/>
          </p:cNvSpPr>
          <p:nvPr>
            <p:ph type="body" sz="quarter" idx="10"/>
          </p:nvPr>
        </p:nvSpPr>
        <p:spPr>
          <a:xfrm>
            <a:off x="381000" y="1143000"/>
            <a:ext cx="8382000" cy="493448"/>
          </a:xfrm>
        </p:spPr>
        <p:txBody>
          <a:bodyPr/>
          <a:lstStyle/>
          <a:p>
            <a:r>
              <a:rPr lang="en-US" dirty="0" smtClean="0"/>
              <a:t>Code Churn as a Measure of Risk</a:t>
            </a:r>
            <a:endParaRPr lang="en-US" dirty="0"/>
          </a:p>
        </p:txBody>
      </p:sp>
      <p:sp>
        <p:nvSpPr>
          <p:cNvPr id="4" name="Rectangle 3"/>
          <p:cNvSpPr/>
          <p:nvPr/>
        </p:nvSpPr>
        <p:spPr>
          <a:xfrm>
            <a:off x="1447800" y="41148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140819" y="4572000"/>
            <a:ext cx="2897781" cy="369332"/>
          </a:xfrm>
          <a:prstGeom prst="rect">
            <a:avLst/>
          </a:prstGeom>
          <a:noFill/>
        </p:spPr>
        <p:txBody>
          <a:bodyPr wrap="none" rtlCol="0">
            <a:spAutoFit/>
          </a:bodyPr>
          <a:lstStyle/>
          <a:p>
            <a:r>
              <a:rPr lang="en-US" dirty="0" smtClean="0"/>
              <a:t>Six week coding milestone</a:t>
            </a:r>
            <a:endParaRPr lang="en-US" dirty="0"/>
          </a:p>
        </p:txBody>
      </p:sp>
      <p:cxnSp>
        <p:nvCxnSpPr>
          <p:cNvPr id="31" name="Straight Arrow Connector 30"/>
          <p:cNvCxnSpPr/>
          <p:nvPr/>
        </p:nvCxnSpPr>
        <p:spPr>
          <a:xfrm flipV="1">
            <a:off x="838200" y="1920240"/>
            <a:ext cx="2548890" cy="256032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38200" y="2221468"/>
            <a:ext cx="1752601" cy="646331"/>
          </a:xfrm>
          <a:prstGeom prst="rect">
            <a:avLst/>
          </a:prstGeom>
          <a:noFill/>
        </p:spPr>
        <p:txBody>
          <a:bodyPr wrap="square" rtlCol="0">
            <a:spAutoFit/>
          </a:bodyPr>
          <a:lstStyle/>
          <a:p>
            <a:r>
              <a:rPr lang="en-US" dirty="0" smtClean="0"/>
              <a:t>Code </a:t>
            </a:r>
            <a:r>
              <a:rPr lang="en-US" dirty="0"/>
              <a:t>c</a:t>
            </a:r>
            <a:r>
              <a:rPr lang="en-US" dirty="0" smtClean="0"/>
              <a:t>hurn is cumulative</a:t>
            </a:r>
            <a:endParaRPr lang="en-US" dirty="0"/>
          </a:p>
        </p:txBody>
      </p:sp>
      <p:sp>
        <p:nvSpPr>
          <p:cNvPr id="35" name="Text Placeholder 2"/>
          <p:cNvSpPr txBox="1">
            <a:spLocks/>
          </p:cNvSpPr>
          <p:nvPr/>
        </p:nvSpPr>
        <p:spPr>
          <a:xfrm>
            <a:off x="857250" y="5334000"/>
            <a:ext cx="4722219" cy="1712648"/>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lnSpc>
                <a:spcPct val="90000"/>
              </a:lnSpc>
              <a:spcBef>
                <a:spcPct val="20000"/>
              </a:spcBef>
              <a:buFont typeface="Courier New" pitchFamily="49" charset="0"/>
              <a:buChar char="o"/>
              <a:defRPr sz="1800" kern="1200">
                <a:solidFill>
                  <a:schemeClr val="tx1">
                    <a:lumMod val="50000"/>
                    <a:lumOff val="50000"/>
                  </a:schemeClr>
                </a:solidFill>
                <a:latin typeface="+mj-lt"/>
                <a:ea typeface="+mn-ea"/>
                <a:cs typeface="+mn-cs"/>
              </a:defRPr>
            </a:lvl2pPr>
            <a:lvl3pPr marL="1143000" indent="-228600" algn="l" defTabSz="914400" rtl="0" eaLnBrk="1" latinLnBrk="0" hangingPunct="1">
              <a:lnSpc>
                <a:spcPct val="90000"/>
              </a:lnSpc>
              <a:spcBef>
                <a:spcPct val="20000"/>
              </a:spcBef>
              <a:buFont typeface="Arial" pitchFamily="34" charset="0"/>
              <a:buChar char="•"/>
              <a:defRPr sz="1800" kern="1200">
                <a:solidFill>
                  <a:schemeClr val="tx1">
                    <a:lumMod val="50000"/>
                    <a:lumOff val="50000"/>
                  </a:schemeClr>
                </a:solidFill>
                <a:latin typeface="+mj-lt"/>
                <a:ea typeface="+mn-ea"/>
                <a:cs typeface="+mn-cs"/>
              </a:defRPr>
            </a:lvl3pPr>
            <a:lvl4pPr marL="1600200" indent="-228600" algn="l" defTabSz="914400" rtl="0" eaLnBrk="1" latinLnBrk="0" hangingPunct="1">
              <a:lnSpc>
                <a:spcPct val="90000"/>
              </a:lnSpc>
              <a:spcBef>
                <a:spcPct val="20000"/>
              </a:spcBef>
              <a:buFont typeface="Courier New" pitchFamily="49" charset="0"/>
              <a:buChar char="o"/>
              <a:defRPr sz="1800" kern="1200">
                <a:solidFill>
                  <a:schemeClr val="tx1">
                    <a:lumMod val="50000"/>
                    <a:lumOff val="50000"/>
                  </a:schemeClr>
                </a:solidFill>
                <a:latin typeface="+mj-lt"/>
                <a:ea typeface="+mn-ea"/>
                <a:cs typeface="+mn-cs"/>
              </a:defRPr>
            </a:lvl4pPr>
            <a:lvl5pPr marL="2057400" indent="-228600" algn="l" defTabSz="914400" rtl="0" eaLnBrk="1" latinLnBrk="0" hangingPunct="1">
              <a:lnSpc>
                <a:spcPct val="90000"/>
              </a:lnSpc>
              <a:spcBef>
                <a:spcPct val="20000"/>
              </a:spcBef>
              <a:buFont typeface="Arial" pitchFamily="34" charset="0"/>
              <a:buChar char="•"/>
              <a:defRPr sz="18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smtClean="0"/>
              <a:t>Stabilization phase</a:t>
            </a:r>
          </a:p>
          <a:p>
            <a:r>
              <a:rPr lang="en-US" dirty="0" smtClean="0"/>
              <a:t>Drive to Zero Bug Bounce</a:t>
            </a:r>
            <a:endParaRPr lang="en-US" dirty="0"/>
          </a:p>
        </p:txBody>
      </p:sp>
      <p:pic>
        <p:nvPicPr>
          <p:cNvPr id="40"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81600" y="1465779"/>
            <a:ext cx="3233737" cy="323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40"/>
          <p:cNvSpPr/>
          <p:nvPr/>
        </p:nvSpPr>
        <p:spPr>
          <a:xfrm>
            <a:off x="1885950" y="41148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320290" y="41148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758440" y="41148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200400" y="41148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638550" y="41148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885950" y="367284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320290" y="367284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758440" y="367284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200400" y="367284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638550" y="367284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324100" y="32385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62250" y="32385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204210" y="32385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642360" y="32385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762250" y="279654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204210" y="279654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3642360" y="279654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3200400" y="23622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638550" y="23622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3634740" y="192024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5712993"/>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868680" y="41148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Arrow Connector 74"/>
          <p:cNvCxnSpPr/>
          <p:nvPr/>
        </p:nvCxnSpPr>
        <p:spPr>
          <a:xfrm flipV="1">
            <a:off x="259080" y="1920240"/>
            <a:ext cx="2548890" cy="256032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1306830" y="41148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1741170" y="41148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2179320" y="41148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621280" y="41148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059430" y="41148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1306830" y="367284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1741170" y="367284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179320" y="367284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621280" y="367284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3059430" y="367284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1744980" y="32385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2183130" y="32385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2625090" y="32385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3063240" y="32385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183130" y="279654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2625090" y="279654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3063240" y="279654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2621280" y="23622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3059430" y="23622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3055620" y="192024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85800" y="4648200"/>
            <a:ext cx="3130985" cy="369332"/>
          </a:xfrm>
          <a:prstGeom prst="rect">
            <a:avLst/>
          </a:prstGeom>
          <a:noFill/>
        </p:spPr>
        <p:txBody>
          <a:bodyPr wrap="none" rtlCol="0">
            <a:spAutoFit/>
          </a:bodyPr>
          <a:lstStyle/>
          <a:p>
            <a:r>
              <a:rPr lang="en-US" dirty="0" smtClean="0">
                <a:solidFill>
                  <a:schemeClr val="tx1">
                    <a:lumMod val="65000"/>
                    <a:lumOff val="35000"/>
                  </a:schemeClr>
                </a:solidFill>
                <a:latin typeface="+mj-lt"/>
              </a:rPr>
              <a:t>Six week coding milestone</a:t>
            </a:r>
            <a:endParaRPr lang="en-US" dirty="0">
              <a:solidFill>
                <a:schemeClr val="tx1">
                  <a:lumMod val="65000"/>
                  <a:lumOff val="35000"/>
                </a:schemeClr>
              </a:solidFill>
              <a:latin typeface="+mj-lt"/>
            </a:endParaRPr>
          </a:p>
        </p:txBody>
      </p:sp>
      <p:sp>
        <p:nvSpPr>
          <p:cNvPr id="34" name="TextBox 33"/>
          <p:cNvSpPr txBox="1"/>
          <p:nvPr/>
        </p:nvSpPr>
        <p:spPr>
          <a:xfrm>
            <a:off x="457200" y="1950005"/>
            <a:ext cx="1752601" cy="646331"/>
          </a:xfrm>
          <a:prstGeom prst="rect">
            <a:avLst/>
          </a:prstGeom>
          <a:noFill/>
        </p:spPr>
        <p:txBody>
          <a:bodyPr wrap="square" rtlCol="0">
            <a:spAutoFit/>
          </a:bodyPr>
          <a:lstStyle/>
          <a:p>
            <a:r>
              <a:rPr lang="en-US" dirty="0" smtClean="0">
                <a:solidFill>
                  <a:schemeClr val="tx1">
                    <a:lumMod val="65000"/>
                    <a:lumOff val="35000"/>
                  </a:schemeClr>
                </a:solidFill>
                <a:latin typeface="+mj-lt"/>
              </a:rPr>
              <a:t>Code </a:t>
            </a:r>
            <a:r>
              <a:rPr lang="en-US" dirty="0">
                <a:solidFill>
                  <a:schemeClr val="tx1">
                    <a:lumMod val="65000"/>
                    <a:lumOff val="35000"/>
                  </a:schemeClr>
                </a:solidFill>
                <a:latin typeface="+mj-lt"/>
              </a:rPr>
              <a:t>c</a:t>
            </a:r>
            <a:r>
              <a:rPr lang="en-US" dirty="0" smtClean="0">
                <a:solidFill>
                  <a:schemeClr val="tx1">
                    <a:lumMod val="65000"/>
                    <a:lumOff val="35000"/>
                  </a:schemeClr>
                </a:solidFill>
                <a:latin typeface="+mj-lt"/>
              </a:rPr>
              <a:t>hurn is cumulative</a:t>
            </a:r>
            <a:endParaRPr lang="en-US" dirty="0">
              <a:solidFill>
                <a:schemeClr val="tx1">
                  <a:lumMod val="65000"/>
                  <a:lumOff val="35000"/>
                </a:schemeClr>
              </a:solidFill>
              <a:latin typeface="+mj-lt"/>
            </a:endParaRPr>
          </a:p>
        </p:txBody>
      </p:sp>
      <p:sp>
        <p:nvSpPr>
          <p:cNvPr id="35" name="Text Placeholder 2"/>
          <p:cNvSpPr txBox="1">
            <a:spLocks/>
          </p:cNvSpPr>
          <p:nvPr/>
        </p:nvSpPr>
        <p:spPr>
          <a:xfrm>
            <a:off x="3733800" y="2806570"/>
            <a:ext cx="2895600" cy="1841630"/>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lnSpc>
                <a:spcPct val="90000"/>
              </a:lnSpc>
              <a:spcBef>
                <a:spcPct val="20000"/>
              </a:spcBef>
              <a:buFont typeface="Courier New" pitchFamily="49" charset="0"/>
              <a:buChar char="o"/>
              <a:defRPr sz="1800" kern="1200">
                <a:solidFill>
                  <a:schemeClr val="tx1">
                    <a:lumMod val="50000"/>
                    <a:lumOff val="50000"/>
                  </a:schemeClr>
                </a:solidFill>
                <a:latin typeface="+mj-lt"/>
                <a:ea typeface="+mn-ea"/>
                <a:cs typeface="+mn-cs"/>
              </a:defRPr>
            </a:lvl2pPr>
            <a:lvl3pPr marL="1143000" indent="-228600" algn="l" defTabSz="914400" rtl="0" eaLnBrk="1" latinLnBrk="0" hangingPunct="1">
              <a:lnSpc>
                <a:spcPct val="90000"/>
              </a:lnSpc>
              <a:spcBef>
                <a:spcPct val="20000"/>
              </a:spcBef>
              <a:buFont typeface="Arial" pitchFamily="34" charset="0"/>
              <a:buChar char="•"/>
              <a:defRPr sz="1800" kern="1200">
                <a:solidFill>
                  <a:schemeClr val="tx1">
                    <a:lumMod val="50000"/>
                    <a:lumOff val="50000"/>
                  </a:schemeClr>
                </a:solidFill>
                <a:latin typeface="+mj-lt"/>
                <a:ea typeface="+mn-ea"/>
                <a:cs typeface="+mn-cs"/>
              </a:defRPr>
            </a:lvl3pPr>
            <a:lvl4pPr marL="1600200" indent="-228600" algn="l" defTabSz="914400" rtl="0" eaLnBrk="1" latinLnBrk="0" hangingPunct="1">
              <a:lnSpc>
                <a:spcPct val="90000"/>
              </a:lnSpc>
              <a:spcBef>
                <a:spcPct val="20000"/>
              </a:spcBef>
              <a:buFont typeface="Courier New" pitchFamily="49" charset="0"/>
              <a:buChar char="o"/>
              <a:defRPr sz="1800" kern="1200">
                <a:solidFill>
                  <a:schemeClr val="tx1">
                    <a:lumMod val="50000"/>
                    <a:lumOff val="50000"/>
                  </a:schemeClr>
                </a:solidFill>
                <a:latin typeface="+mj-lt"/>
                <a:ea typeface="+mn-ea"/>
                <a:cs typeface="+mn-cs"/>
              </a:defRPr>
            </a:lvl4pPr>
            <a:lvl5pPr marL="2057400" indent="-228600" algn="l" defTabSz="914400" rtl="0" eaLnBrk="1" latinLnBrk="0" hangingPunct="1">
              <a:lnSpc>
                <a:spcPct val="90000"/>
              </a:lnSpc>
              <a:spcBef>
                <a:spcPct val="20000"/>
              </a:spcBef>
              <a:buFont typeface="Arial" pitchFamily="34" charset="0"/>
              <a:buChar char="•"/>
              <a:defRPr sz="18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2800" i="1" dirty="0" smtClean="0">
                <a:solidFill>
                  <a:schemeClr val="tx1">
                    <a:lumMod val="65000"/>
                    <a:lumOff val="35000"/>
                  </a:schemeClr>
                </a:solidFill>
              </a:rPr>
              <a:t>Imagine this as part of a larger multi-layered project</a:t>
            </a:r>
            <a:endParaRPr lang="en-US" sz="2800" i="1" dirty="0">
              <a:solidFill>
                <a:schemeClr val="tx1">
                  <a:lumMod val="65000"/>
                  <a:lumOff val="35000"/>
                </a:schemeClr>
              </a:solidFill>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88239" y="1447800"/>
            <a:ext cx="1198561" cy="1198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88239" y="2687639"/>
            <a:ext cx="1198561" cy="1198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88239" y="3925889"/>
            <a:ext cx="1198561" cy="1198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Connector 19"/>
          <p:cNvCxnSpPr/>
          <p:nvPr/>
        </p:nvCxnSpPr>
        <p:spPr>
          <a:xfrm>
            <a:off x="6477000" y="274320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476999" y="1838980"/>
            <a:ext cx="1752601" cy="523220"/>
          </a:xfrm>
          <a:prstGeom prst="rect">
            <a:avLst/>
          </a:prstGeom>
          <a:noFill/>
        </p:spPr>
        <p:txBody>
          <a:bodyPr wrap="square" rtlCol="0">
            <a:spAutoFit/>
          </a:bodyPr>
          <a:lstStyle/>
          <a:p>
            <a:r>
              <a:rPr lang="en-US" sz="2800" dirty="0" smtClean="0">
                <a:solidFill>
                  <a:schemeClr val="tx1">
                    <a:lumMod val="65000"/>
                    <a:lumOff val="35000"/>
                  </a:schemeClr>
                </a:solidFill>
                <a:latin typeface="+mj-lt"/>
              </a:rPr>
              <a:t>Layer 1</a:t>
            </a:r>
            <a:endParaRPr lang="en-US" sz="2800" dirty="0">
              <a:solidFill>
                <a:schemeClr val="tx1">
                  <a:lumMod val="65000"/>
                  <a:lumOff val="35000"/>
                </a:schemeClr>
              </a:solidFill>
              <a:latin typeface="+mj-lt"/>
            </a:endParaRPr>
          </a:p>
        </p:txBody>
      </p:sp>
      <p:sp>
        <p:nvSpPr>
          <p:cNvPr id="39" name="TextBox 38"/>
          <p:cNvSpPr txBox="1"/>
          <p:nvPr/>
        </p:nvSpPr>
        <p:spPr>
          <a:xfrm>
            <a:off x="6477000" y="2981980"/>
            <a:ext cx="1752601" cy="523220"/>
          </a:xfrm>
          <a:prstGeom prst="rect">
            <a:avLst/>
          </a:prstGeom>
          <a:noFill/>
        </p:spPr>
        <p:txBody>
          <a:bodyPr wrap="square" rtlCol="0">
            <a:spAutoFit/>
          </a:bodyPr>
          <a:lstStyle>
            <a:defPPr>
              <a:defRPr lang="en-US"/>
            </a:defPPr>
            <a:lvl1pPr>
              <a:defRPr sz="2800">
                <a:solidFill>
                  <a:schemeClr val="tx1">
                    <a:lumMod val="65000"/>
                    <a:lumOff val="35000"/>
                  </a:schemeClr>
                </a:solidFill>
                <a:latin typeface="+mj-lt"/>
              </a:defRPr>
            </a:lvl1pPr>
          </a:lstStyle>
          <a:p>
            <a:r>
              <a:rPr lang="en-US" dirty="0"/>
              <a:t>Layer 2</a:t>
            </a:r>
          </a:p>
        </p:txBody>
      </p:sp>
      <p:cxnSp>
        <p:nvCxnSpPr>
          <p:cNvPr id="40" name="Straight Connector 39"/>
          <p:cNvCxnSpPr/>
          <p:nvPr/>
        </p:nvCxnSpPr>
        <p:spPr>
          <a:xfrm>
            <a:off x="6477000" y="398145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477000" y="4220230"/>
            <a:ext cx="1752601" cy="523220"/>
          </a:xfrm>
          <a:prstGeom prst="rect">
            <a:avLst/>
          </a:prstGeom>
          <a:noFill/>
        </p:spPr>
        <p:txBody>
          <a:bodyPr wrap="square" rtlCol="0">
            <a:spAutoFit/>
          </a:bodyPr>
          <a:lstStyle>
            <a:defPPr>
              <a:defRPr lang="en-US"/>
            </a:defPPr>
            <a:lvl1pPr>
              <a:defRPr sz="2800">
                <a:solidFill>
                  <a:schemeClr val="tx1">
                    <a:lumMod val="65000"/>
                    <a:lumOff val="35000"/>
                  </a:schemeClr>
                </a:solidFill>
                <a:latin typeface="+mj-lt"/>
              </a:defRPr>
            </a:lvl1pPr>
          </a:lstStyle>
          <a:p>
            <a:r>
              <a:rPr lang="en-US" dirty="0"/>
              <a:t>Layer 3</a:t>
            </a:r>
          </a:p>
        </p:txBody>
      </p:sp>
      <p:sp>
        <p:nvSpPr>
          <p:cNvPr id="42" name="Text Placeholder 2"/>
          <p:cNvSpPr txBox="1">
            <a:spLocks/>
          </p:cNvSpPr>
          <p:nvPr/>
        </p:nvSpPr>
        <p:spPr>
          <a:xfrm>
            <a:off x="533400" y="5257800"/>
            <a:ext cx="6019800" cy="1219200"/>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lnSpc>
                <a:spcPct val="90000"/>
              </a:lnSpc>
              <a:spcBef>
                <a:spcPct val="20000"/>
              </a:spcBef>
              <a:buFont typeface="Courier New" pitchFamily="49" charset="0"/>
              <a:buChar char="o"/>
              <a:defRPr sz="1800" kern="1200">
                <a:solidFill>
                  <a:schemeClr val="tx1">
                    <a:lumMod val="50000"/>
                    <a:lumOff val="50000"/>
                  </a:schemeClr>
                </a:solidFill>
                <a:latin typeface="+mj-lt"/>
                <a:ea typeface="+mn-ea"/>
                <a:cs typeface="+mn-cs"/>
              </a:defRPr>
            </a:lvl2pPr>
            <a:lvl3pPr marL="1143000" indent="-228600" algn="l" defTabSz="914400" rtl="0" eaLnBrk="1" latinLnBrk="0" hangingPunct="1">
              <a:lnSpc>
                <a:spcPct val="90000"/>
              </a:lnSpc>
              <a:spcBef>
                <a:spcPct val="20000"/>
              </a:spcBef>
              <a:buFont typeface="Arial" pitchFamily="34" charset="0"/>
              <a:buChar char="•"/>
              <a:defRPr sz="1800" kern="1200">
                <a:solidFill>
                  <a:schemeClr val="tx1">
                    <a:lumMod val="50000"/>
                    <a:lumOff val="50000"/>
                  </a:schemeClr>
                </a:solidFill>
                <a:latin typeface="+mj-lt"/>
                <a:ea typeface="+mn-ea"/>
                <a:cs typeface="+mn-cs"/>
              </a:defRPr>
            </a:lvl3pPr>
            <a:lvl4pPr marL="1600200" indent="-228600" algn="l" defTabSz="914400" rtl="0" eaLnBrk="1" latinLnBrk="0" hangingPunct="1">
              <a:lnSpc>
                <a:spcPct val="90000"/>
              </a:lnSpc>
              <a:spcBef>
                <a:spcPct val="20000"/>
              </a:spcBef>
              <a:buFont typeface="Courier New" pitchFamily="49" charset="0"/>
              <a:buChar char="o"/>
              <a:defRPr sz="1800" kern="1200">
                <a:solidFill>
                  <a:schemeClr val="tx1">
                    <a:lumMod val="50000"/>
                    <a:lumOff val="50000"/>
                  </a:schemeClr>
                </a:solidFill>
                <a:latin typeface="+mj-lt"/>
                <a:ea typeface="+mn-ea"/>
                <a:cs typeface="+mn-cs"/>
              </a:defRPr>
            </a:lvl4pPr>
            <a:lvl5pPr marL="2057400" indent="-228600" algn="l" defTabSz="914400" rtl="0" eaLnBrk="1" latinLnBrk="0" hangingPunct="1">
              <a:lnSpc>
                <a:spcPct val="90000"/>
              </a:lnSpc>
              <a:spcBef>
                <a:spcPct val="20000"/>
              </a:spcBef>
              <a:buFont typeface="Arial" pitchFamily="34" charset="0"/>
              <a:buChar char="•"/>
              <a:defRPr sz="18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smtClean="0">
                <a:solidFill>
                  <a:schemeClr val="tx1">
                    <a:lumMod val="65000"/>
                    <a:lumOff val="35000"/>
                  </a:schemeClr>
                </a:solidFill>
              </a:rPr>
              <a:t>Tightly coupled layers</a:t>
            </a:r>
          </a:p>
          <a:p>
            <a:r>
              <a:rPr lang="en-US" dirty="0" smtClean="0">
                <a:solidFill>
                  <a:schemeClr val="tx1">
                    <a:lumMod val="65000"/>
                    <a:lumOff val="35000"/>
                  </a:schemeClr>
                </a:solidFill>
              </a:rPr>
              <a:t>Long stabilization phase</a:t>
            </a:r>
          </a:p>
          <a:p>
            <a:r>
              <a:rPr lang="en-US" dirty="0" smtClean="0">
                <a:solidFill>
                  <a:schemeClr val="tx1">
                    <a:lumMod val="65000"/>
                    <a:lumOff val="35000"/>
                  </a:schemeClr>
                </a:solidFill>
              </a:rPr>
              <a:t>Complicated end-to-end integration</a:t>
            </a:r>
          </a:p>
        </p:txBody>
      </p:sp>
      <p:sp>
        <p:nvSpPr>
          <p:cNvPr id="30" name="Oval 29"/>
          <p:cNvSpPr/>
          <p:nvPr/>
        </p:nvSpPr>
        <p:spPr>
          <a:xfrm>
            <a:off x="8458200" y="1219200"/>
            <a:ext cx="304800" cy="411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314109" y="5257800"/>
            <a:ext cx="1829891" cy="707886"/>
          </a:xfrm>
          <a:prstGeom prst="rect">
            <a:avLst/>
          </a:prstGeom>
          <a:noFill/>
        </p:spPr>
        <p:txBody>
          <a:bodyPr wrap="square" rtlCol="0">
            <a:spAutoFit/>
          </a:bodyPr>
          <a:lstStyle>
            <a:defPPr>
              <a:defRPr lang="en-US"/>
            </a:defPPr>
            <a:lvl1pPr>
              <a:defRPr sz="2800">
                <a:solidFill>
                  <a:schemeClr val="tx1">
                    <a:lumMod val="65000"/>
                    <a:lumOff val="35000"/>
                  </a:schemeClr>
                </a:solidFill>
                <a:latin typeface="+mj-lt"/>
              </a:defRPr>
            </a:lvl1pPr>
          </a:lstStyle>
          <a:p>
            <a:pPr algn="ctr"/>
            <a:r>
              <a:rPr lang="en-US" sz="2000" dirty="0" err="1"/>
              <a:t>Sim</a:t>
            </a:r>
            <a:r>
              <a:rPr lang="en-US" sz="2000" dirty="0"/>
              <a:t>-ship increases risk</a:t>
            </a:r>
          </a:p>
        </p:txBody>
      </p:sp>
      <p:sp>
        <p:nvSpPr>
          <p:cNvPr id="32" name="Title 31"/>
          <p:cNvSpPr>
            <a:spLocks noGrp="1"/>
          </p:cNvSpPr>
          <p:nvPr>
            <p:ph type="title"/>
          </p:nvPr>
        </p:nvSpPr>
        <p:spPr>
          <a:xfrm>
            <a:off x="457200" y="0"/>
            <a:ext cx="8229600" cy="1219200"/>
          </a:xfrm>
        </p:spPr>
        <p:txBody>
          <a:bodyPr/>
          <a:lstStyle/>
          <a:p>
            <a:r>
              <a:rPr lang="en-US" dirty="0" smtClean="0"/>
              <a:t>Code Churn Example 1</a:t>
            </a:r>
            <a:endParaRPr lang="en-US" dirty="0"/>
          </a:p>
        </p:txBody>
      </p:sp>
      <p:sp>
        <p:nvSpPr>
          <p:cNvPr id="45" name="TextBox 44"/>
          <p:cNvSpPr txBox="1"/>
          <p:nvPr/>
        </p:nvSpPr>
        <p:spPr>
          <a:xfrm>
            <a:off x="4343400" y="1362670"/>
            <a:ext cx="1981201" cy="923330"/>
          </a:xfrm>
          <a:prstGeom prst="rect">
            <a:avLst/>
          </a:prstGeom>
          <a:noFill/>
        </p:spPr>
        <p:txBody>
          <a:bodyPr wrap="square" rtlCol="0">
            <a:spAutoFit/>
          </a:bodyPr>
          <a:lstStyle/>
          <a:p>
            <a:r>
              <a:rPr lang="en-US" dirty="0">
                <a:solidFill>
                  <a:schemeClr val="tx1">
                    <a:lumMod val="65000"/>
                    <a:lumOff val="35000"/>
                  </a:schemeClr>
                </a:solidFill>
                <a:latin typeface="+mj-lt"/>
              </a:rPr>
              <a:t>M</a:t>
            </a:r>
            <a:r>
              <a:rPr lang="en-US" dirty="0" smtClean="0">
                <a:solidFill>
                  <a:schemeClr val="tx1">
                    <a:lumMod val="65000"/>
                    <a:lumOff val="35000"/>
                  </a:schemeClr>
                </a:solidFill>
                <a:latin typeface="+mj-lt"/>
              </a:rPr>
              <a:t>aximum point of risk at end of milestone</a:t>
            </a:r>
            <a:endParaRPr lang="en-US" dirty="0">
              <a:solidFill>
                <a:schemeClr val="tx1">
                  <a:lumMod val="65000"/>
                  <a:lumOff val="35000"/>
                </a:schemeClr>
              </a:solidFill>
              <a:latin typeface="+mj-lt"/>
            </a:endParaRPr>
          </a:p>
        </p:txBody>
      </p:sp>
      <p:cxnSp>
        <p:nvCxnSpPr>
          <p:cNvPr id="46" name="Straight Arrow Connector 45"/>
          <p:cNvCxnSpPr>
            <a:stCxn id="45" idx="1"/>
            <a:endCxn id="50" idx="7"/>
          </p:cNvCxnSpPr>
          <p:nvPr/>
        </p:nvCxnSpPr>
        <p:spPr>
          <a:xfrm flipH="1">
            <a:off x="3500017" y="1824335"/>
            <a:ext cx="843383" cy="313902"/>
          </a:xfrm>
          <a:prstGeom prst="straightConnector1">
            <a:avLst/>
          </a:prstGeom>
          <a:ln w="1270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2914650" y="1707595"/>
            <a:ext cx="685800" cy="294060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176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grpId="0" nodeType="after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fade">
                                      <p:cBhvr>
                                        <p:cTn id="18" dur="500"/>
                                        <p:tgtEl>
                                          <p:spTgt spid="8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fade">
                                      <p:cBhvr>
                                        <p:cTn id="21" dur="500"/>
                                        <p:tgtEl>
                                          <p:spTgt spid="8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fade">
                                      <p:cBhvr>
                                        <p:cTn id="24" dur="500"/>
                                        <p:tgtEl>
                                          <p:spTgt spid="77"/>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fade">
                                      <p:cBhvr>
                                        <p:cTn id="31" dur="500"/>
                                        <p:tgtEl>
                                          <p:spTgt spid="8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500"/>
                                        <p:tgtEl>
                                          <p:spTgt spid="8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fade">
                                      <p:cBhvr>
                                        <p:cTn id="41" dur="500"/>
                                        <p:tgtEl>
                                          <p:spTgt spid="7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500"/>
                                        <p:tgtEl>
                                          <p:spTgt spid="8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500"/>
                                        <p:tgtEl>
                                          <p:spTgt spid="8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1"/>
                                        </p:tgtEl>
                                        <p:attrNameLst>
                                          <p:attrName>style.visibility</p:attrName>
                                        </p:attrNameLst>
                                      </p:cBhvr>
                                      <p:to>
                                        <p:strVal val="visible"/>
                                      </p:to>
                                    </p:set>
                                    <p:animEffect transition="in" filter="fade">
                                      <p:cBhvr>
                                        <p:cTn id="50" dur="500"/>
                                        <p:tgtEl>
                                          <p:spTgt spid="9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93"/>
                                        </p:tgtEl>
                                        <p:attrNameLst>
                                          <p:attrName>style.visibility</p:attrName>
                                        </p:attrNameLst>
                                      </p:cBhvr>
                                      <p:to>
                                        <p:strVal val="visible"/>
                                      </p:to>
                                    </p:set>
                                    <p:animEffect transition="in" filter="fade">
                                      <p:cBhvr>
                                        <p:cTn id="53" dur="500"/>
                                        <p:tgtEl>
                                          <p:spTgt spid="93"/>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500"/>
                                        <p:tgtEl>
                                          <p:spTgt spid="8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fade">
                                      <p:cBhvr>
                                        <p:cTn id="60" dur="500"/>
                                        <p:tgtEl>
                                          <p:spTgt spid="8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500"/>
                                        <p:tgtEl>
                                          <p:spTgt spid="8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92"/>
                                        </p:tgtEl>
                                        <p:attrNameLst>
                                          <p:attrName>style.visibility</p:attrName>
                                        </p:attrNameLst>
                                      </p:cBhvr>
                                      <p:to>
                                        <p:strVal val="visible"/>
                                      </p:to>
                                    </p:set>
                                    <p:animEffect transition="in" filter="fade">
                                      <p:cBhvr>
                                        <p:cTn id="66" dur="500"/>
                                        <p:tgtEl>
                                          <p:spTgt spid="9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fade">
                                      <p:cBhvr>
                                        <p:cTn id="69" dur="500"/>
                                        <p:tgtEl>
                                          <p:spTgt spid="9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Effect transition="in" filter="fade">
                                      <p:cBhvr>
                                        <p:cTn id="72" dur="500"/>
                                        <p:tgtEl>
                                          <p:spTgt spid="95"/>
                                        </p:tgtEl>
                                      </p:cBhvr>
                                    </p:animEffect>
                                  </p:childTnLst>
                                </p:cTn>
                              </p:par>
                            </p:childTnLst>
                          </p:cTn>
                        </p:par>
                        <p:par>
                          <p:cTn id="73" fill="hold">
                            <p:stCondLst>
                              <p:cond delay="2000"/>
                            </p:stCondLst>
                            <p:childTnLst>
                              <p:par>
                                <p:cTn id="74" presetID="10" presetClass="entr" presetSubtype="0" fill="hold" nodeType="afterEffect">
                                  <p:stCondLst>
                                    <p:cond delay="0"/>
                                  </p:stCondLst>
                                  <p:childTnLst>
                                    <p:set>
                                      <p:cBhvr>
                                        <p:cTn id="75" dur="1" fill="hold">
                                          <p:stCondLst>
                                            <p:cond delay="0"/>
                                          </p:stCondLst>
                                        </p:cTn>
                                        <p:tgtEl>
                                          <p:spTgt spid="75"/>
                                        </p:tgtEl>
                                        <p:attrNameLst>
                                          <p:attrName>style.visibility</p:attrName>
                                        </p:attrNameLst>
                                      </p:cBhvr>
                                      <p:to>
                                        <p:strVal val="visible"/>
                                      </p:to>
                                    </p:set>
                                    <p:animEffect transition="in" filter="fade">
                                      <p:cBhvr>
                                        <p:cTn id="76" dur="500"/>
                                        <p:tgtEl>
                                          <p:spTgt spid="7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fade">
                                      <p:cBhvr>
                                        <p:cTn id="84" dur="500"/>
                                        <p:tgtEl>
                                          <p:spTgt spid="45"/>
                                        </p:tgtEl>
                                      </p:cBhvr>
                                    </p:animEffect>
                                  </p:childTnLst>
                                </p:cTn>
                              </p:par>
                              <p:par>
                                <p:cTn id="85" presetID="10" presetClass="entr" presetSubtype="0" fill="hold" nodeType="with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fade">
                                      <p:cBhvr>
                                        <p:cTn id="87" dur="500"/>
                                        <p:tgtEl>
                                          <p:spTgt spid="4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fade">
                                      <p:cBhvr>
                                        <p:cTn id="90" dur="500"/>
                                        <p:tgtEl>
                                          <p:spTgt spid="50"/>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500"/>
                                        <p:tgtEl>
                                          <p:spTgt spid="3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fade">
                                      <p:cBhvr>
                                        <p:cTn id="98" dur="500"/>
                                        <p:tgtEl>
                                          <p:spTgt spid="41"/>
                                        </p:tgtEl>
                                      </p:cBhvr>
                                    </p:animEffect>
                                  </p:childTnLst>
                                </p:cTn>
                              </p:par>
                              <p:par>
                                <p:cTn id="99" presetID="10" presetClass="entr" presetSubtype="0" fill="hold" nodeType="with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fade">
                                      <p:cBhvr>
                                        <p:cTn id="101" dur="500"/>
                                        <p:tgtEl>
                                          <p:spTgt spid="38"/>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fade">
                                      <p:cBhvr>
                                        <p:cTn id="106" dur="500"/>
                                        <p:tgtEl>
                                          <p:spTgt spid="37"/>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childTnLst>
                                </p:cTn>
                              </p:par>
                              <p:par>
                                <p:cTn id="110" presetID="10" presetClass="entr" presetSubtype="0" fill="hold" nodeType="with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fade">
                                      <p:cBhvr>
                                        <p:cTn id="112" dur="500"/>
                                        <p:tgtEl>
                                          <p:spTgt spid="40"/>
                                        </p:tgtEl>
                                      </p:cBhvr>
                                    </p:animEffect>
                                  </p:childTnLst>
                                </p:cTn>
                              </p:par>
                            </p:childTnLst>
                          </p:cTn>
                        </p:par>
                        <p:par>
                          <p:cTn id="113" fill="hold">
                            <p:stCondLst>
                              <p:cond delay="500"/>
                            </p:stCondLst>
                            <p:childTnLst>
                              <p:par>
                                <p:cTn id="114" presetID="10" presetClass="entr" presetSubtype="0" fill="hold" grpId="0" nodeType="afterEffect">
                                  <p:stCondLst>
                                    <p:cond delay="0"/>
                                  </p:stCondLst>
                                  <p:childTnLst>
                                    <p:set>
                                      <p:cBhvr>
                                        <p:cTn id="115" dur="1" fill="hold">
                                          <p:stCondLst>
                                            <p:cond delay="0"/>
                                          </p:stCondLst>
                                        </p:cTn>
                                        <p:tgtEl>
                                          <p:spTgt spid="36"/>
                                        </p:tgtEl>
                                        <p:attrNameLst>
                                          <p:attrName>style.visibility</p:attrName>
                                        </p:attrNameLst>
                                      </p:cBhvr>
                                      <p:to>
                                        <p:strVal val="visible"/>
                                      </p:to>
                                    </p:set>
                                    <p:animEffect transition="in" filter="fade">
                                      <p:cBhvr>
                                        <p:cTn id="116" dur="500"/>
                                        <p:tgtEl>
                                          <p:spTgt spid="36"/>
                                        </p:tgtEl>
                                      </p:cBhvr>
                                    </p:animEffect>
                                  </p:childTnLst>
                                </p:cTn>
                              </p:par>
                              <p:par>
                                <p:cTn id="117" presetID="10" presetClass="entr" presetSubtype="0" fill="hold" nodeType="withEffect">
                                  <p:stCondLst>
                                    <p:cond delay="0"/>
                                  </p:stCondLst>
                                  <p:childTnLst>
                                    <p:set>
                                      <p:cBhvr>
                                        <p:cTn id="118" dur="1" fill="hold">
                                          <p:stCondLst>
                                            <p:cond delay="0"/>
                                          </p:stCondLst>
                                        </p:cTn>
                                        <p:tgtEl>
                                          <p:spTgt spid="2050"/>
                                        </p:tgtEl>
                                        <p:attrNameLst>
                                          <p:attrName>style.visibility</p:attrName>
                                        </p:attrNameLst>
                                      </p:cBhvr>
                                      <p:to>
                                        <p:strVal val="visible"/>
                                      </p:to>
                                    </p:set>
                                    <p:animEffect transition="in" filter="fade">
                                      <p:cBhvr>
                                        <p:cTn id="119" dur="500"/>
                                        <p:tgtEl>
                                          <p:spTgt spid="2050"/>
                                        </p:tgtEl>
                                      </p:cBhvr>
                                    </p:animEffect>
                                  </p:childTnLst>
                                </p:cTn>
                              </p:par>
                              <p:par>
                                <p:cTn id="120" presetID="10" presetClass="entr" presetSubtype="0" fill="hold" nodeType="with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fade">
                                      <p:cBhvr>
                                        <p:cTn id="122" dur="500"/>
                                        <p:tgtEl>
                                          <p:spTgt spid="20"/>
                                        </p:tgtEl>
                                      </p:cBhvr>
                                    </p:animEffect>
                                  </p:childTnLst>
                                </p:cTn>
                              </p:par>
                            </p:childTnLst>
                          </p:cTn>
                        </p:par>
                        <p:par>
                          <p:cTn id="123" fill="hold">
                            <p:stCondLst>
                              <p:cond delay="1000"/>
                            </p:stCondLst>
                            <p:childTnLst>
                              <p:par>
                                <p:cTn id="124" presetID="10" presetClass="entr" presetSubtype="0" fill="hold" grpId="0" nodeType="afterEffect">
                                  <p:stCondLst>
                                    <p:cond delay="0"/>
                                  </p:stCondLst>
                                  <p:childTnLst>
                                    <p:set>
                                      <p:cBhvr>
                                        <p:cTn id="125" dur="1" fill="hold">
                                          <p:stCondLst>
                                            <p:cond delay="0"/>
                                          </p:stCondLst>
                                        </p:cTn>
                                        <p:tgtEl>
                                          <p:spTgt spid="43"/>
                                        </p:tgtEl>
                                        <p:attrNameLst>
                                          <p:attrName>style.visibility</p:attrName>
                                        </p:attrNameLst>
                                      </p:cBhvr>
                                      <p:to>
                                        <p:strVal val="visible"/>
                                      </p:to>
                                    </p:set>
                                    <p:animEffect transition="in" filter="fade">
                                      <p:cBhvr>
                                        <p:cTn id="126" dur="500"/>
                                        <p:tgtEl>
                                          <p:spTgt spid="43"/>
                                        </p:tgtEl>
                                      </p:cBhvr>
                                    </p:animEffect>
                                  </p:childTnLst>
                                </p:cTn>
                              </p:par>
                            </p:childTnLst>
                          </p:cTn>
                        </p:par>
                        <p:par>
                          <p:cTn id="127" fill="hold">
                            <p:stCondLst>
                              <p:cond delay="1500"/>
                            </p:stCondLst>
                            <p:childTnLst>
                              <p:par>
                                <p:cTn id="128" presetID="10" presetClass="entr" presetSubtype="0" fill="hold" grpId="0" nodeType="afterEffect">
                                  <p:stCondLst>
                                    <p:cond delay="0"/>
                                  </p:stCondLst>
                                  <p:childTnLst>
                                    <p:set>
                                      <p:cBhvr>
                                        <p:cTn id="129" dur="1" fill="hold">
                                          <p:stCondLst>
                                            <p:cond delay="0"/>
                                          </p:stCondLst>
                                        </p:cTn>
                                        <p:tgtEl>
                                          <p:spTgt spid="30"/>
                                        </p:tgtEl>
                                        <p:attrNameLst>
                                          <p:attrName>style.visibility</p:attrName>
                                        </p:attrNameLst>
                                      </p:cBhvr>
                                      <p:to>
                                        <p:strVal val="visible"/>
                                      </p:to>
                                    </p:set>
                                    <p:animEffect transition="in" filter="fade">
                                      <p:cBhvr>
                                        <p:cTn id="130" dur="500"/>
                                        <p:tgtEl>
                                          <p:spTgt spid="30"/>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42"/>
                                        </p:tgtEl>
                                        <p:attrNameLst>
                                          <p:attrName>style.visibility</p:attrName>
                                        </p:attrNameLst>
                                      </p:cBhvr>
                                      <p:to>
                                        <p:strVal val="visible"/>
                                      </p:to>
                                    </p:set>
                                    <p:animEffect transition="in" filter="fade">
                                      <p:cBhvr>
                                        <p:cTn id="1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29" grpId="0"/>
      <p:bldP spid="34" grpId="0"/>
      <p:bldP spid="35" grpId="0"/>
      <p:bldP spid="36" grpId="0"/>
      <p:bldP spid="39" grpId="0"/>
      <p:bldP spid="41" grpId="0"/>
      <p:bldP spid="42" grpId="0"/>
      <p:bldP spid="30" grpId="0" animBg="1"/>
      <p:bldP spid="43" grpId="0"/>
      <p:bldP spid="45" grpId="0"/>
      <p:bldP spid="50"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sz="4800" dirty="0" smtClean="0"/>
              <a:t>Enter Continuous Deployment</a:t>
            </a:r>
            <a:endParaRPr lang="en-US" sz="4800" dirty="0"/>
          </a:p>
        </p:txBody>
      </p:sp>
      <p:sp>
        <p:nvSpPr>
          <p:cNvPr id="5" name="Text Placeholder 2"/>
          <p:cNvSpPr txBox="1">
            <a:spLocks/>
          </p:cNvSpPr>
          <p:nvPr/>
        </p:nvSpPr>
        <p:spPr>
          <a:xfrm>
            <a:off x="228600" y="1219200"/>
            <a:ext cx="8686800" cy="5029200"/>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lnSpc>
                <a:spcPct val="90000"/>
              </a:lnSpc>
              <a:spcBef>
                <a:spcPct val="20000"/>
              </a:spcBef>
              <a:buFont typeface="Courier New" pitchFamily="49" charset="0"/>
              <a:buChar char="o"/>
              <a:defRPr sz="1800" kern="1200">
                <a:solidFill>
                  <a:schemeClr val="tx1">
                    <a:lumMod val="50000"/>
                    <a:lumOff val="50000"/>
                  </a:schemeClr>
                </a:solidFill>
                <a:latin typeface="+mj-lt"/>
                <a:ea typeface="+mn-ea"/>
                <a:cs typeface="+mn-cs"/>
              </a:defRPr>
            </a:lvl2pPr>
            <a:lvl3pPr marL="1143000" indent="-228600" algn="l" defTabSz="914400" rtl="0" eaLnBrk="1" latinLnBrk="0" hangingPunct="1">
              <a:lnSpc>
                <a:spcPct val="90000"/>
              </a:lnSpc>
              <a:spcBef>
                <a:spcPct val="20000"/>
              </a:spcBef>
              <a:buFont typeface="Arial" pitchFamily="34" charset="0"/>
              <a:buChar char="•"/>
              <a:defRPr sz="1800" kern="1200">
                <a:solidFill>
                  <a:schemeClr val="tx1">
                    <a:lumMod val="50000"/>
                    <a:lumOff val="50000"/>
                  </a:schemeClr>
                </a:solidFill>
                <a:latin typeface="+mj-lt"/>
                <a:ea typeface="+mn-ea"/>
                <a:cs typeface="+mn-cs"/>
              </a:defRPr>
            </a:lvl3pPr>
            <a:lvl4pPr marL="1600200" indent="-228600" algn="l" defTabSz="914400" rtl="0" eaLnBrk="1" latinLnBrk="0" hangingPunct="1">
              <a:lnSpc>
                <a:spcPct val="90000"/>
              </a:lnSpc>
              <a:spcBef>
                <a:spcPct val="20000"/>
              </a:spcBef>
              <a:buFont typeface="Courier New" pitchFamily="49" charset="0"/>
              <a:buChar char="o"/>
              <a:defRPr sz="1800" kern="1200">
                <a:solidFill>
                  <a:schemeClr val="tx1">
                    <a:lumMod val="50000"/>
                    <a:lumOff val="50000"/>
                  </a:schemeClr>
                </a:solidFill>
                <a:latin typeface="+mj-lt"/>
                <a:ea typeface="+mn-ea"/>
                <a:cs typeface="+mn-cs"/>
              </a:defRPr>
            </a:lvl4pPr>
            <a:lvl5pPr marL="2057400" indent="-228600" algn="l" defTabSz="914400" rtl="0" eaLnBrk="1" latinLnBrk="0" hangingPunct="1">
              <a:lnSpc>
                <a:spcPct val="90000"/>
              </a:lnSpc>
              <a:spcBef>
                <a:spcPct val="20000"/>
              </a:spcBef>
              <a:buFont typeface="Arial" pitchFamily="34" charset="0"/>
              <a:buChar char="•"/>
              <a:defRPr sz="18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2800" dirty="0" smtClean="0"/>
              <a:t>CD is not necessarily agile development </a:t>
            </a:r>
          </a:p>
          <a:p>
            <a:pPr lvl="1"/>
            <a:r>
              <a:rPr lang="en-US" sz="2400" dirty="0" smtClean="0"/>
              <a:t>Cloud often promotes more agile development</a:t>
            </a:r>
          </a:p>
          <a:p>
            <a:pPr lvl="1"/>
            <a:r>
              <a:rPr lang="en-US" sz="2400" dirty="0" err="1" smtClean="0"/>
              <a:t>Kanban</a:t>
            </a:r>
            <a:r>
              <a:rPr lang="en-US" sz="2400" dirty="0" smtClean="0"/>
              <a:t> certainly would promote a service to move toward CD</a:t>
            </a:r>
          </a:p>
          <a:p>
            <a:pPr lvl="1"/>
            <a:r>
              <a:rPr lang="en-US" sz="2400" dirty="0" smtClean="0"/>
              <a:t>If you move to the cloud explore CD</a:t>
            </a:r>
          </a:p>
          <a:p>
            <a:r>
              <a:rPr lang="en-US" sz="2800" dirty="0" smtClean="0"/>
              <a:t>Continuous Deployment stats from Amazon</a:t>
            </a:r>
          </a:p>
          <a:p>
            <a:pPr lvl="1"/>
            <a:r>
              <a:rPr lang="en-US" sz="2400" dirty="0" smtClean="0"/>
              <a:t>Mean time between deployments weekday – 11.6 seconds)</a:t>
            </a:r>
          </a:p>
          <a:p>
            <a:pPr lvl="1"/>
            <a:r>
              <a:rPr lang="en-US" sz="2400" dirty="0" smtClean="0"/>
              <a:t>Max # of deployments in a single hour  - 1,079</a:t>
            </a:r>
          </a:p>
          <a:p>
            <a:pPr lvl="1"/>
            <a:r>
              <a:rPr lang="en-US" sz="2400" dirty="0" smtClean="0"/>
              <a:t>Mean # of hosts simultaneously receiving a deployment – 10,000</a:t>
            </a:r>
          </a:p>
        </p:txBody>
      </p:sp>
    </p:spTree>
    <p:extLst>
      <p:ext uri="{BB962C8B-B14F-4D97-AF65-F5344CB8AC3E}">
        <p14:creationId xmlns:p14="http://schemas.microsoft.com/office/powerpoint/2010/main" val="25011713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p:cNvCxnSpPr/>
          <p:nvPr/>
        </p:nvCxnSpPr>
        <p:spPr>
          <a:xfrm>
            <a:off x="5257800" y="5323820"/>
            <a:ext cx="3352800" cy="101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5410200" y="48768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248400" y="48768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7086600" y="48768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8153400" y="48768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Arrow Connector 69"/>
          <p:cNvCxnSpPr>
            <a:endCxn id="66" idx="1"/>
          </p:cNvCxnSpPr>
          <p:nvPr/>
        </p:nvCxnSpPr>
        <p:spPr>
          <a:xfrm>
            <a:off x="5688330" y="5029200"/>
            <a:ext cx="5600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endCxn id="67" idx="1"/>
          </p:cNvCxnSpPr>
          <p:nvPr/>
        </p:nvCxnSpPr>
        <p:spPr>
          <a:xfrm>
            <a:off x="6526530" y="5029200"/>
            <a:ext cx="5600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69" idx="1"/>
          </p:cNvCxnSpPr>
          <p:nvPr/>
        </p:nvCxnSpPr>
        <p:spPr>
          <a:xfrm>
            <a:off x="7364730" y="5029200"/>
            <a:ext cx="7886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152400"/>
            <a:ext cx="9144000" cy="1371600"/>
          </a:xfrm>
        </p:spPr>
        <p:txBody>
          <a:bodyPr/>
          <a:lstStyle/>
          <a:p>
            <a:r>
              <a:rPr lang="en-US" dirty="0" smtClean="0"/>
              <a:t>Code Churn Example 2 (CD)</a:t>
            </a:r>
            <a:endParaRPr lang="en-US" dirty="0"/>
          </a:p>
        </p:txBody>
      </p:sp>
      <p:cxnSp>
        <p:nvCxnSpPr>
          <p:cNvPr id="20" name="Straight Connector 19"/>
          <p:cNvCxnSpPr/>
          <p:nvPr/>
        </p:nvCxnSpPr>
        <p:spPr>
          <a:xfrm>
            <a:off x="5257800" y="3037820"/>
            <a:ext cx="3352800" cy="101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257800" y="2057400"/>
            <a:ext cx="1752601" cy="523220"/>
          </a:xfrm>
          <a:prstGeom prst="rect">
            <a:avLst/>
          </a:prstGeom>
          <a:noFill/>
        </p:spPr>
        <p:txBody>
          <a:bodyPr wrap="square" rtlCol="0">
            <a:spAutoFit/>
          </a:bodyPr>
          <a:lstStyle/>
          <a:p>
            <a:r>
              <a:rPr lang="en-US" sz="2800" dirty="0" smtClean="0">
                <a:solidFill>
                  <a:schemeClr val="tx1">
                    <a:lumMod val="65000"/>
                    <a:lumOff val="35000"/>
                  </a:schemeClr>
                </a:solidFill>
                <a:latin typeface="+mj-lt"/>
              </a:rPr>
              <a:t>Layer 1</a:t>
            </a:r>
            <a:endParaRPr lang="en-US" sz="2800" dirty="0">
              <a:solidFill>
                <a:schemeClr val="tx1">
                  <a:lumMod val="65000"/>
                  <a:lumOff val="35000"/>
                </a:schemeClr>
              </a:solidFill>
              <a:latin typeface="+mj-lt"/>
            </a:endParaRPr>
          </a:p>
        </p:txBody>
      </p:sp>
      <p:sp>
        <p:nvSpPr>
          <p:cNvPr id="39" name="TextBox 38"/>
          <p:cNvSpPr txBox="1"/>
          <p:nvPr/>
        </p:nvSpPr>
        <p:spPr>
          <a:xfrm>
            <a:off x="5334001" y="3162300"/>
            <a:ext cx="1752601" cy="523220"/>
          </a:xfrm>
          <a:prstGeom prst="rect">
            <a:avLst/>
          </a:prstGeom>
          <a:noFill/>
        </p:spPr>
        <p:txBody>
          <a:bodyPr wrap="square" rtlCol="0">
            <a:spAutoFit/>
          </a:bodyPr>
          <a:lstStyle>
            <a:defPPr>
              <a:defRPr lang="en-US"/>
            </a:defPPr>
            <a:lvl1pPr>
              <a:defRPr sz="2800">
                <a:solidFill>
                  <a:schemeClr val="tx1">
                    <a:lumMod val="65000"/>
                    <a:lumOff val="35000"/>
                  </a:schemeClr>
                </a:solidFill>
                <a:latin typeface="+mj-lt"/>
              </a:defRPr>
            </a:lvl1pPr>
          </a:lstStyle>
          <a:p>
            <a:r>
              <a:rPr lang="en-US" dirty="0"/>
              <a:t>Layer 2</a:t>
            </a:r>
          </a:p>
        </p:txBody>
      </p:sp>
      <p:sp>
        <p:nvSpPr>
          <p:cNvPr id="41" name="TextBox 40"/>
          <p:cNvSpPr txBox="1"/>
          <p:nvPr/>
        </p:nvSpPr>
        <p:spPr>
          <a:xfrm>
            <a:off x="5334001" y="4267200"/>
            <a:ext cx="1752601" cy="523220"/>
          </a:xfrm>
          <a:prstGeom prst="rect">
            <a:avLst/>
          </a:prstGeom>
          <a:noFill/>
        </p:spPr>
        <p:txBody>
          <a:bodyPr wrap="square" rtlCol="0">
            <a:spAutoFit/>
          </a:bodyPr>
          <a:lstStyle>
            <a:defPPr>
              <a:defRPr lang="en-US"/>
            </a:defPPr>
            <a:lvl1pPr>
              <a:defRPr sz="2800">
                <a:solidFill>
                  <a:schemeClr val="tx1">
                    <a:lumMod val="65000"/>
                    <a:lumOff val="35000"/>
                  </a:schemeClr>
                </a:solidFill>
                <a:latin typeface="+mj-lt"/>
              </a:defRPr>
            </a:lvl1pPr>
          </a:lstStyle>
          <a:p>
            <a:r>
              <a:rPr lang="en-US" dirty="0"/>
              <a:t>Layer 3</a:t>
            </a:r>
          </a:p>
        </p:txBody>
      </p:sp>
      <p:sp>
        <p:nvSpPr>
          <p:cNvPr id="42" name="Text Placeholder 2"/>
          <p:cNvSpPr txBox="1">
            <a:spLocks/>
          </p:cNvSpPr>
          <p:nvPr/>
        </p:nvSpPr>
        <p:spPr>
          <a:xfrm>
            <a:off x="76200" y="2895600"/>
            <a:ext cx="4953000" cy="2609850"/>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lnSpc>
                <a:spcPct val="90000"/>
              </a:lnSpc>
              <a:spcBef>
                <a:spcPct val="20000"/>
              </a:spcBef>
              <a:buFont typeface="Courier New" pitchFamily="49" charset="0"/>
              <a:buChar char="o"/>
              <a:defRPr sz="1800" kern="1200">
                <a:solidFill>
                  <a:schemeClr val="tx1">
                    <a:lumMod val="50000"/>
                    <a:lumOff val="50000"/>
                  </a:schemeClr>
                </a:solidFill>
                <a:latin typeface="+mj-lt"/>
                <a:ea typeface="+mn-ea"/>
                <a:cs typeface="+mn-cs"/>
              </a:defRPr>
            </a:lvl2pPr>
            <a:lvl3pPr marL="1143000" indent="-228600" algn="l" defTabSz="914400" rtl="0" eaLnBrk="1" latinLnBrk="0" hangingPunct="1">
              <a:lnSpc>
                <a:spcPct val="90000"/>
              </a:lnSpc>
              <a:spcBef>
                <a:spcPct val="20000"/>
              </a:spcBef>
              <a:buFont typeface="Arial" pitchFamily="34" charset="0"/>
              <a:buChar char="•"/>
              <a:defRPr sz="1800" kern="1200">
                <a:solidFill>
                  <a:schemeClr val="tx1">
                    <a:lumMod val="50000"/>
                    <a:lumOff val="50000"/>
                  </a:schemeClr>
                </a:solidFill>
                <a:latin typeface="+mj-lt"/>
                <a:ea typeface="+mn-ea"/>
                <a:cs typeface="+mn-cs"/>
              </a:defRPr>
            </a:lvl3pPr>
            <a:lvl4pPr marL="1600200" indent="-228600" algn="l" defTabSz="914400" rtl="0" eaLnBrk="1" latinLnBrk="0" hangingPunct="1">
              <a:lnSpc>
                <a:spcPct val="90000"/>
              </a:lnSpc>
              <a:spcBef>
                <a:spcPct val="20000"/>
              </a:spcBef>
              <a:buFont typeface="Courier New" pitchFamily="49" charset="0"/>
              <a:buChar char="o"/>
              <a:defRPr sz="1800" kern="1200">
                <a:solidFill>
                  <a:schemeClr val="tx1">
                    <a:lumMod val="50000"/>
                    <a:lumOff val="50000"/>
                  </a:schemeClr>
                </a:solidFill>
                <a:latin typeface="+mj-lt"/>
                <a:ea typeface="+mn-ea"/>
                <a:cs typeface="+mn-cs"/>
              </a:defRPr>
            </a:lvl4pPr>
            <a:lvl5pPr marL="2057400" indent="-228600" algn="l" defTabSz="914400" rtl="0" eaLnBrk="1" latinLnBrk="0" hangingPunct="1">
              <a:lnSpc>
                <a:spcPct val="90000"/>
              </a:lnSpc>
              <a:spcBef>
                <a:spcPct val="20000"/>
              </a:spcBef>
              <a:buFont typeface="Arial" pitchFamily="34" charset="0"/>
              <a:buChar char="•"/>
              <a:defRPr sz="18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smtClean="0">
                <a:solidFill>
                  <a:schemeClr val="tx1">
                    <a:lumMod val="65000"/>
                    <a:lumOff val="35000"/>
                  </a:schemeClr>
                </a:solidFill>
              </a:rPr>
              <a:t>Risk per release decreases because of more incremental change</a:t>
            </a:r>
          </a:p>
          <a:p>
            <a:r>
              <a:rPr lang="en-US" dirty="0" smtClean="0">
                <a:solidFill>
                  <a:schemeClr val="tx1">
                    <a:lumMod val="65000"/>
                    <a:lumOff val="35000"/>
                  </a:schemeClr>
                </a:solidFill>
              </a:rPr>
              <a:t>Change builds over time in production</a:t>
            </a:r>
          </a:p>
          <a:p>
            <a:r>
              <a:rPr lang="en-US" dirty="0" smtClean="0">
                <a:solidFill>
                  <a:schemeClr val="tx1">
                    <a:lumMod val="65000"/>
                    <a:lumOff val="35000"/>
                  </a:schemeClr>
                </a:solidFill>
              </a:rPr>
              <a:t>Next release is always the most risky</a:t>
            </a:r>
            <a:endParaRPr lang="en-US" dirty="0">
              <a:solidFill>
                <a:schemeClr val="tx1">
                  <a:lumMod val="65000"/>
                  <a:lumOff val="35000"/>
                </a:schemeClr>
              </a:solidFill>
            </a:endParaRPr>
          </a:p>
        </p:txBody>
      </p:sp>
      <p:sp>
        <p:nvSpPr>
          <p:cNvPr id="16" name="Rectangle 15"/>
          <p:cNvSpPr/>
          <p:nvPr/>
        </p:nvSpPr>
        <p:spPr>
          <a:xfrm>
            <a:off x="609600" y="23622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295400" y="23622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81200" y="23622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667000" y="23622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352800" y="23622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038600" y="23622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57200" y="1447800"/>
            <a:ext cx="4267200" cy="830997"/>
          </a:xfrm>
          <a:prstGeom prst="rect">
            <a:avLst/>
          </a:prstGeom>
          <a:noFill/>
        </p:spPr>
        <p:txBody>
          <a:bodyPr wrap="square" rtlCol="0">
            <a:spAutoFit/>
          </a:bodyPr>
          <a:lstStyle/>
          <a:p>
            <a:r>
              <a:rPr lang="en-US" sz="2400" dirty="0" smtClean="0">
                <a:solidFill>
                  <a:schemeClr val="tx1">
                    <a:lumMod val="65000"/>
                    <a:lumOff val="35000"/>
                  </a:schemeClr>
                </a:solidFill>
                <a:latin typeface="+mj-lt"/>
              </a:rPr>
              <a:t>Rapid release cadence </a:t>
            </a:r>
          </a:p>
          <a:p>
            <a:r>
              <a:rPr lang="en-US" sz="2400" dirty="0" smtClean="0">
                <a:solidFill>
                  <a:schemeClr val="tx1">
                    <a:lumMod val="65000"/>
                    <a:lumOff val="35000"/>
                  </a:schemeClr>
                </a:solidFill>
                <a:latin typeface="+mj-lt"/>
              </a:rPr>
              <a:t>(weekly or daily)</a:t>
            </a:r>
            <a:endParaRPr lang="en-US" sz="2400" dirty="0">
              <a:solidFill>
                <a:schemeClr val="tx1">
                  <a:lumMod val="65000"/>
                  <a:lumOff val="35000"/>
                </a:schemeClr>
              </a:solidFill>
              <a:latin typeface="+mj-lt"/>
            </a:endParaRPr>
          </a:p>
        </p:txBody>
      </p:sp>
      <p:cxnSp>
        <p:nvCxnSpPr>
          <p:cNvPr id="24" name="Straight Arrow Connector 23"/>
          <p:cNvCxnSpPr/>
          <p:nvPr/>
        </p:nvCxnSpPr>
        <p:spPr>
          <a:xfrm>
            <a:off x="887730" y="2514600"/>
            <a:ext cx="4076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573530" y="2514600"/>
            <a:ext cx="4076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259330" y="2514600"/>
            <a:ext cx="4076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945130" y="2514600"/>
            <a:ext cx="4076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630930" y="2514600"/>
            <a:ext cx="4076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172200" y="1295400"/>
            <a:ext cx="1752601" cy="646331"/>
          </a:xfrm>
          <a:prstGeom prst="rect">
            <a:avLst/>
          </a:prstGeom>
          <a:noFill/>
        </p:spPr>
        <p:txBody>
          <a:bodyPr wrap="square" rtlCol="0">
            <a:spAutoFit/>
          </a:bodyPr>
          <a:lstStyle/>
          <a:p>
            <a:r>
              <a:rPr lang="en-US" dirty="0" smtClean="0">
                <a:solidFill>
                  <a:schemeClr val="tx1">
                    <a:lumMod val="65000"/>
                    <a:lumOff val="35000"/>
                  </a:schemeClr>
                </a:solidFill>
                <a:latin typeface="+mj-lt"/>
              </a:rPr>
              <a:t>Max Risk is Production</a:t>
            </a:r>
            <a:endParaRPr lang="en-US" dirty="0">
              <a:solidFill>
                <a:schemeClr val="tx1">
                  <a:lumMod val="65000"/>
                  <a:lumOff val="35000"/>
                </a:schemeClr>
              </a:solidFill>
              <a:latin typeface="+mj-lt"/>
            </a:endParaRPr>
          </a:p>
        </p:txBody>
      </p:sp>
      <p:cxnSp>
        <p:nvCxnSpPr>
          <p:cNvPr id="32" name="Straight Arrow Connector 31"/>
          <p:cNvCxnSpPr/>
          <p:nvPr/>
        </p:nvCxnSpPr>
        <p:spPr>
          <a:xfrm>
            <a:off x="7467600" y="1752600"/>
            <a:ext cx="838200" cy="621447"/>
          </a:xfrm>
          <a:prstGeom prst="straightConnector1">
            <a:avLst/>
          </a:prstGeom>
          <a:ln w="1270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334001" y="5334000"/>
            <a:ext cx="1752601" cy="523220"/>
          </a:xfrm>
          <a:prstGeom prst="rect">
            <a:avLst/>
          </a:prstGeom>
          <a:noFill/>
        </p:spPr>
        <p:txBody>
          <a:bodyPr wrap="square" rtlCol="0">
            <a:spAutoFit/>
          </a:bodyPr>
          <a:lstStyle>
            <a:defPPr>
              <a:defRPr lang="en-US"/>
            </a:defPPr>
            <a:lvl1pPr>
              <a:defRPr sz="2800">
                <a:solidFill>
                  <a:schemeClr val="tx1">
                    <a:lumMod val="65000"/>
                    <a:lumOff val="35000"/>
                  </a:schemeClr>
                </a:solidFill>
                <a:latin typeface="+mj-lt"/>
              </a:defRPr>
            </a:lvl1pPr>
          </a:lstStyle>
          <a:p>
            <a:r>
              <a:rPr lang="en-US" dirty="0"/>
              <a:t>Layer N</a:t>
            </a:r>
          </a:p>
        </p:txBody>
      </p:sp>
      <p:sp>
        <p:nvSpPr>
          <p:cNvPr id="44" name="Rectangle 43"/>
          <p:cNvSpPr/>
          <p:nvPr/>
        </p:nvSpPr>
        <p:spPr>
          <a:xfrm>
            <a:off x="5410200" y="25908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096000" y="25908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781800" y="25908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467600" y="25908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153400" y="25908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p:cNvCxnSpPr/>
          <p:nvPr/>
        </p:nvCxnSpPr>
        <p:spPr>
          <a:xfrm>
            <a:off x="5688330" y="2743200"/>
            <a:ext cx="4076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374130" y="2743200"/>
            <a:ext cx="4076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7059930" y="2743200"/>
            <a:ext cx="4076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7745730" y="2743200"/>
            <a:ext cx="4076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257800" y="4142720"/>
            <a:ext cx="3352800" cy="101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5410200" y="36957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781800" y="36957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p:cNvCxnSpPr>
            <a:endCxn id="57" idx="1"/>
          </p:cNvCxnSpPr>
          <p:nvPr/>
        </p:nvCxnSpPr>
        <p:spPr>
          <a:xfrm>
            <a:off x="5688330" y="3848100"/>
            <a:ext cx="10934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7059930" y="3848100"/>
            <a:ext cx="15506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257800" y="6314420"/>
            <a:ext cx="3352800" cy="101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5410200" y="58674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096000" y="58674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8153400" y="58674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Arrow Connector 79"/>
          <p:cNvCxnSpPr/>
          <p:nvPr/>
        </p:nvCxnSpPr>
        <p:spPr>
          <a:xfrm>
            <a:off x="5688330" y="6019800"/>
            <a:ext cx="4076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6" idx="3"/>
          </p:cNvCxnSpPr>
          <p:nvPr/>
        </p:nvCxnSpPr>
        <p:spPr>
          <a:xfrm>
            <a:off x="6400800" y="6019800"/>
            <a:ext cx="1752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8001000" y="2362200"/>
            <a:ext cx="609600" cy="411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6702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2">
                                            <p:txEl>
                                              <p:pRg st="0" end="0"/>
                                            </p:txEl>
                                          </p:spTgt>
                                        </p:tgtEl>
                                        <p:attrNameLst>
                                          <p:attrName>style.visibility</p:attrName>
                                        </p:attrNameLst>
                                      </p:cBhvr>
                                      <p:to>
                                        <p:strVal val="visible"/>
                                      </p:to>
                                    </p:set>
                                    <p:animEffect transition="in" filter="fade">
                                      <p:cBhvr>
                                        <p:cTn id="48" dur="500"/>
                                        <p:tgtEl>
                                          <p:spTgt spid="42">
                                            <p:txEl>
                                              <p:pRg st="0" end="0"/>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42">
                                            <p:txEl>
                                              <p:pRg st="1" end="1"/>
                                            </p:txEl>
                                          </p:spTgt>
                                        </p:tgtEl>
                                        <p:attrNameLst>
                                          <p:attrName>style.visibility</p:attrName>
                                        </p:attrNameLst>
                                      </p:cBhvr>
                                      <p:to>
                                        <p:strVal val="visible"/>
                                      </p:to>
                                    </p:set>
                                    <p:animEffect transition="in" filter="fade">
                                      <p:cBhvr>
                                        <p:cTn id="51" dur="500"/>
                                        <p:tgtEl>
                                          <p:spTgt spid="42">
                                            <p:txEl>
                                              <p:pRg st="1" end="1"/>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42">
                                            <p:txEl>
                                              <p:pRg st="2" end="2"/>
                                            </p:txEl>
                                          </p:spTgt>
                                        </p:tgtEl>
                                        <p:attrNameLst>
                                          <p:attrName>style.visibility</p:attrName>
                                        </p:attrNameLst>
                                      </p:cBhvr>
                                      <p:to>
                                        <p:strVal val="visible"/>
                                      </p:to>
                                    </p:set>
                                    <p:animEffect transition="in" filter="fade">
                                      <p:cBhvr>
                                        <p:cTn id="54" dur="500"/>
                                        <p:tgtEl>
                                          <p:spTgt spid="42">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8"/>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0"/>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1"/>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3"/>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5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7"/>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60"/>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62"/>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74"/>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7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7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79"/>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80"/>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83"/>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9" grpId="0" animBg="1"/>
      <p:bldP spid="36" grpId="0"/>
      <p:bldP spid="39" grpId="0"/>
      <p:bldP spid="41" grpId="0"/>
      <p:bldP spid="17" grpId="0" animBg="1"/>
      <p:bldP spid="18" grpId="0" animBg="1"/>
      <p:bldP spid="19" grpId="0" animBg="1"/>
      <p:bldP spid="21" grpId="0" animBg="1"/>
      <p:bldP spid="22" grpId="0" animBg="1"/>
      <p:bldP spid="31" grpId="0"/>
      <p:bldP spid="43" grpId="0"/>
      <p:bldP spid="44" grpId="0" animBg="1"/>
      <p:bldP spid="45" grpId="0" animBg="1"/>
      <p:bldP spid="46" grpId="0" animBg="1"/>
      <p:bldP spid="47" grpId="0" animBg="1"/>
      <p:bldP spid="48" grpId="0" animBg="1"/>
      <p:bldP spid="55" grpId="0" animBg="1"/>
      <p:bldP spid="57" grpId="0" animBg="1"/>
      <p:bldP spid="75" grpId="0" animBg="1"/>
      <p:bldP spid="76" grpId="0" animBg="1"/>
      <p:bldP spid="79" grpId="0" animBg="1"/>
      <p:bldP spid="8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Layers of of Clouds</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550797789"/>
              </p:ext>
            </p:extLst>
          </p:nvPr>
        </p:nvGraphicFramePr>
        <p:xfrm>
          <a:off x="457200" y="1109472"/>
          <a:ext cx="8229600" cy="5291328"/>
        </p:xfrm>
        <a:graphic>
          <a:graphicData uri="http://schemas.openxmlformats.org/drawingml/2006/table">
            <a:tbl>
              <a:tblPr firstRow="1" bandRow="1"/>
              <a:tblGrid>
                <a:gridCol w="1905000"/>
                <a:gridCol w="2895600"/>
                <a:gridCol w="3429000"/>
              </a:tblGrid>
              <a:tr h="137348">
                <a:tc>
                  <a:txBody>
                    <a:bodyPr/>
                    <a:lstStyle/>
                    <a:p>
                      <a:pPr marL="0" marR="0" indent="0">
                        <a:lnSpc>
                          <a:spcPct val="115000"/>
                        </a:lnSpc>
                        <a:spcBef>
                          <a:spcPts val="0"/>
                        </a:spcBef>
                        <a:spcAft>
                          <a:spcPts val="600"/>
                        </a:spcAft>
                      </a:pPr>
                      <a:r>
                        <a:rPr lang="en-US" sz="1600" b="1" dirty="0">
                          <a:solidFill>
                            <a:srgbClr val="FFFFFF"/>
                          </a:solidFill>
                          <a:effectLst/>
                          <a:latin typeface="+mj-lt"/>
                          <a:ea typeface="MS Gothic"/>
                          <a:cs typeface="Calibri"/>
                        </a:rPr>
                        <a:t>Cloud Category</a:t>
                      </a:r>
                      <a:endParaRPr lang="en-US" sz="1600" dirty="0">
                        <a:effectLst/>
                        <a:latin typeface="+mj-lt"/>
                        <a:ea typeface="Calibri"/>
                        <a:cs typeface="Times New Roman"/>
                      </a:endParaRPr>
                    </a:p>
                  </a:txBody>
                  <a:tcPr marL="48859" marR="48859" marT="0" marB="0">
                    <a:lnL w="28575"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indent="0">
                        <a:lnSpc>
                          <a:spcPct val="115000"/>
                        </a:lnSpc>
                        <a:spcBef>
                          <a:spcPts val="0"/>
                        </a:spcBef>
                        <a:spcAft>
                          <a:spcPts val="600"/>
                        </a:spcAft>
                      </a:pPr>
                      <a:r>
                        <a:rPr lang="en-US" sz="1600" b="1" dirty="0">
                          <a:solidFill>
                            <a:srgbClr val="FFFFFF"/>
                          </a:solidFill>
                          <a:effectLst/>
                          <a:latin typeface="+mj-lt"/>
                          <a:ea typeface="MS Gothic"/>
                          <a:cs typeface="Calibri"/>
                        </a:rPr>
                        <a:t>The Cloud handles...</a:t>
                      </a:r>
                      <a:endParaRPr lang="en-US" sz="1600" dirty="0">
                        <a:effectLst/>
                        <a:latin typeface="+mj-lt"/>
                        <a:ea typeface="Calibri"/>
                        <a:cs typeface="Times New Roman"/>
                      </a:endParaRPr>
                    </a:p>
                  </a:txBody>
                  <a:tcPr marL="48859" marR="48859"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indent="0">
                        <a:lnSpc>
                          <a:spcPct val="115000"/>
                        </a:lnSpc>
                        <a:spcBef>
                          <a:spcPts val="0"/>
                        </a:spcBef>
                        <a:spcAft>
                          <a:spcPts val="600"/>
                        </a:spcAft>
                      </a:pPr>
                      <a:r>
                        <a:rPr lang="en-US" sz="1600" b="1">
                          <a:solidFill>
                            <a:srgbClr val="FFFFFF"/>
                          </a:solidFill>
                          <a:effectLst/>
                          <a:latin typeface="+mj-lt"/>
                          <a:ea typeface="MS Gothic"/>
                          <a:cs typeface="Calibri"/>
                        </a:rPr>
                        <a:t>Examples</a:t>
                      </a:r>
                      <a:endParaRPr lang="en-US" sz="1600">
                        <a:effectLst/>
                        <a:latin typeface="+mj-lt"/>
                        <a:ea typeface="Calibri"/>
                        <a:cs typeface="Times New Roman"/>
                      </a:endParaRPr>
                    </a:p>
                  </a:txBody>
                  <a:tcPr marL="48859" marR="48859" marT="0" marB="0">
                    <a:lnL w="12700" cap="flat" cmpd="sng" algn="ctr">
                      <a:solidFill>
                        <a:srgbClr val="4F81BD"/>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1734312">
                <a:tc>
                  <a:txBody>
                    <a:bodyPr/>
                    <a:lstStyle/>
                    <a:p>
                      <a:pPr marL="0" marR="0" indent="0">
                        <a:lnSpc>
                          <a:spcPct val="115000"/>
                        </a:lnSpc>
                        <a:spcBef>
                          <a:spcPts val="0"/>
                        </a:spcBef>
                        <a:spcAft>
                          <a:spcPts val="0"/>
                        </a:spcAft>
                      </a:pPr>
                      <a:r>
                        <a:rPr lang="en-US" sz="1600" b="1" dirty="0" smtClean="0">
                          <a:solidFill>
                            <a:srgbClr val="333333"/>
                          </a:solidFill>
                          <a:effectLst/>
                          <a:latin typeface="+mj-lt"/>
                          <a:ea typeface="Calibri"/>
                          <a:cs typeface="Times New Roman"/>
                        </a:rPr>
                        <a:t>Cirrus</a:t>
                      </a:r>
                      <a:endParaRPr lang="en-US" sz="1600" dirty="0" smtClean="0">
                        <a:effectLst/>
                        <a:latin typeface="+mj-lt"/>
                        <a:ea typeface="Calibri"/>
                        <a:cs typeface="Times New Roman"/>
                      </a:endParaRPr>
                    </a:p>
                  </a:txBody>
                  <a:tcPr marL="48859" marR="48859" marT="0" marB="0">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marL="0" marR="0" indent="0" algn="l" defTabSz="914400" rtl="0" eaLnBrk="1" latinLnBrk="0" hangingPunct="1">
                        <a:lnSpc>
                          <a:spcPct val="115000"/>
                        </a:lnSpc>
                        <a:spcBef>
                          <a:spcPts val="0"/>
                        </a:spcBef>
                        <a:spcAft>
                          <a:spcPts val="600"/>
                        </a:spcAft>
                      </a:pPr>
                      <a:r>
                        <a:rPr lang="en-US" sz="1600" kern="1200" dirty="0" smtClean="0">
                          <a:solidFill>
                            <a:schemeClr val="tx1"/>
                          </a:solidFill>
                          <a:effectLst/>
                          <a:latin typeface="+mj-lt"/>
                          <a:ea typeface="Calibri"/>
                          <a:cs typeface="Times New Roman"/>
                        </a:rPr>
                        <a:t>16,500 to 40,000 </a:t>
                      </a:r>
                      <a:r>
                        <a:rPr lang="en-US" sz="1600" kern="1200" dirty="0" err="1" smtClean="0">
                          <a:solidFill>
                            <a:schemeClr val="tx1"/>
                          </a:solidFill>
                          <a:effectLst/>
                          <a:latin typeface="+mj-lt"/>
                          <a:ea typeface="Calibri"/>
                          <a:cs typeface="Times New Roman"/>
                        </a:rPr>
                        <a:t>ft</a:t>
                      </a:r>
                      <a:endParaRPr lang="en-US" sz="1600" kern="1200" dirty="0">
                        <a:solidFill>
                          <a:schemeClr val="tx1"/>
                        </a:solidFill>
                        <a:effectLst/>
                        <a:latin typeface="+mj-lt"/>
                        <a:ea typeface="Calibri"/>
                        <a:cs typeface="Times New Roman"/>
                      </a:endParaRPr>
                    </a:p>
                  </a:txBody>
                  <a:tcPr marL="48859" marR="48859" marT="0" marB="0">
                    <a:lnL>
                      <a:noFill/>
                    </a:lnL>
                    <a:lnR>
                      <a:noFill/>
                    </a:lnR>
                    <a:lnT w="12700" cap="flat" cmpd="sng" algn="ctr">
                      <a:solidFill>
                        <a:srgbClr val="00000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marL="0" marR="0" indent="0">
                        <a:lnSpc>
                          <a:spcPct val="115000"/>
                        </a:lnSpc>
                        <a:spcBef>
                          <a:spcPts val="0"/>
                        </a:spcBef>
                        <a:spcAft>
                          <a:spcPts val="600"/>
                        </a:spcAft>
                      </a:pPr>
                      <a:endParaRPr lang="en-US" sz="1600" dirty="0">
                        <a:effectLst/>
                        <a:latin typeface="+mj-lt"/>
                        <a:ea typeface="Calibri"/>
                        <a:cs typeface="Times New Roman"/>
                      </a:endParaRPr>
                    </a:p>
                  </a:txBody>
                  <a:tcPr marL="48859" marR="48859" marT="0" marB="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r>
              <a:tr h="1524000">
                <a:tc>
                  <a:txBody>
                    <a:bodyPr/>
                    <a:lstStyle/>
                    <a:p>
                      <a:pPr marL="0" marR="0" indent="0">
                        <a:lnSpc>
                          <a:spcPct val="115000"/>
                        </a:lnSpc>
                        <a:spcBef>
                          <a:spcPts val="0"/>
                        </a:spcBef>
                        <a:spcAft>
                          <a:spcPts val="0"/>
                        </a:spcAft>
                      </a:pPr>
                      <a:r>
                        <a:rPr lang="en-US" sz="1600" b="1" dirty="0" smtClean="0">
                          <a:effectLst/>
                          <a:latin typeface="+mj-lt"/>
                          <a:ea typeface="Calibri"/>
                          <a:cs typeface="Times New Roman"/>
                        </a:rPr>
                        <a:t>Altocumulus</a:t>
                      </a:r>
                      <a:endParaRPr lang="en-US" sz="1600" b="1" dirty="0">
                        <a:effectLst/>
                        <a:latin typeface="+mj-lt"/>
                        <a:ea typeface="Calibri"/>
                        <a:cs typeface="Times New Roman"/>
                      </a:endParaRPr>
                    </a:p>
                  </a:txBody>
                  <a:tcPr marL="48859" marR="48859" marT="0" marB="0">
                    <a:lnL w="28575" cap="flat" cmpd="sng" algn="ctr">
                      <a:solidFill>
                        <a:srgbClr val="000000"/>
                      </a:solidFill>
                      <a:prstDash val="solid"/>
                      <a:round/>
                      <a:headEnd type="none" w="med" len="med"/>
                      <a:tailEnd type="none" w="med" len="med"/>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a:txBody>
                    <a:bodyPr/>
                    <a:lstStyle/>
                    <a:p>
                      <a:pPr marL="0" marR="0" indent="0">
                        <a:lnSpc>
                          <a:spcPct val="115000"/>
                        </a:lnSpc>
                        <a:spcBef>
                          <a:spcPts val="0"/>
                        </a:spcBef>
                        <a:spcAft>
                          <a:spcPts val="600"/>
                        </a:spcAft>
                      </a:pPr>
                      <a:r>
                        <a:rPr lang="en-US" sz="1600" dirty="0" smtClean="0">
                          <a:effectLst/>
                          <a:latin typeface="+mj-lt"/>
                          <a:ea typeface="Calibri"/>
                          <a:cs typeface="Times New Roman"/>
                        </a:rPr>
                        <a:t>6,500 to  23,000 ft.</a:t>
                      </a:r>
                      <a:endParaRPr lang="en-US" sz="1600" dirty="0">
                        <a:effectLst/>
                        <a:latin typeface="+mj-lt"/>
                        <a:ea typeface="Calibri"/>
                        <a:cs typeface="Times New Roman"/>
                      </a:endParaRPr>
                    </a:p>
                  </a:txBody>
                  <a:tcPr marL="48859" marR="48859" marT="0" marB="0">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a:txBody>
                    <a:bodyPr/>
                    <a:lstStyle/>
                    <a:p>
                      <a:pPr marL="0" marR="0" indent="0">
                        <a:lnSpc>
                          <a:spcPct val="115000"/>
                        </a:lnSpc>
                        <a:spcBef>
                          <a:spcPts val="0"/>
                        </a:spcBef>
                        <a:spcAft>
                          <a:spcPts val="600"/>
                        </a:spcAft>
                      </a:pPr>
                      <a:endParaRPr lang="en-US" sz="1600" dirty="0">
                        <a:effectLst/>
                        <a:latin typeface="+mj-lt"/>
                        <a:ea typeface="Calibri"/>
                        <a:cs typeface="Times New Roman"/>
                      </a:endParaRPr>
                    </a:p>
                  </a:txBody>
                  <a:tcPr marL="48859" marR="48859" marT="0" marB="0">
                    <a:lnL>
                      <a:noFill/>
                    </a:lnL>
                    <a:lnR w="28575" cap="flat" cmpd="sng" algn="ctr">
                      <a:solidFill>
                        <a:srgbClr val="00000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r>
              <a:tr h="1752600">
                <a:tc>
                  <a:txBody>
                    <a:bodyPr/>
                    <a:lstStyle/>
                    <a:p>
                      <a:pPr marL="0" marR="0" indent="0">
                        <a:lnSpc>
                          <a:spcPct val="115000"/>
                        </a:lnSpc>
                        <a:spcBef>
                          <a:spcPts val="0"/>
                        </a:spcBef>
                        <a:spcAft>
                          <a:spcPts val="0"/>
                        </a:spcAft>
                      </a:pPr>
                      <a:r>
                        <a:rPr lang="en-US" sz="1600" b="1" dirty="0" smtClean="0">
                          <a:effectLst/>
                          <a:latin typeface="+mj-lt"/>
                          <a:ea typeface="Calibri"/>
                          <a:cs typeface="Times New Roman"/>
                        </a:rPr>
                        <a:t>Cumulus</a:t>
                      </a:r>
                      <a:endParaRPr lang="en-US" sz="1600" dirty="0">
                        <a:effectLst/>
                        <a:latin typeface="+mj-lt"/>
                        <a:ea typeface="Calibri"/>
                        <a:cs typeface="Times New Roman"/>
                      </a:endParaRPr>
                    </a:p>
                  </a:txBody>
                  <a:tcPr marL="48859" marR="48859" marT="0" marB="0">
                    <a:lnL w="28575" cap="flat" cmpd="sng" algn="ctr">
                      <a:solidFill>
                        <a:srgbClr val="000000"/>
                      </a:solidFill>
                      <a:prstDash val="solid"/>
                      <a:round/>
                      <a:headEnd type="none" w="med" len="med"/>
                      <a:tailEnd type="none" w="med" len="med"/>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marL="0" marR="0" indent="0">
                        <a:lnSpc>
                          <a:spcPct val="115000"/>
                        </a:lnSpc>
                        <a:spcBef>
                          <a:spcPts val="0"/>
                        </a:spcBef>
                        <a:spcAft>
                          <a:spcPts val="600"/>
                        </a:spcAft>
                      </a:pPr>
                      <a:r>
                        <a:rPr lang="en-US" sz="1600" dirty="0" smtClean="0">
                          <a:effectLst/>
                          <a:latin typeface="+mj-lt"/>
                          <a:ea typeface="Calibri"/>
                          <a:cs typeface="Times New Roman"/>
                        </a:rPr>
                        <a:t>Surface to 10,000 </a:t>
                      </a:r>
                      <a:r>
                        <a:rPr lang="en-US" sz="1600" dirty="0" err="1" smtClean="0">
                          <a:effectLst/>
                          <a:latin typeface="+mj-lt"/>
                          <a:ea typeface="Calibri"/>
                          <a:cs typeface="Times New Roman"/>
                        </a:rPr>
                        <a:t>ft</a:t>
                      </a:r>
                      <a:endParaRPr lang="en-US" sz="1600" dirty="0">
                        <a:effectLst/>
                        <a:latin typeface="+mj-lt"/>
                        <a:ea typeface="Calibri"/>
                        <a:cs typeface="Times New Roman"/>
                      </a:endParaRPr>
                    </a:p>
                  </a:txBody>
                  <a:tcPr marL="48859" marR="48859" marT="0" marB="0">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marL="0" marR="0" indent="0">
                        <a:lnSpc>
                          <a:spcPct val="115000"/>
                        </a:lnSpc>
                        <a:spcBef>
                          <a:spcPts val="0"/>
                        </a:spcBef>
                        <a:spcAft>
                          <a:spcPts val="600"/>
                        </a:spcAft>
                      </a:pPr>
                      <a:endParaRPr lang="en-US" sz="1600" dirty="0">
                        <a:effectLst/>
                        <a:latin typeface="+mj-lt"/>
                        <a:ea typeface="Calibri"/>
                        <a:cs typeface="Times New Roman"/>
                      </a:endParaRPr>
                    </a:p>
                  </a:txBody>
                  <a:tcPr marL="48859" marR="48859" marT="0" marB="0">
                    <a:lnL>
                      <a:noFill/>
                    </a:lnL>
                    <a:lnR w="28575" cap="flat" cmpd="sng" algn="ctr">
                      <a:solidFill>
                        <a:srgbClr val="00000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r>
            </a:tbl>
          </a:graphicData>
        </a:graphic>
      </p:graphicFrame>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11264" y="1447800"/>
            <a:ext cx="205740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11263" y="3200400"/>
            <a:ext cx="203835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11264" y="4700588"/>
            <a:ext cx="2038350" cy="1487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998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500"/>
                                        <p:tgtEl>
                                          <p:spTgt spid="3075"/>
                                        </p:tgtEl>
                                      </p:cBhvr>
                                    </p:animEffect>
                                  </p:childTnLst>
                                </p:cTn>
                              </p:par>
                              <p:par>
                                <p:cTn id="11" presetID="10"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fade">
                                      <p:cBhvr>
                                        <p:cTn id="13" dur="500"/>
                                        <p:tgtEl>
                                          <p:spTgt spid="3076"/>
                                        </p:tgtEl>
                                      </p:cBhvr>
                                    </p:animEffect>
                                  </p:childTnLst>
                                </p:cTn>
                              </p:par>
                              <p:par>
                                <p:cTn id="14" presetID="10" presetClass="entr" presetSubtype="0" fill="hold" nodeType="withEffect">
                                  <p:stCondLst>
                                    <p:cond delay="0"/>
                                  </p:stCondLst>
                                  <p:childTnLst>
                                    <p:set>
                                      <p:cBhvr>
                                        <p:cTn id="15" dur="1" fill="hold">
                                          <p:stCondLst>
                                            <p:cond delay="0"/>
                                          </p:stCondLst>
                                        </p:cTn>
                                        <p:tgtEl>
                                          <p:spTgt spid="3077"/>
                                        </p:tgtEl>
                                        <p:attrNameLst>
                                          <p:attrName>style.visibility</p:attrName>
                                        </p:attrNameLst>
                                      </p:cBhvr>
                                      <p:to>
                                        <p:strVal val="visible"/>
                                      </p:to>
                                    </p:set>
                                    <p:animEffect transition="in" filter="fade">
                                      <p:cBhvr>
                                        <p:cTn id="16"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Practical TOA</a:t>
            </a:r>
            <a:endParaRPr lang="en-US" dirty="0"/>
          </a:p>
        </p:txBody>
      </p:sp>
      <p:sp>
        <p:nvSpPr>
          <p:cNvPr id="8" name="Text Placeholder 2"/>
          <p:cNvSpPr txBox="1">
            <a:spLocks/>
          </p:cNvSpPr>
          <p:nvPr/>
        </p:nvSpPr>
        <p:spPr>
          <a:xfrm>
            <a:off x="380999" y="1219200"/>
            <a:ext cx="6172201" cy="1676400"/>
          </a:xfrm>
          <a:prstGeom prst="rect">
            <a:avLst/>
          </a:prstGeom>
        </p:spPr>
        <p:txBody>
          <a:bodyPr vert="horz" lIns="91440" tIns="45720" rIns="91440" bIns="45720" rtlCol="0">
            <a:noAutofit/>
          </a:bodyPr>
          <a:lstStyle>
            <a:defPPr>
              <a:defRPr lang="en-US"/>
            </a:defPPr>
            <a:lvl1pPr marL="342900" indent="-342900">
              <a:lnSpc>
                <a:spcPct val="90000"/>
              </a:lnSpc>
              <a:spcBef>
                <a:spcPct val="20000"/>
              </a:spcBef>
              <a:buFont typeface="Arial" pitchFamily="34" charset="0"/>
              <a:buChar char="•"/>
              <a:defRPr sz="2400">
                <a:solidFill>
                  <a:schemeClr val="tx1">
                    <a:lumMod val="50000"/>
                    <a:lumOff val="50000"/>
                  </a:schemeClr>
                </a:solidFill>
                <a:latin typeface="+mj-lt"/>
              </a:defRPr>
            </a:lvl1pPr>
            <a:lvl2pPr marL="742950" indent="-285750">
              <a:lnSpc>
                <a:spcPct val="90000"/>
              </a:lnSpc>
              <a:spcBef>
                <a:spcPct val="20000"/>
              </a:spcBef>
              <a:buFont typeface="Courier New" pitchFamily="49" charset="0"/>
              <a:buChar char="o"/>
              <a:defRPr>
                <a:solidFill>
                  <a:schemeClr val="tx1">
                    <a:lumMod val="50000"/>
                    <a:lumOff val="50000"/>
                  </a:schemeClr>
                </a:solidFill>
                <a:latin typeface="+mj-lt"/>
              </a:defRPr>
            </a:lvl2pPr>
            <a:lvl3pPr marL="1143000" indent="-228600">
              <a:lnSpc>
                <a:spcPct val="90000"/>
              </a:lnSpc>
              <a:spcBef>
                <a:spcPct val="20000"/>
              </a:spcBef>
              <a:buFont typeface="Arial" pitchFamily="34" charset="0"/>
              <a:buChar char="•"/>
              <a:defRPr>
                <a:solidFill>
                  <a:schemeClr val="tx1">
                    <a:lumMod val="50000"/>
                    <a:lumOff val="50000"/>
                  </a:schemeClr>
                </a:solidFill>
                <a:latin typeface="+mj-lt"/>
              </a:defRPr>
            </a:lvl3pPr>
            <a:lvl4pPr marL="1600200" indent="-228600">
              <a:lnSpc>
                <a:spcPct val="90000"/>
              </a:lnSpc>
              <a:spcBef>
                <a:spcPct val="20000"/>
              </a:spcBef>
              <a:buFont typeface="Courier New" pitchFamily="49" charset="0"/>
              <a:buChar char="o"/>
              <a:defRPr>
                <a:solidFill>
                  <a:schemeClr val="tx1">
                    <a:lumMod val="50000"/>
                    <a:lumOff val="50000"/>
                  </a:schemeClr>
                </a:solidFill>
                <a:latin typeface="+mj-lt"/>
              </a:defRPr>
            </a:lvl4pPr>
            <a:lvl5pPr marL="2057400" indent="-228600">
              <a:lnSpc>
                <a:spcPct val="90000"/>
              </a:lnSpc>
              <a:spcBef>
                <a:spcPct val="20000"/>
              </a:spcBef>
              <a:buFont typeface="Arial" pitchFamily="34" charset="0"/>
              <a:buChar char="•"/>
              <a:defRPr>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r>
              <a:rPr lang="en-US" sz="3200" dirty="0"/>
              <a:t>More Loose </a:t>
            </a:r>
            <a:r>
              <a:rPr lang="en-US" sz="3200" dirty="0" smtClean="0"/>
              <a:t>Coupling across stack</a:t>
            </a:r>
          </a:p>
          <a:p>
            <a:pPr lvl="1"/>
            <a:r>
              <a:rPr lang="en-US" sz="2800" dirty="0" smtClean="0"/>
              <a:t>Your service in the Cloud</a:t>
            </a:r>
          </a:p>
        </p:txBody>
      </p:sp>
      <p:pic>
        <p:nvPicPr>
          <p:cNvPr id="1026" name="Picture 2" descr="http://www-hollywoodlife-com.vimg.net/wp-content/uploads/2011/10/103111_kim_kardashian_kris_humphries_divorce111031121108.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0768" y="934026"/>
            <a:ext cx="2174632" cy="28759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www.nextgenselfservice.com/Media/ngorig5110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3238500"/>
            <a:ext cx="2552700" cy="2552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 Placeholder 2"/>
          <p:cNvSpPr txBox="1">
            <a:spLocks/>
          </p:cNvSpPr>
          <p:nvPr/>
        </p:nvSpPr>
        <p:spPr>
          <a:xfrm>
            <a:off x="2895600" y="4375298"/>
            <a:ext cx="6248400" cy="2858075"/>
          </a:xfrm>
          <a:prstGeom prst="rect">
            <a:avLst/>
          </a:prstGeom>
        </p:spPr>
        <p:txBody>
          <a:bodyPr vert="horz" lIns="91440" tIns="45720" rIns="91440" bIns="45720" rtlCol="0">
            <a:noAutofit/>
          </a:bodyPr>
          <a:lstStyle>
            <a:defPPr>
              <a:defRPr lang="en-US"/>
            </a:defPPr>
            <a:lvl1pPr marL="342900" indent="-342900">
              <a:lnSpc>
                <a:spcPct val="90000"/>
              </a:lnSpc>
              <a:spcBef>
                <a:spcPct val="20000"/>
              </a:spcBef>
              <a:buFont typeface="Arial" pitchFamily="34" charset="0"/>
              <a:buChar char="•"/>
              <a:defRPr sz="2400">
                <a:solidFill>
                  <a:schemeClr val="tx1">
                    <a:lumMod val="50000"/>
                    <a:lumOff val="50000"/>
                  </a:schemeClr>
                </a:solidFill>
                <a:latin typeface="+mj-lt"/>
              </a:defRPr>
            </a:lvl1pPr>
            <a:lvl2pPr marL="742950" indent="-285750">
              <a:lnSpc>
                <a:spcPct val="90000"/>
              </a:lnSpc>
              <a:spcBef>
                <a:spcPct val="20000"/>
              </a:spcBef>
              <a:buFont typeface="Courier New" pitchFamily="49" charset="0"/>
              <a:buChar char="o"/>
              <a:defRPr>
                <a:solidFill>
                  <a:schemeClr val="tx1">
                    <a:lumMod val="50000"/>
                    <a:lumOff val="50000"/>
                  </a:schemeClr>
                </a:solidFill>
                <a:latin typeface="+mj-lt"/>
              </a:defRPr>
            </a:lvl2pPr>
            <a:lvl3pPr marL="1143000" indent="-228600">
              <a:lnSpc>
                <a:spcPct val="90000"/>
              </a:lnSpc>
              <a:spcBef>
                <a:spcPct val="20000"/>
              </a:spcBef>
              <a:buFont typeface="Arial" pitchFamily="34" charset="0"/>
              <a:buChar char="•"/>
              <a:defRPr>
                <a:solidFill>
                  <a:schemeClr val="tx1">
                    <a:lumMod val="50000"/>
                    <a:lumOff val="50000"/>
                  </a:schemeClr>
                </a:solidFill>
                <a:latin typeface="+mj-lt"/>
              </a:defRPr>
            </a:lvl3pPr>
            <a:lvl4pPr marL="1600200" indent="-228600">
              <a:lnSpc>
                <a:spcPct val="90000"/>
              </a:lnSpc>
              <a:spcBef>
                <a:spcPct val="20000"/>
              </a:spcBef>
              <a:buFont typeface="Courier New" pitchFamily="49" charset="0"/>
              <a:buChar char="o"/>
              <a:defRPr>
                <a:solidFill>
                  <a:schemeClr val="tx1">
                    <a:lumMod val="50000"/>
                    <a:lumOff val="50000"/>
                  </a:schemeClr>
                </a:solidFill>
                <a:latin typeface="+mj-lt"/>
              </a:defRPr>
            </a:lvl4pPr>
            <a:lvl5pPr marL="2057400" indent="-228600">
              <a:lnSpc>
                <a:spcPct val="90000"/>
              </a:lnSpc>
              <a:spcBef>
                <a:spcPct val="20000"/>
              </a:spcBef>
              <a:buFont typeface="Arial" pitchFamily="34" charset="0"/>
              <a:buChar char="•"/>
              <a:defRPr>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pPr lvl="1"/>
            <a:r>
              <a:rPr lang="en-US" sz="2800" dirty="0" smtClean="0"/>
              <a:t>Automated roll forward</a:t>
            </a:r>
          </a:p>
          <a:p>
            <a:pPr lvl="1"/>
            <a:r>
              <a:rPr lang="en-US" sz="2800" dirty="0" smtClean="0"/>
              <a:t>Rollback triggered by live site monitors</a:t>
            </a:r>
          </a:p>
          <a:p>
            <a:pPr lvl="1"/>
            <a:r>
              <a:rPr lang="en-US" sz="2800" dirty="0" smtClean="0"/>
              <a:t>Canary deployment zones</a:t>
            </a:r>
            <a:endParaRPr lang="en-US" sz="2800" dirty="0"/>
          </a:p>
        </p:txBody>
      </p:sp>
      <p:sp>
        <p:nvSpPr>
          <p:cNvPr id="9" name="Text Placeholder 2"/>
          <p:cNvSpPr txBox="1">
            <a:spLocks/>
          </p:cNvSpPr>
          <p:nvPr/>
        </p:nvSpPr>
        <p:spPr>
          <a:xfrm>
            <a:off x="2895600" y="3384698"/>
            <a:ext cx="4076700" cy="1086712"/>
          </a:xfrm>
          <a:prstGeom prst="rect">
            <a:avLst/>
          </a:prstGeom>
        </p:spPr>
        <p:txBody>
          <a:bodyPr vert="horz" lIns="91440" tIns="45720" rIns="91440" bIns="45720" rtlCol="0">
            <a:noAutofit/>
          </a:bodyPr>
          <a:lstStyle>
            <a:defPPr>
              <a:defRPr lang="en-US"/>
            </a:defPPr>
            <a:lvl1pPr marL="342900" indent="-342900">
              <a:lnSpc>
                <a:spcPct val="90000"/>
              </a:lnSpc>
              <a:spcBef>
                <a:spcPct val="20000"/>
              </a:spcBef>
              <a:buFont typeface="Arial" pitchFamily="34" charset="0"/>
              <a:buChar char="•"/>
              <a:defRPr sz="2400">
                <a:solidFill>
                  <a:schemeClr val="tx1">
                    <a:lumMod val="50000"/>
                    <a:lumOff val="50000"/>
                  </a:schemeClr>
                </a:solidFill>
                <a:latin typeface="+mj-lt"/>
              </a:defRPr>
            </a:lvl1pPr>
            <a:lvl2pPr marL="742950" indent="-285750">
              <a:lnSpc>
                <a:spcPct val="90000"/>
              </a:lnSpc>
              <a:spcBef>
                <a:spcPct val="20000"/>
              </a:spcBef>
              <a:buFont typeface="Courier New" pitchFamily="49" charset="0"/>
              <a:buChar char="o"/>
              <a:defRPr>
                <a:solidFill>
                  <a:schemeClr val="tx1">
                    <a:lumMod val="50000"/>
                    <a:lumOff val="50000"/>
                  </a:schemeClr>
                </a:solidFill>
                <a:latin typeface="+mj-lt"/>
              </a:defRPr>
            </a:lvl2pPr>
            <a:lvl3pPr marL="1143000" indent="-228600">
              <a:lnSpc>
                <a:spcPct val="90000"/>
              </a:lnSpc>
              <a:spcBef>
                <a:spcPct val="20000"/>
              </a:spcBef>
              <a:buFont typeface="Arial" pitchFamily="34" charset="0"/>
              <a:buChar char="•"/>
              <a:defRPr>
                <a:solidFill>
                  <a:schemeClr val="tx1">
                    <a:lumMod val="50000"/>
                    <a:lumOff val="50000"/>
                  </a:schemeClr>
                </a:solidFill>
                <a:latin typeface="+mj-lt"/>
              </a:defRPr>
            </a:lvl3pPr>
            <a:lvl4pPr marL="1600200" indent="-228600">
              <a:lnSpc>
                <a:spcPct val="90000"/>
              </a:lnSpc>
              <a:spcBef>
                <a:spcPct val="20000"/>
              </a:spcBef>
              <a:buFont typeface="Courier New" pitchFamily="49" charset="0"/>
              <a:buChar char="o"/>
              <a:defRPr>
                <a:solidFill>
                  <a:schemeClr val="tx1">
                    <a:lumMod val="50000"/>
                    <a:lumOff val="50000"/>
                  </a:schemeClr>
                </a:solidFill>
                <a:latin typeface="+mj-lt"/>
              </a:defRPr>
            </a:lvl4pPr>
            <a:lvl5pPr marL="2057400" indent="-228600">
              <a:lnSpc>
                <a:spcPct val="90000"/>
              </a:lnSpc>
              <a:spcBef>
                <a:spcPct val="20000"/>
              </a:spcBef>
              <a:buFont typeface="Arial" pitchFamily="34" charset="0"/>
              <a:buChar char="•"/>
              <a:defRPr>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r>
              <a:rPr lang="en-US" sz="3200" dirty="0" smtClean="0"/>
              <a:t>More </a:t>
            </a:r>
            <a:r>
              <a:rPr lang="en-US" sz="3200" dirty="0"/>
              <a:t>Self </a:t>
            </a:r>
            <a:r>
              <a:rPr lang="en-US" sz="3200" dirty="0" smtClean="0"/>
              <a:t>Service Deployments</a:t>
            </a:r>
          </a:p>
        </p:txBody>
      </p:sp>
    </p:spTree>
    <p:extLst>
      <p:ext uri="{BB962C8B-B14F-4D97-AF65-F5344CB8AC3E}">
        <p14:creationId xmlns:p14="http://schemas.microsoft.com/office/powerpoint/2010/main" val="311713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fade">
                                      <p:cBhvr>
                                        <p:cTn id="26"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Practical TOA</a:t>
            </a:r>
            <a:endParaRPr lang="en-US" dirty="0"/>
          </a:p>
        </p:txBody>
      </p:sp>
      <p:sp>
        <p:nvSpPr>
          <p:cNvPr id="8" name="Text Placeholder 2"/>
          <p:cNvSpPr txBox="1">
            <a:spLocks/>
          </p:cNvSpPr>
          <p:nvPr/>
        </p:nvSpPr>
        <p:spPr>
          <a:xfrm>
            <a:off x="381000" y="1143000"/>
            <a:ext cx="8480348" cy="1143000"/>
          </a:xfrm>
          <a:prstGeom prst="rect">
            <a:avLst/>
          </a:prstGeom>
        </p:spPr>
        <p:txBody>
          <a:bodyPr vert="horz" lIns="91440" tIns="45720" rIns="91440" bIns="45720" rtlCol="0">
            <a:noAutofit/>
          </a:bodyPr>
          <a:lstStyle>
            <a:defPPr>
              <a:defRPr lang="en-US"/>
            </a:defPPr>
            <a:lvl1pPr marL="342900" indent="-342900">
              <a:lnSpc>
                <a:spcPct val="90000"/>
              </a:lnSpc>
              <a:spcBef>
                <a:spcPct val="20000"/>
              </a:spcBef>
              <a:buFont typeface="Arial" pitchFamily="34" charset="0"/>
              <a:buChar char="•"/>
              <a:defRPr sz="2400">
                <a:solidFill>
                  <a:schemeClr val="tx1">
                    <a:lumMod val="50000"/>
                    <a:lumOff val="50000"/>
                  </a:schemeClr>
                </a:solidFill>
                <a:latin typeface="+mj-lt"/>
              </a:defRPr>
            </a:lvl1pPr>
            <a:lvl2pPr marL="742950" indent="-285750">
              <a:lnSpc>
                <a:spcPct val="90000"/>
              </a:lnSpc>
              <a:spcBef>
                <a:spcPct val="20000"/>
              </a:spcBef>
              <a:buFont typeface="Courier New" pitchFamily="49" charset="0"/>
              <a:buChar char="o"/>
              <a:defRPr>
                <a:solidFill>
                  <a:schemeClr val="tx1">
                    <a:lumMod val="50000"/>
                    <a:lumOff val="50000"/>
                  </a:schemeClr>
                </a:solidFill>
                <a:latin typeface="+mj-lt"/>
              </a:defRPr>
            </a:lvl2pPr>
            <a:lvl3pPr marL="1143000" indent="-228600">
              <a:lnSpc>
                <a:spcPct val="90000"/>
              </a:lnSpc>
              <a:spcBef>
                <a:spcPct val="20000"/>
              </a:spcBef>
              <a:buFont typeface="Arial" pitchFamily="34" charset="0"/>
              <a:buChar char="•"/>
              <a:defRPr>
                <a:solidFill>
                  <a:schemeClr val="tx1">
                    <a:lumMod val="50000"/>
                    <a:lumOff val="50000"/>
                  </a:schemeClr>
                </a:solidFill>
                <a:latin typeface="+mj-lt"/>
              </a:defRPr>
            </a:lvl3pPr>
            <a:lvl4pPr marL="1600200" indent="-228600">
              <a:lnSpc>
                <a:spcPct val="90000"/>
              </a:lnSpc>
              <a:spcBef>
                <a:spcPct val="20000"/>
              </a:spcBef>
              <a:buFont typeface="Courier New" pitchFamily="49" charset="0"/>
              <a:buChar char="o"/>
              <a:defRPr>
                <a:solidFill>
                  <a:schemeClr val="tx1">
                    <a:lumMod val="50000"/>
                    <a:lumOff val="50000"/>
                  </a:schemeClr>
                </a:solidFill>
                <a:latin typeface="+mj-lt"/>
              </a:defRPr>
            </a:lvl4pPr>
            <a:lvl5pPr marL="2057400" indent="-228600">
              <a:lnSpc>
                <a:spcPct val="90000"/>
              </a:lnSpc>
              <a:spcBef>
                <a:spcPct val="20000"/>
              </a:spcBef>
              <a:buFont typeface="Arial" pitchFamily="34" charset="0"/>
              <a:buChar char="•"/>
              <a:defRPr>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r>
              <a:rPr lang="en-US" sz="3600" dirty="0" smtClean="0">
                <a:solidFill>
                  <a:schemeClr val="tx1">
                    <a:lumMod val="65000"/>
                    <a:lumOff val="35000"/>
                  </a:schemeClr>
                </a:solidFill>
              </a:rPr>
              <a:t>Automated Tests </a:t>
            </a:r>
            <a:r>
              <a:rPr lang="en-US" sz="3600" dirty="0">
                <a:solidFill>
                  <a:schemeClr val="tx1">
                    <a:lumMod val="65000"/>
                    <a:lumOff val="35000"/>
                  </a:schemeClr>
                </a:solidFill>
              </a:rPr>
              <a:t>and Monitors are the same thing</a:t>
            </a:r>
          </a:p>
        </p:txBody>
      </p:sp>
      <p:pic>
        <p:nvPicPr>
          <p:cNvPr id="1028" name="Picture 4" descr="http://www.instablogsimages.com/images/2006/11/28/ultra-large-monitor_1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8200" y="3272493"/>
            <a:ext cx="4240174" cy="31283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 Placeholder 2"/>
          <p:cNvSpPr txBox="1">
            <a:spLocks/>
          </p:cNvSpPr>
          <p:nvPr/>
        </p:nvSpPr>
        <p:spPr>
          <a:xfrm>
            <a:off x="228600" y="2743200"/>
            <a:ext cx="3657600" cy="571500"/>
          </a:xfrm>
          <a:prstGeom prst="rect">
            <a:avLst/>
          </a:prstGeom>
        </p:spPr>
        <p:txBody>
          <a:bodyPr vert="horz" lIns="91440" tIns="45720" rIns="91440" bIns="45720" rtlCol="0">
            <a:noAutofit/>
          </a:bodyPr>
          <a:lstStyle>
            <a:defPPr>
              <a:defRPr lang="en-US"/>
            </a:defPPr>
            <a:lvl1pPr marL="342900" indent="-342900">
              <a:lnSpc>
                <a:spcPct val="90000"/>
              </a:lnSpc>
              <a:spcBef>
                <a:spcPct val="20000"/>
              </a:spcBef>
              <a:buFont typeface="Arial" pitchFamily="34" charset="0"/>
              <a:buChar char="•"/>
              <a:defRPr sz="2400">
                <a:solidFill>
                  <a:schemeClr val="tx1">
                    <a:lumMod val="50000"/>
                    <a:lumOff val="50000"/>
                  </a:schemeClr>
                </a:solidFill>
                <a:latin typeface="+mj-lt"/>
              </a:defRPr>
            </a:lvl1pPr>
            <a:lvl2pPr marL="742950" indent="-285750">
              <a:lnSpc>
                <a:spcPct val="90000"/>
              </a:lnSpc>
              <a:spcBef>
                <a:spcPct val="20000"/>
              </a:spcBef>
              <a:buFont typeface="Courier New" pitchFamily="49" charset="0"/>
              <a:buChar char="o"/>
              <a:defRPr>
                <a:solidFill>
                  <a:schemeClr val="tx1">
                    <a:lumMod val="50000"/>
                    <a:lumOff val="50000"/>
                  </a:schemeClr>
                </a:solidFill>
                <a:latin typeface="+mj-lt"/>
              </a:defRPr>
            </a:lvl2pPr>
            <a:lvl3pPr marL="1143000" indent="-228600">
              <a:lnSpc>
                <a:spcPct val="90000"/>
              </a:lnSpc>
              <a:spcBef>
                <a:spcPct val="20000"/>
              </a:spcBef>
              <a:buFont typeface="Arial" pitchFamily="34" charset="0"/>
              <a:buChar char="•"/>
              <a:defRPr>
                <a:solidFill>
                  <a:schemeClr val="tx1">
                    <a:lumMod val="50000"/>
                    <a:lumOff val="50000"/>
                  </a:schemeClr>
                </a:solidFill>
                <a:latin typeface="+mj-lt"/>
              </a:defRPr>
            </a:lvl3pPr>
            <a:lvl4pPr marL="1600200" indent="-228600">
              <a:lnSpc>
                <a:spcPct val="90000"/>
              </a:lnSpc>
              <a:spcBef>
                <a:spcPct val="20000"/>
              </a:spcBef>
              <a:buFont typeface="Courier New" pitchFamily="49" charset="0"/>
              <a:buChar char="o"/>
              <a:defRPr>
                <a:solidFill>
                  <a:schemeClr val="tx1">
                    <a:lumMod val="50000"/>
                    <a:lumOff val="50000"/>
                  </a:schemeClr>
                </a:solidFill>
                <a:latin typeface="+mj-lt"/>
              </a:defRPr>
            </a:lvl4pPr>
            <a:lvl5pPr marL="2057400" indent="-228600">
              <a:lnSpc>
                <a:spcPct val="90000"/>
              </a:lnSpc>
              <a:spcBef>
                <a:spcPct val="20000"/>
              </a:spcBef>
              <a:buFont typeface="Arial" pitchFamily="34" charset="0"/>
              <a:buChar char="•"/>
              <a:defRPr>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pPr marL="0" indent="0">
              <a:buNone/>
            </a:pPr>
            <a:r>
              <a:rPr lang="en-US" dirty="0" smtClean="0">
                <a:solidFill>
                  <a:schemeClr val="tx1">
                    <a:lumMod val="65000"/>
                    <a:lumOff val="35000"/>
                  </a:schemeClr>
                </a:solidFill>
              </a:rPr>
              <a:t>Heavy Test Automation</a:t>
            </a:r>
            <a:endParaRPr lang="en-US" dirty="0">
              <a:solidFill>
                <a:schemeClr val="tx1">
                  <a:lumMod val="65000"/>
                  <a:lumOff val="35000"/>
                </a:schemeClr>
              </a:solidFill>
            </a:endParaRPr>
          </a:p>
        </p:txBody>
      </p:sp>
      <p:sp>
        <p:nvSpPr>
          <p:cNvPr id="9" name="Text Placeholder 2"/>
          <p:cNvSpPr txBox="1">
            <a:spLocks/>
          </p:cNvSpPr>
          <p:nvPr/>
        </p:nvSpPr>
        <p:spPr>
          <a:xfrm>
            <a:off x="4648200" y="2743200"/>
            <a:ext cx="4240174" cy="571500"/>
          </a:xfrm>
          <a:prstGeom prst="rect">
            <a:avLst/>
          </a:prstGeom>
        </p:spPr>
        <p:txBody>
          <a:bodyPr vert="horz" lIns="91440" tIns="45720" rIns="91440" bIns="45720" rtlCol="0">
            <a:noAutofit/>
          </a:bodyPr>
          <a:lstStyle>
            <a:defPPr>
              <a:defRPr lang="en-US"/>
            </a:defPPr>
            <a:lvl1pPr marL="342900" indent="-342900">
              <a:lnSpc>
                <a:spcPct val="90000"/>
              </a:lnSpc>
              <a:spcBef>
                <a:spcPct val="20000"/>
              </a:spcBef>
              <a:buFont typeface="Arial" pitchFamily="34" charset="0"/>
              <a:buChar char="•"/>
              <a:defRPr sz="2400">
                <a:solidFill>
                  <a:schemeClr val="tx1">
                    <a:lumMod val="50000"/>
                    <a:lumOff val="50000"/>
                  </a:schemeClr>
                </a:solidFill>
                <a:latin typeface="+mj-lt"/>
              </a:defRPr>
            </a:lvl1pPr>
            <a:lvl2pPr marL="742950" indent="-285750">
              <a:lnSpc>
                <a:spcPct val="90000"/>
              </a:lnSpc>
              <a:spcBef>
                <a:spcPct val="20000"/>
              </a:spcBef>
              <a:buFont typeface="Courier New" pitchFamily="49" charset="0"/>
              <a:buChar char="o"/>
              <a:defRPr>
                <a:solidFill>
                  <a:schemeClr val="tx1">
                    <a:lumMod val="50000"/>
                    <a:lumOff val="50000"/>
                  </a:schemeClr>
                </a:solidFill>
                <a:latin typeface="+mj-lt"/>
              </a:defRPr>
            </a:lvl2pPr>
            <a:lvl3pPr marL="1143000" indent="-228600">
              <a:lnSpc>
                <a:spcPct val="90000"/>
              </a:lnSpc>
              <a:spcBef>
                <a:spcPct val="20000"/>
              </a:spcBef>
              <a:buFont typeface="Arial" pitchFamily="34" charset="0"/>
              <a:buChar char="•"/>
              <a:defRPr>
                <a:solidFill>
                  <a:schemeClr val="tx1">
                    <a:lumMod val="50000"/>
                    <a:lumOff val="50000"/>
                  </a:schemeClr>
                </a:solidFill>
                <a:latin typeface="+mj-lt"/>
              </a:defRPr>
            </a:lvl3pPr>
            <a:lvl4pPr marL="1600200" indent="-228600">
              <a:lnSpc>
                <a:spcPct val="90000"/>
              </a:lnSpc>
              <a:spcBef>
                <a:spcPct val="20000"/>
              </a:spcBef>
              <a:buFont typeface="Courier New" pitchFamily="49" charset="0"/>
              <a:buChar char="o"/>
              <a:defRPr>
                <a:solidFill>
                  <a:schemeClr val="tx1">
                    <a:lumMod val="50000"/>
                    <a:lumOff val="50000"/>
                  </a:schemeClr>
                </a:solidFill>
                <a:latin typeface="+mj-lt"/>
              </a:defRPr>
            </a:lvl4pPr>
            <a:lvl5pPr marL="2057400" indent="-228600">
              <a:lnSpc>
                <a:spcPct val="90000"/>
              </a:lnSpc>
              <a:spcBef>
                <a:spcPct val="20000"/>
              </a:spcBef>
              <a:buFont typeface="Arial" pitchFamily="34" charset="0"/>
              <a:buChar char="•"/>
              <a:defRPr>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pPr marL="0" indent="0" algn="ctr">
              <a:buNone/>
            </a:pPr>
            <a:r>
              <a:rPr lang="en-US" dirty="0" smtClean="0">
                <a:solidFill>
                  <a:schemeClr val="tx1">
                    <a:lumMod val="65000"/>
                    <a:lumOff val="35000"/>
                  </a:schemeClr>
                </a:solidFill>
              </a:rPr>
              <a:t>Big Live Service Monitors</a:t>
            </a:r>
            <a:endParaRPr lang="en-US" dirty="0">
              <a:solidFill>
                <a:schemeClr val="tx1">
                  <a:lumMod val="65000"/>
                  <a:lumOff val="35000"/>
                </a:schemeClr>
              </a:solidFill>
            </a:endParaRPr>
          </a:p>
        </p:txBody>
      </p:sp>
      <p:sp>
        <p:nvSpPr>
          <p:cNvPr id="10" name="Text Placeholder 2"/>
          <p:cNvSpPr txBox="1">
            <a:spLocks/>
          </p:cNvSpPr>
          <p:nvPr/>
        </p:nvSpPr>
        <p:spPr>
          <a:xfrm>
            <a:off x="3227426" y="4381500"/>
            <a:ext cx="1420774" cy="571500"/>
          </a:xfrm>
          <a:prstGeom prst="rect">
            <a:avLst/>
          </a:prstGeom>
        </p:spPr>
        <p:txBody>
          <a:bodyPr vert="horz" lIns="91440" tIns="45720" rIns="91440" bIns="45720" rtlCol="0">
            <a:noAutofit/>
          </a:bodyPr>
          <a:lstStyle>
            <a:defPPr>
              <a:defRPr lang="en-US"/>
            </a:defPPr>
            <a:lvl1pPr marL="342900" indent="-342900">
              <a:lnSpc>
                <a:spcPct val="90000"/>
              </a:lnSpc>
              <a:spcBef>
                <a:spcPct val="20000"/>
              </a:spcBef>
              <a:buFont typeface="Arial" pitchFamily="34" charset="0"/>
              <a:buChar char="•"/>
              <a:defRPr sz="2400">
                <a:solidFill>
                  <a:schemeClr val="tx1">
                    <a:lumMod val="50000"/>
                    <a:lumOff val="50000"/>
                  </a:schemeClr>
                </a:solidFill>
                <a:latin typeface="+mj-lt"/>
              </a:defRPr>
            </a:lvl1pPr>
            <a:lvl2pPr marL="742950" indent="-285750">
              <a:lnSpc>
                <a:spcPct val="90000"/>
              </a:lnSpc>
              <a:spcBef>
                <a:spcPct val="20000"/>
              </a:spcBef>
              <a:buFont typeface="Courier New" pitchFamily="49" charset="0"/>
              <a:buChar char="o"/>
              <a:defRPr>
                <a:solidFill>
                  <a:schemeClr val="tx1">
                    <a:lumMod val="50000"/>
                    <a:lumOff val="50000"/>
                  </a:schemeClr>
                </a:solidFill>
                <a:latin typeface="+mj-lt"/>
              </a:defRPr>
            </a:lvl2pPr>
            <a:lvl3pPr marL="1143000" indent="-228600">
              <a:lnSpc>
                <a:spcPct val="90000"/>
              </a:lnSpc>
              <a:spcBef>
                <a:spcPct val="20000"/>
              </a:spcBef>
              <a:buFont typeface="Arial" pitchFamily="34" charset="0"/>
              <a:buChar char="•"/>
              <a:defRPr>
                <a:solidFill>
                  <a:schemeClr val="tx1">
                    <a:lumMod val="50000"/>
                    <a:lumOff val="50000"/>
                  </a:schemeClr>
                </a:solidFill>
                <a:latin typeface="+mj-lt"/>
              </a:defRPr>
            </a:lvl3pPr>
            <a:lvl4pPr marL="1600200" indent="-228600">
              <a:lnSpc>
                <a:spcPct val="90000"/>
              </a:lnSpc>
              <a:spcBef>
                <a:spcPct val="20000"/>
              </a:spcBef>
              <a:buFont typeface="Courier New" pitchFamily="49" charset="0"/>
              <a:buChar char="o"/>
              <a:defRPr>
                <a:solidFill>
                  <a:schemeClr val="tx1">
                    <a:lumMod val="50000"/>
                    <a:lumOff val="50000"/>
                  </a:schemeClr>
                </a:solidFill>
                <a:latin typeface="+mj-lt"/>
              </a:defRPr>
            </a:lvl4pPr>
            <a:lvl5pPr marL="2057400" indent="-228600">
              <a:lnSpc>
                <a:spcPct val="90000"/>
              </a:lnSpc>
              <a:spcBef>
                <a:spcPct val="20000"/>
              </a:spcBef>
              <a:buFont typeface="Arial" pitchFamily="34" charset="0"/>
              <a:buChar char="•"/>
              <a:defRPr>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pPr marL="0" indent="0" algn="ctr">
              <a:buNone/>
            </a:pPr>
            <a:r>
              <a:rPr lang="en-US" sz="9600" b="1" dirty="0" smtClean="0">
                <a:solidFill>
                  <a:schemeClr val="tx1"/>
                </a:solidFill>
              </a:rPr>
              <a:t>=</a:t>
            </a:r>
            <a:endParaRPr lang="en-US" sz="9600" b="1" dirty="0">
              <a:solidFill>
                <a:schemeClr val="tx1"/>
              </a:solidFill>
            </a:endParaRPr>
          </a:p>
        </p:txBody>
      </p:sp>
      <p:pic>
        <p:nvPicPr>
          <p:cNvPr id="2052" name="Picture 4" descr="Experiences of Test Automation: Case Studies of Software Test Automation">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3314700"/>
            <a:ext cx="3238501"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65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Practical TOA</a:t>
            </a:r>
            <a:endParaRPr lang="en-US" dirty="0"/>
          </a:p>
        </p:txBody>
      </p:sp>
      <p:sp>
        <p:nvSpPr>
          <p:cNvPr id="8" name="Text Placeholder 2"/>
          <p:cNvSpPr txBox="1">
            <a:spLocks/>
          </p:cNvSpPr>
          <p:nvPr/>
        </p:nvSpPr>
        <p:spPr>
          <a:xfrm>
            <a:off x="381000" y="1143000"/>
            <a:ext cx="4636449" cy="3065621"/>
          </a:xfrm>
          <a:prstGeom prst="rect">
            <a:avLst/>
          </a:prstGeom>
        </p:spPr>
        <p:txBody>
          <a:bodyPr vert="horz" lIns="91440" tIns="45720" rIns="91440" bIns="45720" rtlCol="0">
            <a:noAutofit/>
          </a:bodyPr>
          <a:lstStyle>
            <a:defPPr>
              <a:defRPr lang="en-US"/>
            </a:defPPr>
            <a:lvl1pPr marL="342900" indent="-342900">
              <a:lnSpc>
                <a:spcPct val="90000"/>
              </a:lnSpc>
              <a:spcBef>
                <a:spcPct val="20000"/>
              </a:spcBef>
              <a:buFont typeface="Arial" pitchFamily="34" charset="0"/>
              <a:buChar char="•"/>
              <a:defRPr sz="2400">
                <a:solidFill>
                  <a:schemeClr val="tx1">
                    <a:lumMod val="50000"/>
                    <a:lumOff val="50000"/>
                  </a:schemeClr>
                </a:solidFill>
                <a:latin typeface="+mj-lt"/>
              </a:defRPr>
            </a:lvl1pPr>
            <a:lvl2pPr marL="742950" indent="-285750">
              <a:lnSpc>
                <a:spcPct val="90000"/>
              </a:lnSpc>
              <a:spcBef>
                <a:spcPct val="20000"/>
              </a:spcBef>
              <a:buFont typeface="Courier New" pitchFamily="49" charset="0"/>
              <a:buChar char="o"/>
              <a:defRPr>
                <a:solidFill>
                  <a:schemeClr val="tx1">
                    <a:lumMod val="50000"/>
                    <a:lumOff val="50000"/>
                  </a:schemeClr>
                </a:solidFill>
                <a:latin typeface="+mj-lt"/>
              </a:defRPr>
            </a:lvl2pPr>
            <a:lvl3pPr marL="1143000" indent="-228600">
              <a:lnSpc>
                <a:spcPct val="90000"/>
              </a:lnSpc>
              <a:spcBef>
                <a:spcPct val="20000"/>
              </a:spcBef>
              <a:buFont typeface="Arial" pitchFamily="34" charset="0"/>
              <a:buChar char="•"/>
              <a:defRPr>
                <a:solidFill>
                  <a:schemeClr val="tx1">
                    <a:lumMod val="50000"/>
                    <a:lumOff val="50000"/>
                  </a:schemeClr>
                </a:solidFill>
                <a:latin typeface="+mj-lt"/>
              </a:defRPr>
            </a:lvl3pPr>
            <a:lvl4pPr marL="1600200" indent="-228600">
              <a:lnSpc>
                <a:spcPct val="90000"/>
              </a:lnSpc>
              <a:spcBef>
                <a:spcPct val="20000"/>
              </a:spcBef>
              <a:buFont typeface="Courier New" pitchFamily="49" charset="0"/>
              <a:buChar char="o"/>
              <a:defRPr>
                <a:solidFill>
                  <a:schemeClr val="tx1">
                    <a:lumMod val="50000"/>
                    <a:lumOff val="50000"/>
                  </a:schemeClr>
                </a:solidFill>
                <a:latin typeface="+mj-lt"/>
              </a:defRPr>
            </a:lvl4pPr>
            <a:lvl5pPr marL="2057400" indent="-228600">
              <a:lnSpc>
                <a:spcPct val="90000"/>
              </a:lnSpc>
              <a:spcBef>
                <a:spcPct val="20000"/>
              </a:spcBef>
              <a:buFont typeface="Arial" pitchFamily="34" charset="0"/>
              <a:buChar char="•"/>
              <a:defRPr>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r>
              <a:rPr lang="en-US" sz="3200" dirty="0" smtClean="0">
                <a:solidFill>
                  <a:schemeClr val="tx1">
                    <a:lumMod val="65000"/>
                    <a:lumOff val="35000"/>
                  </a:schemeClr>
                </a:solidFill>
              </a:rPr>
              <a:t>Ship </a:t>
            </a:r>
            <a:r>
              <a:rPr lang="en-US" sz="3200" dirty="0">
                <a:solidFill>
                  <a:schemeClr val="tx1">
                    <a:lumMod val="65000"/>
                    <a:lumOff val="35000"/>
                  </a:schemeClr>
                </a:solidFill>
              </a:rPr>
              <a:t>Test Hooks into </a:t>
            </a:r>
            <a:r>
              <a:rPr lang="en-US" sz="3200" dirty="0" smtClean="0">
                <a:solidFill>
                  <a:schemeClr val="tx1">
                    <a:lumMod val="65000"/>
                    <a:lumOff val="35000"/>
                  </a:schemeClr>
                </a:solidFill>
              </a:rPr>
              <a:t>production</a:t>
            </a:r>
          </a:p>
          <a:p>
            <a:pPr lvl="1"/>
            <a:r>
              <a:rPr lang="en-US" sz="2400" dirty="0" smtClean="0">
                <a:solidFill>
                  <a:schemeClr val="tx1">
                    <a:lumMod val="65000"/>
                    <a:lumOff val="35000"/>
                  </a:schemeClr>
                </a:solidFill>
              </a:rPr>
              <a:t>Runtime Flags to access test path</a:t>
            </a:r>
          </a:p>
          <a:p>
            <a:pPr lvl="1"/>
            <a:r>
              <a:rPr lang="en-US" sz="2400" dirty="0" smtClean="0">
                <a:solidFill>
                  <a:schemeClr val="tx1">
                    <a:lumMod val="65000"/>
                    <a:lumOff val="35000"/>
                  </a:schemeClr>
                </a:solidFill>
              </a:rPr>
              <a:t>Isolated Data Centers and Hosts</a:t>
            </a:r>
          </a:p>
          <a:p>
            <a:pPr lvl="1"/>
            <a:r>
              <a:rPr lang="en-US" sz="2400" dirty="0" smtClean="0">
                <a:solidFill>
                  <a:schemeClr val="tx1">
                    <a:lumMod val="65000"/>
                    <a:lumOff val="35000"/>
                  </a:schemeClr>
                </a:solidFill>
              </a:rPr>
              <a:t>Runtime routing of traffic from v-Current to v-Next</a:t>
            </a:r>
          </a:p>
        </p:txBody>
      </p:sp>
      <p:pic>
        <p:nvPicPr>
          <p:cNvPr id="3076" name="Picture 4" descr="The Most Interesting Man In The World - When I test in production I do it  with rich corinthian Telemetr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4108717"/>
            <a:ext cx="2134197" cy="267308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7"/>
          <p:cNvGrpSpPr/>
          <p:nvPr/>
        </p:nvGrpSpPr>
        <p:grpSpPr>
          <a:xfrm>
            <a:off x="5131779" y="1066801"/>
            <a:ext cx="3859821" cy="2971800"/>
            <a:chOff x="6475412" y="3657600"/>
            <a:chExt cx="5297488" cy="3141821"/>
          </a:xfrm>
        </p:grpSpPr>
        <p:grpSp>
          <p:nvGrpSpPr>
            <p:cNvPr id="7" name="Group 6"/>
            <p:cNvGrpSpPr/>
            <p:nvPr/>
          </p:nvGrpSpPr>
          <p:grpSpPr>
            <a:xfrm>
              <a:off x="6475412" y="3657600"/>
              <a:ext cx="5297488" cy="2514600"/>
              <a:chOff x="6475412" y="3657600"/>
              <a:chExt cx="5297488" cy="2514600"/>
            </a:xfrm>
          </p:grpSpPr>
          <p:sp>
            <p:nvSpPr>
              <p:cNvPr id="10" name="Rounded Rectangle 9"/>
              <p:cNvSpPr/>
              <p:nvPr/>
            </p:nvSpPr>
            <p:spPr bwMode="auto">
              <a:xfrm>
                <a:off x="6475412" y="3657600"/>
                <a:ext cx="5297488" cy="25146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1" name="Picture 8" descr="http://ts2.mm.bing.net/images/thumbnail.aspx?q=876582274881&amp;id=4a2e2ca0f52748c18335e1eb829380af&amp;url=http%3a%2f%2fwww.clipart.clipartist.net%2fwikimedia.commons%2fPD-User%2fS%2fT%2fStick_Figure_xx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97833" y="4343399"/>
                <a:ext cx="591979" cy="8382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627812" y="3729335"/>
                <a:ext cx="3806888" cy="461665"/>
              </a:xfrm>
              <a:prstGeom prst="rect">
                <a:avLst/>
              </a:prstGeom>
              <a:noFill/>
            </p:spPr>
            <p:txBody>
              <a:bodyPr wrap="none" rtlCol="0">
                <a:spAutoFit/>
              </a:bodyPr>
              <a:lstStyle/>
              <a:p>
                <a:r>
                  <a:rPr lang="en-US" sz="2400" dirty="0" smtClean="0"/>
                  <a:t>System During Test</a:t>
                </a:r>
              </a:p>
            </p:txBody>
          </p:sp>
          <p:cxnSp>
            <p:nvCxnSpPr>
              <p:cNvPr id="13" name="Straight Connector 12"/>
              <p:cNvCxnSpPr>
                <a:stCxn id="11" idx="3"/>
              </p:cNvCxnSpPr>
              <p:nvPr/>
            </p:nvCxnSpPr>
            <p:spPr>
              <a:xfrm flipV="1">
                <a:off x="7389812" y="4762499"/>
                <a:ext cx="2252821"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auto">
              <a:xfrm>
                <a:off x="7999413" y="4191001"/>
                <a:ext cx="381000" cy="1142999"/>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rgbClr val="FFFFFF"/>
                    </a:solidFill>
                    <a:effectLst>
                      <a:outerShdw blurRad="38100" dist="38100" dir="2700000" algn="tl">
                        <a:srgbClr val="000000">
                          <a:alpha val="43137"/>
                        </a:srgbClr>
                      </a:outerShdw>
                    </a:effectLst>
                    <a:latin typeface="Segoe" pitchFamily="34" charset="0"/>
                  </a:rPr>
                  <a:t>U</a:t>
                </a:r>
              </a:p>
              <a:p>
                <a:pPr algn="ctr" defTabSz="914099"/>
                <a:r>
                  <a:rPr lang="en-US" sz="2400" dirty="0" smtClean="0">
                    <a:solidFill>
                      <a:srgbClr val="FFFFFF"/>
                    </a:solidFill>
                    <a:effectLst>
                      <a:outerShdw blurRad="38100" dist="38100" dir="2700000" algn="tl">
                        <a:srgbClr val="000000">
                          <a:alpha val="43137"/>
                        </a:srgbClr>
                      </a:outerShdw>
                    </a:effectLst>
                    <a:latin typeface="Segoe" pitchFamily="34" charset="0"/>
                  </a:rPr>
                  <a:t>X</a:t>
                </a:r>
              </a:p>
            </p:txBody>
          </p:sp>
          <p:cxnSp>
            <p:nvCxnSpPr>
              <p:cNvPr id="15" name="Straight Connector 14"/>
              <p:cNvCxnSpPr/>
              <p:nvPr/>
            </p:nvCxnSpPr>
            <p:spPr>
              <a:xfrm flipV="1">
                <a:off x="7389812" y="5714999"/>
                <a:ext cx="2252821"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auto">
              <a:xfrm>
                <a:off x="9599612" y="4190999"/>
                <a:ext cx="1981200" cy="18039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rgbClr val="FFFFFF"/>
                    </a:solidFill>
                    <a:effectLst>
                      <a:outerShdw blurRad="38100" dist="38100" dir="2700000" algn="tl">
                        <a:srgbClr val="000000">
                          <a:alpha val="43137"/>
                        </a:srgbClr>
                      </a:outerShdw>
                    </a:effectLst>
                    <a:latin typeface="Segoe" pitchFamily="34" charset="0"/>
                  </a:rPr>
                  <a:t>System Under Test</a:t>
                </a:r>
              </a:p>
            </p:txBody>
          </p:sp>
          <p:sp>
            <p:nvSpPr>
              <p:cNvPr id="17" name="Rectangle 16"/>
              <p:cNvSpPr/>
              <p:nvPr/>
            </p:nvSpPr>
            <p:spPr bwMode="auto">
              <a:xfrm>
                <a:off x="8913812" y="4191000"/>
                <a:ext cx="437356" cy="1828799"/>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rgbClr val="FFFFFF"/>
                    </a:solidFill>
                    <a:effectLst>
                      <a:outerShdw blurRad="38100" dist="38100" dir="2700000" algn="tl">
                        <a:srgbClr val="000000">
                          <a:alpha val="43137"/>
                        </a:srgbClr>
                      </a:outerShdw>
                    </a:effectLst>
                    <a:latin typeface="Segoe" pitchFamily="34" charset="0"/>
                  </a:rPr>
                  <a:t>A</a:t>
                </a:r>
              </a:p>
              <a:p>
                <a:pPr algn="ctr" defTabSz="914099"/>
                <a:r>
                  <a:rPr lang="en-US" sz="2400" dirty="0" smtClean="0">
                    <a:solidFill>
                      <a:srgbClr val="FFFFFF"/>
                    </a:solidFill>
                    <a:effectLst>
                      <a:outerShdw blurRad="38100" dist="38100" dir="2700000" algn="tl">
                        <a:srgbClr val="000000">
                          <a:alpha val="43137"/>
                        </a:srgbClr>
                      </a:outerShdw>
                    </a:effectLst>
                    <a:latin typeface="Segoe" pitchFamily="34" charset="0"/>
                  </a:rPr>
                  <a:t>P</a:t>
                </a:r>
              </a:p>
              <a:p>
                <a:pPr algn="ctr" defTabSz="914099"/>
                <a:r>
                  <a:rPr lang="en-US" sz="2400" dirty="0" smtClean="0">
                    <a:solidFill>
                      <a:srgbClr val="FFFFFF"/>
                    </a:solidFill>
                    <a:effectLst>
                      <a:outerShdw blurRad="38100" dist="38100" dir="2700000" algn="tl">
                        <a:srgbClr val="000000">
                          <a:alpha val="43137"/>
                        </a:srgbClr>
                      </a:outerShdw>
                    </a:effectLst>
                    <a:latin typeface="Segoe" pitchFamily="34" charset="0"/>
                  </a:rPr>
                  <a:t>I</a:t>
                </a:r>
              </a:p>
            </p:txBody>
          </p:sp>
          <p:sp>
            <p:nvSpPr>
              <p:cNvPr id="18" name="Rectangle 17"/>
              <p:cNvSpPr/>
              <p:nvPr/>
            </p:nvSpPr>
            <p:spPr bwMode="auto">
              <a:xfrm>
                <a:off x="6704011" y="5334000"/>
                <a:ext cx="914003" cy="685800"/>
              </a:xfrm>
              <a:prstGeom prst="rect">
                <a:avLst/>
              </a:prstGeom>
              <a:solidFill>
                <a:schemeClr val="tx1"/>
              </a:solidFill>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bg1"/>
                    </a:solidFill>
                    <a:latin typeface="Segoe" pitchFamily="34" charset="0"/>
                  </a:rPr>
                  <a:t>Test Code</a:t>
                </a:r>
              </a:p>
            </p:txBody>
          </p:sp>
        </p:grpSp>
        <p:sp>
          <p:nvSpPr>
            <p:cNvPr id="9" name="Rectangle 8"/>
            <p:cNvSpPr/>
            <p:nvPr/>
          </p:nvSpPr>
          <p:spPr>
            <a:xfrm>
              <a:off x="7085012" y="6214646"/>
              <a:ext cx="4265613" cy="584775"/>
            </a:xfrm>
            <a:prstGeom prst="rect">
              <a:avLst/>
            </a:prstGeom>
          </p:spPr>
          <p:txBody>
            <a:bodyPr wrap="square">
              <a:spAutoFit/>
            </a:bodyPr>
            <a:lstStyle/>
            <a:p>
              <a:r>
                <a:rPr lang="en-US" sz="1600" b="1" dirty="0" smtClean="0"/>
                <a:t>From </a:t>
              </a:r>
              <a:r>
                <a:rPr lang="en-US" sz="1600" i="1" dirty="0"/>
                <a:t>Alan </a:t>
              </a:r>
              <a:r>
                <a:rPr lang="en-US" sz="1600" i="1" dirty="0" err="1" smtClean="0"/>
                <a:t>Myrvold</a:t>
              </a:r>
              <a:r>
                <a:rPr lang="en-US" sz="1600" i="1" dirty="0" smtClean="0"/>
                <a:t> “</a:t>
              </a:r>
              <a:r>
                <a:rPr lang="en-US" sz="1600" b="1" dirty="0" smtClean="0"/>
                <a:t>Patterns </a:t>
              </a:r>
              <a:r>
                <a:rPr lang="en-US" sz="1600" b="1" dirty="0"/>
                <a:t>of </a:t>
              </a:r>
              <a:r>
                <a:rPr lang="en-US" sz="1600" b="1" dirty="0" smtClean="0"/>
                <a:t>Testability”</a:t>
              </a:r>
              <a:endParaRPr lang="en-US" sz="1600" b="1" dirty="0"/>
            </a:p>
          </p:txBody>
        </p:sp>
      </p:grpSp>
      <p:sp>
        <p:nvSpPr>
          <p:cNvPr id="3" name="Rectangle 2"/>
          <p:cNvSpPr/>
          <p:nvPr/>
        </p:nvSpPr>
        <p:spPr>
          <a:xfrm>
            <a:off x="381000" y="4376108"/>
            <a:ext cx="5765954" cy="2012859"/>
          </a:xfrm>
          <a:prstGeom prst="rect">
            <a:avLst/>
          </a:prstGeom>
        </p:spPr>
        <p:txBody>
          <a:bodyPr vert="horz" lIns="91440" tIns="45720" rIns="91440" bIns="45720" rtlCol="0">
            <a:noAutofit/>
          </a:bodyPr>
          <a:lstStyle/>
          <a:p>
            <a:pPr marL="342900" indent="-342900">
              <a:lnSpc>
                <a:spcPct val="90000"/>
              </a:lnSpc>
              <a:spcBef>
                <a:spcPct val="20000"/>
              </a:spcBef>
              <a:buFont typeface="Arial" pitchFamily="34" charset="0"/>
              <a:buChar char="•"/>
            </a:pPr>
            <a:r>
              <a:rPr lang="en-US" sz="3200" dirty="0">
                <a:solidFill>
                  <a:schemeClr val="tx1">
                    <a:lumMod val="65000"/>
                    <a:lumOff val="35000"/>
                  </a:schemeClr>
                </a:solidFill>
                <a:latin typeface="+mj-lt"/>
              </a:rPr>
              <a:t>Rich Telemetry</a:t>
            </a:r>
          </a:p>
          <a:p>
            <a:pPr marL="742950" lvl="1" indent="-285750">
              <a:lnSpc>
                <a:spcPct val="90000"/>
              </a:lnSpc>
              <a:spcBef>
                <a:spcPct val="20000"/>
              </a:spcBef>
              <a:buFont typeface="Courier New" pitchFamily="49" charset="0"/>
              <a:buChar char="o"/>
            </a:pPr>
            <a:r>
              <a:rPr lang="en-US" sz="2400" dirty="0" smtClean="0">
                <a:solidFill>
                  <a:schemeClr val="tx1">
                    <a:lumMod val="65000"/>
                    <a:lumOff val="35000"/>
                  </a:schemeClr>
                </a:solidFill>
                <a:latin typeface="+mj-lt"/>
              </a:rPr>
              <a:t>Your services telemetry</a:t>
            </a:r>
          </a:p>
          <a:p>
            <a:pPr marL="742950" lvl="1" indent="-285750">
              <a:lnSpc>
                <a:spcPct val="90000"/>
              </a:lnSpc>
              <a:spcBef>
                <a:spcPct val="20000"/>
              </a:spcBef>
              <a:buFont typeface="Courier New" pitchFamily="49" charset="0"/>
              <a:buChar char="o"/>
            </a:pPr>
            <a:r>
              <a:rPr lang="en-US" sz="2400" dirty="0" smtClean="0">
                <a:solidFill>
                  <a:schemeClr val="tx1">
                    <a:lumMod val="65000"/>
                    <a:lumOff val="35000"/>
                  </a:schemeClr>
                </a:solidFill>
                <a:latin typeface="+mj-lt"/>
              </a:rPr>
              <a:t>Runtime </a:t>
            </a:r>
            <a:r>
              <a:rPr lang="en-US" sz="2400" dirty="0">
                <a:solidFill>
                  <a:schemeClr val="tx1">
                    <a:lumMod val="65000"/>
                    <a:lumOff val="35000"/>
                  </a:schemeClr>
                </a:solidFill>
                <a:latin typeface="+mj-lt"/>
              </a:rPr>
              <a:t>flags for richer debug </a:t>
            </a:r>
            <a:r>
              <a:rPr lang="en-US" sz="2400" dirty="0" smtClean="0">
                <a:solidFill>
                  <a:schemeClr val="tx1">
                    <a:lumMod val="65000"/>
                    <a:lumOff val="35000"/>
                  </a:schemeClr>
                </a:solidFill>
                <a:latin typeface="+mj-lt"/>
              </a:rPr>
              <a:t>telemetry</a:t>
            </a:r>
          </a:p>
          <a:p>
            <a:pPr marL="742950" lvl="1" indent="-285750">
              <a:lnSpc>
                <a:spcPct val="90000"/>
              </a:lnSpc>
              <a:spcBef>
                <a:spcPct val="20000"/>
              </a:spcBef>
              <a:buFont typeface="Courier New" pitchFamily="49" charset="0"/>
              <a:buChar char="o"/>
            </a:pPr>
            <a:r>
              <a:rPr lang="en-US" sz="2400" dirty="0">
                <a:solidFill>
                  <a:schemeClr val="tx1">
                    <a:lumMod val="65000"/>
                    <a:lumOff val="35000"/>
                  </a:schemeClr>
                </a:solidFill>
                <a:latin typeface="+mj-lt"/>
              </a:rPr>
              <a:t>Fix the bugs users are seeing</a:t>
            </a:r>
          </a:p>
          <a:p>
            <a:pPr marL="742950" lvl="1" indent="-285750">
              <a:lnSpc>
                <a:spcPct val="90000"/>
              </a:lnSpc>
              <a:spcBef>
                <a:spcPct val="20000"/>
              </a:spcBef>
              <a:buFont typeface="Courier New" pitchFamily="49" charset="0"/>
              <a:buChar char="o"/>
            </a:pPr>
            <a:endParaRPr lang="en-US" sz="2400" dirty="0">
              <a:solidFill>
                <a:schemeClr val="tx1">
                  <a:lumMod val="65000"/>
                  <a:lumOff val="35000"/>
                </a:schemeClr>
              </a:solidFill>
              <a:latin typeface="+mj-lt"/>
            </a:endParaRPr>
          </a:p>
        </p:txBody>
      </p:sp>
    </p:spTree>
    <p:extLst>
      <p:ext uri="{BB962C8B-B14F-4D97-AF65-F5344CB8AC3E}">
        <p14:creationId xmlns:p14="http://schemas.microsoft.com/office/powerpoint/2010/main" val="349495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fade">
                                      <p:cBhvr>
                                        <p:cTn id="2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Summary</a:t>
            </a:r>
            <a:endParaRPr lang="en-US" dirty="0"/>
          </a:p>
        </p:txBody>
      </p:sp>
      <p:sp>
        <p:nvSpPr>
          <p:cNvPr id="3" name="Content Placeholder 2"/>
          <p:cNvSpPr>
            <a:spLocks noGrp="1"/>
          </p:cNvSpPr>
          <p:nvPr>
            <p:ph idx="1"/>
          </p:nvPr>
        </p:nvSpPr>
        <p:spPr>
          <a:xfrm>
            <a:off x="228600" y="1143000"/>
            <a:ext cx="8229600" cy="2895600"/>
          </a:xfrm>
        </p:spPr>
        <p:txBody>
          <a:bodyPr/>
          <a:lstStyle/>
          <a:p>
            <a:r>
              <a:rPr lang="en-US" dirty="0" smtClean="0"/>
              <a:t>About Clouds</a:t>
            </a:r>
          </a:p>
          <a:p>
            <a:r>
              <a:rPr lang="en-US" dirty="0" smtClean="0"/>
              <a:t>Cloud Rewards</a:t>
            </a:r>
          </a:p>
          <a:p>
            <a:r>
              <a:rPr lang="en-US" dirty="0" smtClean="0"/>
              <a:t>Getting Into The Cloud</a:t>
            </a:r>
          </a:p>
          <a:p>
            <a:r>
              <a:rPr lang="en-US" dirty="0"/>
              <a:t>5 Amazing Cloud Case </a:t>
            </a:r>
            <a:r>
              <a:rPr lang="en-US" dirty="0" smtClean="0"/>
              <a:t>Studies</a:t>
            </a:r>
          </a:p>
          <a:p>
            <a:pPr lvl="1"/>
            <a:r>
              <a:rPr lang="en-US" dirty="0" smtClean="0"/>
              <a:t>Rewards, Risks</a:t>
            </a:r>
            <a:r>
              <a:rPr lang="en-US" dirty="0"/>
              <a:t> </a:t>
            </a:r>
            <a:r>
              <a:rPr lang="en-US" dirty="0" smtClean="0"/>
              <a:t>&amp; Mitigations</a:t>
            </a:r>
          </a:p>
          <a:p>
            <a:r>
              <a:rPr lang="en-US" dirty="0" smtClean="0"/>
              <a:t>Testing in The Cloud</a:t>
            </a:r>
          </a:p>
          <a:p>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83</a:t>
            </a:fld>
            <a:endParaRPr lang="en-US"/>
          </a:p>
        </p:txBody>
      </p:sp>
      <p:sp>
        <p:nvSpPr>
          <p:cNvPr id="5" name="Content Placeholder 2"/>
          <p:cNvSpPr txBox="1">
            <a:spLocks/>
          </p:cNvSpPr>
          <p:nvPr/>
        </p:nvSpPr>
        <p:spPr>
          <a:xfrm>
            <a:off x="533400" y="5791200"/>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600" dirty="0" smtClean="0"/>
              <a:t>The latest version of this slide deck can be found at:</a:t>
            </a:r>
          </a:p>
          <a:p>
            <a:pPr marL="0" indent="0">
              <a:buNone/>
            </a:pPr>
            <a:r>
              <a:rPr lang="en-US" sz="1600" dirty="0">
                <a:hlinkClick r:id="rId2"/>
              </a:rPr>
              <a:t>http://www.setheliot.com/blog/bsc-east-2011</a:t>
            </a:r>
            <a:r>
              <a:rPr lang="en-US" sz="1600" dirty="0" smtClean="0">
                <a:hlinkClick r:id="rId2"/>
              </a:rPr>
              <a:t>/</a:t>
            </a:r>
            <a:r>
              <a:rPr lang="en-US" sz="1600" dirty="0" smtClean="0"/>
              <a:t> </a:t>
            </a:r>
            <a:endParaRPr lang="en-US" sz="1600"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1295400"/>
            <a:ext cx="3544176" cy="2280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26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lstStyle/>
          <a:p>
            <a:r>
              <a:rPr lang="en-US" sz="4000" dirty="0" smtClean="0"/>
              <a:t>References</a:t>
            </a:r>
            <a:endParaRPr lang="en-US" dirty="0"/>
          </a:p>
        </p:txBody>
      </p:sp>
      <p:sp>
        <p:nvSpPr>
          <p:cNvPr id="3" name="Content Placeholder 2"/>
          <p:cNvSpPr>
            <a:spLocks noGrp="1"/>
          </p:cNvSpPr>
          <p:nvPr>
            <p:ph idx="1"/>
          </p:nvPr>
        </p:nvSpPr>
        <p:spPr/>
        <p:txBody>
          <a:bodyPr>
            <a:normAutofit/>
          </a:bodyPr>
          <a:lstStyle/>
          <a:p>
            <a:pPr marL="0" indent="0">
              <a:buNone/>
            </a:pPr>
            <a:endParaRPr lang="en-US" sz="1400" dirty="0"/>
          </a:p>
          <a:p>
            <a:pPr marL="0" indent="0">
              <a:buNone/>
            </a:pPr>
            <a:endParaRPr lang="en-US" sz="1400" dirty="0"/>
          </a:p>
        </p:txBody>
      </p:sp>
      <p:sp>
        <p:nvSpPr>
          <p:cNvPr id="4" name="Slide Number Placeholder 3"/>
          <p:cNvSpPr>
            <a:spLocks noGrp="1"/>
          </p:cNvSpPr>
          <p:nvPr>
            <p:ph type="sldNum" sz="quarter" idx="12"/>
          </p:nvPr>
        </p:nvSpPr>
        <p:spPr/>
        <p:txBody>
          <a:bodyPr/>
          <a:lstStyle/>
          <a:p>
            <a:fld id="{0E80665F-2521-4C7E-AB43-782584C3C534}" type="slidenum">
              <a:rPr lang="en-US" smtClean="0"/>
              <a:t>84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260262325"/>
              </p:ext>
            </p:extLst>
          </p:nvPr>
        </p:nvGraphicFramePr>
        <p:xfrm>
          <a:off x="609600" y="609600"/>
          <a:ext cx="8305801" cy="5458548"/>
        </p:xfrm>
        <a:graphic>
          <a:graphicData uri="http://schemas.openxmlformats.org/drawingml/2006/table">
            <a:tbl>
              <a:tblPr bandRow="1">
                <a:tableStyleId>{3B4B98B0-60AC-42C2-AFA5-B58CD77FA1E5}</a:tableStyleId>
              </a:tblPr>
              <a:tblGrid>
                <a:gridCol w="1828800"/>
                <a:gridCol w="6477001"/>
              </a:tblGrid>
              <a:tr h="5738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smtClean="0">
                          <a:ln>
                            <a:noFill/>
                          </a:ln>
                          <a:solidFill>
                            <a:schemeClr val="tx1"/>
                          </a:solidFill>
                          <a:effectLst/>
                          <a:uLnTx/>
                          <a:uFillTx/>
                          <a:latin typeface="+mj-lt"/>
                          <a:ea typeface="+mn-ea"/>
                          <a:cs typeface="+mn-cs"/>
                        </a:rPr>
                        <a:t>[Staten, 2010]</a:t>
                      </a: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rPr>
                        <a:t>Could Cloud Computing Get Any More Confusing?</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hlinkClick r:id="rId2"/>
                        </a:rPr>
                        <a:t>http://blogs.forrester.com/james_staten/10-05-20-could_cloud_computing_get_any_more_confusing</a:t>
                      </a:r>
                      <a:r>
                        <a:rPr kumimoji="0" lang="en-US" sz="1400" b="0" i="0" u="none" strike="noStrike" kern="1200" cap="none" spc="0" normalizeH="0" baseline="0" noProof="0" dirty="0" smtClean="0">
                          <a:ln>
                            <a:noFill/>
                          </a:ln>
                          <a:solidFill>
                            <a:schemeClr val="tx1"/>
                          </a:solidFill>
                          <a:effectLst/>
                          <a:uLnTx/>
                          <a:uFillTx/>
                          <a:latin typeface="+mj-lt"/>
                          <a:ea typeface="+mn-ea"/>
                          <a:cs typeface="+mn-cs"/>
                        </a:rPr>
                        <a:t>  James Staten, Forrester Research;  May 20, 2010</a:t>
                      </a:r>
                    </a:p>
                  </a:txBody>
                  <a:tcPr/>
                </a:tc>
              </a:tr>
              <a:tr h="5738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dirty="0" smtClean="0">
                          <a:ln>
                            <a:noFill/>
                          </a:ln>
                          <a:solidFill>
                            <a:schemeClr val="tx1"/>
                          </a:solidFill>
                          <a:effectLst/>
                          <a:uLnTx/>
                          <a:uFillTx/>
                          <a:latin typeface="+mj-lt"/>
                        </a:rPr>
                        <a:t>[Intel, 2011]</a:t>
                      </a:r>
                      <a:endParaRPr kumimoji="0" lang="en-US" sz="1400" b="0" i="0" u="none" strike="noStrike" kern="1200" cap="none" spc="0" normalizeH="0" baseline="0" dirty="0" smtClean="0">
                        <a:ln>
                          <a:noFill/>
                        </a:ln>
                        <a:solidFill>
                          <a:schemeClr val="tx1"/>
                        </a:solidFill>
                        <a:effectLst/>
                        <a:uLnTx/>
                        <a:uFillTx/>
                        <a:latin typeface="+mj-lt"/>
                        <a:ea typeface="+mn-ea"/>
                        <a:cs typeface="+mn-cs"/>
                      </a:endParaRP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u="none" strike="noStrike" kern="1200" cap="none" spc="0" normalizeH="0" baseline="0" noProof="0" dirty="0" smtClean="0">
                          <a:ln>
                            <a:noFill/>
                          </a:ln>
                          <a:solidFill>
                            <a:schemeClr val="tx1"/>
                          </a:solidFill>
                          <a:effectLst/>
                          <a:uLnTx/>
                          <a:uFillTx/>
                          <a:latin typeface="+mj-lt"/>
                        </a:rPr>
                        <a:t>Intel Labs Invests $30M in the Future of Cloud and Embedded Computing with the Opening of Latest Intel Science and Technology Centers, August 3, 2011;  </a:t>
                      </a:r>
                      <a:r>
                        <a:rPr kumimoji="0" lang="en-US" sz="1400" u="none" strike="noStrike" kern="1200" cap="none" spc="0" normalizeH="0" baseline="0" noProof="0" dirty="0" smtClean="0">
                          <a:ln>
                            <a:noFill/>
                          </a:ln>
                          <a:solidFill>
                            <a:schemeClr val="tx1"/>
                          </a:solidFill>
                          <a:effectLst/>
                          <a:uLnTx/>
                          <a:uFillTx/>
                          <a:latin typeface="+mj-lt"/>
                          <a:hlinkClick r:id="rId3"/>
                        </a:rPr>
                        <a:t>http://intel.ly/oGmubX</a:t>
                      </a:r>
                      <a:r>
                        <a:rPr kumimoji="0" lang="en-US" sz="1400" u="none" strike="noStrike" kern="1200" cap="none" spc="0" normalizeH="0" baseline="0" noProof="0" dirty="0" smtClean="0">
                          <a:ln>
                            <a:noFill/>
                          </a:ln>
                          <a:solidFill>
                            <a:schemeClr val="tx1"/>
                          </a:solidFill>
                          <a:effectLst/>
                          <a:uLnTx/>
                          <a:uFillTx/>
                          <a:latin typeface="+mj-lt"/>
                        </a:rPr>
                        <a:t> </a:t>
                      </a:r>
                      <a:endParaRPr kumimoji="0" lang="en-US" sz="1400" b="0" i="0" u="none" strike="noStrike" kern="1200" cap="none" spc="0" normalizeH="0" baseline="0" noProof="0" dirty="0" smtClean="0">
                        <a:ln>
                          <a:noFill/>
                        </a:ln>
                        <a:solidFill>
                          <a:schemeClr val="tx1"/>
                        </a:solidFill>
                        <a:effectLst/>
                        <a:uLnTx/>
                        <a:uFillTx/>
                        <a:latin typeface="+mj-lt"/>
                        <a:ea typeface="+mn-ea"/>
                        <a:cs typeface="+mn-cs"/>
                      </a:endParaRPr>
                    </a:p>
                  </a:txBody>
                  <a:tcPr/>
                </a:tc>
              </a:tr>
              <a:tr h="5691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smtClean="0">
                          <a:ln>
                            <a:noFill/>
                          </a:ln>
                          <a:solidFill>
                            <a:schemeClr val="tx1"/>
                          </a:solidFill>
                          <a:effectLst/>
                          <a:uLnTx/>
                          <a:uFillTx/>
                          <a:latin typeface="+mj-lt"/>
                          <a:ea typeface="+mn-ea"/>
                          <a:cs typeface="+mn-cs"/>
                        </a:rPr>
                        <a:t>[</a:t>
                      </a:r>
                      <a:r>
                        <a:rPr kumimoji="0" lang="en-US" sz="1400" b="0" i="0" u="none" strike="noStrike" kern="1200" cap="none" spc="0" normalizeH="0" baseline="0" dirty="0" err="1" smtClean="0">
                          <a:ln>
                            <a:noFill/>
                          </a:ln>
                          <a:solidFill>
                            <a:schemeClr val="tx1"/>
                          </a:solidFill>
                          <a:effectLst/>
                          <a:uLnTx/>
                          <a:uFillTx/>
                          <a:latin typeface="+mj-lt"/>
                          <a:ea typeface="+mn-ea"/>
                          <a:cs typeface="+mn-cs"/>
                        </a:rPr>
                        <a:t>Hinchcliffe</a:t>
                      </a:r>
                      <a:r>
                        <a:rPr kumimoji="0" lang="en-US" sz="1400" b="0" i="0" u="none" strike="noStrike" kern="1200" cap="none" spc="0" normalizeH="0" baseline="0" dirty="0" smtClean="0">
                          <a:ln>
                            <a:noFill/>
                          </a:ln>
                          <a:solidFill>
                            <a:schemeClr val="tx1"/>
                          </a:solidFill>
                          <a:effectLst/>
                          <a:uLnTx/>
                          <a:uFillTx/>
                          <a:latin typeface="+mj-lt"/>
                          <a:ea typeface="+mn-ea"/>
                          <a:cs typeface="+mn-cs"/>
                        </a:rPr>
                        <a:t>, 2009]</a:t>
                      </a: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hlinkClick r:id="rId4"/>
                        </a:rPr>
                        <a:t>http://www.zdnet.com/blog/hinchcliffe/cloud-computing-and-the-return-of-the-platform-wars/303</a:t>
                      </a:r>
                      <a:r>
                        <a:rPr kumimoji="0" lang="en-US" sz="1400" b="0" i="0" u="none" strike="noStrike" kern="1200" cap="none" spc="0" normalizeH="0" baseline="0" noProof="0" dirty="0" smtClean="0">
                          <a:ln>
                            <a:noFill/>
                          </a:ln>
                          <a:solidFill>
                            <a:schemeClr val="tx1"/>
                          </a:solidFill>
                          <a:effectLst/>
                          <a:uLnTx/>
                          <a:uFillTx/>
                          <a:latin typeface="+mj-lt"/>
                          <a:ea typeface="+mn-ea"/>
                          <a:cs typeface="+mn-cs"/>
                        </a:rPr>
                        <a:t> , March 2009</a:t>
                      </a:r>
                    </a:p>
                  </a:txBody>
                  <a:tcPr/>
                </a:tc>
              </a:tr>
              <a:tr h="5691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smtClean="0">
                          <a:ln>
                            <a:noFill/>
                          </a:ln>
                          <a:solidFill>
                            <a:schemeClr val="tx1"/>
                          </a:solidFill>
                          <a:effectLst/>
                          <a:uLnTx/>
                          <a:uFillTx/>
                          <a:latin typeface="+mj-lt"/>
                          <a:ea typeface="+mn-ea"/>
                          <a:cs typeface="+mn-cs"/>
                        </a:rPr>
                        <a:t>[R&amp;M, 2010]</a:t>
                      </a: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hlinkClick r:id="rId5"/>
                        </a:rPr>
                        <a:t>http://www.researchandmarkets.com/reportinfo.asp?cat_id=0&amp;report_id=1395650</a:t>
                      </a:r>
                      <a:r>
                        <a:rPr kumimoji="0" lang="en-US" sz="1400" b="0" i="0" u="none" strike="noStrike" kern="1200" cap="none" spc="0" normalizeH="0" baseline="0" noProof="0" dirty="0" smtClean="0">
                          <a:ln>
                            <a:noFill/>
                          </a:ln>
                          <a:solidFill>
                            <a:schemeClr val="tx1"/>
                          </a:solidFill>
                          <a:effectLst/>
                          <a:uLnTx/>
                          <a:uFillTx/>
                          <a:latin typeface="+mj-lt"/>
                          <a:ea typeface="+mn-ea"/>
                          <a:cs typeface="+mn-cs"/>
                        </a:rPr>
                        <a:t> , Oct 2010</a:t>
                      </a:r>
                    </a:p>
                  </a:txBody>
                  <a:tcPr/>
                </a:tc>
              </a:tr>
              <a:tr h="5691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smtClean="0">
                          <a:ln>
                            <a:noFill/>
                          </a:ln>
                          <a:solidFill>
                            <a:schemeClr val="tx1"/>
                          </a:solidFill>
                          <a:effectLst/>
                          <a:uLnTx/>
                          <a:uFillTx/>
                          <a:latin typeface="+mj-lt"/>
                          <a:ea typeface="+mn-ea"/>
                          <a:cs typeface="+mn-cs"/>
                        </a:rPr>
                        <a:t>[Forbes, 2011]</a:t>
                      </a: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hlinkClick r:id="rId6"/>
                        </a:rPr>
                        <a:t>http://www.forbes.com/sites/kevinjackson/2011/04/19/cloud-to-command-90-of-microsofts-rd-budget/</a:t>
                      </a:r>
                      <a:r>
                        <a:rPr kumimoji="0" lang="en-US" sz="1400" b="0" i="0" u="none" strike="noStrike" kern="1200" cap="none" spc="0" normalizeH="0" baseline="0" noProof="0" dirty="0" smtClean="0">
                          <a:ln>
                            <a:noFill/>
                          </a:ln>
                          <a:solidFill>
                            <a:schemeClr val="tx1"/>
                          </a:solidFill>
                          <a:effectLst/>
                          <a:uLnTx/>
                          <a:uFillTx/>
                          <a:latin typeface="+mj-lt"/>
                          <a:ea typeface="+mn-ea"/>
                          <a:cs typeface="+mn-cs"/>
                        </a:rPr>
                        <a:t> , April 2011</a:t>
                      </a:r>
                    </a:p>
                  </a:txBody>
                  <a:tcPr/>
                </a:tc>
              </a:tr>
              <a:tr h="5691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smtClean="0">
                          <a:ln>
                            <a:noFill/>
                          </a:ln>
                          <a:solidFill>
                            <a:schemeClr val="tx1"/>
                          </a:solidFill>
                          <a:effectLst/>
                          <a:uLnTx/>
                          <a:uFillTx/>
                          <a:latin typeface="+mj-lt"/>
                          <a:ea typeface="+mn-ea"/>
                          <a:cs typeface="+mn-cs"/>
                        </a:rPr>
                        <a:t>[CCJ, 2011]</a:t>
                      </a: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hlinkClick r:id="rId7"/>
                        </a:rPr>
                        <a:t>http://cloudcomputing.sys-con.com/node/1662284</a:t>
                      </a:r>
                      <a:r>
                        <a:rPr kumimoji="0" lang="en-US" sz="1400" b="0" i="0" u="none" strike="noStrike" kern="1200" cap="none" spc="0" normalizeH="0" baseline="0" noProof="0" dirty="0" smtClean="0">
                          <a:ln>
                            <a:noFill/>
                          </a:ln>
                          <a:solidFill>
                            <a:schemeClr val="tx1"/>
                          </a:solidFill>
                          <a:effectLst/>
                          <a:uLnTx/>
                          <a:uFillTx/>
                          <a:latin typeface="+mj-lt"/>
                          <a:ea typeface="+mn-ea"/>
                          <a:cs typeface="+mn-cs"/>
                        </a:rPr>
                        <a:t> , Feb 2011</a:t>
                      </a:r>
                    </a:p>
                  </a:txBody>
                  <a:tcPr/>
                </a:tc>
              </a:tr>
              <a:tr h="5691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smtClean="0">
                          <a:ln>
                            <a:noFill/>
                          </a:ln>
                          <a:solidFill>
                            <a:schemeClr val="tx1"/>
                          </a:solidFill>
                          <a:effectLst/>
                          <a:uLnTx/>
                          <a:uFillTx/>
                          <a:latin typeface="+mj-lt"/>
                          <a:ea typeface="+mn-ea"/>
                          <a:cs typeface="+mn-cs"/>
                        </a:rPr>
                        <a:t>[FISMA, 2002]</a:t>
                      </a:r>
                    </a:p>
                  </a:txBody>
                  <a:tcPr/>
                </a:tc>
                <a:tc>
                  <a:txBody>
                    <a:bodyPr/>
                    <a:lstStyle/>
                    <a:p>
                      <a:pPr rtl="0" fontAlgn="ctr"/>
                      <a:r>
                        <a:rPr lang="en-US" sz="1400" dirty="0" smtClean="0">
                          <a:effectLst/>
                          <a:latin typeface="+mj-lt"/>
                          <a:hlinkClick r:id="rId8"/>
                        </a:rPr>
                        <a:t>http://en.wikipedia.org/wiki/Federal_Information_Security_Management_Act_of_2002</a:t>
                      </a:r>
                      <a:r>
                        <a:rPr lang="en-US" sz="1400" dirty="0" smtClean="0">
                          <a:effectLst/>
                          <a:latin typeface="+mj-lt"/>
                        </a:rPr>
                        <a:t> </a:t>
                      </a:r>
                    </a:p>
                    <a:p>
                      <a:pPr rtl="0" fontAlgn="ctr"/>
                      <a:endParaRPr lang="en-US" sz="1400" dirty="0" smtClean="0">
                        <a:effectLst/>
                        <a:latin typeface="+mj-lt"/>
                      </a:endParaRPr>
                    </a:p>
                  </a:txBody>
                  <a:tcPr/>
                </a:tc>
              </a:tr>
              <a:tr h="5691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smtClean="0">
                          <a:ln>
                            <a:noFill/>
                          </a:ln>
                          <a:solidFill>
                            <a:schemeClr val="tx1"/>
                          </a:solidFill>
                          <a:effectLst/>
                          <a:uLnTx/>
                          <a:uFillTx/>
                          <a:latin typeface="+mj-lt"/>
                          <a:ea typeface="+mn-ea"/>
                          <a:cs typeface="+mn-cs"/>
                        </a:rPr>
                        <a:t>[Cloud Tweaks, 2011]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smtClean="0">
                          <a:ln>
                            <a:noFill/>
                          </a:ln>
                          <a:solidFill>
                            <a:schemeClr val="tx1"/>
                          </a:solidFill>
                          <a:effectLst/>
                          <a:uLnTx/>
                          <a:uFillTx/>
                          <a:latin typeface="+mj-lt"/>
                          <a:ea typeface="+mn-ea"/>
                          <a:cs typeface="+mn-cs"/>
                          <a:hlinkClick r:id="rId9"/>
                        </a:rPr>
                        <a:t>http://www.cloudtweaks.com/2011/08/3-handy-cloud-computing-price-comparison-engines/</a:t>
                      </a:r>
                      <a:r>
                        <a:rPr kumimoji="0" lang="en-US" sz="1400" b="0" i="0" u="none" strike="noStrike" kern="1200" cap="none" spc="0" normalizeH="0" baseline="0" dirty="0" smtClean="0">
                          <a:ln>
                            <a:noFill/>
                          </a:ln>
                          <a:solidFill>
                            <a:schemeClr val="tx1"/>
                          </a:solidFill>
                          <a:effectLst/>
                          <a:uLnTx/>
                          <a:uFillTx/>
                          <a:latin typeface="+mj-lt"/>
                          <a:ea typeface="+mn-ea"/>
                          <a:cs typeface="+mn-cs"/>
                        </a:rPr>
                        <a:t>, August 2011</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smtClean="0">
                        <a:ln>
                          <a:noFill/>
                        </a:ln>
                        <a:solidFill>
                          <a:schemeClr val="tx1"/>
                        </a:solidFill>
                        <a:effectLst/>
                        <a:uLnTx/>
                        <a:uFillTx/>
                        <a:latin typeface="+mj-lt"/>
                        <a:ea typeface="+mn-ea"/>
                        <a:cs typeface="+mn-cs"/>
                      </a:endParaRPr>
                    </a:p>
                  </a:txBody>
                  <a:tcPr/>
                </a:tc>
              </a:tr>
            </a:tbl>
          </a:graphicData>
        </a:graphic>
      </p:graphicFrame>
    </p:spTree>
    <p:extLst>
      <p:ext uri="{BB962C8B-B14F-4D97-AF65-F5344CB8AC3E}">
        <p14:creationId xmlns:p14="http://schemas.microsoft.com/office/powerpoint/2010/main" val="3097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lstStyle/>
          <a:p>
            <a:r>
              <a:rPr lang="en-US" sz="4000" dirty="0" smtClean="0"/>
              <a:t>References</a:t>
            </a:r>
            <a:endParaRPr lang="en-US" dirty="0"/>
          </a:p>
        </p:txBody>
      </p:sp>
      <p:sp>
        <p:nvSpPr>
          <p:cNvPr id="3" name="Content Placeholder 2"/>
          <p:cNvSpPr>
            <a:spLocks noGrp="1"/>
          </p:cNvSpPr>
          <p:nvPr>
            <p:ph idx="1"/>
          </p:nvPr>
        </p:nvSpPr>
        <p:spPr/>
        <p:txBody>
          <a:bodyPr>
            <a:normAutofit/>
          </a:bodyPr>
          <a:lstStyle/>
          <a:p>
            <a:pPr marL="0" indent="0">
              <a:buNone/>
            </a:pPr>
            <a:endParaRPr lang="en-US" sz="1400" dirty="0"/>
          </a:p>
          <a:p>
            <a:pPr marL="0" indent="0">
              <a:buNone/>
            </a:pPr>
            <a:endParaRPr lang="en-US" sz="1400" dirty="0"/>
          </a:p>
        </p:txBody>
      </p:sp>
      <p:sp>
        <p:nvSpPr>
          <p:cNvPr id="4" name="Slide Number Placeholder 3"/>
          <p:cNvSpPr>
            <a:spLocks noGrp="1"/>
          </p:cNvSpPr>
          <p:nvPr>
            <p:ph type="sldNum" sz="quarter" idx="12"/>
          </p:nvPr>
        </p:nvSpPr>
        <p:spPr/>
        <p:txBody>
          <a:bodyPr/>
          <a:lstStyle/>
          <a:p>
            <a:fld id="{0E80665F-2521-4C7E-AB43-782584C3C534}" type="slidenum">
              <a:rPr lang="en-US" smtClean="0"/>
              <a:t>85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82981566"/>
              </p:ext>
            </p:extLst>
          </p:nvPr>
        </p:nvGraphicFramePr>
        <p:xfrm>
          <a:off x="609600" y="609600"/>
          <a:ext cx="8305801" cy="4700883"/>
        </p:xfrm>
        <a:graphic>
          <a:graphicData uri="http://schemas.openxmlformats.org/drawingml/2006/table">
            <a:tbl>
              <a:tblPr bandRow="1">
                <a:tableStyleId>{3B4B98B0-60AC-42C2-AFA5-B58CD77FA1E5}</a:tableStyleId>
              </a:tblPr>
              <a:tblGrid>
                <a:gridCol w="1828800"/>
                <a:gridCol w="6477001"/>
              </a:tblGrid>
              <a:tr h="5738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smtClean="0">
                          <a:ln>
                            <a:noFill/>
                          </a:ln>
                          <a:solidFill>
                            <a:schemeClr val="tx1"/>
                          </a:solidFill>
                          <a:effectLst/>
                          <a:uLnTx/>
                          <a:uFillTx/>
                          <a:latin typeface="+mj-lt"/>
                          <a:ea typeface="+mn-ea"/>
                          <a:cs typeface="+mn-cs"/>
                        </a:rPr>
                        <a:t>[Google Cluster, 2008]</a:t>
                      </a: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rPr>
                        <a:t>Jeff Dean, Google IO Conference 2008, via Stephen </a:t>
                      </a:r>
                      <a:r>
                        <a:rPr kumimoji="0" lang="en-US" sz="1400" b="0" i="0" u="none" strike="noStrike" kern="1200" cap="none" spc="0" normalizeH="0" baseline="0" noProof="0" dirty="0" err="1" smtClean="0">
                          <a:ln>
                            <a:noFill/>
                          </a:ln>
                          <a:solidFill>
                            <a:schemeClr val="tx1"/>
                          </a:solidFill>
                          <a:effectLst/>
                          <a:uLnTx/>
                          <a:uFillTx/>
                          <a:latin typeface="+mj-lt"/>
                          <a:ea typeface="+mn-ea"/>
                          <a:cs typeface="+mn-cs"/>
                        </a:rPr>
                        <a:t>Shankland</a:t>
                      </a:r>
                      <a:r>
                        <a:rPr kumimoji="0" lang="en-US" sz="1400" b="0" i="0" u="none" strike="noStrike" kern="1200" cap="none" spc="0" normalizeH="0" baseline="0" noProof="0" dirty="0" smtClean="0">
                          <a:ln>
                            <a:noFill/>
                          </a:ln>
                          <a:solidFill>
                            <a:schemeClr val="tx1"/>
                          </a:solidFill>
                          <a:effectLst/>
                          <a:uLnTx/>
                          <a:uFillTx/>
                          <a:latin typeface="+mj-lt"/>
                          <a:ea typeface="+mn-ea"/>
                          <a:cs typeface="+mn-cs"/>
                        </a:rPr>
                        <a:t>, CNET </a:t>
                      </a:r>
                      <a:r>
                        <a:rPr kumimoji="0" lang="en-US" sz="1400" b="0" i="0" u="none" strike="noStrike" kern="1200" cap="none" spc="0" normalizeH="0" baseline="0" noProof="0" dirty="0" smtClean="0">
                          <a:ln>
                            <a:noFill/>
                          </a:ln>
                          <a:solidFill>
                            <a:schemeClr val="tx1"/>
                          </a:solidFill>
                          <a:effectLst/>
                          <a:uLnTx/>
                          <a:uFillTx/>
                          <a:latin typeface="+mj-lt"/>
                          <a:ea typeface="+mn-ea"/>
                          <a:cs typeface="+mn-cs"/>
                          <a:hlinkClick r:id="rId2"/>
                        </a:rPr>
                        <a:t>http://news.cnet.com/8301-10784_3-9955184-7.html</a:t>
                      </a:r>
                      <a:r>
                        <a:rPr kumimoji="0" lang="en-US" sz="1400" b="0" i="0" u="none" strike="noStrike" kern="1200" cap="none" spc="0" normalizeH="0" baseline="0" noProof="0" dirty="0" smtClean="0">
                          <a:ln>
                            <a:noFill/>
                          </a:ln>
                          <a:solidFill>
                            <a:schemeClr val="tx1"/>
                          </a:solidFill>
                          <a:effectLst/>
                          <a:uLnTx/>
                          <a:uFillTx/>
                          <a:latin typeface="+mj-lt"/>
                          <a:ea typeface="+mn-ea"/>
                          <a:cs typeface="+mn-cs"/>
                        </a:rPr>
                        <a:t> </a:t>
                      </a:r>
                    </a:p>
                  </a:txBody>
                  <a:tcPr/>
                </a:tc>
              </a:tr>
              <a:tr h="5691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smtClean="0">
                          <a:ln>
                            <a:noFill/>
                          </a:ln>
                          <a:solidFill>
                            <a:schemeClr val="tx1"/>
                          </a:solidFill>
                          <a:effectLst/>
                          <a:uLnTx/>
                          <a:uFillTx/>
                          <a:latin typeface="+mj-lt"/>
                          <a:ea typeface="+mn-ea"/>
                          <a:cs typeface="+mn-cs"/>
                        </a:rPr>
                        <a:t>[MAP Toolkit]</a:t>
                      </a: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400" b="0" dirty="0" smtClean="0">
                          <a:solidFill>
                            <a:schemeClr val="tx1"/>
                          </a:solidFill>
                          <a:latin typeface="+mj-lt"/>
                        </a:rPr>
                        <a:t>Microsoft Assessment and Planning (MAP) Toolkit for </a:t>
                      </a:r>
                      <a:br>
                        <a:rPr lang="en-US" sz="1400" b="0" dirty="0" smtClean="0">
                          <a:solidFill>
                            <a:schemeClr val="tx1"/>
                          </a:solidFill>
                          <a:latin typeface="+mj-lt"/>
                        </a:rPr>
                      </a:br>
                      <a:r>
                        <a:rPr lang="en-US" sz="1400" b="0" dirty="0" smtClean="0">
                          <a:solidFill>
                            <a:schemeClr val="tx1"/>
                          </a:solidFill>
                          <a:latin typeface="+mj-lt"/>
                        </a:rPr>
                        <a:t>Windows Azure Platform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400" b="0" dirty="0" smtClean="0">
                          <a:solidFill>
                            <a:schemeClr val="tx1"/>
                          </a:solidFill>
                          <a:latin typeface="+mj-lt"/>
                          <a:hlinkClick r:id="rId3"/>
                        </a:rPr>
                        <a:t>http://technet.microsoft.com/en-us/solutionaccelerators/gg581074</a:t>
                      </a:r>
                      <a:r>
                        <a:rPr lang="en-US" sz="1400" b="0" dirty="0" smtClean="0">
                          <a:solidFill>
                            <a:schemeClr val="tx1"/>
                          </a:solidFill>
                          <a:latin typeface="+mj-lt"/>
                        </a:rPr>
                        <a:t> </a:t>
                      </a:r>
                      <a:endParaRPr kumimoji="0" lang="en-US" sz="1400" b="0" i="0" u="none" strike="noStrike" kern="1200" cap="none" spc="0" normalizeH="0" baseline="0" noProof="0" dirty="0" smtClean="0">
                        <a:ln>
                          <a:noFill/>
                        </a:ln>
                        <a:solidFill>
                          <a:schemeClr val="tx1"/>
                        </a:solidFill>
                        <a:effectLst/>
                        <a:uLnTx/>
                        <a:uFillTx/>
                        <a:latin typeface="+mj-lt"/>
                        <a:ea typeface="+mn-ea"/>
                        <a:cs typeface="+mn-cs"/>
                      </a:endParaRPr>
                    </a:p>
                  </a:txBody>
                  <a:tcPr/>
                </a:tc>
              </a:tr>
              <a:tr h="5691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smtClean="0">
                          <a:ln>
                            <a:noFill/>
                          </a:ln>
                          <a:solidFill>
                            <a:schemeClr val="tx1"/>
                          </a:solidFill>
                          <a:effectLst/>
                          <a:uLnTx/>
                          <a:uFillTx/>
                          <a:latin typeface="+mj-lt"/>
                          <a:ea typeface="+mn-ea"/>
                          <a:cs typeface="+mn-cs"/>
                        </a:rPr>
                        <a:t>[AWS Whitepaper]</a:t>
                      </a: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400" b="0" kern="1200" dirty="0" smtClean="0">
                          <a:solidFill>
                            <a:schemeClr val="tx1"/>
                          </a:solidFill>
                          <a:latin typeface="+mj-lt"/>
                          <a:ea typeface="+mn-ea"/>
                          <a:cs typeface="+mn-cs"/>
                        </a:rPr>
                        <a:t>Migrating your Existing Applications to the AWS Cloud (with 3 example scenarios)  Oct 2010</a:t>
                      </a:r>
                      <a:endParaRPr lang="en-US" sz="1400" b="0" kern="1200" noProof="0" dirty="0" smtClean="0">
                        <a:solidFill>
                          <a:schemeClr val="tx1"/>
                        </a:solidFill>
                        <a:latin typeface="+mj-lt"/>
                        <a:ea typeface="+mn-ea"/>
                        <a:cs typeface="+mn-cs"/>
                        <a:hlinkClick r:id="rId4"/>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hlinkClick r:id="rId4"/>
                        </a:rPr>
                        <a:t>http://d36cz9buwru1tt.cloudfront.net/CloudMigration-main.pdf</a:t>
                      </a:r>
                      <a:r>
                        <a:rPr kumimoji="0" lang="en-US" sz="1400" b="0" i="0" u="none" strike="noStrike" kern="1200" cap="none" spc="0" normalizeH="0" baseline="0" noProof="0" dirty="0" smtClean="0">
                          <a:ln>
                            <a:noFill/>
                          </a:ln>
                          <a:solidFill>
                            <a:schemeClr val="tx1"/>
                          </a:solidFill>
                          <a:effectLst/>
                          <a:uLnTx/>
                          <a:uFillTx/>
                          <a:latin typeface="+mj-lt"/>
                          <a:ea typeface="+mn-ea"/>
                          <a:cs typeface="+mn-cs"/>
                        </a:rPr>
                        <a:t> </a:t>
                      </a:r>
                    </a:p>
                  </a:txBody>
                  <a:tcPr/>
                </a:tc>
              </a:tr>
              <a:tr h="5691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smtClean="0">
                          <a:ln>
                            <a:noFill/>
                          </a:ln>
                          <a:solidFill>
                            <a:schemeClr val="tx1"/>
                          </a:solidFill>
                          <a:effectLst/>
                          <a:uLnTx/>
                          <a:uFillTx/>
                          <a:latin typeface="+mj-lt"/>
                          <a:ea typeface="+mn-ea"/>
                          <a:cs typeface="+mn-cs"/>
                        </a:rPr>
                        <a:t>[</a:t>
                      </a:r>
                      <a:r>
                        <a:rPr kumimoji="0" lang="en-US" sz="1400" b="0" i="0" u="none" strike="noStrike" kern="1200" cap="none" spc="0" normalizeH="0" baseline="0" noProof="0" dirty="0" smtClean="0">
                          <a:ln>
                            <a:noFill/>
                          </a:ln>
                          <a:solidFill>
                            <a:schemeClr val="tx1"/>
                          </a:solidFill>
                          <a:effectLst/>
                          <a:uLnTx/>
                          <a:uFillTx/>
                          <a:latin typeface="+mj-lt"/>
                          <a:ea typeface="+mn-ea"/>
                          <a:cs typeface="+mn-cs"/>
                        </a:rPr>
                        <a:t>Berkeley </a:t>
                      </a:r>
                      <a:r>
                        <a:rPr kumimoji="0" lang="en-US" sz="1400" b="0" i="0" u="none" strike="noStrike" kern="1200" cap="none" spc="0" normalizeH="0" baseline="0" dirty="0" smtClean="0">
                          <a:ln>
                            <a:noFill/>
                          </a:ln>
                          <a:solidFill>
                            <a:schemeClr val="tx1"/>
                          </a:solidFill>
                          <a:effectLst/>
                          <a:uLnTx/>
                          <a:uFillTx/>
                          <a:latin typeface="+mj-lt"/>
                          <a:ea typeface="+mn-ea"/>
                          <a:cs typeface="+mn-cs"/>
                        </a:rPr>
                        <a:t>2009]</a:t>
                      </a: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rPr>
                        <a:t>Above the Clouds: A Berkeley View of Cloud Computing</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rPr>
                        <a:t>Feb 2009</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hlinkClick r:id="rId5"/>
                        </a:rPr>
                        <a:t>http://www.eecs.berkeley.edu/Pubs/TechRpts/2009/EECS-2009-28.pdf</a:t>
                      </a:r>
                      <a:r>
                        <a:rPr kumimoji="0" lang="en-US" sz="1400" b="0" i="0" u="none" strike="noStrike" kern="1200" cap="none" spc="0" normalizeH="0" baseline="0" noProof="0" dirty="0" smtClean="0">
                          <a:ln>
                            <a:noFill/>
                          </a:ln>
                          <a:solidFill>
                            <a:schemeClr val="tx1"/>
                          </a:solidFill>
                          <a:effectLst/>
                          <a:uLnTx/>
                          <a:uFillTx/>
                          <a:latin typeface="+mj-lt"/>
                          <a:ea typeface="+mn-ea"/>
                          <a:cs typeface="+mn-cs"/>
                        </a:rPr>
                        <a:t> </a:t>
                      </a:r>
                    </a:p>
                  </a:txBody>
                  <a:tcPr/>
                </a:tc>
              </a:tr>
              <a:tr h="5691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smtClean="0">
                          <a:ln>
                            <a:noFill/>
                          </a:ln>
                          <a:solidFill>
                            <a:schemeClr val="tx1"/>
                          </a:solidFill>
                          <a:effectLst/>
                          <a:uLnTx/>
                          <a:uFillTx/>
                          <a:latin typeface="+mj-lt"/>
                          <a:ea typeface="+mn-ea"/>
                          <a:cs typeface="+mn-cs"/>
                        </a:rPr>
                        <a:t>[Microsoft DC, 2011]</a:t>
                      </a: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rPr>
                        <a:t>Microsoft GFS Datacenter Tour (4:53)</a:t>
                      </a:r>
                      <a:endParaRPr kumimoji="0" lang="en-US" sz="1400" b="0" i="0" u="none" strike="noStrike" kern="1200" cap="none" spc="0" normalizeH="0" baseline="0" noProof="0" dirty="0" smtClean="0">
                        <a:ln>
                          <a:noFill/>
                        </a:ln>
                        <a:solidFill>
                          <a:schemeClr val="tx1"/>
                        </a:solidFill>
                        <a:effectLst/>
                        <a:uLnTx/>
                        <a:uFillTx/>
                        <a:latin typeface="+mj-lt"/>
                        <a:ea typeface="+mn-ea"/>
                        <a:cs typeface="+mn-cs"/>
                        <a:hlinkClick r:id=""/>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hlinkClick r:id=""/>
                        </a:rPr>
                        <a:t>http://www.youtube.com/watch?v=hOxA1l1pQIw</a:t>
                      </a:r>
                      <a:r>
                        <a:rPr kumimoji="0" lang="en-US" sz="1400" b="0" i="0" u="none" strike="noStrike" kern="1200" cap="none" spc="0" normalizeH="0" baseline="0" noProof="0" dirty="0" smtClean="0">
                          <a:ln>
                            <a:noFill/>
                          </a:ln>
                          <a:solidFill>
                            <a:schemeClr val="tx1"/>
                          </a:solidFill>
                          <a:effectLst/>
                          <a:uLnTx/>
                          <a:uFillTx/>
                          <a:latin typeface="+mj-lt"/>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schemeClr val="tx1"/>
                        </a:solidFill>
                        <a:effectLst/>
                        <a:uLnTx/>
                        <a:uFillTx/>
                        <a:latin typeface="+mj-lt"/>
                        <a:ea typeface="+mn-ea"/>
                        <a:cs typeface="+mn-cs"/>
                      </a:endParaRPr>
                    </a:p>
                  </a:txBody>
                  <a:tcPr/>
                </a:tc>
              </a:tr>
              <a:tr h="5691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smtClean="0">
                          <a:ln>
                            <a:noFill/>
                          </a:ln>
                          <a:solidFill>
                            <a:schemeClr val="tx1"/>
                          </a:solidFill>
                          <a:effectLst/>
                          <a:uLnTx/>
                          <a:uFillTx/>
                          <a:latin typeface="+mj-lt"/>
                          <a:ea typeface="+mn-ea"/>
                          <a:cs typeface="+mn-cs"/>
                        </a:rPr>
                        <a:t>[Cloud SLAs]</a:t>
                      </a:r>
                    </a:p>
                  </a:txBody>
                  <a:tcPr/>
                </a:tc>
                <a:tc>
                  <a:txBody>
                    <a:bodyPr/>
                    <a:lstStyle/>
                    <a:p>
                      <a:pPr rtl="0" fontAlgn="ctr"/>
                      <a:r>
                        <a:rPr lang="en-US" sz="1400" kern="1200" dirty="0" smtClean="0">
                          <a:solidFill>
                            <a:schemeClr val="tx1"/>
                          </a:solidFill>
                          <a:effectLst/>
                          <a:latin typeface="+mj-lt"/>
                          <a:ea typeface="+mn-ea"/>
                          <a:cs typeface="+mn-cs"/>
                          <a:hlinkClick r:id="rId6"/>
                        </a:rPr>
                        <a:t>http://www.microsoft.com/windowsazure/sla/</a:t>
                      </a:r>
                      <a:endParaRPr lang="en-US" sz="1400" dirty="0" smtClean="0">
                        <a:effectLst/>
                        <a:latin typeface="+mj-lt"/>
                      </a:endParaRPr>
                    </a:p>
                    <a:p>
                      <a:pPr rtl="0" fontAlgn="ctr"/>
                      <a:r>
                        <a:rPr lang="en-US" sz="1400" kern="1200" dirty="0" smtClean="0">
                          <a:solidFill>
                            <a:schemeClr val="tx1"/>
                          </a:solidFill>
                          <a:effectLst/>
                          <a:latin typeface="+mj-lt"/>
                          <a:ea typeface="+mn-ea"/>
                          <a:cs typeface="+mn-cs"/>
                          <a:hlinkClick r:id="rId7"/>
                        </a:rPr>
                        <a:t>http://aws.amazon.com/ec2-sla/</a:t>
                      </a:r>
                      <a:endParaRPr lang="en-US" sz="1400" dirty="0" smtClean="0">
                        <a:effectLst/>
                        <a:latin typeface="+mj-lt"/>
                      </a:endParaRPr>
                    </a:p>
                    <a:p>
                      <a:pPr rtl="0" fontAlgn="ctr"/>
                      <a:r>
                        <a:rPr lang="en-US" sz="1400" kern="1200" dirty="0" smtClean="0">
                          <a:solidFill>
                            <a:schemeClr val="tx1"/>
                          </a:solidFill>
                          <a:effectLst/>
                          <a:latin typeface="+mj-lt"/>
                          <a:ea typeface="+mn-ea"/>
                          <a:cs typeface="+mn-cs"/>
                          <a:hlinkClick r:id="rId8"/>
                        </a:rPr>
                        <a:t>http://www.rackspace.com/cloud/legal/sla/</a:t>
                      </a:r>
                      <a:endParaRPr lang="en-US" sz="1400" dirty="0" smtClean="0">
                        <a:effectLst/>
                        <a:latin typeface="+mj-lt"/>
                      </a:endParaRPr>
                    </a:p>
                    <a:p>
                      <a:pPr rtl="0" fontAlgn="ctr"/>
                      <a:r>
                        <a:rPr lang="en-US" sz="1400" kern="1200" dirty="0" smtClean="0">
                          <a:solidFill>
                            <a:schemeClr val="tx1"/>
                          </a:solidFill>
                          <a:effectLst/>
                          <a:latin typeface="+mj-lt"/>
                          <a:ea typeface="+mn-ea"/>
                          <a:cs typeface="+mn-cs"/>
                          <a:hlinkClick r:id="rId9"/>
                        </a:rPr>
                        <a:t>http://www.google.com/apps/intl/en/terms/sla.html</a:t>
                      </a:r>
                      <a:endParaRPr lang="en-US" sz="1400" dirty="0" smtClean="0">
                        <a:effectLst/>
                        <a:latin typeface="+mj-lt"/>
                      </a:endParaRPr>
                    </a:p>
                  </a:txBody>
                  <a:tcPr/>
                </a:tc>
              </a:tr>
            </a:tbl>
          </a:graphicData>
        </a:graphic>
      </p:graphicFrame>
    </p:spTree>
    <p:extLst>
      <p:ext uri="{BB962C8B-B14F-4D97-AF65-F5344CB8AC3E}">
        <p14:creationId xmlns:p14="http://schemas.microsoft.com/office/powerpoint/2010/main" val="78711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lstStyle/>
          <a:p>
            <a:r>
              <a:rPr lang="en-US" sz="4000" dirty="0" smtClean="0"/>
              <a:t>References</a:t>
            </a:r>
            <a:endParaRPr lang="en-US" dirty="0"/>
          </a:p>
        </p:txBody>
      </p:sp>
      <p:sp>
        <p:nvSpPr>
          <p:cNvPr id="3" name="Content Placeholder 2"/>
          <p:cNvSpPr>
            <a:spLocks noGrp="1"/>
          </p:cNvSpPr>
          <p:nvPr>
            <p:ph idx="1"/>
          </p:nvPr>
        </p:nvSpPr>
        <p:spPr/>
        <p:txBody>
          <a:bodyPr>
            <a:normAutofit/>
          </a:bodyPr>
          <a:lstStyle/>
          <a:p>
            <a:pPr marL="0" indent="0">
              <a:buNone/>
            </a:pPr>
            <a:endParaRPr lang="en-US" sz="1400" dirty="0"/>
          </a:p>
          <a:p>
            <a:pPr marL="0" indent="0">
              <a:buNone/>
            </a:pPr>
            <a:endParaRPr lang="en-US" sz="1400" dirty="0"/>
          </a:p>
        </p:txBody>
      </p:sp>
      <p:sp>
        <p:nvSpPr>
          <p:cNvPr id="4" name="Slide Number Placeholder 3"/>
          <p:cNvSpPr>
            <a:spLocks noGrp="1"/>
          </p:cNvSpPr>
          <p:nvPr>
            <p:ph type="sldNum" sz="quarter" idx="12"/>
          </p:nvPr>
        </p:nvSpPr>
        <p:spPr/>
        <p:txBody>
          <a:bodyPr/>
          <a:lstStyle/>
          <a:p>
            <a:fld id="{0E80665F-2521-4C7E-AB43-782584C3C534}" type="slidenum">
              <a:rPr lang="en-US" smtClean="0"/>
              <a:t>86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099489500"/>
              </p:ext>
            </p:extLst>
          </p:nvPr>
        </p:nvGraphicFramePr>
        <p:xfrm>
          <a:off x="533400" y="609600"/>
          <a:ext cx="8305801" cy="5675376"/>
        </p:xfrm>
        <a:graphic>
          <a:graphicData uri="http://schemas.openxmlformats.org/drawingml/2006/table">
            <a:tbl>
              <a:tblPr bandRow="1">
                <a:tableStyleId>{3B4B98B0-60AC-42C2-AFA5-B58CD77FA1E5}</a:tableStyleId>
              </a:tblPr>
              <a:tblGrid>
                <a:gridCol w="1828800"/>
                <a:gridCol w="6477001"/>
              </a:tblGrid>
              <a:tr h="5738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smtClean="0">
                          <a:ln>
                            <a:noFill/>
                          </a:ln>
                          <a:solidFill>
                            <a:schemeClr val="tx1"/>
                          </a:solidFill>
                          <a:effectLst/>
                          <a:uLnTx/>
                          <a:uFillTx/>
                          <a:latin typeface="+mj-lt"/>
                          <a:ea typeface="+mn-ea"/>
                          <a:cs typeface="+mn-cs"/>
                        </a:rPr>
                        <a:t>[Microsoft Security, 2010]</a:t>
                      </a:r>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dirty="0" smtClean="0">
                          <a:latin typeface="+mj-lt"/>
                        </a:rPr>
                        <a:t>Information Security Management System for Microsoft’s Cloud Infrastructure, </a:t>
                      </a:r>
                      <a:r>
                        <a:rPr lang="en-US" sz="1400" dirty="0" smtClean="0">
                          <a:latin typeface="+mj-lt"/>
                          <a:hlinkClick r:id="rId2"/>
                        </a:rPr>
                        <a:t>http://www.globalfoundationservices.com/security/documents/InformationSecurityMangSysforMSCloudInfrastructure.pdf</a:t>
                      </a:r>
                      <a:r>
                        <a:rPr lang="en-US" sz="1400" dirty="0" smtClean="0">
                          <a:latin typeface="+mj-lt"/>
                        </a:rPr>
                        <a:t> November 2010</a:t>
                      </a:r>
                      <a:endParaRPr lang="en-US" sz="1400" dirty="0" smtClean="0">
                        <a:effectLst/>
                        <a:latin typeface="+mj-lt"/>
                      </a:endParaRPr>
                    </a:p>
                  </a:txBody>
                  <a:tcPr/>
                </a:tc>
              </a:tr>
              <a:tr h="5738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latin typeface="+mj-lt"/>
                          <a:ea typeface="+mn-ea"/>
                          <a:cs typeface="+mn-cs"/>
                        </a:rPr>
                        <a:t>[Cloud Security 2008]</a:t>
                      </a: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400" b="0" kern="1200" noProof="0" dirty="0" smtClean="0">
                          <a:solidFill>
                            <a:schemeClr val="tx1"/>
                          </a:solidFill>
                          <a:latin typeface="+mj-lt"/>
                          <a:ea typeface="+mn-ea"/>
                          <a:cs typeface="+mn-cs"/>
                        </a:rPr>
                        <a:t>Is Your Amazon Machine Image Vulnerable to SSH Spoofing Attacks?, July</a:t>
                      </a:r>
                      <a:r>
                        <a:rPr lang="en-US" sz="1400" b="0" kern="1200" baseline="0" noProof="0" dirty="0" smtClean="0">
                          <a:solidFill>
                            <a:schemeClr val="tx1"/>
                          </a:solidFill>
                          <a:latin typeface="+mj-lt"/>
                          <a:ea typeface="+mn-ea"/>
                          <a:cs typeface="+mn-cs"/>
                        </a:rPr>
                        <a:t> 2008</a:t>
                      </a:r>
                      <a:endParaRPr lang="en-US" sz="1400" b="0" kern="1200" noProof="0" dirty="0" smtClean="0">
                        <a:solidFill>
                          <a:schemeClr val="tx1"/>
                        </a:solidFill>
                        <a:latin typeface="+mj-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400" b="0" kern="1200" noProof="0" dirty="0" smtClean="0">
                          <a:solidFill>
                            <a:schemeClr val="tx1"/>
                          </a:solidFill>
                          <a:latin typeface="+mj-lt"/>
                          <a:ea typeface="+mn-ea"/>
                          <a:cs typeface="+mn-cs"/>
                          <a:hlinkClick r:id="rId3"/>
                        </a:rPr>
                        <a:t>http://cloudsecurity.org/tags/ssh.html</a:t>
                      </a:r>
                      <a:r>
                        <a:rPr lang="en-US" sz="1400" b="0" kern="1200" noProof="0" dirty="0" smtClean="0">
                          <a:solidFill>
                            <a:schemeClr val="tx1"/>
                          </a:solidFill>
                          <a:latin typeface="+mj-lt"/>
                          <a:ea typeface="+mn-ea"/>
                          <a:cs typeface="+mn-cs"/>
                        </a:rPr>
                        <a:t>   </a:t>
                      </a:r>
                    </a:p>
                  </a:txBody>
                  <a:tcPr/>
                </a:tc>
              </a:tr>
              <a:tr h="5691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latin typeface="+mj-lt"/>
                          <a:ea typeface="+mn-ea"/>
                          <a:cs typeface="+mn-cs"/>
                        </a:rPr>
                        <a:t>[IT World, 2011]</a:t>
                      </a: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400" b="0" kern="1200" dirty="0" smtClean="0">
                          <a:solidFill>
                            <a:schemeClr val="tx1"/>
                          </a:solidFill>
                          <a:latin typeface="+mj-lt"/>
                          <a:ea typeface="+mn-ea"/>
                          <a:cs typeface="+mn-cs"/>
                        </a:rPr>
                        <a:t>Amazon's cloud is full of holes, June 2011 </a:t>
                      </a:r>
                      <a:r>
                        <a:rPr lang="en-US" sz="1400" b="0" kern="1200" noProof="0" dirty="0" smtClean="0">
                          <a:solidFill>
                            <a:schemeClr val="tx1"/>
                          </a:solidFill>
                          <a:latin typeface="+mj-lt"/>
                          <a:ea typeface="+mn-ea"/>
                          <a:cs typeface="+mn-cs"/>
                          <a:hlinkClick r:id="rId4"/>
                        </a:rPr>
                        <a:t>http://www.itworld.com/security/175927/researchers-aws-users-are-leaving-security-holes</a:t>
                      </a:r>
                      <a:r>
                        <a:rPr lang="en-US" sz="1400" b="0" kern="1200" noProof="0" dirty="0" smtClean="0">
                          <a:solidFill>
                            <a:schemeClr val="tx1"/>
                          </a:solidFill>
                          <a:latin typeface="+mj-lt"/>
                          <a:ea typeface="+mn-ea"/>
                          <a:cs typeface="+mn-cs"/>
                        </a:rPr>
                        <a:t> </a:t>
                      </a:r>
                    </a:p>
                  </a:txBody>
                  <a:tcPr/>
                </a:tc>
              </a:tr>
              <a:tr h="5691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latin typeface="+mj-lt"/>
                          <a:ea typeface="+mn-ea"/>
                          <a:cs typeface="+mn-cs"/>
                        </a:rPr>
                        <a:t>[Amazon geo, May 2010]</a:t>
                      </a: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400" b="0" kern="1200" noProof="0" dirty="0" smtClean="0">
                          <a:solidFill>
                            <a:schemeClr val="tx1"/>
                          </a:solidFill>
                          <a:latin typeface="+mj-lt"/>
                          <a:ea typeface="+mn-ea"/>
                          <a:cs typeface="+mn-cs"/>
                        </a:rPr>
                        <a:t>Expanding the Cloud - Amazon S3 Reduced Redundancy Storage, Werner </a:t>
                      </a:r>
                      <a:r>
                        <a:rPr lang="en-US" sz="1400" b="0" kern="1200" noProof="0" dirty="0" err="1" smtClean="0">
                          <a:solidFill>
                            <a:schemeClr val="tx1"/>
                          </a:solidFill>
                          <a:latin typeface="+mj-lt"/>
                          <a:ea typeface="+mn-ea"/>
                          <a:cs typeface="+mn-cs"/>
                        </a:rPr>
                        <a:t>Vogels</a:t>
                      </a:r>
                      <a:r>
                        <a:rPr lang="en-US" sz="1400" b="0" kern="1200" noProof="0" dirty="0" smtClean="0">
                          <a:solidFill>
                            <a:schemeClr val="tx1"/>
                          </a:solidFill>
                          <a:latin typeface="+mj-lt"/>
                          <a:ea typeface="+mn-ea"/>
                          <a:cs typeface="+mn-cs"/>
                        </a:rPr>
                        <a:t> May 2010</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400" b="0" kern="1200" noProof="0" dirty="0" smtClean="0">
                          <a:solidFill>
                            <a:schemeClr val="tx1"/>
                          </a:solidFill>
                          <a:latin typeface="+mj-lt"/>
                          <a:ea typeface="+mn-ea"/>
                          <a:cs typeface="+mn-cs"/>
                          <a:hlinkClick r:id="rId5"/>
                        </a:rPr>
                        <a:t>http://www.allthingsdistributed.com/2010/05/amazon_s3_reduced_redundancy_storage.html</a:t>
                      </a:r>
                      <a:r>
                        <a:rPr lang="en-US" sz="1400" b="0" kern="1200" noProof="0" dirty="0" smtClean="0">
                          <a:solidFill>
                            <a:schemeClr val="tx1"/>
                          </a:solidFill>
                          <a:latin typeface="+mj-lt"/>
                          <a:ea typeface="+mn-ea"/>
                          <a:cs typeface="+mn-cs"/>
                        </a:rPr>
                        <a:t> </a:t>
                      </a:r>
                    </a:p>
                  </a:txBody>
                  <a:tcPr/>
                </a:tc>
              </a:tr>
              <a:tr h="569109">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400" b="0" kern="1200" dirty="0" smtClean="0">
                          <a:solidFill>
                            <a:schemeClr val="tx1"/>
                          </a:solidFill>
                          <a:latin typeface="+mj-lt"/>
                          <a:ea typeface="+mn-ea"/>
                          <a:cs typeface="+mn-cs"/>
                        </a:rPr>
                        <a:t>[</a:t>
                      </a:r>
                      <a:r>
                        <a:rPr lang="en-US" sz="1400" b="0" kern="1200" dirty="0" err="1" smtClean="0">
                          <a:solidFill>
                            <a:schemeClr val="tx1"/>
                          </a:solidFill>
                          <a:latin typeface="+mj-lt"/>
                          <a:ea typeface="+mn-ea"/>
                          <a:cs typeface="+mn-cs"/>
                        </a:rPr>
                        <a:t>SmugMug</a:t>
                      </a:r>
                      <a:r>
                        <a:rPr lang="en-US" sz="1400" b="0" kern="1200" dirty="0" smtClean="0">
                          <a:solidFill>
                            <a:schemeClr val="tx1"/>
                          </a:solidFill>
                          <a:latin typeface="+mj-lt"/>
                          <a:ea typeface="+mn-ea"/>
                          <a:cs typeface="+mn-cs"/>
                        </a:rPr>
                        <a:t> April 2011]</a:t>
                      </a:r>
                    </a:p>
                  </a:txBody>
                  <a:tcPr/>
                </a:tc>
                <a:tc>
                  <a:txBody>
                    <a:bodyPr/>
                    <a:lstStyle/>
                    <a:p>
                      <a:r>
                        <a:rPr lang="en-US" sz="1400" b="0" kern="1200" dirty="0" smtClean="0">
                          <a:solidFill>
                            <a:schemeClr val="tx1"/>
                          </a:solidFill>
                          <a:latin typeface="+mj-lt"/>
                          <a:ea typeface="+mn-ea"/>
                          <a:cs typeface="+mn-cs"/>
                        </a:rPr>
                        <a:t>How </a:t>
                      </a:r>
                      <a:r>
                        <a:rPr lang="en-US" sz="1400" b="0" kern="1200" dirty="0" err="1" smtClean="0">
                          <a:solidFill>
                            <a:schemeClr val="tx1"/>
                          </a:solidFill>
                          <a:latin typeface="+mj-lt"/>
                          <a:ea typeface="+mn-ea"/>
                          <a:cs typeface="+mn-cs"/>
                        </a:rPr>
                        <a:t>SmugMug</a:t>
                      </a:r>
                      <a:r>
                        <a:rPr lang="en-US" sz="1400" b="0" kern="1200" dirty="0" smtClean="0">
                          <a:solidFill>
                            <a:schemeClr val="tx1"/>
                          </a:solidFill>
                          <a:latin typeface="+mj-lt"/>
                          <a:ea typeface="+mn-ea"/>
                          <a:cs typeface="+mn-cs"/>
                        </a:rPr>
                        <a:t> survived the </a:t>
                      </a:r>
                      <a:r>
                        <a:rPr lang="en-US" sz="1400" b="0" kern="1200" dirty="0" err="1" smtClean="0">
                          <a:solidFill>
                            <a:schemeClr val="tx1"/>
                          </a:solidFill>
                          <a:latin typeface="+mj-lt"/>
                          <a:ea typeface="+mn-ea"/>
                          <a:cs typeface="+mn-cs"/>
                        </a:rPr>
                        <a:t>Amazonpocalypse</a:t>
                      </a:r>
                      <a:r>
                        <a:rPr lang="en-US" sz="1400" b="0" kern="1200" dirty="0" smtClean="0">
                          <a:solidFill>
                            <a:schemeClr val="tx1"/>
                          </a:solidFill>
                          <a:latin typeface="+mj-lt"/>
                          <a:ea typeface="+mn-ea"/>
                          <a:cs typeface="+mn-cs"/>
                        </a:rPr>
                        <a:t>, April 2011</a:t>
                      </a:r>
                      <a:endParaRPr lang="en-US" sz="1400" b="0" kern="1200" dirty="0" smtClean="0">
                        <a:solidFill>
                          <a:schemeClr val="tx1"/>
                        </a:solidFill>
                        <a:latin typeface="+mj-lt"/>
                        <a:ea typeface="+mn-ea"/>
                        <a:cs typeface="+mn-cs"/>
                        <a:hlinkClick r:id=""/>
                      </a:endParaRPr>
                    </a:p>
                    <a:p>
                      <a:r>
                        <a:rPr lang="en-US" sz="1400" b="0" kern="1200" dirty="0" smtClean="0">
                          <a:solidFill>
                            <a:schemeClr val="tx1"/>
                          </a:solidFill>
                          <a:latin typeface="+mj-lt"/>
                          <a:ea typeface="+mn-ea"/>
                          <a:cs typeface="+mn-cs"/>
                          <a:hlinkClick r:id=""/>
                        </a:rPr>
                        <a:t>http://don.blogs.smugmug.com/2011/04/24/how-smugmug-survived-the-amazonpocalypse/</a:t>
                      </a:r>
                      <a:r>
                        <a:rPr lang="en-US" sz="1400" b="0" kern="1200" dirty="0" smtClean="0">
                          <a:solidFill>
                            <a:schemeClr val="tx1"/>
                          </a:solidFill>
                          <a:latin typeface="+mj-lt"/>
                          <a:ea typeface="+mn-ea"/>
                          <a:cs typeface="+mn-cs"/>
                        </a:rPr>
                        <a:t> </a:t>
                      </a:r>
                      <a:endParaRPr lang="en-US" sz="1400" b="0" kern="1200" dirty="0">
                        <a:solidFill>
                          <a:schemeClr val="tx1"/>
                        </a:solidFill>
                        <a:latin typeface="+mj-lt"/>
                        <a:ea typeface="+mn-ea"/>
                        <a:cs typeface="+mn-cs"/>
                      </a:endParaRPr>
                    </a:p>
                  </a:txBody>
                  <a:tcPr/>
                </a:tc>
              </a:tr>
              <a:tr h="5691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latin typeface="+mj-lt"/>
                          <a:ea typeface="+mn-ea"/>
                          <a:cs typeface="+mn-cs"/>
                        </a:rPr>
                        <a:t>[Netflix AWS,</a:t>
                      </a:r>
                      <a:r>
                        <a:rPr lang="en-US" sz="1400" b="0" kern="1200" baseline="0" dirty="0" smtClean="0">
                          <a:solidFill>
                            <a:schemeClr val="tx1"/>
                          </a:solidFill>
                          <a:latin typeface="+mj-lt"/>
                          <a:ea typeface="+mn-ea"/>
                          <a:cs typeface="+mn-cs"/>
                        </a:rPr>
                        <a:t> Dec 2010]</a:t>
                      </a:r>
                      <a:endParaRPr lang="en-US" sz="1400" b="0" kern="1200" dirty="0" smtClean="0">
                        <a:solidFill>
                          <a:schemeClr val="tx1"/>
                        </a:solidFill>
                        <a:latin typeface="+mj-lt"/>
                        <a:ea typeface="+mn-ea"/>
                        <a:cs typeface="+mn-cs"/>
                      </a:endParaRP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400" b="0" kern="1200" noProof="0" dirty="0" smtClean="0">
                          <a:solidFill>
                            <a:schemeClr val="tx1"/>
                          </a:solidFill>
                          <a:latin typeface="+mj-lt"/>
                          <a:ea typeface="+mn-ea"/>
                          <a:cs typeface="+mn-cs"/>
                        </a:rPr>
                        <a:t>5 Lessons We’ve Learned Using AWS , Dec 2010</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400" b="0" kern="1200" noProof="0" dirty="0" smtClean="0">
                          <a:solidFill>
                            <a:schemeClr val="tx1"/>
                          </a:solidFill>
                          <a:latin typeface="+mj-lt"/>
                          <a:ea typeface="+mn-ea"/>
                          <a:cs typeface="+mn-cs"/>
                          <a:hlinkClick r:id="rId6"/>
                        </a:rPr>
                        <a:t>http://techblog.netflix.com/2010/12/5-lessons-weve-learned-using-aws.html</a:t>
                      </a:r>
                      <a:r>
                        <a:rPr lang="en-US" sz="1400" b="0" kern="1200" noProof="0" dirty="0" smtClean="0">
                          <a:solidFill>
                            <a:schemeClr val="tx1"/>
                          </a:solidFill>
                          <a:latin typeface="+mj-lt"/>
                          <a:ea typeface="+mn-ea"/>
                          <a:cs typeface="+mn-cs"/>
                        </a:rPr>
                        <a:t>   </a:t>
                      </a:r>
                    </a:p>
                  </a:txBody>
                  <a:tcPr/>
                </a:tc>
              </a:tr>
              <a:tr h="5691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latin typeface="+mj-lt"/>
                          <a:ea typeface="+mn-ea"/>
                          <a:cs typeface="+mn-cs"/>
                        </a:rPr>
                        <a:t>[</a:t>
                      </a:r>
                      <a:r>
                        <a:rPr lang="en-US" sz="1400" b="0" kern="1200" dirty="0" err="1" smtClean="0">
                          <a:solidFill>
                            <a:schemeClr val="tx1"/>
                          </a:solidFill>
                          <a:latin typeface="+mj-lt"/>
                          <a:ea typeface="+mn-ea"/>
                          <a:cs typeface="+mn-cs"/>
                        </a:rPr>
                        <a:t>Twilio</a:t>
                      </a:r>
                      <a:r>
                        <a:rPr lang="en-US" sz="1400" b="0" kern="1200" dirty="0" smtClean="0">
                          <a:solidFill>
                            <a:schemeClr val="tx1"/>
                          </a:solidFill>
                          <a:latin typeface="+mj-lt"/>
                          <a:ea typeface="+mn-ea"/>
                          <a:cs typeface="+mn-cs"/>
                        </a:rPr>
                        <a:t> AWS, Apr 2011]</a:t>
                      </a:r>
                    </a:p>
                  </a:txBody>
                  <a:tcPr/>
                </a:tc>
                <a:tc>
                  <a:txBody>
                    <a:bodyPr/>
                    <a:lstStyle/>
                    <a:p>
                      <a:pPr rtl="0" fontAlgn="ctr"/>
                      <a:r>
                        <a:rPr lang="en-US" sz="1400" b="0" kern="1200" dirty="0" smtClean="0">
                          <a:solidFill>
                            <a:schemeClr val="tx1"/>
                          </a:solidFill>
                          <a:latin typeface="+mj-lt"/>
                          <a:ea typeface="+mn-ea"/>
                          <a:cs typeface="+mn-cs"/>
                        </a:rPr>
                        <a:t>Why </a:t>
                      </a:r>
                      <a:r>
                        <a:rPr lang="en-US" sz="1400" b="0" kern="1200" dirty="0" err="1" smtClean="0">
                          <a:solidFill>
                            <a:schemeClr val="tx1"/>
                          </a:solidFill>
                          <a:latin typeface="+mj-lt"/>
                          <a:ea typeface="+mn-ea"/>
                          <a:cs typeface="+mn-cs"/>
                        </a:rPr>
                        <a:t>Twilio</a:t>
                      </a:r>
                      <a:r>
                        <a:rPr lang="en-US" sz="1400" b="0" kern="1200" dirty="0" smtClean="0">
                          <a:solidFill>
                            <a:schemeClr val="tx1"/>
                          </a:solidFill>
                          <a:latin typeface="+mj-lt"/>
                          <a:ea typeface="+mn-ea"/>
                          <a:cs typeface="+mn-cs"/>
                        </a:rPr>
                        <a:t> Wasn’t Affected by Today’s AWS Issues, April 2011</a:t>
                      </a:r>
                    </a:p>
                    <a:p>
                      <a:pPr rtl="0" fontAlgn="ctr"/>
                      <a:r>
                        <a:rPr lang="en-US" sz="1400" b="0" kern="1200" dirty="0" smtClean="0">
                          <a:solidFill>
                            <a:schemeClr val="tx1"/>
                          </a:solidFill>
                          <a:latin typeface="+mj-lt"/>
                          <a:ea typeface="+mn-ea"/>
                          <a:cs typeface="+mn-cs"/>
                          <a:hlinkClick r:id="rId7"/>
                        </a:rPr>
                        <a:t>http://www.twilio.com/engineering/2011/04/22/why-twilio-wasnt-affected-by-todays-aws-issues/</a:t>
                      </a:r>
                      <a:r>
                        <a:rPr lang="en-US" sz="1400" b="0" kern="1200" dirty="0" smtClean="0">
                          <a:solidFill>
                            <a:schemeClr val="tx1"/>
                          </a:solidFill>
                          <a:latin typeface="+mj-lt"/>
                          <a:ea typeface="+mn-ea"/>
                          <a:cs typeface="+mn-cs"/>
                        </a:rPr>
                        <a:t> </a:t>
                      </a:r>
                    </a:p>
                  </a:txBody>
                  <a:tcPr/>
                </a:tc>
              </a:tr>
            </a:tbl>
          </a:graphicData>
        </a:graphic>
      </p:graphicFrame>
    </p:spTree>
    <p:extLst>
      <p:ext uri="{BB962C8B-B14F-4D97-AF65-F5344CB8AC3E}">
        <p14:creationId xmlns:p14="http://schemas.microsoft.com/office/powerpoint/2010/main" val="310635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09723255"/>
              </p:ext>
            </p:extLst>
          </p:nvPr>
        </p:nvGraphicFramePr>
        <p:xfrm>
          <a:off x="457200" y="1219200"/>
          <a:ext cx="8305801" cy="3958905"/>
        </p:xfrm>
        <a:graphic>
          <a:graphicData uri="http://schemas.openxmlformats.org/drawingml/2006/table">
            <a:tbl>
              <a:tblPr bandRow="1">
                <a:tableStyleId>{3B4B98B0-60AC-42C2-AFA5-B58CD77FA1E5}</a:tableStyleId>
              </a:tblPr>
              <a:tblGrid>
                <a:gridCol w="1828800"/>
                <a:gridCol w="6477001"/>
              </a:tblGrid>
              <a:tr h="5738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smtClean="0">
                          <a:ln>
                            <a:noFill/>
                          </a:ln>
                          <a:solidFill>
                            <a:schemeClr val="tx1"/>
                          </a:solidFill>
                          <a:effectLst/>
                          <a:uLnTx/>
                          <a:uFillTx/>
                          <a:latin typeface="+mj-lt"/>
                          <a:ea typeface="+mn-ea"/>
                          <a:cs typeface="+mn-cs"/>
                        </a:rPr>
                        <a:t>[Netflix Army, July 2011]</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smtClean="0">
                        <a:ln>
                          <a:noFill/>
                        </a:ln>
                        <a:solidFill>
                          <a:schemeClr val="tx1"/>
                        </a:solidFill>
                        <a:effectLst/>
                        <a:uLnTx/>
                        <a:uFillTx/>
                        <a:latin typeface="+mj-lt"/>
                        <a:ea typeface="+mn-ea"/>
                        <a:cs typeface="+mn-cs"/>
                      </a:endParaRP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dirty="0" smtClean="0">
                          <a:ln>
                            <a:noFill/>
                          </a:ln>
                          <a:solidFill>
                            <a:schemeClr val="tx1"/>
                          </a:solidFill>
                          <a:effectLst/>
                          <a:uLnTx/>
                          <a:uFillTx/>
                          <a:latin typeface="+mj-lt"/>
                          <a:ea typeface="+mn-ea"/>
                          <a:cs typeface="+mn-cs"/>
                        </a:rPr>
                        <a:t>The Netflix Simian Army; July 2011</a:t>
                      </a:r>
                      <a:endParaRPr kumimoji="0" lang="en-US" sz="1400" b="0" i="0" u="none" strike="noStrike" kern="1200" cap="none" spc="0" normalizeH="0" baseline="0" noProof="0" dirty="0" smtClean="0">
                        <a:ln>
                          <a:noFill/>
                        </a:ln>
                        <a:solidFill>
                          <a:schemeClr val="tx1"/>
                        </a:solidFill>
                        <a:effectLst/>
                        <a:uLnTx/>
                        <a:uFillTx/>
                        <a:latin typeface="+mj-lt"/>
                        <a:ea typeface="+mn-ea"/>
                        <a:cs typeface="+mn-cs"/>
                        <a:hlinkClick r:id="rId2"/>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hlinkClick r:id="rId2"/>
                        </a:rPr>
                        <a:t>http://techblog.netflix.com/2011/07/netflix-simian-army.html</a:t>
                      </a:r>
                      <a:r>
                        <a:rPr kumimoji="0" lang="en-US" sz="1400" b="0" i="0" u="none" strike="noStrike" kern="1200" cap="none" spc="0" normalizeH="0" baseline="0" noProof="0" dirty="0" smtClean="0">
                          <a:ln>
                            <a:noFill/>
                          </a:ln>
                          <a:solidFill>
                            <a:schemeClr val="tx1"/>
                          </a:solidFill>
                          <a:effectLst/>
                          <a:uLnTx/>
                          <a:uFillTx/>
                          <a:latin typeface="+mj-lt"/>
                          <a:ea typeface="+mn-ea"/>
                          <a:cs typeface="+mn-cs"/>
                        </a:rPr>
                        <a:t> </a:t>
                      </a:r>
                    </a:p>
                  </a:txBody>
                  <a:tcPr/>
                </a:tc>
              </a:tr>
              <a:tr h="5738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smtClean="0">
                          <a:ln>
                            <a:noFill/>
                          </a:ln>
                          <a:solidFill>
                            <a:schemeClr val="tx1"/>
                          </a:solidFill>
                          <a:effectLst/>
                          <a:uLnTx/>
                          <a:uFillTx/>
                          <a:latin typeface="+mj-lt"/>
                          <a:ea typeface="+mn-ea"/>
                          <a:cs typeface="+mn-cs"/>
                        </a:rPr>
                        <a:t>[FB </a:t>
                      </a:r>
                      <a:r>
                        <a:rPr kumimoji="0" lang="en-US" sz="1400" b="0" i="0" u="none" strike="noStrike" kern="1200" cap="none" spc="0" normalizeH="0" baseline="0" dirty="0" err="1" smtClean="0">
                          <a:ln>
                            <a:noFill/>
                          </a:ln>
                          <a:solidFill>
                            <a:schemeClr val="tx1"/>
                          </a:solidFill>
                          <a:effectLst/>
                          <a:uLnTx/>
                          <a:uFillTx/>
                          <a:latin typeface="+mj-lt"/>
                          <a:ea typeface="+mn-ea"/>
                          <a:cs typeface="+mn-cs"/>
                        </a:rPr>
                        <a:t>Heroku</a:t>
                      </a:r>
                      <a:r>
                        <a:rPr kumimoji="0" lang="en-US" sz="1400" b="0" i="0" u="none" strike="noStrike" kern="1200" cap="none" spc="0" normalizeH="0" baseline="0" dirty="0" smtClean="0">
                          <a:ln>
                            <a:noFill/>
                          </a:ln>
                          <a:solidFill>
                            <a:schemeClr val="tx1"/>
                          </a:solidFill>
                          <a:effectLst/>
                          <a:uLnTx/>
                          <a:uFillTx/>
                          <a:latin typeface="+mj-lt"/>
                          <a:ea typeface="+mn-ea"/>
                          <a:cs typeface="+mn-cs"/>
                        </a:rPr>
                        <a:t>, 2011]</a:t>
                      </a: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rPr>
                        <a:t>Facebook and </a:t>
                      </a:r>
                      <a:r>
                        <a:rPr kumimoji="0" lang="en-US" sz="1400" b="0" i="0" u="none" strike="noStrike" kern="1200" cap="none" spc="0" normalizeH="0" baseline="0" noProof="0" dirty="0" err="1" smtClean="0">
                          <a:ln>
                            <a:noFill/>
                          </a:ln>
                          <a:solidFill>
                            <a:schemeClr val="tx1"/>
                          </a:solidFill>
                          <a:effectLst/>
                          <a:uLnTx/>
                          <a:uFillTx/>
                          <a:latin typeface="+mj-lt"/>
                          <a:ea typeface="+mn-ea"/>
                          <a:cs typeface="+mn-cs"/>
                        </a:rPr>
                        <a:t>Heroku</a:t>
                      </a:r>
                      <a:endParaRPr kumimoji="0" lang="en-US" sz="14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hlinkClick r:id="rId3"/>
                        </a:rPr>
                        <a:t>http://blog.heroku.com/archives/2011/9/15/facebook/</a:t>
                      </a:r>
                      <a:r>
                        <a:rPr kumimoji="0" lang="en-US" sz="1400" b="0" i="0" u="none" strike="noStrike" kern="1200" cap="none" spc="0" normalizeH="0" baseline="0" noProof="0" dirty="0" smtClean="0">
                          <a:ln>
                            <a:noFill/>
                          </a:ln>
                          <a:solidFill>
                            <a:schemeClr val="tx1"/>
                          </a:solidFill>
                          <a:effectLst/>
                          <a:uLnTx/>
                          <a:uFillTx/>
                          <a:latin typeface="+mj-lt"/>
                          <a:ea typeface="+mn-ea"/>
                          <a:cs typeface="+mn-cs"/>
                        </a:rPr>
                        <a:t>, Sept 15 2011 </a:t>
                      </a:r>
                    </a:p>
                  </a:txBody>
                  <a:tcPr/>
                </a:tc>
              </a:tr>
              <a:tr h="5738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smtClean="0">
                          <a:ln>
                            <a:noFill/>
                          </a:ln>
                          <a:solidFill>
                            <a:schemeClr val="tx1"/>
                          </a:solidFill>
                          <a:effectLst/>
                          <a:uLnTx/>
                          <a:uFillTx/>
                          <a:latin typeface="+mj-lt"/>
                          <a:ea typeface="+mn-ea"/>
                          <a:cs typeface="+mn-cs"/>
                        </a:rPr>
                        <a:t>[FB Test, 2011]</a:t>
                      </a: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rPr>
                        <a:t>Making it easier to create and manage Test Users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hlinkClick r:id="rId4"/>
                        </a:rPr>
                        <a:t>http://developers.facebook.com/blog/post/527/</a:t>
                      </a:r>
                      <a:r>
                        <a:rPr kumimoji="0" lang="en-US" sz="1400" b="0" i="0" u="none" strike="noStrike" kern="1200" cap="none" spc="0" normalizeH="0" baseline="0" noProof="0" dirty="0" smtClean="0">
                          <a:ln>
                            <a:noFill/>
                          </a:ln>
                          <a:solidFill>
                            <a:schemeClr val="tx1"/>
                          </a:solidFill>
                          <a:effectLst/>
                          <a:uLnTx/>
                          <a:uFillTx/>
                          <a:latin typeface="+mj-lt"/>
                          <a:ea typeface="+mn-ea"/>
                          <a:cs typeface="+mn-cs"/>
                        </a:rPr>
                        <a:t> , July 27 2011</a:t>
                      </a:r>
                    </a:p>
                  </a:txBody>
                  <a:tcPr/>
                </a:tc>
              </a:tr>
              <a:tr h="5738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smtClean="0">
                          <a:ln>
                            <a:noFill/>
                          </a:ln>
                          <a:solidFill>
                            <a:schemeClr val="tx1"/>
                          </a:solidFill>
                          <a:effectLst/>
                          <a:uLnTx/>
                          <a:uFillTx/>
                          <a:latin typeface="+mj-lt"/>
                          <a:ea typeface="+mn-ea"/>
                          <a:cs typeface="+mn-cs"/>
                        </a:rPr>
                        <a:t>[SOASTA, 2010]</a:t>
                      </a: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rPr>
                        <a:t>How MySpace Tested Their Live Site with 1 Million Concurrent Users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hlinkClick r:id="rId5"/>
                        </a:rPr>
                        <a:t>http://highscalability.com/blog/2010/3/4/how-myspace-tested-their-live-site-with-1-million-concurrent.html</a:t>
                      </a:r>
                      <a:r>
                        <a:rPr kumimoji="0" lang="en-US" sz="1400" b="0" i="0" u="none" strike="noStrike" kern="1200" cap="none" spc="0" normalizeH="0" baseline="0" noProof="0" dirty="0" smtClean="0">
                          <a:ln>
                            <a:noFill/>
                          </a:ln>
                          <a:solidFill>
                            <a:schemeClr val="tx1"/>
                          </a:solidFill>
                          <a:effectLst/>
                          <a:uLnTx/>
                          <a:uFillTx/>
                          <a:latin typeface="+mj-lt"/>
                          <a:ea typeface="+mn-ea"/>
                          <a:cs typeface="+mn-cs"/>
                        </a:rPr>
                        <a:t>, March 4 2010</a:t>
                      </a:r>
                    </a:p>
                  </a:txBody>
                  <a:tcPr/>
                </a:tc>
              </a:tr>
              <a:tr h="5738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smtClean="0">
                          <a:ln>
                            <a:noFill/>
                          </a:ln>
                          <a:solidFill>
                            <a:schemeClr val="tx1"/>
                          </a:solidFill>
                          <a:effectLst/>
                          <a:uLnTx/>
                          <a:uFillTx/>
                          <a:latin typeface="+mj-lt"/>
                          <a:ea typeface="+mn-ea"/>
                          <a:cs typeface="+mn-cs"/>
                        </a:rPr>
                        <a:t>[Amazon Growth, 2011]</a:t>
                      </a: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rPr>
                        <a:t>Amazon S3 - 566 Billion Objects, 370,000 Requests/Second, and Hiring!  Oct 4, 2011 </a:t>
                      </a:r>
                      <a:r>
                        <a:rPr kumimoji="0" lang="en-US" sz="1400" b="0" i="0" u="none" strike="noStrike" kern="1200" cap="none" spc="0" normalizeH="0" baseline="0" noProof="0" dirty="0" smtClean="0">
                          <a:ln>
                            <a:noFill/>
                          </a:ln>
                          <a:solidFill>
                            <a:schemeClr val="tx1"/>
                          </a:solidFill>
                          <a:effectLst/>
                          <a:uLnTx/>
                          <a:uFillTx/>
                          <a:latin typeface="+mj-lt"/>
                          <a:ea typeface="+mn-ea"/>
                          <a:cs typeface="+mn-cs"/>
                          <a:hlinkClick r:id="rId6"/>
                        </a:rPr>
                        <a:t>http://aws.typepad.com/aws/2011/10/amazon-s3-566-billion-objects-370000-requestssecond-and-hiring.html</a:t>
                      </a:r>
                      <a:r>
                        <a:rPr kumimoji="0" lang="en-US" sz="1400" b="0" i="0" u="none" strike="noStrike" kern="1200" cap="none" spc="0" normalizeH="0" baseline="0" noProof="0" dirty="0" smtClean="0">
                          <a:ln>
                            <a:noFill/>
                          </a:ln>
                          <a:solidFill>
                            <a:schemeClr val="tx1"/>
                          </a:solidFill>
                          <a:effectLst/>
                          <a:uLnTx/>
                          <a:uFillTx/>
                          <a:latin typeface="+mj-lt"/>
                          <a:ea typeface="+mn-ea"/>
                          <a:cs typeface="+mn-cs"/>
                        </a:rPr>
                        <a:t>   </a:t>
                      </a:r>
                    </a:p>
                  </a:txBody>
                  <a:tcPr/>
                </a:tc>
              </a:tr>
              <a:tr h="5738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smtClean="0">
                          <a:ln>
                            <a:noFill/>
                          </a:ln>
                          <a:solidFill>
                            <a:schemeClr val="tx1"/>
                          </a:solidFill>
                          <a:effectLst/>
                          <a:uLnTx/>
                          <a:uFillTx/>
                          <a:latin typeface="+mj-lt"/>
                          <a:ea typeface="+mn-ea"/>
                          <a:cs typeface="+mn-cs"/>
                        </a:rPr>
                        <a:t>[Jenkins, 2011]</a:t>
                      </a: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rPr>
                        <a:t>Velocity 2011: Jon Jenkins, "Velocity Culture" , June 2011</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hlinkClick r:id="rId7"/>
                        </a:rPr>
                        <a:t>http://www.youtube.com/watch?v=dxk8b9rSKOo</a:t>
                      </a:r>
                      <a:r>
                        <a:rPr kumimoji="0" lang="en-US" sz="1400" b="0" i="0" u="none" strike="noStrike" kern="1200" cap="none" spc="0" normalizeH="0" baseline="0" noProof="0" dirty="0" smtClean="0">
                          <a:ln>
                            <a:noFill/>
                          </a:ln>
                          <a:solidFill>
                            <a:schemeClr val="tx1"/>
                          </a:solidFill>
                          <a:effectLst/>
                          <a:uLnTx/>
                          <a:uFillTx/>
                          <a:latin typeface="+mj-lt"/>
                          <a:ea typeface="+mn-ea"/>
                          <a:cs typeface="+mn-cs"/>
                        </a:rPr>
                        <a:t>   </a:t>
                      </a:r>
                    </a:p>
                  </a:txBody>
                  <a:tcPr/>
                </a:tc>
              </a:tr>
            </a:tbl>
          </a:graphicData>
        </a:graphic>
      </p:graphicFrame>
      <p:sp>
        <p:nvSpPr>
          <p:cNvPr id="4" name="Slide Number Placeholder 3"/>
          <p:cNvSpPr>
            <a:spLocks noGrp="1"/>
          </p:cNvSpPr>
          <p:nvPr>
            <p:ph type="sldNum" sz="quarter" idx="12"/>
          </p:nvPr>
        </p:nvSpPr>
        <p:spPr/>
        <p:txBody>
          <a:bodyPr/>
          <a:lstStyle/>
          <a:p>
            <a:fld id="{0E80665F-2521-4C7E-AB43-782584C3C534}" type="slidenum">
              <a:rPr lang="en-US" smtClean="0"/>
              <a:t>87</a:t>
            </a:fld>
            <a:endParaRPr lang="en-US"/>
          </a:p>
        </p:txBody>
      </p:sp>
    </p:spTree>
    <p:extLst>
      <p:ext uri="{BB962C8B-B14F-4D97-AF65-F5344CB8AC3E}">
        <p14:creationId xmlns:p14="http://schemas.microsoft.com/office/powerpoint/2010/main" val="408951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457200" y="1219201"/>
            <a:ext cx="8229600" cy="2253742"/>
          </a:xfrm>
        </p:spPr>
        <p:txBody>
          <a:bodyPr/>
          <a:lstStyle/>
          <a:p>
            <a:pPr marL="0" indent="0" algn="ctr">
              <a:buNone/>
            </a:pPr>
            <a:r>
              <a:rPr lang="en-US" dirty="0" smtClean="0">
                <a:solidFill>
                  <a:prstClr val="black">
                    <a:lumMod val="50000"/>
                    <a:lumOff val="50000"/>
                  </a:prstClr>
                </a:solidFill>
              </a:rPr>
              <a:t>Session BW7</a:t>
            </a:r>
            <a:endParaRPr lang="en-US" sz="3600" dirty="0" smtClean="0"/>
          </a:p>
          <a:p>
            <a:pPr marL="0" indent="0" algn="ctr">
              <a:buNone/>
            </a:pPr>
            <a:r>
              <a:rPr lang="en-US" sz="3600" dirty="0" smtClean="0"/>
              <a:t>Leaping </a:t>
            </a:r>
            <a:r>
              <a:rPr lang="en-US" sz="3600" dirty="0"/>
              <a:t>into “The Cloud”: </a:t>
            </a:r>
            <a:endParaRPr lang="en-US" sz="3600" dirty="0" smtClean="0"/>
          </a:p>
          <a:p>
            <a:pPr marL="0" indent="0" algn="ctr">
              <a:buNone/>
            </a:pPr>
            <a:r>
              <a:rPr lang="en-US" sz="3600" dirty="0" smtClean="0"/>
              <a:t>Rewards</a:t>
            </a:r>
            <a:r>
              <a:rPr lang="en-US" sz="3600" dirty="0"/>
              <a:t>, Risks, and Mitigations </a:t>
            </a:r>
            <a:endParaRPr lang="en-US" sz="3600" dirty="0" smtClean="0"/>
          </a:p>
          <a:p>
            <a:pPr marL="0" indent="0" algn="ctr">
              <a:buNone/>
            </a:pPr>
            <a:r>
              <a:rPr lang="en-US" dirty="0" smtClean="0"/>
              <a:t>Ken </a:t>
            </a:r>
            <a:r>
              <a:rPr lang="en-US" dirty="0"/>
              <a:t>Johnston, </a:t>
            </a:r>
            <a:r>
              <a:rPr lang="en-US" dirty="0" smtClean="0"/>
              <a:t>Seth Eliot</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88</a:t>
            </a:fld>
            <a:endParaRPr lang="en-US"/>
          </a:p>
        </p:txBody>
      </p:sp>
      <p:pic>
        <p:nvPicPr>
          <p:cNvPr id="5"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962400" y="3440685"/>
            <a:ext cx="1427860" cy="9789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1325861" y="4648200"/>
            <a:ext cx="6700938" cy="1055608"/>
          </a:xfrm>
          <a:prstGeom prst="roundRect">
            <a:avLst/>
          </a:prstGeom>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en-US" sz="2400" dirty="0">
                <a:solidFill>
                  <a:schemeClr val="bg1"/>
                </a:solidFill>
                <a:latin typeface="+mj-lt"/>
              </a:rPr>
              <a:t> </a:t>
            </a:r>
            <a:r>
              <a:rPr lang="en-US" sz="2800" dirty="0">
                <a:solidFill>
                  <a:schemeClr val="bg1"/>
                </a:solidFill>
                <a:latin typeface="+mj-lt"/>
              </a:rPr>
              <a:t>Thank you for attending this session.  </a:t>
            </a:r>
            <a:endParaRPr lang="en-US" sz="2800" dirty="0" smtClean="0">
              <a:solidFill>
                <a:schemeClr val="bg1"/>
              </a:solidFill>
              <a:latin typeface="+mj-lt"/>
            </a:endParaRPr>
          </a:p>
          <a:p>
            <a:pPr algn="ctr"/>
            <a:r>
              <a:rPr lang="en-US" sz="2800" dirty="0" smtClean="0">
                <a:solidFill>
                  <a:schemeClr val="bg1"/>
                </a:solidFill>
                <a:latin typeface="+mj-lt"/>
              </a:rPr>
              <a:t>Please</a:t>
            </a:r>
            <a:r>
              <a:rPr lang="en-US" sz="2800" dirty="0">
                <a:solidFill>
                  <a:schemeClr val="bg1"/>
                </a:solidFill>
                <a:latin typeface="+mj-lt"/>
              </a:rPr>
              <a:t> fill out an </a:t>
            </a:r>
            <a:r>
              <a:rPr lang="en-US" sz="2800" dirty="0" smtClean="0">
                <a:solidFill>
                  <a:schemeClr val="bg1"/>
                </a:solidFill>
                <a:latin typeface="+mj-lt"/>
              </a:rPr>
              <a:t>evaluation</a:t>
            </a:r>
            <a:r>
              <a:rPr lang="en-US" sz="2800" dirty="0">
                <a:solidFill>
                  <a:schemeClr val="bg1"/>
                </a:solidFill>
                <a:latin typeface="+mj-lt"/>
              </a:rPr>
              <a:t> form.</a:t>
            </a:r>
          </a:p>
        </p:txBody>
      </p:sp>
    </p:spTree>
    <p:extLst>
      <p:ext uri="{BB962C8B-B14F-4D97-AF65-F5344CB8AC3E}">
        <p14:creationId xmlns:p14="http://schemas.microsoft.com/office/powerpoint/2010/main" val="371383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2000" autoRev="1" fill="hold" nodeType="withEffect">
                                  <p:stCondLst>
                                    <p:cond delay="0"/>
                                  </p:stCondLst>
                                  <p:childTnLst>
                                    <p:animClr clrSpc="rgb" dir="cw">
                                      <p:cBhvr override="childStyle">
                                        <p:cTn id="6" dur="2000" fill="hold"/>
                                        <p:tgtEl>
                                          <p:spTgt spid="6">
                                            <p:txEl>
                                              <p:pRg st="0" end="0"/>
                                            </p:txEl>
                                          </p:spTgt>
                                        </p:tgtEl>
                                        <p:attrNameLst>
                                          <p:attrName>style.color</p:attrName>
                                        </p:attrNameLst>
                                      </p:cBhvr>
                                      <p:to>
                                        <a:schemeClr val="tx1"/>
                                      </p:to>
                                    </p:animClr>
                                  </p:childTnLst>
                                </p:cTn>
                              </p:par>
                              <p:par>
                                <p:cTn id="7" presetID="3" presetClass="emph" presetSubtype="2" repeatCount="2000" autoRev="1" fill="hold" nodeType="withEffect">
                                  <p:stCondLst>
                                    <p:cond delay="0"/>
                                  </p:stCondLst>
                                  <p:childTnLst>
                                    <p:animClr clrSpc="rgb" dir="cw">
                                      <p:cBhvr override="childStyle">
                                        <p:cTn id="8" dur="2000" fill="hold"/>
                                        <p:tgtEl>
                                          <p:spTgt spid="6">
                                            <p:txEl>
                                              <p:pRg st="1" end="1"/>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Layers of </a:t>
            </a:r>
            <a:r>
              <a:rPr lang="en-US" dirty="0" err="1"/>
              <a:t>of</a:t>
            </a:r>
            <a:r>
              <a:rPr lang="en-US" dirty="0"/>
              <a:t> Clouds</a:t>
            </a:r>
          </a:p>
        </p:txBody>
      </p:sp>
      <p:sp>
        <p:nvSpPr>
          <p:cNvPr id="4" name="Slide Number Placeholder 3"/>
          <p:cNvSpPr>
            <a:spLocks noGrp="1"/>
          </p:cNvSpPr>
          <p:nvPr>
            <p:ph type="sldNum" sz="quarter" idx="12"/>
          </p:nvPr>
        </p:nvSpPr>
        <p:spPr/>
        <p:txBody>
          <a:bodyPr/>
          <a:lstStyle/>
          <a:p>
            <a:fld id="{0E80665F-2521-4C7E-AB43-782584C3C534}" type="slidenum">
              <a:rPr lang="en-US" smtClean="0"/>
              <a:t>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692687685"/>
              </p:ext>
            </p:extLst>
          </p:nvPr>
        </p:nvGraphicFramePr>
        <p:xfrm>
          <a:off x="457200" y="1066800"/>
          <a:ext cx="8229600" cy="5378333"/>
        </p:xfrm>
        <a:graphic>
          <a:graphicData uri="http://schemas.openxmlformats.org/drawingml/2006/table">
            <a:tbl>
              <a:tblPr firstRow="1" bandRow="1"/>
              <a:tblGrid>
                <a:gridCol w="1905000"/>
                <a:gridCol w="2667000"/>
                <a:gridCol w="3657600"/>
              </a:tblGrid>
              <a:tr h="253070">
                <a:tc>
                  <a:txBody>
                    <a:bodyPr/>
                    <a:lstStyle/>
                    <a:p>
                      <a:pPr marL="0" marR="0" indent="0">
                        <a:lnSpc>
                          <a:spcPct val="115000"/>
                        </a:lnSpc>
                        <a:spcBef>
                          <a:spcPts val="0"/>
                        </a:spcBef>
                        <a:spcAft>
                          <a:spcPts val="600"/>
                        </a:spcAft>
                      </a:pPr>
                      <a:r>
                        <a:rPr lang="en-US" sz="1600" b="1" dirty="0">
                          <a:solidFill>
                            <a:srgbClr val="FFFFFF"/>
                          </a:solidFill>
                          <a:effectLst/>
                          <a:latin typeface="+mj-lt"/>
                          <a:ea typeface="MS Gothic"/>
                          <a:cs typeface="Calibri"/>
                        </a:rPr>
                        <a:t>Cloud Category</a:t>
                      </a:r>
                      <a:endParaRPr lang="en-US" sz="1600" dirty="0">
                        <a:effectLst/>
                        <a:latin typeface="+mj-lt"/>
                        <a:ea typeface="Calibri"/>
                        <a:cs typeface="Times New Roman"/>
                      </a:endParaRPr>
                    </a:p>
                  </a:txBody>
                  <a:tcPr marL="45720" marR="45720" marT="18288" marB="18288">
                    <a:lnL w="28575"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indent="0">
                        <a:lnSpc>
                          <a:spcPct val="115000"/>
                        </a:lnSpc>
                        <a:spcBef>
                          <a:spcPts val="0"/>
                        </a:spcBef>
                        <a:spcAft>
                          <a:spcPts val="600"/>
                        </a:spcAft>
                      </a:pPr>
                      <a:r>
                        <a:rPr lang="en-US" sz="1600" b="1" dirty="0">
                          <a:solidFill>
                            <a:srgbClr val="FFFFFF"/>
                          </a:solidFill>
                          <a:effectLst/>
                          <a:latin typeface="+mj-lt"/>
                          <a:ea typeface="MS Gothic"/>
                          <a:cs typeface="Calibri"/>
                        </a:rPr>
                        <a:t>The Cloud handles...</a:t>
                      </a:r>
                      <a:endParaRPr lang="en-US" sz="1600" dirty="0">
                        <a:effectLst/>
                        <a:latin typeface="+mj-lt"/>
                        <a:ea typeface="Calibri"/>
                        <a:cs typeface="Times New Roman"/>
                      </a:endParaRPr>
                    </a:p>
                  </a:txBody>
                  <a:tcPr marL="45720" marR="45720" marT="18288" marB="18288">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indent="0">
                        <a:lnSpc>
                          <a:spcPct val="115000"/>
                        </a:lnSpc>
                        <a:spcBef>
                          <a:spcPts val="0"/>
                        </a:spcBef>
                        <a:spcAft>
                          <a:spcPts val="600"/>
                        </a:spcAft>
                      </a:pPr>
                      <a:r>
                        <a:rPr lang="en-US" sz="1600" b="1" dirty="0">
                          <a:solidFill>
                            <a:srgbClr val="FFFFFF"/>
                          </a:solidFill>
                          <a:effectLst/>
                          <a:latin typeface="+mj-lt"/>
                          <a:ea typeface="MS Gothic"/>
                          <a:cs typeface="Calibri"/>
                        </a:rPr>
                        <a:t>Examples</a:t>
                      </a:r>
                      <a:endParaRPr lang="en-US" sz="1600" b="1" dirty="0">
                        <a:effectLst/>
                        <a:latin typeface="+mj-lt"/>
                        <a:ea typeface="Calibri"/>
                        <a:cs typeface="Times New Roman"/>
                      </a:endParaRPr>
                    </a:p>
                  </a:txBody>
                  <a:tcPr marL="45720" marR="45720" marT="18288" marB="18288">
                    <a:lnL w="12700" cap="flat" cmpd="sng" algn="ctr">
                      <a:solidFill>
                        <a:srgbClr val="4F81BD"/>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606738">
                <a:tc>
                  <a:txBody>
                    <a:bodyPr/>
                    <a:lstStyle/>
                    <a:p>
                      <a:pPr marL="0" marR="0" indent="0">
                        <a:lnSpc>
                          <a:spcPct val="115000"/>
                        </a:lnSpc>
                        <a:spcBef>
                          <a:spcPts val="0"/>
                        </a:spcBef>
                        <a:spcAft>
                          <a:spcPts val="0"/>
                        </a:spcAft>
                      </a:pPr>
                      <a:r>
                        <a:rPr lang="en-US" sz="1600" b="1" dirty="0">
                          <a:solidFill>
                            <a:srgbClr val="333333"/>
                          </a:solidFill>
                          <a:effectLst/>
                          <a:latin typeface="+mj-lt"/>
                          <a:ea typeface="Calibri"/>
                          <a:cs typeface="Times New Roman"/>
                        </a:rPr>
                        <a:t>SaaS: </a:t>
                      </a:r>
                      <a:endParaRPr lang="en-US" sz="1600" dirty="0">
                        <a:effectLst/>
                        <a:latin typeface="+mj-lt"/>
                        <a:ea typeface="Calibri"/>
                        <a:cs typeface="Times New Roman"/>
                      </a:endParaRPr>
                    </a:p>
                    <a:p>
                      <a:pPr marL="0" marR="0" indent="0">
                        <a:lnSpc>
                          <a:spcPct val="115000"/>
                        </a:lnSpc>
                        <a:spcBef>
                          <a:spcPts val="0"/>
                        </a:spcBef>
                        <a:spcAft>
                          <a:spcPts val="600"/>
                        </a:spcAft>
                      </a:pPr>
                      <a:r>
                        <a:rPr lang="en-US" sz="1600" b="0" dirty="0" smtClean="0">
                          <a:solidFill>
                            <a:srgbClr val="333333"/>
                          </a:solidFill>
                          <a:effectLst/>
                          <a:latin typeface="+mj-lt"/>
                          <a:ea typeface="Calibri"/>
                          <a:cs typeface="Times New Roman"/>
                        </a:rPr>
                        <a:t>Software</a:t>
                      </a:r>
                      <a:endParaRPr lang="en-US" sz="1600" b="0" dirty="0">
                        <a:effectLst/>
                        <a:latin typeface="+mj-lt"/>
                        <a:ea typeface="Calibri"/>
                        <a:cs typeface="Times New Roman"/>
                      </a:endParaRPr>
                    </a:p>
                  </a:txBody>
                  <a:tcPr marL="45720" marR="45720" marT="18288" marB="18288">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marL="0" marR="0" indent="0" algn="l" defTabSz="914400" rtl="0" eaLnBrk="1" latinLnBrk="0" hangingPunct="1">
                        <a:lnSpc>
                          <a:spcPct val="115000"/>
                        </a:lnSpc>
                        <a:spcBef>
                          <a:spcPts val="0"/>
                        </a:spcBef>
                        <a:spcAft>
                          <a:spcPts val="600"/>
                        </a:spcAft>
                      </a:pPr>
                      <a:r>
                        <a:rPr lang="en-US" sz="1600" kern="1200" dirty="0" smtClean="0">
                          <a:solidFill>
                            <a:schemeClr val="tx1"/>
                          </a:solidFill>
                          <a:effectLst/>
                          <a:latin typeface="+mj-lt"/>
                          <a:ea typeface="Calibri"/>
                          <a:cs typeface="Times New Roman"/>
                        </a:rPr>
                        <a:t>e.g.,</a:t>
                      </a:r>
                      <a:r>
                        <a:rPr lang="en-US" sz="1600" kern="1200" baseline="0" dirty="0" smtClean="0">
                          <a:solidFill>
                            <a:schemeClr val="tx1"/>
                          </a:solidFill>
                          <a:effectLst/>
                          <a:latin typeface="+mj-lt"/>
                          <a:ea typeface="Calibri"/>
                          <a:cs typeface="Times New Roman"/>
                        </a:rPr>
                        <a:t> </a:t>
                      </a:r>
                      <a:r>
                        <a:rPr lang="en-US" sz="1600" kern="1200" dirty="0" smtClean="0">
                          <a:solidFill>
                            <a:schemeClr val="tx1"/>
                          </a:solidFill>
                          <a:effectLst/>
                          <a:latin typeface="+mj-lt"/>
                          <a:ea typeface="Calibri"/>
                          <a:cs typeface="Times New Roman"/>
                        </a:rPr>
                        <a:t>Office Application</a:t>
                      </a:r>
                      <a:r>
                        <a:rPr lang="en-US" sz="1600" kern="1200" baseline="0" dirty="0" smtClean="0">
                          <a:solidFill>
                            <a:schemeClr val="tx1"/>
                          </a:solidFill>
                          <a:effectLst/>
                          <a:latin typeface="+mj-lt"/>
                          <a:ea typeface="Calibri"/>
                          <a:cs typeface="Times New Roman"/>
                        </a:rPr>
                        <a:t> Functionality</a:t>
                      </a:r>
                      <a:endParaRPr lang="en-US" sz="1600" kern="1200" dirty="0">
                        <a:solidFill>
                          <a:schemeClr val="tx1"/>
                        </a:solidFill>
                        <a:effectLst/>
                        <a:latin typeface="+mj-lt"/>
                        <a:ea typeface="Calibri"/>
                        <a:cs typeface="Times New Roman"/>
                      </a:endParaRPr>
                    </a:p>
                  </a:txBody>
                  <a:tcPr marL="45720" marR="45720" marT="18288" marB="18288">
                    <a:lnL>
                      <a:noFill/>
                    </a:lnL>
                    <a:lnR>
                      <a:noFill/>
                    </a:lnR>
                    <a:lnT w="12700" cap="flat" cmpd="sng" algn="ctr">
                      <a:solidFill>
                        <a:srgbClr val="00000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marL="0" marR="0" indent="0">
                        <a:lnSpc>
                          <a:spcPct val="115000"/>
                        </a:lnSpc>
                        <a:spcBef>
                          <a:spcPts val="0"/>
                        </a:spcBef>
                        <a:spcAft>
                          <a:spcPts val="600"/>
                        </a:spcAft>
                      </a:pPr>
                      <a:r>
                        <a:rPr lang="en-US" sz="1600" b="1" u="sng" dirty="0">
                          <a:solidFill>
                            <a:srgbClr val="0000FF"/>
                          </a:solidFill>
                          <a:effectLst/>
                          <a:latin typeface="+mj-lt"/>
                          <a:ea typeface="Calibri"/>
                          <a:cs typeface="Times New Roman"/>
                          <a:hlinkClick r:id="rId3"/>
                        </a:rPr>
                        <a:t>Microsoft Office Web Apps</a:t>
                      </a:r>
                      <a:endParaRPr lang="en-US" sz="1600" b="1" dirty="0">
                        <a:effectLst/>
                        <a:latin typeface="+mj-lt"/>
                        <a:ea typeface="Calibri"/>
                        <a:cs typeface="Times New Roman"/>
                      </a:endParaRPr>
                    </a:p>
                    <a:p>
                      <a:pPr marL="0" marR="0" indent="0">
                        <a:lnSpc>
                          <a:spcPct val="115000"/>
                        </a:lnSpc>
                        <a:spcBef>
                          <a:spcPts val="0"/>
                        </a:spcBef>
                        <a:spcAft>
                          <a:spcPts val="600"/>
                        </a:spcAft>
                      </a:pPr>
                      <a:r>
                        <a:rPr lang="en-US" sz="1600" b="1" u="sng" dirty="0">
                          <a:solidFill>
                            <a:srgbClr val="0000FF"/>
                          </a:solidFill>
                          <a:effectLst/>
                          <a:latin typeface="+mj-lt"/>
                          <a:ea typeface="Calibri"/>
                          <a:cs typeface="Times New Roman"/>
                          <a:hlinkClick r:id="rId4" tooltip="docs.google.com"/>
                        </a:rPr>
                        <a:t>Google Docs</a:t>
                      </a:r>
                      <a:endParaRPr lang="en-US" sz="1600" b="1" dirty="0">
                        <a:effectLst/>
                        <a:latin typeface="+mj-lt"/>
                        <a:ea typeface="Calibri"/>
                        <a:cs typeface="Times New Roman"/>
                      </a:endParaRPr>
                    </a:p>
                  </a:txBody>
                  <a:tcPr marL="45720" marR="45720" marT="18288" marB="18288">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r>
              <a:tr h="606738">
                <a:tc>
                  <a:txBody>
                    <a:bodyPr/>
                    <a:lstStyle/>
                    <a:p>
                      <a:pPr marL="0" marR="0" indent="0">
                        <a:lnSpc>
                          <a:spcPct val="115000"/>
                        </a:lnSpc>
                        <a:spcBef>
                          <a:spcPts val="0"/>
                        </a:spcBef>
                        <a:spcAft>
                          <a:spcPts val="0"/>
                        </a:spcAft>
                      </a:pPr>
                      <a:r>
                        <a:rPr lang="en-US" sz="1600" b="1" dirty="0" err="1">
                          <a:solidFill>
                            <a:srgbClr val="333333"/>
                          </a:solidFill>
                          <a:effectLst/>
                          <a:latin typeface="+mj-lt"/>
                          <a:ea typeface="Calibri"/>
                          <a:cs typeface="Times New Roman"/>
                        </a:rPr>
                        <a:t>PaaS</a:t>
                      </a:r>
                      <a:r>
                        <a:rPr lang="en-US" sz="1600" dirty="0">
                          <a:solidFill>
                            <a:srgbClr val="333333"/>
                          </a:solidFill>
                          <a:effectLst/>
                          <a:latin typeface="+mj-lt"/>
                          <a:ea typeface="Calibri"/>
                          <a:cs typeface="Calibri"/>
                        </a:rPr>
                        <a:t>: </a:t>
                      </a:r>
                      <a:endParaRPr lang="en-US" sz="1600" dirty="0">
                        <a:effectLst/>
                        <a:latin typeface="+mj-lt"/>
                        <a:ea typeface="Calibri"/>
                        <a:cs typeface="Times New Roman"/>
                      </a:endParaRPr>
                    </a:p>
                    <a:p>
                      <a:pPr marL="0" marR="0" indent="0">
                        <a:lnSpc>
                          <a:spcPct val="115000"/>
                        </a:lnSpc>
                        <a:spcBef>
                          <a:spcPts val="0"/>
                        </a:spcBef>
                        <a:spcAft>
                          <a:spcPts val="600"/>
                        </a:spcAft>
                      </a:pPr>
                      <a:r>
                        <a:rPr lang="en-US" sz="1600" dirty="0" smtClean="0">
                          <a:solidFill>
                            <a:srgbClr val="333333"/>
                          </a:solidFill>
                          <a:effectLst/>
                          <a:latin typeface="+mj-lt"/>
                          <a:ea typeface="Calibri"/>
                          <a:cs typeface="Calibri"/>
                        </a:rPr>
                        <a:t>Platform</a:t>
                      </a:r>
                      <a:endParaRPr lang="en-US" sz="1600" dirty="0">
                        <a:effectLst/>
                        <a:latin typeface="+mj-lt"/>
                        <a:ea typeface="Calibri"/>
                        <a:cs typeface="Times New Roman"/>
                      </a:endParaRPr>
                    </a:p>
                  </a:txBody>
                  <a:tcPr marL="45720" marR="45720" marT="18288" marB="18288">
                    <a:lnL w="28575" cap="flat" cmpd="sng" algn="ctr">
                      <a:solidFill>
                        <a:srgbClr val="000000"/>
                      </a:solidFill>
                      <a:prstDash val="solid"/>
                      <a:round/>
                      <a:headEnd type="none" w="med" len="med"/>
                      <a:tailEnd type="none" w="med" len="med"/>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a:txBody>
                    <a:bodyPr/>
                    <a:lstStyle/>
                    <a:p>
                      <a:pPr marL="0" marR="0" indent="0">
                        <a:lnSpc>
                          <a:spcPct val="115000"/>
                        </a:lnSpc>
                        <a:spcBef>
                          <a:spcPts val="0"/>
                        </a:spcBef>
                        <a:spcAft>
                          <a:spcPts val="600"/>
                        </a:spcAft>
                      </a:pPr>
                      <a:r>
                        <a:rPr lang="en-US" sz="1600" dirty="0">
                          <a:effectLst/>
                          <a:latin typeface="+mj-lt"/>
                          <a:ea typeface="Calibri"/>
                          <a:cs typeface="Times New Roman"/>
                        </a:rPr>
                        <a:t>Relational Database Management Systems</a:t>
                      </a:r>
                    </a:p>
                  </a:txBody>
                  <a:tcPr marL="45720" marR="45720" marT="18288" marB="18288">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a:txBody>
                    <a:bodyPr/>
                    <a:lstStyle/>
                    <a:p>
                      <a:pPr marL="0" marR="0" indent="0">
                        <a:lnSpc>
                          <a:spcPct val="115000"/>
                        </a:lnSpc>
                        <a:spcBef>
                          <a:spcPts val="0"/>
                        </a:spcBef>
                        <a:spcAft>
                          <a:spcPts val="600"/>
                        </a:spcAft>
                      </a:pPr>
                      <a:r>
                        <a:rPr lang="en-US" sz="1600" b="1" u="sng" dirty="0">
                          <a:solidFill>
                            <a:srgbClr val="0000FF"/>
                          </a:solidFill>
                          <a:effectLst/>
                          <a:latin typeface="+mj-lt"/>
                          <a:ea typeface="Calibri"/>
                          <a:cs typeface="Times New Roman"/>
                          <a:hlinkClick r:id="rId5"/>
                        </a:rPr>
                        <a:t>Microsoft SQL Azure</a:t>
                      </a:r>
                      <a:endParaRPr lang="en-US" sz="1600" b="1" dirty="0">
                        <a:effectLst/>
                        <a:latin typeface="+mj-lt"/>
                        <a:ea typeface="Calibri"/>
                        <a:cs typeface="Times New Roman"/>
                      </a:endParaRPr>
                    </a:p>
                    <a:p>
                      <a:pPr marL="0" marR="0" indent="0">
                        <a:lnSpc>
                          <a:spcPct val="115000"/>
                        </a:lnSpc>
                        <a:spcBef>
                          <a:spcPts val="0"/>
                        </a:spcBef>
                        <a:spcAft>
                          <a:spcPts val="600"/>
                        </a:spcAft>
                      </a:pPr>
                      <a:r>
                        <a:rPr lang="en-US" sz="1600" b="1" u="sng" dirty="0">
                          <a:solidFill>
                            <a:srgbClr val="0000FF"/>
                          </a:solidFill>
                          <a:effectLst/>
                          <a:latin typeface="+mj-lt"/>
                          <a:ea typeface="Calibri"/>
                          <a:cs typeface="Times New Roman"/>
                          <a:hlinkClick r:id="rId6"/>
                        </a:rPr>
                        <a:t>Amazon RDS</a:t>
                      </a:r>
                      <a:endParaRPr lang="en-US" sz="1600" b="1" dirty="0">
                        <a:effectLst/>
                        <a:latin typeface="+mj-lt"/>
                        <a:ea typeface="Calibri"/>
                        <a:cs typeface="Times New Roman"/>
                      </a:endParaRPr>
                    </a:p>
                  </a:txBody>
                  <a:tcPr marL="45720" marR="45720" marT="18288" marB="18288">
                    <a:lnL>
                      <a:noFill/>
                    </a:lnL>
                    <a:lnR w="28575" cap="flat" cmpd="sng" algn="ctr">
                      <a:solidFill>
                        <a:srgbClr val="00000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r>
              <a:tr h="606738">
                <a:tc>
                  <a:txBody>
                    <a:bodyPr/>
                    <a:lstStyle/>
                    <a:p>
                      <a:pPr marL="0" marR="0" indent="0">
                        <a:lnSpc>
                          <a:spcPct val="115000"/>
                        </a:lnSpc>
                        <a:spcBef>
                          <a:spcPts val="0"/>
                        </a:spcBef>
                        <a:spcAft>
                          <a:spcPts val="600"/>
                        </a:spcAft>
                      </a:pPr>
                      <a:r>
                        <a:rPr lang="en-US" sz="1600" b="1">
                          <a:solidFill>
                            <a:srgbClr val="333333"/>
                          </a:solidFill>
                          <a:effectLst/>
                          <a:latin typeface="+mj-lt"/>
                          <a:ea typeface="Calibri"/>
                          <a:cs typeface="Times New Roman"/>
                        </a:rPr>
                        <a:t> </a:t>
                      </a:r>
                      <a:endParaRPr lang="en-US" sz="1600">
                        <a:effectLst/>
                        <a:latin typeface="+mj-lt"/>
                        <a:ea typeface="Calibri"/>
                        <a:cs typeface="Times New Roman"/>
                      </a:endParaRPr>
                    </a:p>
                  </a:txBody>
                  <a:tcPr marL="45720" marR="45720" marT="18288" marB="18288">
                    <a:lnL w="28575" cap="flat" cmpd="sng" algn="ctr">
                      <a:solidFill>
                        <a:srgbClr val="000000"/>
                      </a:solidFill>
                      <a:prstDash val="solid"/>
                      <a:round/>
                      <a:headEnd type="none" w="med" len="med"/>
                      <a:tailEnd type="none" w="med" len="med"/>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a:txBody>
                    <a:bodyPr/>
                    <a:lstStyle/>
                    <a:p>
                      <a:pPr marL="0" marR="0" indent="0">
                        <a:lnSpc>
                          <a:spcPct val="115000"/>
                        </a:lnSpc>
                        <a:spcBef>
                          <a:spcPts val="0"/>
                        </a:spcBef>
                        <a:spcAft>
                          <a:spcPts val="600"/>
                        </a:spcAft>
                      </a:pPr>
                      <a:r>
                        <a:rPr lang="en-US" sz="1600" dirty="0">
                          <a:effectLst/>
                          <a:latin typeface="+mj-lt"/>
                          <a:ea typeface="Calibri"/>
                          <a:cs typeface="Times New Roman"/>
                        </a:rPr>
                        <a:t>Frameworks and Runtimes</a:t>
                      </a:r>
                    </a:p>
                  </a:txBody>
                  <a:tcPr marL="45720" marR="45720" marT="18288" marB="18288">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a:txBody>
                    <a:bodyPr/>
                    <a:lstStyle/>
                    <a:p>
                      <a:pPr marL="0" marR="0" indent="0">
                        <a:lnSpc>
                          <a:spcPct val="115000"/>
                        </a:lnSpc>
                        <a:spcBef>
                          <a:spcPts val="0"/>
                        </a:spcBef>
                        <a:spcAft>
                          <a:spcPts val="600"/>
                        </a:spcAft>
                      </a:pPr>
                      <a:r>
                        <a:rPr lang="en-US" sz="1600" b="1" u="sng" dirty="0">
                          <a:solidFill>
                            <a:srgbClr val="0000FF"/>
                          </a:solidFill>
                          <a:effectLst/>
                          <a:latin typeface="+mj-lt"/>
                          <a:ea typeface="Calibri"/>
                          <a:cs typeface="Times New Roman"/>
                          <a:hlinkClick r:id="rId7"/>
                        </a:rPr>
                        <a:t>Microsoft Windows Azure</a:t>
                      </a:r>
                      <a:r>
                        <a:rPr lang="en-US" sz="1600" b="1" dirty="0">
                          <a:effectLst/>
                          <a:latin typeface="+mj-lt"/>
                          <a:ea typeface="Calibri"/>
                          <a:cs typeface="Times New Roman"/>
                        </a:rPr>
                        <a:t> </a:t>
                      </a:r>
                      <a:r>
                        <a:rPr lang="en-US" sz="1600" b="0" dirty="0">
                          <a:effectLst/>
                          <a:latin typeface="+mj-lt"/>
                          <a:ea typeface="Calibri"/>
                          <a:cs typeface="Times New Roman"/>
                        </a:rPr>
                        <a:t>- .NET</a:t>
                      </a:r>
                    </a:p>
                    <a:p>
                      <a:pPr marL="0" marR="0" indent="0">
                        <a:lnSpc>
                          <a:spcPct val="115000"/>
                        </a:lnSpc>
                        <a:spcBef>
                          <a:spcPts val="0"/>
                        </a:spcBef>
                        <a:spcAft>
                          <a:spcPts val="600"/>
                        </a:spcAft>
                      </a:pPr>
                      <a:r>
                        <a:rPr lang="en-US" sz="1600" b="1" u="sng" dirty="0">
                          <a:solidFill>
                            <a:srgbClr val="0000FF"/>
                          </a:solidFill>
                          <a:effectLst/>
                          <a:latin typeface="+mj-lt"/>
                          <a:ea typeface="Calibri"/>
                          <a:cs typeface="Times New Roman"/>
                          <a:hlinkClick r:id="rId8"/>
                        </a:rPr>
                        <a:t>Google App Engine</a:t>
                      </a:r>
                      <a:r>
                        <a:rPr lang="en-US" sz="1600" b="1" dirty="0">
                          <a:effectLst/>
                          <a:latin typeface="+mj-lt"/>
                          <a:ea typeface="Calibri"/>
                          <a:cs typeface="Times New Roman"/>
                        </a:rPr>
                        <a:t> </a:t>
                      </a:r>
                      <a:r>
                        <a:rPr lang="en-US" sz="1600" b="0" dirty="0" smtClean="0">
                          <a:effectLst/>
                          <a:latin typeface="+mj-lt"/>
                          <a:ea typeface="Calibri"/>
                          <a:cs typeface="Times New Roman"/>
                        </a:rPr>
                        <a:t>– Java,</a:t>
                      </a:r>
                      <a:r>
                        <a:rPr lang="en-US" sz="1600" b="0" baseline="0" dirty="0" smtClean="0">
                          <a:effectLst/>
                          <a:latin typeface="+mj-lt"/>
                          <a:ea typeface="Calibri"/>
                          <a:cs typeface="Times New Roman"/>
                        </a:rPr>
                        <a:t> </a:t>
                      </a:r>
                      <a:r>
                        <a:rPr lang="en-US" sz="1600" b="0" dirty="0" smtClean="0">
                          <a:effectLst/>
                          <a:latin typeface="+mj-lt"/>
                          <a:ea typeface="Calibri"/>
                          <a:cs typeface="Times New Roman"/>
                        </a:rPr>
                        <a:t>Python</a:t>
                      </a:r>
                      <a:endParaRPr lang="en-US" sz="1600" b="0" dirty="0">
                        <a:effectLst/>
                        <a:latin typeface="+mj-lt"/>
                        <a:ea typeface="Calibri"/>
                        <a:cs typeface="Times New Roman"/>
                      </a:endParaRPr>
                    </a:p>
                  </a:txBody>
                  <a:tcPr marL="45720" marR="45720" marT="18288" marB="18288">
                    <a:lnL>
                      <a:noFill/>
                    </a:lnL>
                    <a:lnR w="28575" cap="flat" cmpd="sng" algn="ctr">
                      <a:solidFill>
                        <a:srgbClr val="00000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r>
              <a:tr h="606738">
                <a:tc>
                  <a:txBody>
                    <a:bodyPr/>
                    <a:lstStyle/>
                    <a:p>
                      <a:pPr marL="0" marR="0" indent="0">
                        <a:lnSpc>
                          <a:spcPct val="115000"/>
                        </a:lnSpc>
                        <a:spcBef>
                          <a:spcPts val="0"/>
                        </a:spcBef>
                        <a:spcAft>
                          <a:spcPts val="600"/>
                        </a:spcAft>
                      </a:pPr>
                      <a:endParaRPr lang="en-US" sz="1600">
                        <a:effectLst/>
                        <a:latin typeface="+mj-lt"/>
                        <a:ea typeface="Calibri"/>
                        <a:cs typeface="Times New Roman"/>
                      </a:endParaRPr>
                    </a:p>
                  </a:txBody>
                  <a:tcPr marL="45720" marR="45720" marT="18288" marB="18288">
                    <a:lnL w="28575" cap="flat" cmpd="sng" algn="ctr">
                      <a:solidFill>
                        <a:srgbClr val="000000"/>
                      </a:solidFill>
                      <a:prstDash val="solid"/>
                      <a:round/>
                      <a:headEnd type="none" w="med" len="med"/>
                      <a:tailEnd type="none" w="med" len="med"/>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a:txBody>
                    <a:bodyPr/>
                    <a:lstStyle/>
                    <a:p>
                      <a:pPr marL="0" marR="0" indent="0">
                        <a:lnSpc>
                          <a:spcPct val="115000"/>
                        </a:lnSpc>
                        <a:spcBef>
                          <a:spcPts val="0"/>
                        </a:spcBef>
                        <a:spcAft>
                          <a:spcPts val="600"/>
                        </a:spcAft>
                      </a:pPr>
                      <a:r>
                        <a:rPr lang="en-US" sz="1600" dirty="0" smtClean="0">
                          <a:effectLst/>
                          <a:latin typeface="+mj-lt"/>
                          <a:ea typeface="Calibri"/>
                          <a:cs typeface="Times New Roman"/>
                        </a:rPr>
                        <a:t>Messaging Queue</a:t>
                      </a:r>
                      <a:endParaRPr lang="en-US" sz="1600" dirty="0">
                        <a:effectLst/>
                        <a:latin typeface="+mj-lt"/>
                        <a:ea typeface="Calibri"/>
                        <a:cs typeface="Times New Roman"/>
                      </a:endParaRPr>
                    </a:p>
                  </a:txBody>
                  <a:tcPr marL="45720" marR="45720" marT="18288" marB="18288">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a:txBody>
                    <a:bodyPr/>
                    <a:lstStyle/>
                    <a:p>
                      <a:pPr marL="0" marR="0" indent="0">
                        <a:lnSpc>
                          <a:spcPct val="115000"/>
                        </a:lnSpc>
                        <a:spcBef>
                          <a:spcPts val="0"/>
                        </a:spcBef>
                        <a:spcAft>
                          <a:spcPts val="600"/>
                        </a:spcAft>
                      </a:pPr>
                      <a:r>
                        <a:rPr lang="en-US" sz="1600" b="1" dirty="0" smtClean="0">
                          <a:effectLst/>
                          <a:latin typeface="+mj-lt"/>
                          <a:ea typeface="Calibri"/>
                          <a:cs typeface="Times New Roman"/>
                          <a:hlinkClick r:id="rId9"/>
                        </a:rPr>
                        <a:t>Microsoft Azure Queue</a:t>
                      </a:r>
                      <a:endParaRPr lang="en-US" sz="1600" b="1" dirty="0" smtClean="0">
                        <a:effectLst/>
                        <a:latin typeface="+mj-lt"/>
                        <a:ea typeface="Calibri"/>
                        <a:cs typeface="Times New Roman"/>
                      </a:endParaRPr>
                    </a:p>
                    <a:p>
                      <a:pPr marL="0" marR="0" indent="0">
                        <a:lnSpc>
                          <a:spcPct val="115000"/>
                        </a:lnSpc>
                        <a:spcBef>
                          <a:spcPts val="0"/>
                        </a:spcBef>
                        <a:spcAft>
                          <a:spcPts val="600"/>
                        </a:spcAft>
                      </a:pPr>
                      <a:r>
                        <a:rPr lang="en-US" sz="1600" b="1" dirty="0" smtClean="0">
                          <a:effectLst/>
                          <a:latin typeface="+mj-lt"/>
                          <a:ea typeface="Calibri"/>
                          <a:cs typeface="Times New Roman"/>
                          <a:hlinkClick r:id="rId10"/>
                        </a:rPr>
                        <a:t>Amazon SQS</a:t>
                      </a:r>
                      <a:endParaRPr lang="en-US" sz="1600" b="1" dirty="0">
                        <a:effectLst/>
                        <a:latin typeface="+mj-lt"/>
                        <a:ea typeface="Calibri"/>
                        <a:cs typeface="Times New Roman"/>
                      </a:endParaRPr>
                    </a:p>
                  </a:txBody>
                  <a:tcPr marL="45720" marR="45720" marT="18288" marB="18288">
                    <a:lnL>
                      <a:noFill/>
                    </a:lnL>
                    <a:lnR w="28575" cap="flat" cmpd="sng" algn="ctr">
                      <a:solidFill>
                        <a:srgbClr val="00000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r>
              <a:tr h="606738">
                <a:tc>
                  <a:txBody>
                    <a:bodyPr/>
                    <a:lstStyle/>
                    <a:p>
                      <a:pPr marL="0" marR="0" indent="0">
                        <a:lnSpc>
                          <a:spcPct val="115000"/>
                        </a:lnSpc>
                        <a:spcBef>
                          <a:spcPts val="0"/>
                        </a:spcBef>
                        <a:spcAft>
                          <a:spcPts val="0"/>
                        </a:spcAft>
                      </a:pPr>
                      <a:r>
                        <a:rPr lang="en-US" sz="1600" b="1" dirty="0" err="1">
                          <a:effectLst/>
                          <a:latin typeface="+mj-lt"/>
                          <a:ea typeface="Calibri"/>
                          <a:cs typeface="Times New Roman"/>
                        </a:rPr>
                        <a:t>IaaS</a:t>
                      </a:r>
                      <a:r>
                        <a:rPr lang="en-US" sz="1600" dirty="0">
                          <a:effectLst/>
                          <a:latin typeface="+mj-lt"/>
                          <a:ea typeface="Calibri"/>
                          <a:cs typeface="Times New Roman"/>
                        </a:rPr>
                        <a:t>: </a:t>
                      </a:r>
                    </a:p>
                    <a:p>
                      <a:pPr marL="0" marR="0" indent="0">
                        <a:lnSpc>
                          <a:spcPct val="115000"/>
                        </a:lnSpc>
                        <a:spcBef>
                          <a:spcPts val="0"/>
                        </a:spcBef>
                        <a:spcAft>
                          <a:spcPts val="600"/>
                        </a:spcAft>
                      </a:pPr>
                      <a:r>
                        <a:rPr lang="en-US" sz="1600" dirty="0" smtClean="0">
                          <a:effectLst/>
                          <a:latin typeface="+mj-lt"/>
                          <a:ea typeface="Calibri"/>
                          <a:cs typeface="Times New Roman"/>
                        </a:rPr>
                        <a:t>Infrastructure</a:t>
                      </a:r>
                      <a:endParaRPr lang="en-US" sz="1600" dirty="0">
                        <a:effectLst/>
                        <a:latin typeface="+mj-lt"/>
                        <a:ea typeface="Calibri"/>
                        <a:cs typeface="Times New Roman"/>
                      </a:endParaRPr>
                    </a:p>
                  </a:txBody>
                  <a:tcPr marL="45720" marR="45720" marT="18288" marB="18288">
                    <a:lnL w="28575" cap="flat" cmpd="sng" algn="ctr">
                      <a:solidFill>
                        <a:srgbClr val="000000"/>
                      </a:solidFill>
                      <a:prstDash val="solid"/>
                      <a:round/>
                      <a:headEnd type="none" w="med" len="med"/>
                      <a:tailEnd type="none" w="med" len="med"/>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marL="0" marR="0" indent="0">
                        <a:lnSpc>
                          <a:spcPct val="115000"/>
                        </a:lnSpc>
                        <a:spcBef>
                          <a:spcPts val="0"/>
                        </a:spcBef>
                        <a:spcAft>
                          <a:spcPts val="600"/>
                        </a:spcAft>
                      </a:pPr>
                      <a:r>
                        <a:rPr lang="en-US" sz="1600">
                          <a:effectLst/>
                          <a:latin typeface="+mj-lt"/>
                          <a:ea typeface="Calibri"/>
                          <a:cs typeface="Times New Roman"/>
                        </a:rPr>
                        <a:t>Servers</a:t>
                      </a:r>
                    </a:p>
                  </a:txBody>
                  <a:tcPr marL="45720" marR="45720" marT="18288" marB="18288">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marL="0" marR="0" indent="0">
                        <a:lnSpc>
                          <a:spcPct val="115000"/>
                        </a:lnSpc>
                        <a:spcBef>
                          <a:spcPts val="0"/>
                        </a:spcBef>
                        <a:spcAft>
                          <a:spcPts val="600"/>
                        </a:spcAft>
                      </a:pPr>
                      <a:r>
                        <a:rPr lang="en-US" sz="1600" b="1" u="sng" dirty="0">
                          <a:solidFill>
                            <a:srgbClr val="0000FF"/>
                          </a:solidFill>
                          <a:effectLst/>
                          <a:latin typeface="+mj-lt"/>
                          <a:ea typeface="Calibri"/>
                          <a:cs typeface="Times New Roman"/>
                          <a:hlinkClick r:id="rId11"/>
                        </a:rPr>
                        <a:t>Amazon EC2</a:t>
                      </a:r>
                      <a:r>
                        <a:rPr lang="en-US" sz="1600" b="1" dirty="0">
                          <a:effectLst/>
                          <a:latin typeface="+mj-lt"/>
                          <a:ea typeface="Calibri"/>
                          <a:cs typeface="Times New Roman"/>
                        </a:rPr>
                        <a:t> </a:t>
                      </a:r>
                      <a:r>
                        <a:rPr lang="en-US" sz="1600" b="0" dirty="0">
                          <a:effectLst/>
                          <a:latin typeface="+mj-lt"/>
                          <a:ea typeface="Calibri"/>
                          <a:cs typeface="Times New Roman"/>
                        </a:rPr>
                        <a:t>- </a:t>
                      </a:r>
                      <a:r>
                        <a:rPr lang="en-US" sz="1600" b="0" dirty="0" smtClean="0">
                          <a:effectLst/>
                          <a:latin typeface="+mj-lt"/>
                          <a:ea typeface="Calibri"/>
                          <a:cs typeface="Times New Roman"/>
                        </a:rPr>
                        <a:t>Linux, Windows</a:t>
                      </a:r>
                      <a:endParaRPr lang="en-US" sz="1600" b="0" dirty="0">
                        <a:effectLst/>
                        <a:latin typeface="+mj-lt"/>
                        <a:ea typeface="Calibri"/>
                        <a:cs typeface="Times New Roman"/>
                      </a:endParaRPr>
                    </a:p>
                    <a:p>
                      <a:pPr marL="0" marR="0" indent="0">
                        <a:lnSpc>
                          <a:spcPct val="115000"/>
                        </a:lnSpc>
                        <a:spcBef>
                          <a:spcPts val="0"/>
                        </a:spcBef>
                        <a:spcAft>
                          <a:spcPts val="600"/>
                        </a:spcAft>
                      </a:pPr>
                      <a:r>
                        <a:rPr lang="en-US" sz="1600" b="1" u="sng" dirty="0">
                          <a:solidFill>
                            <a:srgbClr val="0000FF"/>
                          </a:solidFill>
                          <a:effectLst/>
                          <a:latin typeface="+mj-lt"/>
                          <a:ea typeface="Calibri"/>
                          <a:cs typeface="Times New Roman"/>
                          <a:hlinkClick r:id="rId12"/>
                        </a:rPr>
                        <a:t>Rackspace Cloud Servers</a:t>
                      </a:r>
                      <a:r>
                        <a:rPr lang="en-US" sz="1600" b="1" dirty="0">
                          <a:effectLst/>
                          <a:latin typeface="+mj-lt"/>
                          <a:ea typeface="Calibri"/>
                          <a:cs typeface="Times New Roman"/>
                        </a:rPr>
                        <a:t> </a:t>
                      </a:r>
                      <a:r>
                        <a:rPr lang="en-US" sz="1600" b="0" dirty="0">
                          <a:effectLst/>
                          <a:latin typeface="+mj-lt"/>
                          <a:ea typeface="Calibri"/>
                          <a:cs typeface="Times New Roman"/>
                        </a:rPr>
                        <a:t>- </a:t>
                      </a:r>
                      <a:r>
                        <a:rPr lang="en-US" sz="1600" b="0" dirty="0" smtClean="0">
                          <a:effectLst/>
                          <a:latin typeface="+mj-lt"/>
                          <a:ea typeface="Calibri"/>
                          <a:cs typeface="Times New Roman"/>
                        </a:rPr>
                        <a:t>Linux</a:t>
                      </a:r>
                      <a:endParaRPr lang="en-US" sz="1600" b="0" dirty="0">
                        <a:effectLst/>
                        <a:latin typeface="+mj-lt"/>
                        <a:ea typeface="Calibri"/>
                        <a:cs typeface="Times New Roman"/>
                      </a:endParaRPr>
                    </a:p>
                  </a:txBody>
                  <a:tcPr marL="45720" marR="45720" marT="18288" marB="18288">
                    <a:lnL>
                      <a:noFill/>
                    </a:lnL>
                    <a:lnR w="28575" cap="flat" cmpd="sng" algn="ctr">
                      <a:solidFill>
                        <a:srgbClr val="00000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r>
              <a:tr h="606738">
                <a:tc>
                  <a:txBody>
                    <a:bodyPr/>
                    <a:lstStyle/>
                    <a:p>
                      <a:pPr marL="0" marR="0" indent="0">
                        <a:lnSpc>
                          <a:spcPct val="115000"/>
                        </a:lnSpc>
                        <a:spcBef>
                          <a:spcPts val="0"/>
                        </a:spcBef>
                        <a:spcAft>
                          <a:spcPts val="600"/>
                        </a:spcAft>
                      </a:pPr>
                      <a:r>
                        <a:rPr lang="en-US" sz="1600">
                          <a:effectLst/>
                          <a:latin typeface="+mj-lt"/>
                          <a:ea typeface="Calibri"/>
                          <a:cs typeface="Times New Roman"/>
                        </a:rPr>
                        <a:t> </a:t>
                      </a:r>
                    </a:p>
                  </a:txBody>
                  <a:tcPr marL="45720" marR="45720" marT="18288" marB="18288">
                    <a:lnL w="28575" cap="flat" cmpd="sng" algn="ctr">
                      <a:solidFill>
                        <a:srgbClr val="000000"/>
                      </a:solidFill>
                      <a:prstDash val="solid"/>
                      <a:round/>
                      <a:headEnd type="none" w="med" len="med"/>
                      <a:tailEnd type="none" w="med" len="med"/>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marL="0" marR="0" indent="0">
                        <a:lnSpc>
                          <a:spcPct val="115000"/>
                        </a:lnSpc>
                        <a:spcBef>
                          <a:spcPts val="0"/>
                        </a:spcBef>
                        <a:spcAft>
                          <a:spcPts val="600"/>
                        </a:spcAft>
                      </a:pPr>
                      <a:r>
                        <a:rPr lang="en-US" sz="1600">
                          <a:effectLst/>
                          <a:latin typeface="+mj-lt"/>
                          <a:ea typeface="Calibri"/>
                          <a:cs typeface="Times New Roman"/>
                        </a:rPr>
                        <a:t>Storage</a:t>
                      </a:r>
                    </a:p>
                  </a:txBody>
                  <a:tcPr marL="45720" marR="45720" marT="18288" marB="18288">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marL="0" marR="0" indent="0">
                        <a:lnSpc>
                          <a:spcPct val="115000"/>
                        </a:lnSpc>
                        <a:spcBef>
                          <a:spcPts val="0"/>
                        </a:spcBef>
                        <a:spcAft>
                          <a:spcPts val="600"/>
                        </a:spcAft>
                      </a:pPr>
                      <a:r>
                        <a:rPr lang="en-US" sz="1600" b="1" u="sng" dirty="0">
                          <a:solidFill>
                            <a:srgbClr val="0000FF"/>
                          </a:solidFill>
                          <a:effectLst/>
                          <a:latin typeface="+mj-lt"/>
                          <a:ea typeface="Calibri"/>
                          <a:cs typeface="Times New Roman"/>
                          <a:hlinkClick r:id="rId13"/>
                        </a:rPr>
                        <a:t>Amazon S3</a:t>
                      </a:r>
                      <a:r>
                        <a:rPr lang="en-US" sz="1600" b="1" dirty="0">
                          <a:effectLst/>
                          <a:latin typeface="+mj-lt"/>
                          <a:ea typeface="Calibri"/>
                          <a:cs typeface="Times New Roman"/>
                        </a:rPr>
                        <a:t> </a:t>
                      </a:r>
                      <a:r>
                        <a:rPr lang="en-US" sz="1600" b="1" dirty="0" smtClean="0">
                          <a:effectLst/>
                          <a:latin typeface="+mj-lt"/>
                          <a:ea typeface="Calibri"/>
                          <a:cs typeface="Times New Roman"/>
                        </a:rPr>
                        <a:t>/ </a:t>
                      </a:r>
                      <a:r>
                        <a:rPr lang="en-US" sz="1600" b="1" u="sng" kern="1200" dirty="0" smtClean="0">
                          <a:solidFill>
                            <a:srgbClr val="0000FF"/>
                          </a:solidFill>
                          <a:effectLst/>
                          <a:latin typeface="+mj-lt"/>
                          <a:ea typeface="Calibri"/>
                          <a:cs typeface="Times New Roman"/>
                          <a:hlinkClick r:id="rId14"/>
                        </a:rPr>
                        <a:t>SDB</a:t>
                      </a:r>
                      <a:r>
                        <a:rPr lang="en-US" sz="1600" b="1" u="sng" kern="1200" dirty="0" smtClean="0">
                          <a:solidFill>
                            <a:srgbClr val="0000FF"/>
                          </a:solidFill>
                          <a:effectLst/>
                          <a:latin typeface="+mj-lt"/>
                          <a:ea typeface="Calibri"/>
                          <a:cs typeface="Times New Roman"/>
                        </a:rPr>
                        <a:t> </a:t>
                      </a:r>
                      <a:r>
                        <a:rPr lang="en-US" sz="1600" b="0" dirty="0" smtClean="0">
                          <a:effectLst/>
                          <a:latin typeface="+mj-lt"/>
                          <a:ea typeface="Calibri"/>
                          <a:cs typeface="Times New Roman"/>
                        </a:rPr>
                        <a:t>- </a:t>
                      </a:r>
                      <a:r>
                        <a:rPr lang="en-US" sz="1600" b="0" dirty="0">
                          <a:effectLst/>
                          <a:latin typeface="+mj-lt"/>
                          <a:ea typeface="Calibri"/>
                          <a:cs typeface="Times New Roman"/>
                        </a:rPr>
                        <a:t>BLOB </a:t>
                      </a:r>
                      <a:r>
                        <a:rPr lang="en-US" sz="1600" b="0" dirty="0" smtClean="0">
                          <a:effectLst/>
                          <a:latin typeface="+mj-lt"/>
                          <a:ea typeface="Calibri"/>
                          <a:cs typeface="Times New Roman"/>
                        </a:rPr>
                        <a:t>/</a:t>
                      </a:r>
                      <a:r>
                        <a:rPr lang="en-US" sz="1600" b="0" baseline="0" dirty="0" smtClean="0">
                          <a:effectLst/>
                          <a:latin typeface="+mj-lt"/>
                          <a:ea typeface="Calibri"/>
                          <a:cs typeface="Times New Roman"/>
                        </a:rPr>
                        <a:t> Table</a:t>
                      </a:r>
                      <a:endParaRPr lang="en-US" sz="1600" b="0" dirty="0">
                        <a:effectLst/>
                        <a:latin typeface="+mj-lt"/>
                        <a:ea typeface="Calibri"/>
                        <a:cs typeface="Times New Roman"/>
                      </a:endParaRPr>
                    </a:p>
                    <a:p>
                      <a:pPr marL="0" marR="0" indent="0">
                        <a:lnSpc>
                          <a:spcPct val="115000"/>
                        </a:lnSpc>
                        <a:spcBef>
                          <a:spcPts val="0"/>
                        </a:spcBef>
                        <a:spcAft>
                          <a:spcPts val="600"/>
                        </a:spcAft>
                      </a:pPr>
                      <a:r>
                        <a:rPr lang="en-US" sz="1600" b="1" u="sng" dirty="0" smtClean="0">
                          <a:solidFill>
                            <a:srgbClr val="0000FF"/>
                          </a:solidFill>
                          <a:effectLst/>
                          <a:latin typeface="+mj-lt"/>
                          <a:ea typeface="Calibri"/>
                          <a:cs typeface="Times New Roman"/>
                          <a:hlinkClick r:id="rId15"/>
                        </a:rPr>
                        <a:t>Microsoft </a:t>
                      </a:r>
                      <a:r>
                        <a:rPr lang="en-US" sz="1600" b="1" u="sng" dirty="0">
                          <a:solidFill>
                            <a:srgbClr val="0000FF"/>
                          </a:solidFill>
                          <a:effectLst/>
                          <a:latin typeface="+mj-lt"/>
                          <a:ea typeface="Calibri"/>
                          <a:cs typeface="Times New Roman"/>
                          <a:hlinkClick r:id="rId15"/>
                        </a:rPr>
                        <a:t>Windows Azure </a:t>
                      </a:r>
                      <a:r>
                        <a:rPr lang="en-US" sz="1600" b="1" u="sng" dirty="0" smtClean="0">
                          <a:solidFill>
                            <a:srgbClr val="0000FF"/>
                          </a:solidFill>
                          <a:effectLst/>
                          <a:latin typeface="+mj-lt"/>
                          <a:ea typeface="Calibri"/>
                          <a:cs typeface="Times New Roman"/>
                          <a:hlinkClick r:id="rId15"/>
                        </a:rPr>
                        <a:t>Storage</a:t>
                      </a:r>
                      <a:endParaRPr lang="en-US" sz="1600" b="1" dirty="0">
                        <a:effectLst/>
                        <a:latin typeface="+mj-lt"/>
                        <a:ea typeface="Calibri"/>
                        <a:cs typeface="Times New Roman"/>
                      </a:endParaRPr>
                    </a:p>
                  </a:txBody>
                  <a:tcPr marL="45720" marR="45720" marT="18288" marB="18288">
                    <a:lnL>
                      <a:noFill/>
                    </a:lnL>
                    <a:lnR w="28575" cap="flat" cmpd="sng" algn="ctr">
                      <a:solidFill>
                        <a:srgbClr val="00000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r>
              <a:tr h="606738">
                <a:tc>
                  <a:txBody>
                    <a:bodyPr/>
                    <a:lstStyle/>
                    <a:p>
                      <a:pPr marL="0" marR="0" indent="0">
                        <a:lnSpc>
                          <a:spcPct val="115000"/>
                        </a:lnSpc>
                        <a:spcBef>
                          <a:spcPts val="0"/>
                        </a:spcBef>
                        <a:spcAft>
                          <a:spcPts val="600"/>
                        </a:spcAft>
                      </a:pPr>
                      <a:endParaRPr lang="en-US" sz="1600" dirty="0">
                        <a:effectLst/>
                        <a:latin typeface="+mj-lt"/>
                        <a:ea typeface="Calibri"/>
                        <a:cs typeface="Times New Roman"/>
                      </a:endParaRPr>
                    </a:p>
                  </a:txBody>
                  <a:tcPr marL="45720" marR="45720" marT="18288" marB="18288">
                    <a:lnL w="28575" cap="flat" cmpd="sng" algn="ctr">
                      <a:solidFill>
                        <a:srgbClr val="000000"/>
                      </a:solidFill>
                      <a:prstDash val="solid"/>
                      <a:round/>
                      <a:headEnd type="none" w="med" len="med"/>
                      <a:tailEnd type="none" w="med" len="med"/>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marL="0" marR="0" indent="0">
                        <a:lnSpc>
                          <a:spcPct val="115000"/>
                        </a:lnSpc>
                        <a:spcBef>
                          <a:spcPts val="0"/>
                        </a:spcBef>
                        <a:spcAft>
                          <a:spcPts val="600"/>
                        </a:spcAft>
                      </a:pPr>
                      <a:r>
                        <a:rPr lang="en-US" sz="1600" dirty="0" smtClean="0">
                          <a:effectLst/>
                          <a:latin typeface="+mj-lt"/>
                          <a:ea typeface="Calibri"/>
                          <a:cs typeface="Times New Roman"/>
                        </a:rPr>
                        <a:t>CDN</a:t>
                      </a:r>
                      <a:endParaRPr lang="en-US" sz="1600" dirty="0">
                        <a:effectLst/>
                        <a:latin typeface="+mj-lt"/>
                        <a:ea typeface="Calibri"/>
                        <a:cs typeface="Times New Roman"/>
                      </a:endParaRPr>
                    </a:p>
                  </a:txBody>
                  <a:tcPr marL="45720" marR="45720" marT="18288" marB="18288">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marL="0" marR="0" indent="0">
                        <a:lnSpc>
                          <a:spcPct val="115000"/>
                        </a:lnSpc>
                        <a:spcBef>
                          <a:spcPts val="0"/>
                        </a:spcBef>
                        <a:spcAft>
                          <a:spcPts val="600"/>
                        </a:spcAft>
                      </a:pPr>
                      <a:r>
                        <a:rPr lang="en-US" sz="1600" b="1" dirty="0" smtClean="0">
                          <a:effectLst/>
                          <a:latin typeface="+mj-lt"/>
                          <a:ea typeface="Calibri"/>
                          <a:cs typeface="Times New Roman"/>
                          <a:hlinkClick r:id="rId16"/>
                        </a:rPr>
                        <a:t>Windows Azure CDN</a:t>
                      </a:r>
                      <a:endParaRPr lang="en-US" sz="1600" b="1" dirty="0" smtClean="0">
                        <a:effectLst/>
                        <a:latin typeface="+mj-lt"/>
                        <a:ea typeface="Calibri"/>
                        <a:cs typeface="Times New Roman"/>
                      </a:endParaRPr>
                    </a:p>
                    <a:p>
                      <a:pPr marL="0" marR="0" indent="0">
                        <a:lnSpc>
                          <a:spcPct val="115000"/>
                        </a:lnSpc>
                        <a:spcBef>
                          <a:spcPts val="0"/>
                        </a:spcBef>
                        <a:spcAft>
                          <a:spcPts val="600"/>
                        </a:spcAft>
                      </a:pPr>
                      <a:r>
                        <a:rPr lang="en-US" sz="1600" b="1" dirty="0" smtClean="0">
                          <a:effectLst/>
                          <a:latin typeface="+mj-lt"/>
                          <a:ea typeface="Calibri"/>
                          <a:cs typeface="Times New Roman"/>
                          <a:hlinkClick r:id="rId17"/>
                        </a:rPr>
                        <a:t>Amazon </a:t>
                      </a:r>
                      <a:r>
                        <a:rPr lang="en-US" sz="1600" b="1" dirty="0" err="1" smtClean="0">
                          <a:effectLst/>
                          <a:latin typeface="+mj-lt"/>
                          <a:ea typeface="Calibri"/>
                          <a:cs typeface="Times New Roman"/>
                          <a:hlinkClick r:id="rId17"/>
                        </a:rPr>
                        <a:t>CloudFront</a:t>
                      </a:r>
                      <a:endParaRPr lang="en-US" sz="1600" b="1" dirty="0">
                        <a:effectLst/>
                        <a:latin typeface="+mj-lt"/>
                        <a:ea typeface="Calibri"/>
                        <a:cs typeface="Times New Roman"/>
                      </a:endParaRPr>
                    </a:p>
                  </a:txBody>
                  <a:tcPr marL="45720" marR="45720" marT="18288" marB="18288">
                    <a:lnL>
                      <a:noFill/>
                    </a:lnL>
                    <a:lnR w="28575" cap="flat" cmpd="sng" algn="ctr">
                      <a:solidFill>
                        <a:srgbClr val="00000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r>
              <a:tr h="346085">
                <a:tc>
                  <a:txBody>
                    <a:bodyPr/>
                    <a:lstStyle/>
                    <a:p>
                      <a:pPr marL="0" marR="0" indent="0">
                        <a:lnSpc>
                          <a:spcPct val="115000"/>
                        </a:lnSpc>
                        <a:spcBef>
                          <a:spcPts val="0"/>
                        </a:spcBef>
                        <a:spcAft>
                          <a:spcPts val="600"/>
                        </a:spcAft>
                      </a:pPr>
                      <a:endParaRPr lang="en-US" sz="1600" dirty="0">
                        <a:effectLst/>
                        <a:latin typeface="+mj-lt"/>
                        <a:ea typeface="Calibri"/>
                        <a:cs typeface="Times New Roman"/>
                      </a:endParaRPr>
                    </a:p>
                  </a:txBody>
                  <a:tcPr marL="45720" marR="45720" marT="18288" marB="18288">
                    <a:lnL w="28575" cap="flat" cmpd="sng" algn="ctr">
                      <a:solidFill>
                        <a:srgbClr val="000000"/>
                      </a:solidFill>
                      <a:prstDash val="solid"/>
                      <a:round/>
                      <a:headEnd type="none" w="med" len="med"/>
                      <a:tailEnd type="none" w="med" len="med"/>
                    </a:lnL>
                    <a:lnR>
                      <a:noFill/>
                    </a:lnR>
                    <a:lnT w="12700" cap="flat" cmpd="sng" algn="ctr">
                      <a:solidFill>
                        <a:srgbClr val="1F497D"/>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BE5F1"/>
                    </a:solidFill>
                  </a:tcPr>
                </a:tc>
                <a:tc>
                  <a:txBody>
                    <a:bodyPr/>
                    <a:lstStyle/>
                    <a:p>
                      <a:pPr marL="0" marR="0" indent="0">
                        <a:lnSpc>
                          <a:spcPct val="115000"/>
                        </a:lnSpc>
                        <a:spcBef>
                          <a:spcPts val="0"/>
                        </a:spcBef>
                        <a:spcAft>
                          <a:spcPts val="600"/>
                        </a:spcAft>
                      </a:pPr>
                      <a:r>
                        <a:rPr lang="en-US" sz="1600" dirty="0" smtClean="0">
                          <a:effectLst/>
                          <a:latin typeface="+mj-lt"/>
                          <a:ea typeface="Calibri"/>
                          <a:cs typeface="Times New Roman"/>
                        </a:rPr>
                        <a:t>Network</a:t>
                      </a:r>
                      <a:endParaRPr lang="en-US" sz="1600" dirty="0">
                        <a:effectLst/>
                        <a:latin typeface="+mj-lt"/>
                        <a:ea typeface="Calibri"/>
                        <a:cs typeface="Times New Roman"/>
                      </a:endParaRPr>
                    </a:p>
                  </a:txBody>
                  <a:tcPr marL="45720" marR="45720" marT="18288" marB="18288">
                    <a:lnL>
                      <a:noFill/>
                    </a:lnL>
                    <a:lnR>
                      <a:noFill/>
                    </a:lnR>
                    <a:lnT w="12700" cap="flat" cmpd="sng" algn="ctr">
                      <a:solidFill>
                        <a:srgbClr val="1F497D"/>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BE5F1"/>
                    </a:solidFill>
                  </a:tcPr>
                </a:tc>
                <a:tc>
                  <a:txBody>
                    <a:bodyPr/>
                    <a:lstStyle/>
                    <a:p>
                      <a:pPr marL="0" marR="0" indent="0">
                        <a:lnSpc>
                          <a:spcPct val="115000"/>
                        </a:lnSpc>
                        <a:spcBef>
                          <a:spcPts val="0"/>
                        </a:spcBef>
                        <a:spcAft>
                          <a:spcPts val="600"/>
                        </a:spcAft>
                      </a:pPr>
                      <a:r>
                        <a:rPr lang="en-US" sz="1600" b="1" dirty="0" smtClean="0">
                          <a:effectLst/>
                          <a:latin typeface="+mj-lt"/>
                          <a:ea typeface="Calibri"/>
                          <a:cs typeface="Times New Roman"/>
                          <a:hlinkClick r:id="rId18"/>
                        </a:rPr>
                        <a:t>Amazon Virtual Private Cloud</a:t>
                      </a:r>
                      <a:endParaRPr lang="en-US" sz="1600" b="1" dirty="0">
                        <a:effectLst/>
                        <a:latin typeface="+mj-lt"/>
                        <a:ea typeface="Calibri"/>
                        <a:cs typeface="Times New Roman"/>
                      </a:endParaRPr>
                    </a:p>
                  </a:txBody>
                  <a:tcPr marL="45720" marR="45720" marT="18288" marB="18288">
                    <a:lnL>
                      <a:noFill/>
                    </a:lnL>
                    <a:lnR w="28575" cap="flat" cmpd="sng" algn="ctr">
                      <a:solidFill>
                        <a:srgbClr val="000000"/>
                      </a:solidFill>
                      <a:prstDash val="solid"/>
                      <a:round/>
                      <a:headEnd type="none" w="med" len="med"/>
                      <a:tailEnd type="none" w="med" len="med"/>
                    </a:lnR>
                    <a:lnT w="12700" cap="flat" cmpd="sng" algn="ctr">
                      <a:solidFill>
                        <a:srgbClr val="1F497D"/>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BE5F1"/>
                    </a:solidFill>
                  </a:tcPr>
                </a:tc>
              </a:tr>
            </a:tbl>
          </a:graphicData>
        </a:graphic>
      </p:graphicFrame>
      <p:sp>
        <p:nvSpPr>
          <p:cNvPr id="8" name="Rectangle 7"/>
          <p:cNvSpPr/>
          <p:nvPr/>
        </p:nvSpPr>
        <p:spPr>
          <a:xfrm>
            <a:off x="5257800" y="6457890"/>
            <a:ext cx="2860078" cy="400110"/>
          </a:xfrm>
          <a:prstGeom prst="rect">
            <a:avLst/>
          </a:prstGeom>
        </p:spPr>
        <p:txBody>
          <a:bodyPr wrap="none">
            <a:spAutoFit/>
          </a:bodyPr>
          <a:lstStyle/>
          <a:p>
            <a:pPr algn="r"/>
            <a:r>
              <a:rPr lang="en-US" sz="2000" i="1" dirty="0" err="1" smtClean="0">
                <a:solidFill>
                  <a:prstClr val="black">
                    <a:lumMod val="50000"/>
                    <a:lumOff val="50000"/>
                  </a:prstClr>
                </a:solidFill>
                <a:latin typeface="Century Gothic"/>
              </a:rPr>
              <a:t>X</a:t>
            </a:r>
            <a:r>
              <a:rPr lang="en-US" sz="2000" dirty="0" err="1" smtClean="0">
                <a:solidFill>
                  <a:prstClr val="black">
                    <a:lumMod val="50000"/>
                    <a:lumOff val="50000"/>
                  </a:prstClr>
                </a:solidFill>
                <a:latin typeface="Century Gothic"/>
              </a:rPr>
              <a:t>aaS</a:t>
            </a:r>
            <a:r>
              <a:rPr lang="en-US" sz="2000" dirty="0" smtClean="0">
                <a:solidFill>
                  <a:prstClr val="black">
                    <a:lumMod val="50000"/>
                    <a:lumOff val="50000"/>
                  </a:prstClr>
                </a:solidFill>
                <a:latin typeface="Century Gothic"/>
              </a:rPr>
              <a:t> = …as a Service</a:t>
            </a:r>
            <a:endParaRPr lang="en-US" dirty="0"/>
          </a:p>
        </p:txBody>
      </p:sp>
    </p:spTree>
    <p:extLst>
      <p:ext uri="{BB962C8B-B14F-4D97-AF65-F5344CB8AC3E}">
        <p14:creationId xmlns:p14="http://schemas.microsoft.com/office/powerpoint/2010/main" val="372877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ppt/theme/themeOverride2.xml><?xml version="1.0" encoding="utf-8"?>
<a:themeOverride xmlns:a="http://schemas.openxmlformats.org/drawingml/2006/main">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457B272DDACE4BA8DA7CAE2B91F8C6" ma:contentTypeVersion="0" ma:contentTypeDescription="Create a new document." ma:contentTypeScope="" ma:versionID="ab6ebdfddd2f9b37cd2bcabe7d408b6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1A4769-6577-4227-9A60-1E5FEA3432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74F56F2-A004-46BE-A54D-F0BB7BF975AF}">
  <ds:schemaRefs>
    <ds:schemaRef ds:uri="http://schemas.microsoft.com/sharepoint/v3/contenttype/forms"/>
  </ds:schemaRefs>
</ds:datastoreItem>
</file>

<file path=customXml/itemProps3.xml><?xml version="1.0" encoding="utf-8"?>
<ds:datastoreItem xmlns:ds="http://schemas.openxmlformats.org/officeDocument/2006/customXml" ds:itemID="{3F50F7DA-D99A-4B5F-B3F4-D3CE2D5ECFD0}">
  <ds:schemaRefs>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purl.org/dc/term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11411</TotalTime>
  <Words>4241</Words>
  <Application>Microsoft Office PowerPoint</Application>
  <PresentationFormat>On-screen Show (4:3)</PresentationFormat>
  <Paragraphs>1035</Paragraphs>
  <Slides>88</Slides>
  <Notes>44</Notes>
  <HiddenSlides>2</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Executive</vt:lpstr>
      <vt:lpstr>Leaping into “The Cloud”</vt:lpstr>
      <vt:lpstr>About Us</vt:lpstr>
      <vt:lpstr>What Do You Know?</vt:lpstr>
      <vt:lpstr>Introduction</vt:lpstr>
      <vt:lpstr>About Clouds</vt:lpstr>
      <vt:lpstr>The Cloud in Three Steps</vt:lpstr>
      <vt:lpstr>The Cloud’s Secret Sauce</vt:lpstr>
      <vt:lpstr>Three Layers of of Clouds</vt:lpstr>
      <vt:lpstr>Three Layers of of Clouds</vt:lpstr>
      <vt:lpstr>Are Clouds for Real?</vt:lpstr>
      <vt:lpstr>Really? Are Clouds for Real?</vt:lpstr>
      <vt:lpstr>Cloud Rewards</vt:lpstr>
      <vt:lpstr>Promises, Promises…</vt:lpstr>
      <vt:lpstr>Rewards, A 40,000 ft. View</vt:lpstr>
      <vt:lpstr>Lower Cost -  The Cloud is your data center</vt:lpstr>
      <vt:lpstr>Lower Cost - The Cloud is your data center (cont)</vt:lpstr>
      <vt:lpstr>Disaster Recovery &amp; Fault Tolerance</vt:lpstr>
      <vt:lpstr>Ease of management - Automation and APIs</vt:lpstr>
      <vt:lpstr>Ease of management - Automation and APIs</vt:lpstr>
      <vt:lpstr>Rewards Guaranteed - Cloud SLAs</vt:lpstr>
      <vt:lpstr>SLAs, What are They Good For?</vt:lpstr>
      <vt:lpstr>Easy Integration -  Many Services, One Provider</vt:lpstr>
      <vt:lpstr>Getting Into The Cloud</vt:lpstr>
      <vt:lpstr>Plan Your Cloud Migration</vt:lpstr>
      <vt:lpstr>Plan for each Application</vt:lpstr>
      <vt:lpstr>Execute you plan</vt:lpstr>
      <vt:lpstr>Pick the Services you need</vt:lpstr>
      <vt:lpstr>Pick the Right Cloud Provider</vt:lpstr>
      <vt:lpstr>5 Amazing Cloud Case Studies</vt:lpstr>
      <vt:lpstr>PowerPoint Presentation</vt:lpstr>
      <vt:lpstr>PowerPoint Presentation</vt:lpstr>
      <vt:lpstr>PowerPoint Presentation</vt:lpstr>
      <vt:lpstr>PowerPoint Presentation</vt:lpstr>
      <vt:lpstr>Amazon.com Elasticity and Cost Savings</vt:lpstr>
      <vt:lpstr>Website Traffic is Spikey</vt:lpstr>
      <vt:lpstr>Add a Buffer</vt:lpstr>
      <vt:lpstr>Major Waste!</vt:lpstr>
      <vt:lpstr>But it’s Even Worse</vt:lpstr>
      <vt:lpstr>Seasonality Spikes</vt:lpstr>
      <vt:lpstr>Big Waste</vt:lpstr>
      <vt:lpstr>Let’s Move to the Cloud</vt:lpstr>
      <vt:lpstr>Business Continuity</vt:lpstr>
      <vt:lpstr>A Cautionary Tale</vt:lpstr>
      <vt:lpstr>No Safety Net</vt:lpstr>
      <vt:lpstr>July 2009 Disaster Strikes! An Electrical Fire @ Fisher Plaza</vt:lpstr>
      <vt:lpstr>Bing Travel is now</vt:lpstr>
      <vt:lpstr>Microsoft has Geo-Redundancy</vt:lpstr>
      <vt:lpstr>…Therefore YOU have  Geo-Redundancy </vt:lpstr>
      <vt:lpstr>…Or Do You?</vt:lpstr>
      <vt:lpstr>…Or Do You?</vt:lpstr>
      <vt:lpstr>…Or Do You?</vt:lpstr>
      <vt:lpstr>Don’t Be This Guy</vt:lpstr>
      <vt:lpstr>How Did SmugMug Do It?</vt:lpstr>
      <vt:lpstr>Fault Tolerance ..or What Do You Need to Worry About When Running Your Own Data Center</vt:lpstr>
      <vt:lpstr>First Year -New Data Center</vt:lpstr>
      <vt:lpstr>How Does The  Cloud Help?</vt:lpstr>
      <vt:lpstr>Embrace Failure</vt:lpstr>
      <vt:lpstr>Embrace Failure</vt:lpstr>
      <vt:lpstr>Monkeys with Rifles</vt:lpstr>
      <vt:lpstr>PowerPoint Presentation</vt:lpstr>
      <vt:lpstr>Security</vt:lpstr>
      <vt:lpstr>Amazon AMIs</vt:lpstr>
      <vt:lpstr>AMI Key Vulnerability</vt:lpstr>
      <vt:lpstr>Amazon AMI Mitigation</vt:lpstr>
      <vt:lpstr>Testing in The Cloud</vt:lpstr>
      <vt:lpstr>Facebook is a Cloud Platform</vt:lpstr>
      <vt:lpstr>What are the Risks?</vt:lpstr>
      <vt:lpstr>Facebook Imaginary Friends</vt:lpstr>
      <vt:lpstr>Facebook Imaginary Friends</vt:lpstr>
      <vt:lpstr>Control 1 Million Users</vt:lpstr>
      <vt:lpstr>Control 1 Million Users</vt:lpstr>
      <vt:lpstr>Microsoft Exchange</vt:lpstr>
      <vt:lpstr>Virtual Sandbox</vt:lpstr>
      <vt:lpstr>Test Oriented  Architecture</vt:lpstr>
      <vt:lpstr>Ken’s Services Theorem</vt:lpstr>
      <vt:lpstr>Maximum Risk is v-Current</vt:lpstr>
      <vt:lpstr>Code Churn Example 1</vt:lpstr>
      <vt:lpstr>Enter Continuous Deployment</vt:lpstr>
      <vt:lpstr>Code Churn Example 2 (CD)</vt:lpstr>
      <vt:lpstr>Practical TOA</vt:lpstr>
      <vt:lpstr>Practical TOA</vt:lpstr>
      <vt:lpstr>Practical TOA</vt:lpstr>
      <vt:lpstr>Summary</vt:lpstr>
      <vt:lpstr>References</vt:lpstr>
      <vt:lpstr>References</vt:lpstr>
      <vt:lpstr>References</vt:lpstr>
      <vt:lpstr>References</vt:lpstr>
      <vt:lpstr>Thank You</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Leaping into “The Cloud”</dc:title>
  <dc:creator>Seth Eliot</dc:creator>
  <cp:lastModifiedBy>Seth Eliot</cp:lastModifiedBy>
  <cp:revision>302</cp:revision>
  <dcterms:created xsi:type="dcterms:W3CDTF">2011-08-22T22:33:18Z</dcterms:created>
  <dcterms:modified xsi:type="dcterms:W3CDTF">2011-11-09T21:55:22Z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0x0101004B457B272DDACE4BA8DA7CAE2B91F8C6</vt:lpwstr>
  </property>
  <property fmtid="{D5CDD505-2E9C-101B-9397-08002B2CF9AE}" pid="3" name="_MarkAsFinal">
    <vt:bool>true</vt:bool>
  </property>
</Properties>
</file>