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2.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8"/>
  </p:notesMasterIdLst>
  <p:sldIdLst>
    <p:sldId id="256" r:id="rId5"/>
    <p:sldId id="258" r:id="rId6"/>
    <p:sldId id="411" r:id="rId7"/>
    <p:sldId id="257" r:id="rId8"/>
    <p:sldId id="363" r:id="rId9"/>
    <p:sldId id="358" r:id="rId10"/>
    <p:sldId id="316" r:id="rId11"/>
    <p:sldId id="430" r:id="rId12"/>
    <p:sldId id="360" r:id="rId13"/>
    <p:sldId id="262" r:id="rId14"/>
    <p:sldId id="317" r:id="rId15"/>
    <p:sldId id="437" r:id="rId16"/>
    <p:sldId id="361" r:id="rId17"/>
    <p:sldId id="284" r:id="rId18"/>
    <p:sldId id="274" r:id="rId19"/>
    <p:sldId id="386" r:id="rId20"/>
    <p:sldId id="382" r:id="rId21"/>
    <p:sldId id="383" r:id="rId22"/>
    <p:sldId id="434" r:id="rId23"/>
    <p:sldId id="275" r:id="rId24"/>
    <p:sldId id="280" r:id="rId25"/>
    <p:sldId id="447" r:id="rId26"/>
    <p:sldId id="446" r:id="rId27"/>
    <p:sldId id="448" r:id="rId28"/>
    <p:sldId id="449" r:id="rId29"/>
    <p:sldId id="276" r:id="rId30"/>
    <p:sldId id="283" r:id="rId31"/>
    <p:sldId id="432" r:id="rId32"/>
    <p:sldId id="285" r:id="rId33"/>
    <p:sldId id="270" r:id="rId34"/>
    <p:sldId id="266" r:id="rId35"/>
    <p:sldId id="412" r:id="rId36"/>
    <p:sldId id="367" r:id="rId37"/>
    <p:sldId id="368" r:id="rId38"/>
    <p:sldId id="353" r:id="rId39"/>
    <p:sldId id="365" r:id="rId40"/>
    <p:sldId id="319" r:id="rId41"/>
    <p:sldId id="366" r:id="rId42"/>
    <p:sldId id="364" r:id="rId43"/>
    <p:sldId id="387" r:id="rId44"/>
    <p:sldId id="388" r:id="rId45"/>
    <p:sldId id="389" r:id="rId46"/>
    <p:sldId id="391" r:id="rId47"/>
    <p:sldId id="393" r:id="rId48"/>
    <p:sldId id="394" r:id="rId49"/>
    <p:sldId id="417" r:id="rId50"/>
    <p:sldId id="451" r:id="rId51"/>
    <p:sldId id="419" r:id="rId52"/>
    <p:sldId id="327" r:id="rId53"/>
    <p:sldId id="329" r:id="rId54"/>
    <p:sldId id="330" r:id="rId55"/>
    <p:sldId id="331" r:id="rId56"/>
    <p:sldId id="332" r:id="rId57"/>
    <p:sldId id="333" r:id="rId58"/>
    <p:sldId id="335" r:id="rId59"/>
    <p:sldId id="337" r:id="rId60"/>
    <p:sldId id="338" r:id="rId61"/>
    <p:sldId id="380" r:id="rId62"/>
    <p:sldId id="339" r:id="rId63"/>
    <p:sldId id="341" r:id="rId64"/>
    <p:sldId id="444" r:id="rId65"/>
    <p:sldId id="342" r:id="rId66"/>
    <p:sldId id="344" r:id="rId67"/>
    <p:sldId id="428" r:id="rId68"/>
    <p:sldId id="348" r:id="rId69"/>
    <p:sldId id="349" r:id="rId70"/>
    <p:sldId id="350" r:id="rId71"/>
    <p:sldId id="418" r:id="rId72"/>
    <p:sldId id="413" r:id="rId73"/>
    <p:sldId id="414" r:id="rId74"/>
    <p:sldId id="441" r:id="rId75"/>
    <p:sldId id="442" r:id="rId76"/>
    <p:sldId id="416" r:id="rId77"/>
    <p:sldId id="352" r:id="rId78"/>
    <p:sldId id="351" r:id="rId79"/>
    <p:sldId id="372" r:id="rId80"/>
    <p:sldId id="373" r:id="rId81"/>
    <p:sldId id="374" r:id="rId82"/>
    <p:sldId id="375" r:id="rId83"/>
    <p:sldId id="369" r:id="rId84"/>
    <p:sldId id="376" r:id="rId85"/>
    <p:sldId id="433" r:id="rId86"/>
    <p:sldId id="427" r:id="rId87"/>
    <p:sldId id="402" r:id="rId88"/>
    <p:sldId id="452" r:id="rId89"/>
    <p:sldId id="422" r:id="rId90"/>
    <p:sldId id="453" r:id="rId91"/>
    <p:sldId id="426" r:id="rId92"/>
    <p:sldId id="425" r:id="rId93"/>
    <p:sldId id="429" r:id="rId94"/>
    <p:sldId id="439" r:id="rId95"/>
    <p:sldId id="443" r:id="rId96"/>
    <p:sldId id="356"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th" id="{40A4BBC7-9575-421C-A9D2-7FBF6A0F4F58}">
          <p14:sldIdLst>
            <p14:sldId id="256"/>
            <p14:sldId id="258"/>
          </p14:sldIdLst>
        </p14:section>
        <p14:section name="Ken" id="{1750809C-869D-48C6-8A9C-1E3EF36A3937}">
          <p14:sldIdLst>
            <p14:sldId id="411"/>
            <p14:sldId id="257"/>
          </p14:sldIdLst>
        </p14:section>
        <p14:section name="Seth" id="{1C5B5EDE-9467-41CE-A730-A5A125C452DC}">
          <p14:sldIdLst>
            <p14:sldId id="363"/>
            <p14:sldId id="358"/>
            <p14:sldId id="316"/>
            <p14:sldId id="430"/>
            <p14:sldId id="360"/>
            <p14:sldId id="262"/>
            <p14:sldId id="317"/>
            <p14:sldId id="437"/>
            <p14:sldId id="361"/>
            <p14:sldId id="284"/>
            <p14:sldId id="274"/>
            <p14:sldId id="386"/>
            <p14:sldId id="382"/>
            <p14:sldId id="383"/>
            <p14:sldId id="434"/>
            <p14:sldId id="275"/>
            <p14:sldId id="280"/>
            <p14:sldId id="447"/>
            <p14:sldId id="446"/>
            <p14:sldId id="448"/>
            <p14:sldId id="449"/>
            <p14:sldId id="276"/>
            <p14:sldId id="283"/>
            <p14:sldId id="432"/>
          </p14:sldIdLst>
        </p14:section>
        <p14:section name="Ken" id="{8DD5B5C1-4401-46A0-AC3A-A75D1E36007F}">
          <p14:sldIdLst>
            <p14:sldId id="285"/>
            <p14:sldId id="270"/>
            <p14:sldId id="266"/>
            <p14:sldId id="412"/>
            <p14:sldId id="367"/>
            <p14:sldId id="368"/>
            <p14:sldId id="353"/>
            <p14:sldId id="365"/>
            <p14:sldId id="319"/>
            <p14:sldId id="366"/>
            <p14:sldId id="364"/>
            <p14:sldId id="387"/>
            <p14:sldId id="388"/>
            <p14:sldId id="389"/>
            <p14:sldId id="391"/>
            <p14:sldId id="393"/>
            <p14:sldId id="394"/>
            <p14:sldId id="417"/>
            <p14:sldId id="451"/>
            <p14:sldId id="419"/>
            <p14:sldId id="327"/>
            <p14:sldId id="329"/>
            <p14:sldId id="330"/>
            <p14:sldId id="331"/>
            <p14:sldId id="332"/>
            <p14:sldId id="333"/>
          </p14:sldIdLst>
        </p14:section>
        <p14:section name="Seth" id="{6B66D6ED-6EC6-45C4-812D-8D0DFCB56826}">
          <p14:sldIdLst>
            <p14:sldId id="335"/>
            <p14:sldId id="337"/>
            <p14:sldId id="338"/>
            <p14:sldId id="380"/>
            <p14:sldId id="339"/>
            <p14:sldId id="341"/>
            <p14:sldId id="444"/>
            <p14:sldId id="342"/>
            <p14:sldId id="344"/>
            <p14:sldId id="428"/>
            <p14:sldId id="348"/>
            <p14:sldId id="349"/>
            <p14:sldId id="350"/>
            <p14:sldId id="418"/>
            <p14:sldId id="413"/>
            <p14:sldId id="414"/>
            <p14:sldId id="441"/>
            <p14:sldId id="442"/>
            <p14:sldId id="416"/>
            <p14:sldId id="352"/>
            <p14:sldId id="351"/>
            <p14:sldId id="372"/>
            <p14:sldId id="373"/>
            <p14:sldId id="374"/>
            <p14:sldId id="375"/>
            <p14:sldId id="369"/>
            <p14:sldId id="376"/>
            <p14:sldId id="433"/>
          </p14:sldIdLst>
        </p14:section>
        <p14:section name="Ken" id="{0D66F09B-ED5B-4116-A11E-03A8577EBFC8}">
          <p14:sldIdLst>
            <p14:sldId id="427"/>
            <p14:sldId id="402"/>
            <p14:sldId id="452"/>
            <p14:sldId id="422"/>
            <p14:sldId id="453"/>
            <p14:sldId id="426"/>
            <p14:sldId id="425"/>
            <p14:sldId id="429"/>
            <p14:sldId id="439"/>
            <p14:sldId id="443"/>
            <p14:sldId id="35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Johnston" initials="K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BAE1"/>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6" autoAdjust="0"/>
    <p:restoredTop sz="84522" autoAdjust="0"/>
  </p:normalViewPr>
  <p:slideViewPr>
    <p:cSldViewPr>
      <p:cViewPr>
        <p:scale>
          <a:sx n="80" d="100"/>
          <a:sy n="80" d="100"/>
        </p:scale>
        <p:origin x="-1542" y="18"/>
      </p:cViewPr>
      <p:guideLst>
        <p:guide orient="horz" pos="2160"/>
        <p:guide pos="2880"/>
      </p:guideLst>
    </p:cSldViewPr>
  </p:slideViewPr>
  <p:notesTextViewPr>
    <p:cViewPr>
      <p:scale>
        <a:sx n="1" d="1"/>
        <a:sy n="1" d="1"/>
      </p:scale>
      <p:origin x="0" y="0"/>
    </p:cViewPr>
  </p:notesTextViewPr>
  <p:sorterViewPr>
    <p:cViewPr>
      <p:scale>
        <a:sx n="120" d="100"/>
        <a:sy n="120" d="100"/>
      </p:scale>
      <p:origin x="0" y="3606"/>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yamart\Documents\My%20Dropbox\Work\Cloud%20Computing\Random%20char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miyamart\Documents\My%20Dropbox\Work\Cloud%20Computing\Scale%20Efficiency%20v16.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spPr>
          <c:marker>
            <c:symbol val="none"/>
          </c:marker>
          <c:val>
            <c:numRef>
              <c:f>Superrandom!$A$2:$A$92</c:f>
              <c:numCache>
                <c:formatCode>0.00</c:formatCode>
                <c:ptCount val="91"/>
                <c:pt idx="0">
                  <c:v>7.9790024082383448E-3</c:v>
                </c:pt>
                <c:pt idx="1">
                  <c:v>5.3464536230762236E-2</c:v>
                </c:pt>
                <c:pt idx="2">
                  <c:v>0.33213167542539856</c:v>
                </c:pt>
                <c:pt idx="3">
                  <c:v>1.2285354578718133E-2</c:v>
                </c:pt>
                <c:pt idx="4">
                  <c:v>2.1374890747745113E-2</c:v>
                </c:pt>
                <c:pt idx="5">
                  <c:v>6.7175900790112514E-2</c:v>
                </c:pt>
                <c:pt idx="6">
                  <c:v>7.681882948386265E-2</c:v>
                </c:pt>
                <c:pt idx="7">
                  <c:v>2.0936818915752008E-2</c:v>
                </c:pt>
                <c:pt idx="8">
                  <c:v>3.8405594737505043E-4</c:v>
                </c:pt>
                <c:pt idx="9">
                  <c:v>7.4319122636612348E-2</c:v>
                </c:pt>
                <c:pt idx="10">
                  <c:v>4.2004889771247535E-2</c:v>
                </c:pt>
                <c:pt idx="11">
                  <c:v>7.4104787402198505E-3</c:v>
                </c:pt>
                <c:pt idx="12">
                  <c:v>8.433105447400982E-2</c:v>
                </c:pt>
                <c:pt idx="13">
                  <c:v>8.9076972369184215E-4</c:v>
                </c:pt>
                <c:pt idx="14">
                  <c:v>0.30785677688759427</c:v>
                </c:pt>
                <c:pt idx="15">
                  <c:v>2.6245547510957468E-2</c:v>
                </c:pt>
                <c:pt idx="16">
                  <c:v>1.9642032183176717E-2</c:v>
                </c:pt>
                <c:pt idx="17">
                  <c:v>2.852878073458125E-2</c:v>
                </c:pt>
                <c:pt idx="18">
                  <c:v>1.4852650728343696E-2</c:v>
                </c:pt>
                <c:pt idx="19">
                  <c:v>0.74173400047282789</c:v>
                </c:pt>
                <c:pt idx="20">
                  <c:v>5.5275407588525213E-2</c:v>
                </c:pt>
                <c:pt idx="21">
                  <c:v>2.7782781384444566E-2</c:v>
                </c:pt>
                <c:pt idx="22">
                  <c:v>9.9850072485081237E-2</c:v>
                </c:pt>
                <c:pt idx="23">
                  <c:v>2.1144647390853966E-2</c:v>
                </c:pt>
                <c:pt idx="24">
                  <c:v>6.7006907434694729E-2</c:v>
                </c:pt>
                <c:pt idx="25">
                  <c:v>7.4169817820763179E-2</c:v>
                </c:pt>
                <c:pt idx="26">
                  <c:v>2.1723820218642755E-2</c:v>
                </c:pt>
                <c:pt idx="27">
                  <c:v>0.68625484941408854</c:v>
                </c:pt>
                <c:pt idx="28">
                  <c:v>1.2352105195243535E-2</c:v>
                </c:pt>
                <c:pt idx="29">
                  <c:v>0.21986132424964366</c:v>
                </c:pt>
                <c:pt idx="30">
                  <c:v>7.4527712162629225E-2</c:v>
                </c:pt>
                <c:pt idx="31">
                  <c:v>7.7352946171409531E-3</c:v>
                </c:pt>
                <c:pt idx="32">
                  <c:v>1.9386168410277571E-2</c:v>
                </c:pt>
                <c:pt idx="33">
                  <c:v>0.97883895111041141</c:v>
                </c:pt>
                <c:pt idx="34">
                  <c:v>0.30329654288155106</c:v>
                </c:pt>
                <c:pt idx="35">
                  <c:v>2.1202605854188115E-2</c:v>
                </c:pt>
                <c:pt idx="36">
                  <c:v>3.9711486471616361E-2</c:v>
                </c:pt>
                <c:pt idx="37">
                  <c:v>6.6493797740242527E-2</c:v>
                </c:pt>
                <c:pt idx="38">
                  <c:v>0.48068035084147576</c:v>
                </c:pt>
                <c:pt idx="39">
                  <c:v>8.5403270046513324E-2</c:v>
                </c:pt>
                <c:pt idx="40">
                  <c:v>9.6008877322044966E-2</c:v>
                </c:pt>
                <c:pt idx="41">
                  <c:v>9.1625219561847875E-3</c:v>
                </c:pt>
                <c:pt idx="42">
                  <c:v>4.9646858299877125E-2</c:v>
                </c:pt>
                <c:pt idx="43">
                  <c:v>1.4834719517155837E-2</c:v>
                </c:pt>
                <c:pt idx="44">
                  <c:v>9.8138973844284549E-2</c:v>
                </c:pt>
                <c:pt idx="45">
                  <c:v>0.51419900491270176</c:v>
                </c:pt>
                <c:pt idx="46">
                  <c:v>4.3683205307910922E-2</c:v>
                </c:pt>
                <c:pt idx="47">
                  <c:v>8.4669659783189646E-2</c:v>
                </c:pt>
                <c:pt idx="48">
                  <c:v>6.6867739275060182E-3</c:v>
                </c:pt>
                <c:pt idx="49">
                  <c:v>8.9368949934239134E-2</c:v>
                </c:pt>
                <c:pt idx="50">
                  <c:v>0.35923538353520734</c:v>
                </c:pt>
                <c:pt idx="51">
                  <c:v>0.54557091146181103</c:v>
                </c:pt>
                <c:pt idx="52">
                  <c:v>0.95491148251260172</c:v>
                </c:pt>
                <c:pt idx="53">
                  <c:v>3.6172115009508788E-3</c:v>
                </c:pt>
                <c:pt idx="54">
                  <c:v>0.56008951297808318</c:v>
                </c:pt>
                <c:pt idx="55">
                  <c:v>7.5078996689628447E-2</c:v>
                </c:pt>
                <c:pt idx="56">
                  <c:v>0.66211644084474319</c:v>
                </c:pt>
                <c:pt idx="57">
                  <c:v>5.4995961837778218E-5</c:v>
                </c:pt>
                <c:pt idx="58">
                  <c:v>5.4732097022152761E-3</c:v>
                </c:pt>
                <c:pt idx="59">
                  <c:v>1.7546477432555441E-2</c:v>
                </c:pt>
                <c:pt idx="60">
                  <c:v>3.2353534136999373E-2</c:v>
                </c:pt>
                <c:pt idx="61">
                  <c:v>5.7667264361879557E-2</c:v>
                </c:pt>
                <c:pt idx="62">
                  <c:v>8.060497005244964E-2</c:v>
                </c:pt>
                <c:pt idx="63">
                  <c:v>6.9683674134474044E-2</c:v>
                </c:pt>
                <c:pt idx="64">
                  <c:v>6.3343138063147272E-2</c:v>
                </c:pt>
                <c:pt idx="65">
                  <c:v>3.891804237054669E-2</c:v>
                </c:pt>
                <c:pt idx="66">
                  <c:v>3.7263561673307702E-2</c:v>
                </c:pt>
                <c:pt idx="67">
                  <c:v>0.75830369309202483</c:v>
                </c:pt>
                <c:pt idx="68">
                  <c:v>5.6441998872388431E-3</c:v>
                </c:pt>
                <c:pt idx="69">
                  <c:v>5.7237604079019774E-2</c:v>
                </c:pt>
                <c:pt idx="70">
                  <c:v>1.3874231229518075E-2</c:v>
                </c:pt>
                <c:pt idx="71">
                  <c:v>8.1446016132561867E-3</c:v>
                </c:pt>
                <c:pt idx="72">
                  <c:v>1.0881803137216105E-2</c:v>
                </c:pt>
                <c:pt idx="73">
                  <c:v>4.8020869236530352E-2</c:v>
                </c:pt>
                <c:pt idx="74">
                  <c:v>9.327112796106081E-2</c:v>
                </c:pt>
                <c:pt idx="75">
                  <c:v>1.5026469736730386E-2</c:v>
                </c:pt>
                <c:pt idx="76">
                  <c:v>9.4978408965684553E-3</c:v>
                </c:pt>
                <c:pt idx="77">
                  <c:v>3.8993916753974789E-2</c:v>
                </c:pt>
                <c:pt idx="78">
                  <c:v>1.0447795990749109E-2</c:v>
                </c:pt>
                <c:pt idx="79">
                  <c:v>3.1116205712283886E-2</c:v>
                </c:pt>
                <c:pt idx="80">
                  <c:v>4.1303390793460917E-2</c:v>
                </c:pt>
                <c:pt idx="81">
                  <c:v>0.28397099689115313</c:v>
                </c:pt>
                <c:pt idx="82">
                  <c:v>0.72187976463875669</c:v>
                </c:pt>
                <c:pt idx="83">
                  <c:v>5.7285491914888943E-2</c:v>
                </c:pt>
                <c:pt idx="84">
                  <c:v>4.1987667008664183E-3</c:v>
                </c:pt>
                <c:pt idx="85">
                  <c:v>8.7504418308156445E-2</c:v>
                </c:pt>
                <c:pt idx="86">
                  <c:v>7.657092228015294E-3</c:v>
                </c:pt>
                <c:pt idx="87">
                  <c:v>0.15370971811513767</c:v>
                </c:pt>
                <c:pt idx="88">
                  <c:v>3.5782465272135799E-3</c:v>
                </c:pt>
                <c:pt idx="89">
                  <c:v>7.0995636998330641E-2</c:v>
                </c:pt>
                <c:pt idx="90">
                  <c:v>3.8584193433400381E-2</c:v>
                </c:pt>
              </c:numCache>
            </c:numRef>
          </c:val>
          <c:smooth val="1"/>
        </c:ser>
        <c:dLbls>
          <c:showLegendKey val="0"/>
          <c:showVal val="0"/>
          <c:showCatName val="0"/>
          <c:showSerName val="0"/>
          <c:showPercent val="0"/>
          <c:showBubbleSize val="0"/>
        </c:dLbls>
        <c:marker val="1"/>
        <c:smooth val="0"/>
        <c:axId val="137757440"/>
        <c:axId val="137759360"/>
      </c:lineChart>
      <c:catAx>
        <c:axId val="137757440"/>
        <c:scaling>
          <c:orientation val="minMax"/>
        </c:scaling>
        <c:delete val="0"/>
        <c:axPos val="b"/>
        <c:title>
          <c:tx>
            <c:rich>
              <a:bodyPr/>
              <a:lstStyle/>
              <a:p>
                <a:pPr>
                  <a:defRPr sz="1200"/>
                </a:pPr>
                <a:r>
                  <a:rPr lang="en-US" sz="1200" dirty="0" smtClean="0"/>
                  <a:t>Time</a:t>
                </a:r>
                <a:endParaRPr lang="en-US" sz="1200" dirty="0"/>
              </a:p>
            </c:rich>
          </c:tx>
          <c:overlay val="0"/>
        </c:title>
        <c:numFmt formatCode="h:mm\ AM/PM" sourceLinked="1"/>
        <c:majorTickMark val="none"/>
        <c:minorTickMark val="none"/>
        <c:tickLblPos val="none"/>
        <c:crossAx val="137759360"/>
        <c:crosses val="autoZero"/>
        <c:auto val="1"/>
        <c:lblAlgn val="ctr"/>
        <c:lblOffset val="100"/>
        <c:tickLblSkip val="3"/>
        <c:noMultiLvlLbl val="0"/>
      </c:catAx>
      <c:valAx>
        <c:axId val="137759360"/>
        <c:scaling>
          <c:orientation val="minMax"/>
          <c:max val="1"/>
          <c:min val="0"/>
        </c:scaling>
        <c:delete val="0"/>
        <c:axPos val="l"/>
        <c:title>
          <c:tx>
            <c:rich>
              <a:bodyPr rot="-5400000" vert="horz"/>
              <a:lstStyle/>
              <a:p>
                <a:pPr>
                  <a:defRPr sz="1200" b="1"/>
                </a:pPr>
                <a:r>
                  <a:rPr lang="en-US" sz="1200" b="1" dirty="0" smtClean="0"/>
                  <a:t>CPU Utilization</a:t>
                </a:r>
                <a:endParaRPr lang="en-US" sz="1200" b="1" dirty="0"/>
              </a:p>
            </c:rich>
          </c:tx>
          <c:overlay val="0"/>
        </c:title>
        <c:numFmt formatCode="0%" sourceLinked="0"/>
        <c:majorTickMark val="out"/>
        <c:minorTickMark val="none"/>
        <c:tickLblPos val="nextTo"/>
        <c:txPr>
          <a:bodyPr/>
          <a:lstStyle/>
          <a:p>
            <a:pPr>
              <a:defRPr sz="1000"/>
            </a:pPr>
            <a:endParaRPr lang="en-US"/>
          </a:p>
        </c:txPr>
        <c:crossAx val="137757440"/>
        <c:crosses val="autoZero"/>
        <c:crossBetween val="between"/>
        <c:majorUnit val="0.2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740580052659862"/>
          <c:y val="5.1400554097404488E-2"/>
          <c:w val="0.71802038546779123"/>
          <c:h val="0.72112459900845727"/>
        </c:manualLayout>
      </c:layout>
      <c:barChart>
        <c:barDir val="col"/>
        <c:grouping val="stacked"/>
        <c:varyColors val="0"/>
        <c:ser>
          <c:idx val="0"/>
          <c:order val="0"/>
          <c:tx>
            <c:strRef>
              <c:f>'Scale Efficiency'!$B$77</c:f>
              <c:strCache>
                <c:ptCount val="1"/>
                <c:pt idx="0">
                  <c:v>Server Hardware</c:v>
                </c:pt>
              </c:strCache>
            </c:strRef>
          </c:tx>
          <c:invertIfNegative val="0"/>
          <c:cat>
            <c:strLit>
              <c:ptCount val="2"/>
              <c:pt idx="0">
                <c:v>1k Server DC</c:v>
              </c:pt>
              <c:pt idx="1">
                <c:v>100k Server DC</c:v>
              </c:pt>
            </c:strLit>
          </c:cat>
          <c:val>
            <c:numRef>
              <c:f>('Scale Efficiency'!$E$77,'Scale Efficiency'!$G$77)</c:f>
              <c:numCache>
                <c:formatCode>"$"#,##0_);\("$"#,##0\)</c:formatCode>
                <c:ptCount val="2"/>
                <c:pt idx="0">
                  <c:v>1940.4944841683009</c:v>
                </c:pt>
                <c:pt idx="1">
                  <c:v>1372.5448790458715</c:v>
                </c:pt>
              </c:numCache>
            </c:numRef>
          </c:val>
        </c:ser>
        <c:ser>
          <c:idx val="1"/>
          <c:order val="1"/>
          <c:tx>
            <c:strRef>
              <c:f>'Scale Efficiency'!$B$78</c:f>
              <c:strCache>
                <c:ptCount val="1"/>
                <c:pt idx="0">
                  <c:v>Facility</c:v>
                </c:pt>
              </c:strCache>
            </c:strRef>
          </c:tx>
          <c:invertIfNegative val="0"/>
          <c:cat>
            <c:strLit>
              <c:ptCount val="2"/>
              <c:pt idx="0">
                <c:v>1k Server DC</c:v>
              </c:pt>
              <c:pt idx="1">
                <c:v>100k Server DC</c:v>
              </c:pt>
            </c:strLit>
          </c:cat>
          <c:val>
            <c:numRef>
              <c:f>('Scale Efficiency'!$E$78,'Scale Efficiency'!$G$78)</c:f>
              <c:numCache>
                <c:formatCode>#,##0_);\(#,##0\)</c:formatCode>
                <c:ptCount val="2"/>
                <c:pt idx="0">
                  <c:v>1189.4426754681319</c:v>
                </c:pt>
                <c:pt idx="1">
                  <c:v>723.1811466846242</c:v>
                </c:pt>
              </c:numCache>
            </c:numRef>
          </c:val>
        </c:ser>
        <c:ser>
          <c:idx val="2"/>
          <c:order val="2"/>
          <c:tx>
            <c:strRef>
              <c:f>'Scale Efficiency'!$B$79</c:f>
              <c:strCache>
                <c:ptCount val="1"/>
                <c:pt idx="0">
                  <c:v>Hardware Operations</c:v>
                </c:pt>
              </c:strCache>
            </c:strRef>
          </c:tx>
          <c:invertIfNegative val="0"/>
          <c:cat>
            <c:strLit>
              <c:ptCount val="2"/>
              <c:pt idx="0">
                <c:v>1k Server DC</c:v>
              </c:pt>
              <c:pt idx="1">
                <c:v>100k Server DC</c:v>
              </c:pt>
            </c:strLit>
          </c:cat>
          <c:val>
            <c:numRef>
              <c:f>('Scale Efficiency'!$E$79,'Scale Efficiency'!$G$79)</c:f>
              <c:numCache>
                <c:formatCode>#,##0_);\(#,##0\)</c:formatCode>
                <c:ptCount val="2"/>
                <c:pt idx="0">
                  <c:v>721.11572984821896</c:v>
                </c:pt>
                <c:pt idx="1">
                  <c:v>192.54430127679046</c:v>
                </c:pt>
              </c:numCache>
            </c:numRef>
          </c:val>
        </c:ser>
        <c:ser>
          <c:idx val="3"/>
          <c:order val="3"/>
          <c:tx>
            <c:strRef>
              <c:f>'Scale Efficiency'!$B$80</c:f>
              <c:strCache>
                <c:ptCount val="1"/>
                <c:pt idx="0">
                  <c:v>Power </c:v>
                </c:pt>
              </c:strCache>
            </c:strRef>
          </c:tx>
          <c:invertIfNegative val="0"/>
          <c:val>
            <c:numRef>
              <c:f>('Scale Efficiency'!$E$80,'Scale Efficiency'!$G$80)</c:f>
              <c:numCache>
                <c:formatCode>#,##0_);\(#,##0\)</c:formatCode>
                <c:ptCount val="2"/>
                <c:pt idx="0">
                  <c:v>556.99161767999999</c:v>
                </c:pt>
                <c:pt idx="1">
                  <c:v>81.020210700000007</c:v>
                </c:pt>
              </c:numCache>
            </c:numRef>
          </c:val>
        </c:ser>
        <c:dLbls>
          <c:showLegendKey val="0"/>
          <c:showVal val="0"/>
          <c:showCatName val="0"/>
          <c:showSerName val="0"/>
          <c:showPercent val="0"/>
          <c:showBubbleSize val="0"/>
        </c:dLbls>
        <c:gapWidth val="150"/>
        <c:overlap val="100"/>
        <c:axId val="149109760"/>
        <c:axId val="150340352"/>
      </c:barChart>
      <c:catAx>
        <c:axId val="149109760"/>
        <c:scaling>
          <c:orientation val="minMax"/>
        </c:scaling>
        <c:delete val="0"/>
        <c:axPos val="b"/>
        <c:majorTickMark val="out"/>
        <c:minorTickMark val="none"/>
        <c:tickLblPos val="nextTo"/>
        <c:txPr>
          <a:bodyPr/>
          <a:lstStyle/>
          <a:p>
            <a:pPr>
              <a:defRPr b="1"/>
            </a:pPr>
            <a:endParaRPr lang="en-US"/>
          </a:p>
        </c:txPr>
        <c:crossAx val="150340352"/>
        <c:crosses val="autoZero"/>
        <c:auto val="1"/>
        <c:lblAlgn val="ctr"/>
        <c:lblOffset val="100"/>
        <c:noMultiLvlLbl val="0"/>
      </c:catAx>
      <c:valAx>
        <c:axId val="150340352"/>
        <c:scaling>
          <c:orientation val="minMax"/>
        </c:scaling>
        <c:delete val="0"/>
        <c:axPos val="l"/>
        <c:title>
          <c:tx>
            <c:rich>
              <a:bodyPr rot="-5400000" vert="horz"/>
              <a:lstStyle/>
              <a:p>
                <a:pPr>
                  <a:defRPr/>
                </a:pPr>
                <a:r>
                  <a:rPr lang="en-US" dirty="0" smtClean="0"/>
                  <a:t>TCO/Workload</a:t>
                </a:r>
                <a:endParaRPr lang="en-US" dirty="0"/>
              </a:p>
            </c:rich>
          </c:tx>
          <c:overlay val="0"/>
        </c:title>
        <c:numFmt formatCode="&quot;$&quot;#,##0_);\(&quot;$&quot;#,##0\)" sourceLinked="1"/>
        <c:majorTickMark val="out"/>
        <c:minorTickMark val="none"/>
        <c:tickLblPos val="nextTo"/>
        <c:txPr>
          <a:bodyPr/>
          <a:lstStyle/>
          <a:p>
            <a:pPr>
              <a:defRPr sz="1100"/>
            </a:pPr>
            <a:endParaRPr lang="en-US"/>
          </a:p>
        </c:txPr>
        <c:crossAx val="149109760"/>
        <c:crosses val="autoZero"/>
        <c:crossBetween val="between"/>
        <c:majorUnit val="1000"/>
      </c:valAx>
    </c:plotArea>
    <c:legend>
      <c:legendPos val="b"/>
      <c:overlay val="0"/>
      <c:txPr>
        <a:bodyPr/>
        <a:lstStyle/>
        <a:p>
          <a:pPr>
            <a:defRPr sz="1100"/>
          </a:pPr>
          <a:endParaRPr lang="en-US"/>
        </a:p>
      </c:txPr>
    </c:legend>
    <c:plotVisOnly val="1"/>
    <c:dispBlanksAs val="gap"/>
    <c:showDLblsOverMax val="0"/>
  </c:chart>
  <c:spPr>
    <a:ln>
      <a:noFill/>
    </a:ln>
  </c:spPr>
  <c:txPr>
    <a:bodyPr/>
    <a:lstStyle/>
    <a:p>
      <a:pPr>
        <a:defRPr sz="1200">
          <a:latin typeface="Arial (Body)"/>
        </a:defRPr>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92225-D652-4B63-979E-808CA829A776}"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E23751ED-A34E-4859-B1B3-942E2490E681}">
      <dgm:prSet phldrT="[Text]"/>
      <dgm:spPr/>
      <dgm:t>
        <a:bodyPr/>
        <a:lstStyle/>
        <a:p>
          <a:r>
            <a:rPr lang="en-US" dirty="0" smtClean="0">
              <a:latin typeface="+mj-lt"/>
            </a:rPr>
            <a:t>Virtualization</a:t>
          </a:r>
          <a:endParaRPr lang="en-US" dirty="0">
            <a:latin typeface="+mj-lt"/>
          </a:endParaRPr>
        </a:p>
      </dgm:t>
    </dgm:pt>
    <dgm:pt modelId="{B8AB7D1B-C47B-4122-A214-F39ED28B8E9B}" type="parTrans" cxnId="{E1EB6521-B1CA-4D8B-8B65-5428E1667150}">
      <dgm:prSet/>
      <dgm:spPr/>
      <dgm:t>
        <a:bodyPr/>
        <a:lstStyle/>
        <a:p>
          <a:endParaRPr lang="en-US"/>
        </a:p>
      </dgm:t>
    </dgm:pt>
    <dgm:pt modelId="{B037AA93-1993-4F83-B7C5-8AA95D6A074F}" type="sibTrans" cxnId="{E1EB6521-B1CA-4D8B-8B65-5428E1667150}">
      <dgm:prSet/>
      <dgm:spPr/>
      <dgm:t>
        <a:bodyPr/>
        <a:lstStyle/>
        <a:p>
          <a:endParaRPr lang="en-US"/>
        </a:p>
      </dgm:t>
    </dgm:pt>
    <dgm:pt modelId="{7B2CDEE9-DBE0-4DA9-8C00-B60C2270391D}">
      <dgm:prSet phldrT="[Text]"/>
      <dgm:spPr/>
      <dgm:t>
        <a:bodyPr/>
        <a:lstStyle/>
        <a:p>
          <a:r>
            <a:rPr lang="en-US" dirty="0" smtClean="0">
              <a:latin typeface="+mj-lt"/>
            </a:rPr>
            <a:t>Elasticity</a:t>
          </a:r>
          <a:endParaRPr lang="en-US" dirty="0">
            <a:latin typeface="+mj-lt"/>
          </a:endParaRPr>
        </a:p>
      </dgm:t>
    </dgm:pt>
    <dgm:pt modelId="{801455B0-EE70-476F-853E-579F083BADCE}" type="parTrans" cxnId="{462087B6-2795-4642-814F-F5687E72A077}">
      <dgm:prSet/>
      <dgm:spPr/>
      <dgm:t>
        <a:bodyPr/>
        <a:lstStyle/>
        <a:p>
          <a:endParaRPr lang="en-US"/>
        </a:p>
      </dgm:t>
    </dgm:pt>
    <dgm:pt modelId="{BDEAB9D0-EB5B-4DEB-A627-F137ED660090}" type="sibTrans" cxnId="{462087B6-2795-4642-814F-F5687E72A077}">
      <dgm:prSet/>
      <dgm:spPr/>
      <dgm:t>
        <a:bodyPr/>
        <a:lstStyle/>
        <a:p>
          <a:endParaRPr lang="en-US"/>
        </a:p>
      </dgm:t>
    </dgm:pt>
    <dgm:pt modelId="{B8CD49A7-D794-4430-933F-B790E3E914C2}">
      <dgm:prSet phldrT="[Text]"/>
      <dgm:spPr/>
      <dgm:t>
        <a:bodyPr/>
        <a:lstStyle/>
        <a:p>
          <a:r>
            <a:rPr lang="en-US" dirty="0" smtClean="0">
              <a:latin typeface="+mj-lt"/>
            </a:rPr>
            <a:t>Happiness</a:t>
          </a:r>
          <a:endParaRPr lang="en-US" dirty="0">
            <a:latin typeface="+mj-lt"/>
          </a:endParaRPr>
        </a:p>
      </dgm:t>
    </dgm:pt>
    <dgm:pt modelId="{243095C2-4B67-4836-8152-A216DAFA8B61}" type="parTrans" cxnId="{F369DF8C-F7D8-413C-8571-F52C9A4E4BF5}">
      <dgm:prSet/>
      <dgm:spPr/>
      <dgm:t>
        <a:bodyPr/>
        <a:lstStyle/>
        <a:p>
          <a:endParaRPr lang="en-US"/>
        </a:p>
      </dgm:t>
    </dgm:pt>
    <dgm:pt modelId="{1A8A3B18-8A8D-4CB8-B5F0-137E5DD0336B}" type="sibTrans" cxnId="{F369DF8C-F7D8-413C-8571-F52C9A4E4BF5}">
      <dgm:prSet/>
      <dgm:spPr/>
      <dgm:t>
        <a:bodyPr/>
        <a:lstStyle/>
        <a:p>
          <a:endParaRPr lang="en-US"/>
        </a:p>
      </dgm:t>
    </dgm:pt>
    <dgm:pt modelId="{065B7CE3-8CC4-4B4E-A226-5D29EDEC9BC9}">
      <dgm:prSet phldrT="[Text]"/>
      <dgm:spPr/>
      <dgm:t>
        <a:bodyPr/>
        <a:lstStyle/>
        <a:p>
          <a:r>
            <a:rPr lang="en-US" dirty="0" smtClean="0">
              <a:latin typeface="+mj-lt"/>
            </a:rPr>
            <a:t>Power</a:t>
          </a:r>
          <a:endParaRPr lang="en-US" dirty="0">
            <a:latin typeface="+mj-lt"/>
          </a:endParaRPr>
        </a:p>
      </dgm:t>
    </dgm:pt>
    <dgm:pt modelId="{A990FBA8-10A3-4B94-AE20-168203CBBF2D}" type="parTrans" cxnId="{7E24E0F2-64B1-4C99-B548-7F6CA5F4227B}">
      <dgm:prSet/>
      <dgm:spPr/>
      <dgm:t>
        <a:bodyPr/>
        <a:lstStyle/>
        <a:p>
          <a:endParaRPr lang="en-US"/>
        </a:p>
      </dgm:t>
    </dgm:pt>
    <dgm:pt modelId="{DFFF744B-7913-4EAC-B149-071D5D3D9E64}" type="sibTrans" cxnId="{7E24E0F2-64B1-4C99-B548-7F6CA5F4227B}">
      <dgm:prSet/>
      <dgm:spPr/>
      <dgm:t>
        <a:bodyPr/>
        <a:lstStyle/>
        <a:p>
          <a:endParaRPr lang="en-US"/>
        </a:p>
      </dgm:t>
    </dgm:pt>
    <dgm:pt modelId="{8095924B-F35F-4FE1-86B5-421A4DB29C1D}" type="pres">
      <dgm:prSet presAssocID="{5C692225-D652-4B63-979E-808CA829A776}" presName="Name0" presStyleCnt="0">
        <dgm:presLayoutVars>
          <dgm:dir/>
          <dgm:resizeHandles val="exact"/>
        </dgm:presLayoutVars>
      </dgm:prSet>
      <dgm:spPr/>
      <dgm:t>
        <a:bodyPr/>
        <a:lstStyle/>
        <a:p>
          <a:endParaRPr lang="en-US"/>
        </a:p>
      </dgm:t>
    </dgm:pt>
    <dgm:pt modelId="{6AEC3AB4-506D-4D38-B025-F889FA030A0F}" type="pres">
      <dgm:prSet presAssocID="{E23751ED-A34E-4859-B1B3-942E2490E681}" presName="composite" presStyleCnt="0"/>
      <dgm:spPr/>
    </dgm:pt>
    <dgm:pt modelId="{C64B1A3A-6743-484E-8E14-54690842D0D0}" type="pres">
      <dgm:prSet presAssocID="{E23751ED-A34E-4859-B1B3-942E2490E681}" presName="imagSh" presStyleLbl="b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8C1D7E14-008F-4921-B053-C1A9015317A0}" type="pres">
      <dgm:prSet presAssocID="{E23751ED-A34E-4859-B1B3-942E2490E681}" presName="txNode" presStyleLbl="node1" presStyleIdx="0" presStyleCnt="4" custScaleY="45758">
        <dgm:presLayoutVars>
          <dgm:bulletEnabled val="1"/>
        </dgm:presLayoutVars>
      </dgm:prSet>
      <dgm:spPr/>
      <dgm:t>
        <a:bodyPr/>
        <a:lstStyle/>
        <a:p>
          <a:endParaRPr lang="en-US"/>
        </a:p>
      </dgm:t>
    </dgm:pt>
    <dgm:pt modelId="{B2DC350F-4125-4823-992B-99C38E444750}" type="pres">
      <dgm:prSet presAssocID="{B037AA93-1993-4F83-B7C5-8AA95D6A074F}" presName="sibTrans" presStyleLbl="sibTrans2D1" presStyleIdx="0" presStyleCnt="3"/>
      <dgm:spPr/>
      <dgm:t>
        <a:bodyPr/>
        <a:lstStyle/>
        <a:p>
          <a:endParaRPr lang="en-US"/>
        </a:p>
      </dgm:t>
    </dgm:pt>
    <dgm:pt modelId="{2775EDBA-BC5A-4E72-8FFF-5196C22597DD}" type="pres">
      <dgm:prSet presAssocID="{B037AA93-1993-4F83-B7C5-8AA95D6A074F}" presName="connTx" presStyleLbl="sibTrans2D1" presStyleIdx="0" presStyleCnt="3"/>
      <dgm:spPr/>
      <dgm:t>
        <a:bodyPr/>
        <a:lstStyle/>
        <a:p>
          <a:endParaRPr lang="en-US"/>
        </a:p>
      </dgm:t>
    </dgm:pt>
    <dgm:pt modelId="{40873092-9C21-4905-8CFF-A8F193A24C09}" type="pres">
      <dgm:prSet presAssocID="{7B2CDEE9-DBE0-4DA9-8C00-B60C2270391D}" presName="composite" presStyleCnt="0"/>
      <dgm:spPr/>
    </dgm:pt>
    <dgm:pt modelId="{17868BA8-B10F-4B69-B162-E2D852B53FF7}" type="pres">
      <dgm:prSet presAssocID="{7B2CDEE9-DBE0-4DA9-8C00-B60C2270391D}" presName="imagSh" presStyleLbl="bgImgPlace1" presStyleIdx="1" presStyleCnt="4" custLinFactNeighborX="2817" custLinFactNeighborY="187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3483E7E7-FF6D-447F-963F-61B0B916C994}" type="pres">
      <dgm:prSet presAssocID="{7B2CDEE9-DBE0-4DA9-8C00-B60C2270391D}" presName="txNode" presStyleLbl="node1" presStyleIdx="1" presStyleCnt="4" custScaleY="43512">
        <dgm:presLayoutVars>
          <dgm:bulletEnabled val="1"/>
        </dgm:presLayoutVars>
      </dgm:prSet>
      <dgm:spPr/>
      <dgm:t>
        <a:bodyPr/>
        <a:lstStyle/>
        <a:p>
          <a:endParaRPr lang="en-US"/>
        </a:p>
      </dgm:t>
    </dgm:pt>
    <dgm:pt modelId="{66DE74BF-C902-43D2-9F06-0F90D5A8D9C0}" type="pres">
      <dgm:prSet presAssocID="{BDEAB9D0-EB5B-4DEB-A627-F137ED660090}" presName="sibTrans" presStyleLbl="sibTrans2D1" presStyleIdx="1" presStyleCnt="3"/>
      <dgm:spPr/>
      <dgm:t>
        <a:bodyPr/>
        <a:lstStyle/>
        <a:p>
          <a:endParaRPr lang="en-US"/>
        </a:p>
      </dgm:t>
    </dgm:pt>
    <dgm:pt modelId="{67E06F67-4869-4E88-BCE4-E81F10718851}" type="pres">
      <dgm:prSet presAssocID="{BDEAB9D0-EB5B-4DEB-A627-F137ED660090}" presName="connTx" presStyleLbl="sibTrans2D1" presStyleIdx="1" presStyleCnt="3"/>
      <dgm:spPr/>
      <dgm:t>
        <a:bodyPr/>
        <a:lstStyle/>
        <a:p>
          <a:endParaRPr lang="en-US"/>
        </a:p>
      </dgm:t>
    </dgm:pt>
    <dgm:pt modelId="{1467440D-6A83-4A97-8CEA-66E3E45F0DC8}" type="pres">
      <dgm:prSet presAssocID="{065B7CE3-8CC4-4B4E-A226-5D29EDEC9BC9}" presName="composite" presStyleCnt="0"/>
      <dgm:spPr/>
    </dgm:pt>
    <dgm:pt modelId="{ECF23A54-AFB2-4B6B-B5B8-1857D726BD35}" type="pres">
      <dgm:prSet presAssocID="{065B7CE3-8CC4-4B4E-A226-5D29EDEC9BC9}" presName="imagSh" presStyleLbl="b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l="-12000" r="-12000"/>
          </a:stretch>
        </a:blipFill>
      </dgm:spPr>
      <dgm:t>
        <a:bodyPr/>
        <a:lstStyle/>
        <a:p>
          <a:endParaRPr lang="en-US"/>
        </a:p>
      </dgm:t>
    </dgm:pt>
    <dgm:pt modelId="{8AB55623-4ADE-48F2-98DD-72B76A235445}" type="pres">
      <dgm:prSet presAssocID="{065B7CE3-8CC4-4B4E-A226-5D29EDEC9BC9}" presName="txNode" presStyleLbl="node1" presStyleIdx="2" presStyleCnt="4" custScaleY="48758">
        <dgm:presLayoutVars>
          <dgm:bulletEnabled val="1"/>
        </dgm:presLayoutVars>
      </dgm:prSet>
      <dgm:spPr/>
      <dgm:t>
        <a:bodyPr/>
        <a:lstStyle/>
        <a:p>
          <a:endParaRPr lang="en-US"/>
        </a:p>
      </dgm:t>
    </dgm:pt>
    <dgm:pt modelId="{E7C0B716-AFA7-48E9-844B-0B6F7DDCE7EE}" type="pres">
      <dgm:prSet presAssocID="{DFFF744B-7913-4EAC-B149-071D5D3D9E64}" presName="sibTrans" presStyleLbl="sibTrans2D1" presStyleIdx="2" presStyleCnt="3"/>
      <dgm:spPr/>
      <dgm:t>
        <a:bodyPr/>
        <a:lstStyle/>
        <a:p>
          <a:endParaRPr lang="en-US"/>
        </a:p>
      </dgm:t>
    </dgm:pt>
    <dgm:pt modelId="{94835429-0C45-47A6-9D1E-F17C2C32248D}" type="pres">
      <dgm:prSet presAssocID="{DFFF744B-7913-4EAC-B149-071D5D3D9E64}" presName="connTx" presStyleLbl="sibTrans2D1" presStyleIdx="2" presStyleCnt="3"/>
      <dgm:spPr/>
      <dgm:t>
        <a:bodyPr/>
        <a:lstStyle/>
        <a:p>
          <a:endParaRPr lang="en-US"/>
        </a:p>
      </dgm:t>
    </dgm:pt>
    <dgm:pt modelId="{096AE161-47D7-410F-80D5-D7D12B4C2266}" type="pres">
      <dgm:prSet presAssocID="{B8CD49A7-D794-4430-933F-B790E3E914C2}" presName="composite" presStyleCnt="0"/>
      <dgm:spPr/>
    </dgm:pt>
    <dgm:pt modelId="{8E2A1271-E7CE-4733-B12F-037735B8945A}" type="pres">
      <dgm:prSet presAssocID="{B8CD49A7-D794-4430-933F-B790E3E914C2}" presName="imagSh" presStyleLbl="b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A5A9F47A-D95A-4D7D-BB47-FCC0B7F0EC8D}" type="pres">
      <dgm:prSet presAssocID="{B8CD49A7-D794-4430-933F-B790E3E914C2}" presName="txNode" presStyleLbl="node1" presStyleIdx="3" presStyleCnt="4" custScaleY="45217">
        <dgm:presLayoutVars>
          <dgm:bulletEnabled val="1"/>
        </dgm:presLayoutVars>
      </dgm:prSet>
      <dgm:spPr/>
      <dgm:t>
        <a:bodyPr/>
        <a:lstStyle/>
        <a:p>
          <a:endParaRPr lang="en-US"/>
        </a:p>
      </dgm:t>
    </dgm:pt>
  </dgm:ptLst>
  <dgm:cxnLst>
    <dgm:cxn modelId="{028BFD37-FD54-4248-A79A-1984E47A3C2D}" type="presOf" srcId="{065B7CE3-8CC4-4B4E-A226-5D29EDEC9BC9}" destId="{8AB55623-4ADE-48F2-98DD-72B76A235445}" srcOrd="0" destOrd="0" presId="urn:microsoft.com/office/officeart/2005/8/layout/hProcess10"/>
    <dgm:cxn modelId="{E48E141D-C429-416B-9725-B6E746503D9B}" type="presOf" srcId="{E23751ED-A34E-4859-B1B3-942E2490E681}" destId="{8C1D7E14-008F-4921-B053-C1A9015317A0}" srcOrd="0" destOrd="0" presId="urn:microsoft.com/office/officeart/2005/8/layout/hProcess10"/>
    <dgm:cxn modelId="{5641EEDB-5B5E-45B1-A366-AEB2E146CFA2}" type="presOf" srcId="{BDEAB9D0-EB5B-4DEB-A627-F137ED660090}" destId="{66DE74BF-C902-43D2-9F06-0F90D5A8D9C0}" srcOrd="0" destOrd="0" presId="urn:microsoft.com/office/officeart/2005/8/layout/hProcess10"/>
    <dgm:cxn modelId="{7E24E0F2-64B1-4C99-B548-7F6CA5F4227B}" srcId="{5C692225-D652-4B63-979E-808CA829A776}" destId="{065B7CE3-8CC4-4B4E-A226-5D29EDEC9BC9}" srcOrd="2" destOrd="0" parTransId="{A990FBA8-10A3-4B94-AE20-168203CBBF2D}" sibTransId="{DFFF744B-7913-4EAC-B149-071D5D3D9E64}"/>
    <dgm:cxn modelId="{AE86B16E-C495-4FB9-AC76-24D6B3A912CF}" type="presOf" srcId="{5C692225-D652-4B63-979E-808CA829A776}" destId="{8095924B-F35F-4FE1-86B5-421A4DB29C1D}" srcOrd="0" destOrd="0" presId="urn:microsoft.com/office/officeart/2005/8/layout/hProcess10"/>
    <dgm:cxn modelId="{1513FAFD-D529-4193-B4AD-C2C3816F95BD}" type="presOf" srcId="{7B2CDEE9-DBE0-4DA9-8C00-B60C2270391D}" destId="{3483E7E7-FF6D-447F-963F-61B0B916C994}" srcOrd="0" destOrd="0" presId="urn:microsoft.com/office/officeart/2005/8/layout/hProcess10"/>
    <dgm:cxn modelId="{1B34DBF8-43B2-4467-A7BA-B9138339E9E9}" type="presOf" srcId="{DFFF744B-7913-4EAC-B149-071D5D3D9E64}" destId="{E7C0B716-AFA7-48E9-844B-0B6F7DDCE7EE}" srcOrd="0" destOrd="0" presId="urn:microsoft.com/office/officeart/2005/8/layout/hProcess10"/>
    <dgm:cxn modelId="{462087B6-2795-4642-814F-F5687E72A077}" srcId="{5C692225-D652-4B63-979E-808CA829A776}" destId="{7B2CDEE9-DBE0-4DA9-8C00-B60C2270391D}" srcOrd="1" destOrd="0" parTransId="{801455B0-EE70-476F-853E-579F083BADCE}" sibTransId="{BDEAB9D0-EB5B-4DEB-A627-F137ED660090}"/>
    <dgm:cxn modelId="{D3D33970-1947-41A8-90D2-E19461ECA96B}" type="presOf" srcId="{DFFF744B-7913-4EAC-B149-071D5D3D9E64}" destId="{94835429-0C45-47A6-9D1E-F17C2C32248D}" srcOrd="1" destOrd="0" presId="urn:microsoft.com/office/officeart/2005/8/layout/hProcess10"/>
    <dgm:cxn modelId="{CC77BEA6-8648-402F-8812-E61AB6636801}" type="presOf" srcId="{B8CD49A7-D794-4430-933F-B790E3E914C2}" destId="{A5A9F47A-D95A-4D7D-BB47-FCC0B7F0EC8D}" srcOrd="0" destOrd="0" presId="urn:microsoft.com/office/officeart/2005/8/layout/hProcess10"/>
    <dgm:cxn modelId="{34074113-35C8-4DB1-A357-2022524F9B6B}" type="presOf" srcId="{B037AA93-1993-4F83-B7C5-8AA95D6A074F}" destId="{B2DC350F-4125-4823-992B-99C38E444750}" srcOrd="0" destOrd="0" presId="urn:microsoft.com/office/officeart/2005/8/layout/hProcess10"/>
    <dgm:cxn modelId="{08DBD25E-E41B-44ED-BDA2-6BF7CCE578AC}" type="presOf" srcId="{B037AA93-1993-4F83-B7C5-8AA95D6A074F}" destId="{2775EDBA-BC5A-4E72-8FFF-5196C22597DD}" srcOrd="1" destOrd="0" presId="urn:microsoft.com/office/officeart/2005/8/layout/hProcess10"/>
    <dgm:cxn modelId="{E1EB6521-B1CA-4D8B-8B65-5428E1667150}" srcId="{5C692225-D652-4B63-979E-808CA829A776}" destId="{E23751ED-A34E-4859-B1B3-942E2490E681}" srcOrd="0" destOrd="0" parTransId="{B8AB7D1B-C47B-4122-A214-F39ED28B8E9B}" sibTransId="{B037AA93-1993-4F83-B7C5-8AA95D6A074F}"/>
    <dgm:cxn modelId="{F369DF8C-F7D8-413C-8571-F52C9A4E4BF5}" srcId="{5C692225-D652-4B63-979E-808CA829A776}" destId="{B8CD49A7-D794-4430-933F-B790E3E914C2}" srcOrd="3" destOrd="0" parTransId="{243095C2-4B67-4836-8152-A216DAFA8B61}" sibTransId="{1A8A3B18-8A8D-4CB8-B5F0-137E5DD0336B}"/>
    <dgm:cxn modelId="{A6526712-BDDD-4260-AFBD-FD8D12BFB4B0}" type="presOf" srcId="{BDEAB9D0-EB5B-4DEB-A627-F137ED660090}" destId="{67E06F67-4869-4E88-BCE4-E81F10718851}" srcOrd="1" destOrd="0" presId="urn:microsoft.com/office/officeart/2005/8/layout/hProcess10"/>
    <dgm:cxn modelId="{24A7B0E5-C5F7-425A-A2CA-0C0A28602CFE}" type="presParOf" srcId="{8095924B-F35F-4FE1-86B5-421A4DB29C1D}" destId="{6AEC3AB4-506D-4D38-B025-F889FA030A0F}" srcOrd="0" destOrd="0" presId="urn:microsoft.com/office/officeart/2005/8/layout/hProcess10"/>
    <dgm:cxn modelId="{8D8679E8-535A-439E-933B-A09A56CB770F}" type="presParOf" srcId="{6AEC3AB4-506D-4D38-B025-F889FA030A0F}" destId="{C64B1A3A-6743-484E-8E14-54690842D0D0}" srcOrd="0" destOrd="0" presId="urn:microsoft.com/office/officeart/2005/8/layout/hProcess10"/>
    <dgm:cxn modelId="{7CA237EF-8471-4F1D-9850-EA163656947D}" type="presParOf" srcId="{6AEC3AB4-506D-4D38-B025-F889FA030A0F}" destId="{8C1D7E14-008F-4921-B053-C1A9015317A0}" srcOrd="1" destOrd="0" presId="urn:microsoft.com/office/officeart/2005/8/layout/hProcess10"/>
    <dgm:cxn modelId="{D0A0FAB4-90F6-496E-9138-D9F4193CE51E}" type="presParOf" srcId="{8095924B-F35F-4FE1-86B5-421A4DB29C1D}" destId="{B2DC350F-4125-4823-992B-99C38E444750}" srcOrd="1" destOrd="0" presId="urn:microsoft.com/office/officeart/2005/8/layout/hProcess10"/>
    <dgm:cxn modelId="{59B2B44B-7E6D-46CA-B908-1EE5C6AF272B}" type="presParOf" srcId="{B2DC350F-4125-4823-992B-99C38E444750}" destId="{2775EDBA-BC5A-4E72-8FFF-5196C22597DD}" srcOrd="0" destOrd="0" presId="urn:microsoft.com/office/officeart/2005/8/layout/hProcess10"/>
    <dgm:cxn modelId="{D79E8A2A-B270-4A57-915D-596D662DA4F1}" type="presParOf" srcId="{8095924B-F35F-4FE1-86B5-421A4DB29C1D}" destId="{40873092-9C21-4905-8CFF-A8F193A24C09}" srcOrd="2" destOrd="0" presId="urn:microsoft.com/office/officeart/2005/8/layout/hProcess10"/>
    <dgm:cxn modelId="{2B51A708-4A7F-464D-B66E-66EE71DFF9F9}" type="presParOf" srcId="{40873092-9C21-4905-8CFF-A8F193A24C09}" destId="{17868BA8-B10F-4B69-B162-E2D852B53FF7}" srcOrd="0" destOrd="0" presId="urn:microsoft.com/office/officeart/2005/8/layout/hProcess10"/>
    <dgm:cxn modelId="{3EC75B63-B18B-4814-9882-89F44DCEE87B}" type="presParOf" srcId="{40873092-9C21-4905-8CFF-A8F193A24C09}" destId="{3483E7E7-FF6D-447F-963F-61B0B916C994}" srcOrd="1" destOrd="0" presId="urn:microsoft.com/office/officeart/2005/8/layout/hProcess10"/>
    <dgm:cxn modelId="{3E296103-429D-47B4-B850-A7A2257C1C2B}" type="presParOf" srcId="{8095924B-F35F-4FE1-86B5-421A4DB29C1D}" destId="{66DE74BF-C902-43D2-9F06-0F90D5A8D9C0}" srcOrd="3" destOrd="0" presId="urn:microsoft.com/office/officeart/2005/8/layout/hProcess10"/>
    <dgm:cxn modelId="{D0630193-1930-44ED-B1BD-7958DAF05CC6}" type="presParOf" srcId="{66DE74BF-C902-43D2-9F06-0F90D5A8D9C0}" destId="{67E06F67-4869-4E88-BCE4-E81F10718851}" srcOrd="0" destOrd="0" presId="urn:microsoft.com/office/officeart/2005/8/layout/hProcess10"/>
    <dgm:cxn modelId="{88CE9D0E-246C-4C47-BD64-BB55946759D2}" type="presParOf" srcId="{8095924B-F35F-4FE1-86B5-421A4DB29C1D}" destId="{1467440D-6A83-4A97-8CEA-66E3E45F0DC8}" srcOrd="4" destOrd="0" presId="urn:microsoft.com/office/officeart/2005/8/layout/hProcess10"/>
    <dgm:cxn modelId="{48C487F6-1804-401C-A87D-66C330867B3A}" type="presParOf" srcId="{1467440D-6A83-4A97-8CEA-66E3E45F0DC8}" destId="{ECF23A54-AFB2-4B6B-B5B8-1857D726BD35}" srcOrd="0" destOrd="0" presId="urn:microsoft.com/office/officeart/2005/8/layout/hProcess10"/>
    <dgm:cxn modelId="{AC7BF46F-AE50-4126-B7A7-7D5CE1832AB3}" type="presParOf" srcId="{1467440D-6A83-4A97-8CEA-66E3E45F0DC8}" destId="{8AB55623-4ADE-48F2-98DD-72B76A235445}" srcOrd="1" destOrd="0" presId="urn:microsoft.com/office/officeart/2005/8/layout/hProcess10"/>
    <dgm:cxn modelId="{D8D95257-EB30-477C-AB92-29DCB1493715}" type="presParOf" srcId="{8095924B-F35F-4FE1-86B5-421A4DB29C1D}" destId="{E7C0B716-AFA7-48E9-844B-0B6F7DDCE7EE}" srcOrd="5" destOrd="0" presId="urn:microsoft.com/office/officeart/2005/8/layout/hProcess10"/>
    <dgm:cxn modelId="{E0A298AF-B9F2-46AC-8126-C66C7C36D330}" type="presParOf" srcId="{E7C0B716-AFA7-48E9-844B-0B6F7DDCE7EE}" destId="{94835429-0C45-47A6-9D1E-F17C2C32248D}" srcOrd="0" destOrd="0" presId="urn:microsoft.com/office/officeart/2005/8/layout/hProcess10"/>
    <dgm:cxn modelId="{36DDCA6B-7AB4-47EA-BCCE-AAAE51769AE2}" type="presParOf" srcId="{8095924B-F35F-4FE1-86B5-421A4DB29C1D}" destId="{096AE161-47D7-410F-80D5-D7D12B4C2266}" srcOrd="6" destOrd="0" presId="urn:microsoft.com/office/officeart/2005/8/layout/hProcess10"/>
    <dgm:cxn modelId="{7800B7E8-7EC9-48B1-B278-C7C5F8F2BA26}" type="presParOf" srcId="{096AE161-47D7-410F-80D5-D7D12B4C2266}" destId="{8E2A1271-E7CE-4733-B12F-037735B8945A}" srcOrd="0" destOrd="0" presId="urn:microsoft.com/office/officeart/2005/8/layout/hProcess10"/>
    <dgm:cxn modelId="{76130984-0294-4B93-91B7-A2F54FB2E2D3}" type="presParOf" srcId="{096AE161-47D7-410F-80D5-D7D12B4C2266}" destId="{A5A9F47A-D95A-4D7D-BB47-FCC0B7F0EC8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5E4F1FF9-5B4C-46DC-8AA3-46759E9D6E09}" type="presOf" srcId="{FB964910-C38A-42DE-B0AB-0AD428C68734}" destId="{D142B7B9-E0D2-4EAB-BFE4-418F08BAF601}" srcOrd="0" destOrd="0" presId="urn:microsoft.com/office/officeart/2005/8/layout/cycle5"/>
    <dgm:cxn modelId="{298913E0-1BD9-4989-9C03-73F9F921EEAA}" type="presOf" srcId="{67725786-8F96-477D-8D8C-3D3BCB36EB43}" destId="{C35199DF-5558-4189-B628-D98F7097A3E2}" srcOrd="0" destOrd="0" presId="urn:microsoft.com/office/officeart/2005/8/layout/cycle5"/>
    <dgm:cxn modelId="{55088EE0-176E-4769-AB8D-346139B19C14}" type="presOf" srcId="{03D870C2-6174-4539-A297-A745EAEBB65D}" destId="{92249235-D72A-4E83-B1FE-DD36178D5B20}" srcOrd="0" destOrd="0" presId="urn:microsoft.com/office/officeart/2005/8/layout/cycle5"/>
    <dgm:cxn modelId="{DEE59541-3E3F-407E-AB81-0548958BAA29}" type="presOf" srcId="{0D5E6C14-8D0E-46B4-9293-53BD8423BDD1}" destId="{2F9EF3E6-D000-4FF7-A326-280FA39FB628}" srcOrd="0" destOrd="0" presId="urn:microsoft.com/office/officeart/2005/8/layout/cycle5"/>
    <dgm:cxn modelId="{604E7C06-5512-4A5F-B78E-ACCED3821FA9}" type="presOf" srcId="{57EF84F8-9BFB-46B5-93A5-D363B259B0A1}" destId="{5908111D-560D-4F9E-8B4C-EAA9263E3D89}" srcOrd="0" destOrd="0" presId="urn:microsoft.com/office/officeart/2005/8/layout/cycle5"/>
    <dgm:cxn modelId="{42C7A2DC-C2EC-457C-BB0F-6D4E76E9DFA0}"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5470527C-8898-44AE-81DB-38A4AEB03A52}"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FBB60207-C4F5-49EE-A7B3-A5265517E9F5}" type="presParOf" srcId="{92249235-D72A-4E83-B1FE-DD36178D5B20}" destId="{C35199DF-5558-4189-B628-D98F7097A3E2}" srcOrd="0" destOrd="0" presId="urn:microsoft.com/office/officeart/2005/8/layout/cycle5"/>
    <dgm:cxn modelId="{BA56C06F-80BB-406E-AC00-7D013A8029B1}" type="presParOf" srcId="{92249235-D72A-4E83-B1FE-DD36178D5B20}" destId="{37E936EB-F07E-4872-B604-1AC95A0CF3DE}" srcOrd="1" destOrd="0" presId="urn:microsoft.com/office/officeart/2005/8/layout/cycle5"/>
    <dgm:cxn modelId="{35316175-D9CD-41DA-8DA2-E15190A720DE}" type="presParOf" srcId="{92249235-D72A-4E83-B1FE-DD36178D5B20}" destId="{5908111D-560D-4F9E-8B4C-EAA9263E3D89}" srcOrd="2" destOrd="0" presId="urn:microsoft.com/office/officeart/2005/8/layout/cycle5"/>
    <dgm:cxn modelId="{FF158CEA-2909-414E-839D-2E5BA07C90C6}" type="presParOf" srcId="{92249235-D72A-4E83-B1FE-DD36178D5B20}" destId="{D142B7B9-E0D2-4EAB-BFE4-418F08BAF601}" srcOrd="3" destOrd="0" presId="urn:microsoft.com/office/officeart/2005/8/layout/cycle5"/>
    <dgm:cxn modelId="{AD3495D8-A16F-417E-AFF9-115FF2E909C6}" type="presParOf" srcId="{92249235-D72A-4E83-B1FE-DD36178D5B20}" destId="{AB9EF0D1-D42B-4A5E-87FF-138B7D4B5F6B}" srcOrd="4" destOrd="0" presId="urn:microsoft.com/office/officeart/2005/8/layout/cycle5"/>
    <dgm:cxn modelId="{A99472B9-1183-42C3-8FC2-F6AECFC391F1}" type="presParOf" srcId="{92249235-D72A-4E83-B1FE-DD36178D5B20}" destId="{A440EEC7-06B9-4427-B396-E59D3F35709D}" srcOrd="5" destOrd="0" presId="urn:microsoft.com/office/officeart/2005/8/layout/cycle5"/>
    <dgm:cxn modelId="{8518D66D-391D-46E2-8AF5-51AC120B3146}" type="presParOf" srcId="{92249235-D72A-4E83-B1FE-DD36178D5B20}" destId="{2F9EF3E6-D000-4FF7-A326-280FA39FB628}" srcOrd="6" destOrd="0" presId="urn:microsoft.com/office/officeart/2005/8/layout/cycle5"/>
    <dgm:cxn modelId="{0360DF64-1381-4E2D-BBC3-77215AA2A6A0}" type="presParOf" srcId="{92249235-D72A-4E83-B1FE-DD36178D5B20}" destId="{B1DE04E2-583F-448D-8503-F7380D59A19E}" srcOrd="7" destOrd="0" presId="urn:microsoft.com/office/officeart/2005/8/layout/cycle5"/>
    <dgm:cxn modelId="{D5F4BDA4-5DB3-42FC-84F1-CFF491DF8C27}"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6BD1A9D-99A8-49FC-ACA6-D58A8384EF2F}"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CC14E97F-BD89-4762-AF60-285D179EA82E}" type="presOf" srcId="{03D870C2-6174-4539-A297-A745EAEBB65D}" destId="{92249235-D72A-4E83-B1FE-DD36178D5B20}" srcOrd="0" destOrd="0" presId="urn:microsoft.com/office/officeart/2005/8/layout/cycle5"/>
    <dgm:cxn modelId="{B0D793FF-5658-42C0-B325-FCCDC9E1713F}" type="presOf" srcId="{B9B4E897-AF5D-45A9-99A5-2263EE486720}" destId="{1DB33F97-80F0-407A-B39F-C06AD23D35E7}" srcOrd="0" destOrd="0" presId="urn:microsoft.com/office/officeart/2005/8/layout/cycle5"/>
    <dgm:cxn modelId="{E3278574-8A19-4EE9-8FB7-0C2D167B2767}" type="presOf" srcId="{FB964910-C38A-42DE-B0AB-0AD428C68734}" destId="{D142B7B9-E0D2-4EAB-BFE4-418F08BAF601}" srcOrd="0" destOrd="0" presId="urn:microsoft.com/office/officeart/2005/8/layout/cycle5"/>
    <dgm:cxn modelId="{CFD0BE55-3E91-4A7E-A365-394CD6F69658}" type="presOf" srcId="{57EF84F8-9BFB-46B5-93A5-D363B259B0A1}" destId="{5908111D-560D-4F9E-8B4C-EAA9263E3D89}" srcOrd="0" destOrd="0" presId="urn:microsoft.com/office/officeart/2005/8/layout/cycle5"/>
    <dgm:cxn modelId="{0AA2F65A-1218-4199-A3D1-DAEB9E6B838A}" type="presOf" srcId="{0D5E6C14-8D0E-46B4-9293-53BD8423BDD1}" destId="{2F9EF3E6-D000-4FF7-A326-280FA39FB628}" srcOrd="0" destOrd="0" presId="urn:microsoft.com/office/officeart/2005/8/layout/cycle5"/>
    <dgm:cxn modelId="{E1D2B759-5F69-4944-BDDD-8709AE07C22D}"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C548284A-0254-4548-9F09-4688FD88CA12}" type="presParOf" srcId="{92249235-D72A-4E83-B1FE-DD36178D5B20}" destId="{C35199DF-5558-4189-B628-D98F7097A3E2}" srcOrd="0" destOrd="0" presId="urn:microsoft.com/office/officeart/2005/8/layout/cycle5"/>
    <dgm:cxn modelId="{209FB8A9-5886-447A-849E-34828B742C88}" type="presParOf" srcId="{92249235-D72A-4E83-B1FE-DD36178D5B20}" destId="{37E936EB-F07E-4872-B604-1AC95A0CF3DE}" srcOrd="1" destOrd="0" presId="urn:microsoft.com/office/officeart/2005/8/layout/cycle5"/>
    <dgm:cxn modelId="{5A651940-C34C-439A-93D0-E3D75B659BF7}" type="presParOf" srcId="{92249235-D72A-4E83-B1FE-DD36178D5B20}" destId="{5908111D-560D-4F9E-8B4C-EAA9263E3D89}" srcOrd="2" destOrd="0" presId="urn:microsoft.com/office/officeart/2005/8/layout/cycle5"/>
    <dgm:cxn modelId="{EE57E858-3B4B-4A15-A2D3-2B84E110CD32}" type="presParOf" srcId="{92249235-D72A-4E83-B1FE-DD36178D5B20}" destId="{D142B7B9-E0D2-4EAB-BFE4-418F08BAF601}" srcOrd="3" destOrd="0" presId="urn:microsoft.com/office/officeart/2005/8/layout/cycle5"/>
    <dgm:cxn modelId="{C5C3C0DE-3377-4134-8CAD-BE63C3503116}" type="presParOf" srcId="{92249235-D72A-4E83-B1FE-DD36178D5B20}" destId="{AB9EF0D1-D42B-4A5E-87FF-138B7D4B5F6B}" srcOrd="4" destOrd="0" presId="urn:microsoft.com/office/officeart/2005/8/layout/cycle5"/>
    <dgm:cxn modelId="{CBF5E8D7-6056-4ED6-B2C6-E25F11D52B96}" type="presParOf" srcId="{92249235-D72A-4E83-B1FE-DD36178D5B20}" destId="{A440EEC7-06B9-4427-B396-E59D3F35709D}" srcOrd="5" destOrd="0" presId="urn:microsoft.com/office/officeart/2005/8/layout/cycle5"/>
    <dgm:cxn modelId="{F7EB815B-6203-4BA3-AB7C-8804610532B3}" type="presParOf" srcId="{92249235-D72A-4E83-B1FE-DD36178D5B20}" destId="{2F9EF3E6-D000-4FF7-A326-280FA39FB628}" srcOrd="6" destOrd="0" presId="urn:microsoft.com/office/officeart/2005/8/layout/cycle5"/>
    <dgm:cxn modelId="{018B3D5D-C6BE-4024-BC23-7ED38CFFF65C}" type="presParOf" srcId="{92249235-D72A-4E83-B1FE-DD36178D5B20}" destId="{B1DE04E2-583F-448D-8503-F7380D59A19E}" srcOrd="7" destOrd="0" presId="urn:microsoft.com/office/officeart/2005/8/layout/cycle5"/>
    <dgm:cxn modelId="{B21D3F58-528E-4A57-A1CD-2CF3B014FBA3}"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B9A3B39E-DFA8-4341-9228-5BA3FC8422F1}" type="presOf" srcId="{67725786-8F96-477D-8D8C-3D3BCB36EB43}" destId="{C35199DF-5558-4189-B628-D98F7097A3E2}" srcOrd="0" destOrd="0" presId="urn:microsoft.com/office/officeart/2005/8/layout/cycle5"/>
    <dgm:cxn modelId="{E6C2E216-EB3E-4B2A-9B41-F6FCC2A6AFED}" type="presOf" srcId="{FB964910-C38A-42DE-B0AB-0AD428C68734}" destId="{D142B7B9-E0D2-4EAB-BFE4-418F08BAF601}" srcOrd="0" destOrd="0" presId="urn:microsoft.com/office/officeart/2005/8/layout/cycle5"/>
    <dgm:cxn modelId="{1A12D0B1-CEFA-4617-BB77-C78408248069}" type="presOf" srcId="{B6C2FCD3-745B-4F16-B77A-C826EBF704E6}" destId="{A440EEC7-06B9-4427-B396-E59D3F35709D}" srcOrd="0" destOrd="0" presId="urn:microsoft.com/office/officeart/2005/8/layout/cycle5"/>
    <dgm:cxn modelId="{0A43C07A-C087-41C0-B5C1-98A2C80A9AD8}" type="presOf" srcId="{57EF84F8-9BFB-46B5-93A5-D363B259B0A1}" destId="{5908111D-560D-4F9E-8B4C-EAA9263E3D89}" srcOrd="0" destOrd="0" presId="urn:microsoft.com/office/officeart/2005/8/layout/cycle5"/>
    <dgm:cxn modelId="{36858312-EC7A-48D9-85AA-A96FAC66E1FA}"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4FD40D8-97FC-4E58-BEC3-27082FD9AD27}" type="presOf" srcId="{0D5E6C14-8D0E-46B4-9293-53BD8423BDD1}" destId="{2F9EF3E6-D000-4FF7-A326-280FA39FB628}"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79CB0AD8-40A0-4F57-B9E2-2CEA349592C9}" type="presOf" srcId="{B9B4E897-AF5D-45A9-99A5-2263EE486720}" destId="{1DB33F97-80F0-407A-B39F-C06AD23D35E7}" srcOrd="0" destOrd="0" presId="urn:microsoft.com/office/officeart/2005/8/layout/cycle5"/>
    <dgm:cxn modelId="{C48798CE-2AD3-412E-B9E5-46BF4DC3D476}" type="presParOf" srcId="{92249235-D72A-4E83-B1FE-DD36178D5B20}" destId="{C35199DF-5558-4189-B628-D98F7097A3E2}" srcOrd="0" destOrd="0" presId="urn:microsoft.com/office/officeart/2005/8/layout/cycle5"/>
    <dgm:cxn modelId="{D4922DF3-6432-4E45-BBB5-2604747EA4FF}" type="presParOf" srcId="{92249235-D72A-4E83-B1FE-DD36178D5B20}" destId="{37E936EB-F07E-4872-B604-1AC95A0CF3DE}" srcOrd="1" destOrd="0" presId="urn:microsoft.com/office/officeart/2005/8/layout/cycle5"/>
    <dgm:cxn modelId="{B0724D33-3862-41E1-97C0-CE97A32B0D61}" type="presParOf" srcId="{92249235-D72A-4E83-B1FE-DD36178D5B20}" destId="{5908111D-560D-4F9E-8B4C-EAA9263E3D89}" srcOrd="2" destOrd="0" presId="urn:microsoft.com/office/officeart/2005/8/layout/cycle5"/>
    <dgm:cxn modelId="{E571BC6E-D039-451D-A136-AC269E091483}" type="presParOf" srcId="{92249235-D72A-4E83-B1FE-DD36178D5B20}" destId="{D142B7B9-E0D2-4EAB-BFE4-418F08BAF601}" srcOrd="3" destOrd="0" presId="urn:microsoft.com/office/officeart/2005/8/layout/cycle5"/>
    <dgm:cxn modelId="{EB704044-79AC-4847-8815-AE867FF4CD6C}" type="presParOf" srcId="{92249235-D72A-4E83-B1FE-DD36178D5B20}" destId="{AB9EF0D1-D42B-4A5E-87FF-138B7D4B5F6B}" srcOrd="4" destOrd="0" presId="urn:microsoft.com/office/officeart/2005/8/layout/cycle5"/>
    <dgm:cxn modelId="{A16EA4D7-1312-4BDC-B898-67D226102FC3}" type="presParOf" srcId="{92249235-D72A-4E83-B1FE-DD36178D5B20}" destId="{A440EEC7-06B9-4427-B396-E59D3F35709D}" srcOrd="5" destOrd="0" presId="urn:microsoft.com/office/officeart/2005/8/layout/cycle5"/>
    <dgm:cxn modelId="{9E2B40E8-AF75-406B-96C2-D2F6A5AD50CF}" type="presParOf" srcId="{92249235-D72A-4E83-B1FE-DD36178D5B20}" destId="{2F9EF3E6-D000-4FF7-A326-280FA39FB628}" srcOrd="6" destOrd="0" presId="urn:microsoft.com/office/officeart/2005/8/layout/cycle5"/>
    <dgm:cxn modelId="{8738048B-AD57-4C84-B39F-4EE9F841E72A}" type="presParOf" srcId="{92249235-D72A-4E83-B1FE-DD36178D5B20}" destId="{B1DE04E2-583F-448D-8503-F7380D59A19E}" srcOrd="7" destOrd="0" presId="urn:microsoft.com/office/officeart/2005/8/layout/cycle5"/>
    <dgm:cxn modelId="{22D978BC-85FA-48F1-ADC4-30EA2308E9E2}"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4B1CD8A2-F77D-4DFD-933D-8BCBFB30441B}" type="presOf" srcId="{FB964910-C38A-42DE-B0AB-0AD428C68734}" destId="{D142B7B9-E0D2-4EAB-BFE4-418F08BAF601}" srcOrd="0" destOrd="0" presId="urn:microsoft.com/office/officeart/2005/8/layout/cycle5"/>
    <dgm:cxn modelId="{979909E2-FBAE-4447-B42C-B5836BE5E82F}" type="presOf" srcId="{03D870C2-6174-4539-A297-A745EAEBB65D}" destId="{92249235-D72A-4E83-B1FE-DD36178D5B20}" srcOrd="0" destOrd="0" presId="urn:microsoft.com/office/officeart/2005/8/layout/cycle5"/>
    <dgm:cxn modelId="{7627B428-7618-4294-8882-05784CF97EF3}" type="presOf" srcId="{B6C2FCD3-745B-4F16-B77A-C826EBF704E6}" destId="{A440EEC7-06B9-4427-B396-E59D3F35709D}" srcOrd="0" destOrd="0" presId="urn:microsoft.com/office/officeart/2005/8/layout/cycle5"/>
    <dgm:cxn modelId="{CAD9ED40-7DA4-4C37-B611-1845DB5F8933}"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F90E379F-68A6-453C-AC1F-9817A4F70317}" type="presOf" srcId="{67725786-8F96-477D-8D8C-3D3BCB36EB43}" destId="{C35199DF-5558-4189-B628-D98F7097A3E2}" srcOrd="0" destOrd="0" presId="urn:microsoft.com/office/officeart/2005/8/layout/cycle5"/>
    <dgm:cxn modelId="{6B8DEAE5-D72E-41E0-9DB5-A00EF741EB58}" type="presOf" srcId="{0D5E6C14-8D0E-46B4-9293-53BD8423BDD1}" destId="{2F9EF3E6-D000-4FF7-A326-280FA39FB628}"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04EE8FA3-2B69-4040-9EB0-07946A969EE7}" type="presOf" srcId="{B9B4E897-AF5D-45A9-99A5-2263EE486720}" destId="{1DB33F97-80F0-407A-B39F-C06AD23D35E7}" srcOrd="0" destOrd="0" presId="urn:microsoft.com/office/officeart/2005/8/layout/cycle5"/>
    <dgm:cxn modelId="{E8511BC4-D744-4357-9582-D188BCE1A6C6}" type="presParOf" srcId="{92249235-D72A-4E83-B1FE-DD36178D5B20}" destId="{C35199DF-5558-4189-B628-D98F7097A3E2}" srcOrd="0" destOrd="0" presId="urn:microsoft.com/office/officeart/2005/8/layout/cycle5"/>
    <dgm:cxn modelId="{F0ECC282-5EBB-4C9A-AD1E-FB7201CBC98D}" type="presParOf" srcId="{92249235-D72A-4E83-B1FE-DD36178D5B20}" destId="{37E936EB-F07E-4872-B604-1AC95A0CF3DE}" srcOrd="1" destOrd="0" presId="urn:microsoft.com/office/officeart/2005/8/layout/cycle5"/>
    <dgm:cxn modelId="{28F62BB6-0864-415D-8F40-F43A35B9CF42}" type="presParOf" srcId="{92249235-D72A-4E83-B1FE-DD36178D5B20}" destId="{5908111D-560D-4F9E-8B4C-EAA9263E3D89}" srcOrd="2" destOrd="0" presId="urn:microsoft.com/office/officeart/2005/8/layout/cycle5"/>
    <dgm:cxn modelId="{4716495E-FAC3-41DA-87D8-83D85D479373}" type="presParOf" srcId="{92249235-D72A-4E83-B1FE-DD36178D5B20}" destId="{D142B7B9-E0D2-4EAB-BFE4-418F08BAF601}" srcOrd="3" destOrd="0" presId="urn:microsoft.com/office/officeart/2005/8/layout/cycle5"/>
    <dgm:cxn modelId="{67D5696F-BB48-4E61-A68A-5BC452431AD2}" type="presParOf" srcId="{92249235-D72A-4E83-B1FE-DD36178D5B20}" destId="{AB9EF0D1-D42B-4A5E-87FF-138B7D4B5F6B}" srcOrd="4" destOrd="0" presId="urn:microsoft.com/office/officeart/2005/8/layout/cycle5"/>
    <dgm:cxn modelId="{523701A5-DC4B-4816-91A0-5BA1D26AE5F2}" type="presParOf" srcId="{92249235-D72A-4E83-B1FE-DD36178D5B20}" destId="{A440EEC7-06B9-4427-B396-E59D3F35709D}" srcOrd="5" destOrd="0" presId="urn:microsoft.com/office/officeart/2005/8/layout/cycle5"/>
    <dgm:cxn modelId="{3880EC2A-150F-499B-BFFA-906D47DEB3FF}" type="presParOf" srcId="{92249235-D72A-4E83-B1FE-DD36178D5B20}" destId="{2F9EF3E6-D000-4FF7-A326-280FA39FB628}" srcOrd="6" destOrd="0" presId="urn:microsoft.com/office/officeart/2005/8/layout/cycle5"/>
    <dgm:cxn modelId="{18924DBE-3391-462B-BF34-DAA2CEFFD187}" type="presParOf" srcId="{92249235-D72A-4E83-B1FE-DD36178D5B20}" destId="{B1DE04E2-583F-448D-8503-F7380D59A19E}" srcOrd="7" destOrd="0" presId="urn:microsoft.com/office/officeart/2005/8/layout/cycle5"/>
    <dgm:cxn modelId="{65D26AFA-0501-44F7-A9A0-048BD2E86BBD}"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a:solidFill>
          <a:schemeClr val="accent1"/>
        </a:solidFill>
        <a:ln w="50800">
          <a:solidFill>
            <a:schemeClr val="bg1"/>
          </a:solidFill>
        </a:ln>
      </dgm:spPr>
      <dgm:t>
        <a:bodyPr/>
        <a:lstStyle/>
        <a:p>
          <a:r>
            <a:rPr lang="en-US" dirty="0" smtClean="0">
              <a:solidFill>
                <a:schemeClr val="bg1"/>
              </a:solidFill>
              <a:latin typeface="+mj-lt"/>
            </a:rPr>
            <a:t>Reward</a:t>
          </a:r>
          <a:endParaRPr lang="en-US" dirty="0">
            <a:solidFill>
              <a:schemeClr val="bg1"/>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9B37434F-9D98-4DF3-B1EE-2B473AE43D31}" type="presOf" srcId="{03D870C2-6174-4539-A297-A745EAEBB65D}" destId="{92249235-D72A-4E83-B1FE-DD36178D5B20}"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ABB50B41-D0EB-4766-84FB-83BCEF50E915}" type="presOf" srcId="{B9B4E897-AF5D-45A9-99A5-2263EE486720}" destId="{1DB33F97-80F0-407A-B39F-C06AD23D35E7}" srcOrd="0" destOrd="0" presId="urn:microsoft.com/office/officeart/2005/8/layout/cycle5"/>
    <dgm:cxn modelId="{29BA6384-D9A1-4C8B-AD8E-2FB6EC1A0FC7}" type="presOf" srcId="{B6C2FCD3-745B-4F16-B77A-C826EBF704E6}" destId="{A440EEC7-06B9-4427-B396-E59D3F35709D}" srcOrd="0" destOrd="0" presId="urn:microsoft.com/office/officeart/2005/8/layout/cycle5"/>
    <dgm:cxn modelId="{294BDA36-CC82-4E38-B693-448F664346C4}" type="presOf" srcId="{57EF84F8-9BFB-46B5-93A5-D363B259B0A1}" destId="{5908111D-560D-4F9E-8B4C-EAA9263E3D89}" srcOrd="0" destOrd="0" presId="urn:microsoft.com/office/officeart/2005/8/layout/cycle5"/>
    <dgm:cxn modelId="{1AA4BC7C-B810-444E-8D72-D3AA05696537}" type="presOf" srcId="{67725786-8F96-477D-8D8C-3D3BCB36EB43}" destId="{C35199DF-5558-4189-B628-D98F7097A3E2}" srcOrd="0" destOrd="0" presId="urn:microsoft.com/office/officeart/2005/8/layout/cycle5"/>
    <dgm:cxn modelId="{6C53366E-F7AD-4936-ABCD-B6A7DC761724}" type="presOf" srcId="{FB964910-C38A-42DE-B0AB-0AD428C68734}" destId="{D142B7B9-E0D2-4EAB-BFE4-418F08BAF601}" srcOrd="0" destOrd="0" presId="urn:microsoft.com/office/officeart/2005/8/layout/cycle5"/>
    <dgm:cxn modelId="{266C2EFF-CEA4-4629-A81F-D9D9121089A5}" type="presOf" srcId="{0D5E6C14-8D0E-46B4-9293-53BD8423BDD1}" destId="{2F9EF3E6-D000-4FF7-A326-280FA39FB628}"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D7BBC4ED-B9E5-4998-92F3-5113A0162289}" type="presParOf" srcId="{92249235-D72A-4E83-B1FE-DD36178D5B20}" destId="{C35199DF-5558-4189-B628-D98F7097A3E2}" srcOrd="0" destOrd="0" presId="urn:microsoft.com/office/officeart/2005/8/layout/cycle5"/>
    <dgm:cxn modelId="{40988459-CA52-4C91-BCE5-B2C00976CECA}" type="presParOf" srcId="{92249235-D72A-4E83-B1FE-DD36178D5B20}" destId="{37E936EB-F07E-4872-B604-1AC95A0CF3DE}" srcOrd="1" destOrd="0" presId="urn:microsoft.com/office/officeart/2005/8/layout/cycle5"/>
    <dgm:cxn modelId="{7D3C82BD-6C4F-4508-BB21-8813CD6ADAFB}" type="presParOf" srcId="{92249235-D72A-4E83-B1FE-DD36178D5B20}" destId="{5908111D-560D-4F9E-8B4C-EAA9263E3D89}" srcOrd="2" destOrd="0" presId="urn:microsoft.com/office/officeart/2005/8/layout/cycle5"/>
    <dgm:cxn modelId="{20403BFA-D3F1-407C-930E-25A0B276F54F}" type="presParOf" srcId="{92249235-D72A-4E83-B1FE-DD36178D5B20}" destId="{D142B7B9-E0D2-4EAB-BFE4-418F08BAF601}" srcOrd="3" destOrd="0" presId="urn:microsoft.com/office/officeart/2005/8/layout/cycle5"/>
    <dgm:cxn modelId="{E904B57C-A102-44EB-BEA9-169DCF3EA6E1}" type="presParOf" srcId="{92249235-D72A-4E83-B1FE-DD36178D5B20}" destId="{AB9EF0D1-D42B-4A5E-87FF-138B7D4B5F6B}" srcOrd="4" destOrd="0" presId="urn:microsoft.com/office/officeart/2005/8/layout/cycle5"/>
    <dgm:cxn modelId="{D8A5C4C4-7F7E-4932-96FD-D0C5C29C0306}" type="presParOf" srcId="{92249235-D72A-4E83-B1FE-DD36178D5B20}" destId="{A440EEC7-06B9-4427-B396-E59D3F35709D}" srcOrd="5" destOrd="0" presId="urn:microsoft.com/office/officeart/2005/8/layout/cycle5"/>
    <dgm:cxn modelId="{7DAAB54E-5BE4-4258-A368-AAA122523106}" type="presParOf" srcId="{92249235-D72A-4E83-B1FE-DD36178D5B20}" destId="{2F9EF3E6-D000-4FF7-A326-280FA39FB628}" srcOrd="6" destOrd="0" presId="urn:microsoft.com/office/officeart/2005/8/layout/cycle5"/>
    <dgm:cxn modelId="{938F2C15-FC15-4B07-8BFB-CA5F5CA400B7}" type="presParOf" srcId="{92249235-D72A-4E83-B1FE-DD36178D5B20}" destId="{B1DE04E2-583F-448D-8503-F7380D59A19E}" srcOrd="7" destOrd="0" presId="urn:microsoft.com/office/officeart/2005/8/layout/cycle5"/>
    <dgm:cxn modelId="{9EAE666B-84DB-4A1C-8500-51C3ADD83659}"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Reward</a:t>
          </a:r>
          <a:endParaRPr lang="en-US" dirty="0">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Risk</a:t>
          </a:r>
          <a:endParaRPr lang="en-US" dirty="0">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Mitigation</a:t>
          </a:r>
          <a:endParaRPr lang="en-US" dirty="0">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DBF00269-5A28-4145-BC41-FBCCE51B75E0}" type="presOf" srcId="{0D5E6C14-8D0E-46B4-9293-53BD8423BDD1}" destId="{2F9EF3E6-D000-4FF7-A326-280FA39FB628}" srcOrd="0" destOrd="0" presId="urn:microsoft.com/office/officeart/2005/8/layout/cycle5"/>
    <dgm:cxn modelId="{CBD4E407-CC41-4644-AADE-6777A6BC7C79}" type="presOf" srcId="{B6C2FCD3-745B-4F16-B77A-C826EBF704E6}" destId="{A440EEC7-06B9-4427-B396-E59D3F35709D}" srcOrd="0" destOrd="0" presId="urn:microsoft.com/office/officeart/2005/8/layout/cycle5"/>
    <dgm:cxn modelId="{C931CF49-1D61-43A1-9396-2BCE312EA07D}" type="presOf" srcId="{FB964910-C38A-42DE-B0AB-0AD428C68734}" destId="{D142B7B9-E0D2-4EAB-BFE4-418F08BAF601}" srcOrd="0" destOrd="0" presId="urn:microsoft.com/office/officeart/2005/8/layout/cycle5"/>
    <dgm:cxn modelId="{F974FCA3-2C5E-41CC-9DDF-50A2D1F36566}" type="presOf" srcId="{03D870C2-6174-4539-A297-A745EAEBB65D}" destId="{92249235-D72A-4E83-B1FE-DD36178D5B20}" srcOrd="0" destOrd="0" presId="urn:microsoft.com/office/officeart/2005/8/layout/cycle5"/>
    <dgm:cxn modelId="{0D488DE8-C735-4E9C-9A69-F79A4927A9F7}" type="presOf" srcId="{57EF84F8-9BFB-46B5-93A5-D363B259B0A1}" destId="{5908111D-560D-4F9E-8B4C-EAA9263E3D89}" srcOrd="0" destOrd="0" presId="urn:microsoft.com/office/officeart/2005/8/layout/cycle5"/>
    <dgm:cxn modelId="{01383006-CD5A-412C-8D15-F5011DB3FE0A}"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43D93C6D-B5BC-45D1-908E-264427C9F25C}"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74CA9138-626E-4E59-BDBE-124055351A58}" type="presParOf" srcId="{92249235-D72A-4E83-B1FE-DD36178D5B20}" destId="{C35199DF-5558-4189-B628-D98F7097A3E2}" srcOrd="0" destOrd="0" presId="urn:microsoft.com/office/officeart/2005/8/layout/cycle5"/>
    <dgm:cxn modelId="{F7018039-6CBF-4113-BBDC-D9DF615018AD}" type="presParOf" srcId="{92249235-D72A-4E83-B1FE-DD36178D5B20}" destId="{37E936EB-F07E-4872-B604-1AC95A0CF3DE}" srcOrd="1" destOrd="0" presId="urn:microsoft.com/office/officeart/2005/8/layout/cycle5"/>
    <dgm:cxn modelId="{07A5C323-552D-4C8A-BB30-CC70DF297579}" type="presParOf" srcId="{92249235-D72A-4E83-B1FE-DD36178D5B20}" destId="{5908111D-560D-4F9E-8B4C-EAA9263E3D89}" srcOrd="2" destOrd="0" presId="urn:microsoft.com/office/officeart/2005/8/layout/cycle5"/>
    <dgm:cxn modelId="{2729D0AB-D979-4FEC-863B-9FB935B727B5}" type="presParOf" srcId="{92249235-D72A-4E83-B1FE-DD36178D5B20}" destId="{D142B7B9-E0D2-4EAB-BFE4-418F08BAF601}" srcOrd="3" destOrd="0" presId="urn:microsoft.com/office/officeart/2005/8/layout/cycle5"/>
    <dgm:cxn modelId="{CC280311-44C4-4EFF-97F6-AFF867433750}" type="presParOf" srcId="{92249235-D72A-4E83-B1FE-DD36178D5B20}" destId="{AB9EF0D1-D42B-4A5E-87FF-138B7D4B5F6B}" srcOrd="4" destOrd="0" presId="urn:microsoft.com/office/officeart/2005/8/layout/cycle5"/>
    <dgm:cxn modelId="{3FFD2CDD-9EB6-4752-A17E-CE5ED50F4335}" type="presParOf" srcId="{92249235-D72A-4E83-B1FE-DD36178D5B20}" destId="{A440EEC7-06B9-4427-B396-E59D3F35709D}" srcOrd="5" destOrd="0" presId="urn:microsoft.com/office/officeart/2005/8/layout/cycle5"/>
    <dgm:cxn modelId="{FC6BF69E-8194-4F64-89B2-C38D14A39D87}" type="presParOf" srcId="{92249235-D72A-4E83-B1FE-DD36178D5B20}" destId="{2F9EF3E6-D000-4FF7-A326-280FA39FB628}" srcOrd="6" destOrd="0" presId="urn:microsoft.com/office/officeart/2005/8/layout/cycle5"/>
    <dgm:cxn modelId="{FB5C1001-9BCD-4416-BD82-A69F99AF5050}" type="presParOf" srcId="{92249235-D72A-4E83-B1FE-DD36178D5B20}" destId="{B1DE04E2-583F-448D-8503-F7380D59A19E}" srcOrd="7" destOrd="0" presId="urn:microsoft.com/office/officeart/2005/8/layout/cycle5"/>
    <dgm:cxn modelId="{BAD77A0F-CB8D-4ED4-83DF-C3CEC6068AA2}"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0014C643-6AC0-4015-A6F3-B8AA720D01AB}" type="presOf" srcId="{FB964910-C38A-42DE-B0AB-0AD428C68734}" destId="{D142B7B9-E0D2-4EAB-BFE4-418F08BAF601}" srcOrd="0" destOrd="0" presId="urn:microsoft.com/office/officeart/2005/8/layout/cycle5"/>
    <dgm:cxn modelId="{560BBCAA-75E5-4067-B4CE-25BB64EB578E}" type="presOf" srcId="{B6C2FCD3-745B-4F16-B77A-C826EBF704E6}" destId="{A440EEC7-06B9-4427-B396-E59D3F35709D}" srcOrd="0" destOrd="0" presId="urn:microsoft.com/office/officeart/2005/8/layout/cycle5"/>
    <dgm:cxn modelId="{B4074BD0-BF3D-4939-B3CC-4359E72C4502}" type="presOf" srcId="{03D870C2-6174-4539-A297-A745EAEBB65D}" destId="{92249235-D72A-4E83-B1FE-DD36178D5B20}" srcOrd="0" destOrd="0" presId="urn:microsoft.com/office/officeart/2005/8/layout/cycle5"/>
    <dgm:cxn modelId="{D87F04DD-145E-443D-971A-AA775DF57710}" type="presOf" srcId="{67725786-8F96-477D-8D8C-3D3BCB36EB43}" destId="{C35199DF-5558-4189-B628-D98F7097A3E2}" srcOrd="0" destOrd="0" presId="urn:microsoft.com/office/officeart/2005/8/layout/cycle5"/>
    <dgm:cxn modelId="{1AF03374-1733-4C54-80E6-CEFABE55582B}" type="presOf" srcId="{B9B4E897-AF5D-45A9-99A5-2263EE486720}" destId="{1DB33F97-80F0-407A-B39F-C06AD23D35E7}" srcOrd="0" destOrd="0" presId="urn:microsoft.com/office/officeart/2005/8/layout/cycle5"/>
    <dgm:cxn modelId="{1036DF87-974B-4C43-8B39-2025AAF018F5}" type="presOf" srcId="{0D5E6C14-8D0E-46B4-9293-53BD8423BDD1}" destId="{2F9EF3E6-D000-4FF7-A326-280FA39FB628}"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DA4513FC-76DC-4D40-8C16-BBA2C034D07E}" type="presOf" srcId="{57EF84F8-9BFB-46B5-93A5-D363B259B0A1}" destId="{5908111D-560D-4F9E-8B4C-EAA9263E3D89}"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1E69B767-BF89-40C0-B791-51C5BDD8A0ED}" type="presParOf" srcId="{92249235-D72A-4E83-B1FE-DD36178D5B20}" destId="{C35199DF-5558-4189-B628-D98F7097A3E2}" srcOrd="0" destOrd="0" presId="urn:microsoft.com/office/officeart/2005/8/layout/cycle5"/>
    <dgm:cxn modelId="{5F7146F3-5DD6-4CB0-974C-E052272B29FF}" type="presParOf" srcId="{92249235-D72A-4E83-B1FE-DD36178D5B20}" destId="{37E936EB-F07E-4872-B604-1AC95A0CF3DE}" srcOrd="1" destOrd="0" presId="urn:microsoft.com/office/officeart/2005/8/layout/cycle5"/>
    <dgm:cxn modelId="{BECD77B1-761E-4C74-83C6-54B740F621DD}" type="presParOf" srcId="{92249235-D72A-4E83-B1FE-DD36178D5B20}" destId="{5908111D-560D-4F9E-8B4C-EAA9263E3D89}" srcOrd="2" destOrd="0" presId="urn:microsoft.com/office/officeart/2005/8/layout/cycle5"/>
    <dgm:cxn modelId="{5459B695-DA87-4BF0-B31D-FB01B6FFB230}" type="presParOf" srcId="{92249235-D72A-4E83-B1FE-DD36178D5B20}" destId="{D142B7B9-E0D2-4EAB-BFE4-418F08BAF601}" srcOrd="3" destOrd="0" presId="urn:microsoft.com/office/officeart/2005/8/layout/cycle5"/>
    <dgm:cxn modelId="{E8480909-C8AA-4E5C-82AB-2091420EF97B}" type="presParOf" srcId="{92249235-D72A-4E83-B1FE-DD36178D5B20}" destId="{AB9EF0D1-D42B-4A5E-87FF-138B7D4B5F6B}" srcOrd="4" destOrd="0" presId="urn:microsoft.com/office/officeart/2005/8/layout/cycle5"/>
    <dgm:cxn modelId="{2D6BA5F7-B04E-4338-A961-AA13DA9CA884}" type="presParOf" srcId="{92249235-D72A-4E83-B1FE-DD36178D5B20}" destId="{A440EEC7-06B9-4427-B396-E59D3F35709D}" srcOrd="5" destOrd="0" presId="urn:microsoft.com/office/officeart/2005/8/layout/cycle5"/>
    <dgm:cxn modelId="{CAB661D7-E55D-4607-B9D1-E4ADFBE3B90A}" type="presParOf" srcId="{92249235-D72A-4E83-B1FE-DD36178D5B20}" destId="{2F9EF3E6-D000-4FF7-A326-280FA39FB628}" srcOrd="6" destOrd="0" presId="urn:microsoft.com/office/officeart/2005/8/layout/cycle5"/>
    <dgm:cxn modelId="{1FBBE5E6-E62C-470C-951C-E23537690227}" type="presParOf" srcId="{92249235-D72A-4E83-B1FE-DD36178D5B20}" destId="{B1DE04E2-583F-448D-8503-F7380D59A19E}" srcOrd="7" destOrd="0" presId="urn:microsoft.com/office/officeart/2005/8/layout/cycle5"/>
    <dgm:cxn modelId="{C3A100A1-DD03-4AF5-B748-236A14C1B9E7}"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905F2F5-DA47-4802-84A7-4BE9C84AC424}" type="presOf" srcId="{B9B4E897-AF5D-45A9-99A5-2263EE486720}" destId="{1DB33F97-80F0-407A-B39F-C06AD23D35E7}" srcOrd="0" destOrd="0" presId="urn:microsoft.com/office/officeart/2005/8/layout/cycle5"/>
    <dgm:cxn modelId="{7DCC5118-52A0-49DE-A959-BA899B72C7BD}" type="presOf" srcId="{FB964910-C38A-42DE-B0AB-0AD428C68734}" destId="{D142B7B9-E0D2-4EAB-BFE4-418F08BAF601}" srcOrd="0" destOrd="0" presId="urn:microsoft.com/office/officeart/2005/8/layout/cycle5"/>
    <dgm:cxn modelId="{407ED7A0-0CC5-4897-BA8F-4C8E6C2FE82C}" type="presOf" srcId="{B6C2FCD3-745B-4F16-B77A-C826EBF704E6}" destId="{A440EEC7-06B9-4427-B396-E59D3F35709D}" srcOrd="0" destOrd="0" presId="urn:microsoft.com/office/officeart/2005/8/layout/cycle5"/>
    <dgm:cxn modelId="{4475A936-F08E-40B4-A5B0-0E0FC1311956}" type="presOf" srcId="{0D5E6C14-8D0E-46B4-9293-53BD8423BDD1}" destId="{2F9EF3E6-D000-4FF7-A326-280FA39FB628}" srcOrd="0" destOrd="0" presId="urn:microsoft.com/office/officeart/2005/8/layout/cycle5"/>
    <dgm:cxn modelId="{C301BC44-55F0-4ADD-83E6-C7C77B92BAB3}" type="presOf" srcId="{03D870C2-6174-4539-A297-A745EAEBB65D}" destId="{92249235-D72A-4E83-B1FE-DD36178D5B20}" srcOrd="0" destOrd="0" presId="urn:microsoft.com/office/officeart/2005/8/layout/cycle5"/>
    <dgm:cxn modelId="{B6B333E7-AA22-4899-8B89-0A1A1614A141}" type="presOf" srcId="{57EF84F8-9BFB-46B5-93A5-D363B259B0A1}" destId="{5908111D-560D-4F9E-8B4C-EAA9263E3D89}" srcOrd="0" destOrd="0" presId="urn:microsoft.com/office/officeart/2005/8/layout/cycle5"/>
    <dgm:cxn modelId="{B9C4DE64-D702-4543-94E6-A7C7B1CD11D0}"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2AFEB263-7A33-41C3-B398-428EE600D32E}" type="presParOf" srcId="{92249235-D72A-4E83-B1FE-DD36178D5B20}" destId="{C35199DF-5558-4189-B628-D98F7097A3E2}" srcOrd="0" destOrd="0" presId="urn:microsoft.com/office/officeart/2005/8/layout/cycle5"/>
    <dgm:cxn modelId="{FC3E1AF5-C0FE-45B9-B604-39DF444C3039}" type="presParOf" srcId="{92249235-D72A-4E83-B1FE-DD36178D5B20}" destId="{37E936EB-F07E-4872-B604-1AC95A0CF3DE}" srcOrd="1" destOrd="0" presId="urn:microsoft.com/office/officeart/2005/8/layout/cycle5"/>
    <dgm:cxn modelId="{8DEB372A-C148-4E9E-ABB8-5236CBCDECC2}" type="presParOf" srcId="{92249235-D72A-4E83-B1FE-DD36178D5B20}" destId="{5908111D-560D-4F9E-8B4C-EAA9263E3D89}" srcOrd="2" destOrd="0" presId="urn:microsoft.com/office/officeart/2005/8/layout/cycle5"/>
    <dgm:cxn modelId="{D83F099F-2AF1-45F4-9835-882B7E6356DA}" type="presParOf" srcId="{92249235-D72A-4E83-B1FE-DD36178D5B20}" destId="{D142B7B9-E0D2-4EAB-BFE4-418F08BAF601}" srcOrd="3" destOrd="0" presId="urn:microsoft.com/office/officeart/2005/8/layout/cycle5"/>
    <dgm:cxn modelId="{26A7269E-B724-4B2D-8B68-B76123A2BA55}" type="presParOf" srcId="{92249235-D72A-4E83-B1FE-DD36178D5B20}" destId="{AB9EF0D1-D42B-4A5E-87FF-138B7D4B5F6B}" srcOrd="4" destOrd="0" presId="urn:microsoft.com/office/officeart/2005/8/layout/cycle5"/>
    <dgm:cxn modelId="{5F16F92A-F0A9-4EFF-B2B7-274C7F11E0CB}" type="presParOf" srcId="{92249235-D72A-4E83-B1FE-DD36178D5B20}" destId="{A440EEC7-06B9-4427-B396-E59D3F35709D}" srcOrd="5" destOrd="0" presId="urn:microsoft.com/office/officeart/2005/8/layout/cycle5"/>
    <dgm:cxn modelId="{B43D3309-2A5D-45ED-9A1B-0057BD83C60A}" type="presParOf" srcId="{92249235-D72A-4E83-B1FE-DD36178D5B20}" destId="{2F9EF3E6-D000-4FF7-A326-280FA39FB628}" srcOrd="6" destOrd="0" presId="urn:microsoft.com/office/officeart/2005/8/layout/cycle5"/>
    <dgm:cxn modelId="{723A6437-3B25-454B-9B81-5C36640905C9}" type="presParOf" srcId="{92249235-D72A-4E83-B1FE-DD36178D5B20}" destId="{B1DE04E2-583F-448D-8503-F7380D59A19E}" srcOrd="7" destOrd="0" presId="urn:microsoft.com/office/officeart/2005/8/layout/cycle5"/>
    <dgm:cxn modelId="{5304F2A4-5E31-4C4A-AD1C-AADC4F116C68}"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AD99F795-D539-4D84-9CB0-F330BC9E4791}" type="presOf" srcId="{67725786-8F96-477D-8D8C-3D3BCB36EB43}" destId="{C35199DF-5558-4189-B628-D98F7097A3E2}" srcOrd="0" destOrd="0" presId="urn:microsoft.com/office/officeart/2005/8/layout/cycle5"/>
    <dgm:cxn modelId="{8C530878-B2AB-4F55-AA23-4887E149850E}" type="presOf" srcId="{0D5E6C14-8D0E-46B4-9293-53BD8423BDD1}" destId="{2F9EF3E6-D000-4FF7-A326-280FA39FB628}" srcOrd="0" destOrd="0" presId="urn:microsoft.com/office/officeart/2005/8/layout/cycle5"/>
    <dgm:cxn modelId="{834C6F9A-9691-41E8-AA40-539C395F9583}" type="presOf" srcId="{B6C2FCD3-745B-4F16-B77A-C826EBF704E6}" destId="{A440EEC7-06B9-4427-B396-E59D3F35709D}" srcOrd="0" destOrd="0" presId="urn:microsoft.com/office/officeart/2005/8/layout/cycle5"/>
    <dgm:cxn modelId="{6EFB06EE-8E81-423D-B679-8FA0027C8F90}" type="presOf" srcId="{B9B4E897-AF5D-45A9-99A5-2263EE486720}" destId="{1DB33F97-80F0-407A-B39F-C06AD23D35E7}" srcOrd="0" destOrd="0" presId="urn:microsoft.com/office/officeart/2005/8/layout/cycle5"/>
    <dgm:cxn modelId="{9AF265E5-19E7-4A9B-A4A5-674211FE16C3}" type="presOf" srcId="{FB964910-C38A-42DE-B0AB-0AD428C68734}" destId="{D142B7B9-E0D2-4EAB-BFE4-418F08BAF601}" srcOrd="0" destOrd="0" presId="urn:microsoft.com/office/officeart/2005/8/layout/cycle5"/>
    <dgm:cxn modelId="{33F197A3-3B44-4D82-9B3D-35041FF01103}"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FB994036-EAEE-4493-AF01-24F959F5E298}" type="presOf" srcId="{03D870C2-6174-4539-A297-A745EAEBB65D}" destId="{92249235-D72A-4E83-B1FE-DD36178D5B20}"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D069595-8F04-4B29-BD46-0CA840447B5D}" type="presParOf" srcId="{92249235-D72A-4E83-B1FE-DD36178D5B20}" destId="{C35199DF-5558-4189-B628-D98F7097A3E2}" srcOrd="0" destOrd="0" presId="urn:microsoft.com/office/officeart/2005/8/layout/cycle5"/>
    <dgm:cxn modelId="{2251DC60-0BB0-492A-B7C9-78286491C448}" type="presParOf" srcId="{92249235-D72A-4E83-B1FE-DD36178D5B20}" destId="{37E936EB-F07E-4872-B604-1AC95A0CF3DE}" srcOrd="1" destOrd="0" presId="urn:microsoft.com/office/officeart/2005/8/layout/cycle5"/>
    <dgm:cxn modelId="{892B70C8-1B8F-4A77-9980-CEAEC6A38953}" type="presParOf" srcId="{92249235-D72A-4E83-B1FE-DD36178D5B20}" destId="{5908111D-560D-4F9E-8B4C-EAA9263E3D89}" srcOrd="2" destOrd="0" presId="urn:microsoft.com/office/officeart/2005/8/layout/cycle5"/>
    <dgm:cxn modelId="{6E6B416F-5CA4-4D59-B929-DA0A98EF865A}" type="presParOf" srcId="{92249235-D72A-4E83-B1FE-DD36178D5B20}" destId="{D142B7B9-E0D2-4EAB-BFE4-418F08BAF601}" srcOrd="3" destOrd="0" presId="urn:microsoft.com/office/officeart/2005/8/layout/cycle5"/>
    <dgm:cxn modelId="{F7AF8F3D-D14B-4D43-842D-F40942C349A3}" type="presParOf" srcId="{92249235-D72A-4E83-B1FE-DD36178D5B20}" destId="{AB9EF0D1-D42B-4A5E-87FF-138B7D4B5F6B}" srcOrd="4" destOrd="0" presId="urn:microsoft.com/office/officeart/2005/8/layout/cycle5"/>
    <dgm:cxn modelId="{1B86BE1F-F18C-4D3F-8E20-54D037C32C6E}" type="presParOf" srcId="{92249235-D72A-4E83-B1FE-DD36178D5B20}" destId="{A440EEC7-06B9-4427-B396-E59D3F35709D}" srcOrd="5" destOrd="0" presId="urn:microsoft.com/office/officeart/2005/8/layout/cycle5"/>
    <dgm:cxn modelId="{793CB30A-98AF-4617-A60B-FADAF10D18D4}" type="presParOf" srcId="{92249235-D72A-4E83-B1FE-DD36178D5B20}" destId="{2F9EF3E6-D000-4FF7-A326-280FA39FB628}" srcOrd="6" destOrd="0" presId="urn:microsoft.com/office/officeart/2005/8/layout/cycle5"/>
    <dgm:cxn modelId="{9BAB8DEC-C6FC-4905-BBA0-DC67C4F03576}" type="presParOf" srcId="{92249235-D72A-4E83-B1FE-DD36178D5B20}" destId="{B1DE04E2-583F-448D-8503-F7380D59A19E}" srcOrd="7" destOrd="0" presId="urn:microsoft.com/office/officeart/2005/8/layout/cycle5"/>
    <dgm:cxn modelId="{4D9938B1-E77D-4CA1-AAA0-C47938EEECB0}"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B0E24FF8-EF21-4E7B-8A6F-7DECA26C2D62}" type="presOf" srcId="{FB964910-C38A-42DE-B0AB-0AD428C68734}" destId="{D142B7B9-E0D2-4EAB-BFE4-418F08BAF601}" srcOrd="0" destOrd="0" presId="urn:microsoft.com/office/officeart/2005/8/layout/cycle5"/>
    <dgm:cxn modelId="{CF8BD5A0-BDAE-48EF-9182-F18DCF797C4E}" type="presOf" srcId="{67725786-8F96-477D-8D8C-3D3BCB36EB43}" destId="{C35199DF-5558-4189-B628-D98F7097A3E2}" srcOrd="0" destOrd="0" presId="urn:microsoft.com/office/officeart/2005/8/layout/cycle5"/>
    <dgm:cxn modelId="{959C2531-44C8-4510-B0C1-94B9ECD99DCE}" type="presOf" srcId="{03D870C2-6174-4539-A297-A745EAEBB65D}" destId="{92249235-D72A-4E83-B1FE-DD36178D5B20}" srcOrd="0" destOrd="0" presId="urn:microsoft.com/office/officeart/2005/8/layout/cycle5"/>
    <dgm:cxn modelId="{8976DA1B-4D9A-4CA6-B6CA-2215D1162751}" type="presOf" srcId="{B9B4E897-AF5D-45A9-99A5-2263EE486720}" destId="{1DB33F97-80F0-407A-B39F-C06AD23D35E7}" srcOrd="0" destOrd="0" presId="urn:microsoft.com/office/officeart/2005/8/layout/cycle5"/>
    <dgm:cxn modelId="{E519FECA-1A49-408E-9608-B8C7EDB32CF8}" type="presOf" srcId="{B6C2FCD3-745B-4F16-B77A-C826EBF704E6}" destId="{A440EEC7-06B9-4427-B396-E59D3F35709D}" srcOrd="0" destOrd="0" presId="urn:microsoft.com/office/officeart/2005/8/layout/cycle5"/>
    <dgm:cxn modelId="{736AC80D-FDE5-4BFC-BA17-732F2DA90575}" type="presOf" srcId="{0D5E6C14-8D0E-46B4-9293-53BD8423BDD1}" destId="{2F9EF3E6-D000-4FF7-A326-280FA39FB628}"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20AA2DE5-FAE7-412C-A722-8E40D6C1812B}" type="presOf" srcId="{57EF84F8-9BFB-46B5-93A5-D363B259B0A1}" destId="{5908111D-560D-4F9E-8B4C-EAA9263E3D89}"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36AB63BA-07BA-4C3A-9577-ED322256FCFC}" type="presParOf" srcId="{92249235-D72A-4E83-B1FE-DD36178D5B20}" destId="{C35199DF-5558-4189-B628-D98F7097A3E2}" srcOrd="0" destOrd="0" presId="urn:microsoft.com/office/officeart/2005/8/layout/cycle5"/>
    <dgm:cxn modelId="{7E759CFD-A901-4D65-B588-7E371CB03A71}" type="presParOf" srcId="{92249235-D72A-4E83-B1FE-DD36178D5B20}" destId="{37E936EB-F07E-4872-B604-1AC95A0CF3DE}" srcOrd="1" destOrd="0" presId="urn:microsoft.com/office/officeart/2005/8/layout/cycle5"/>
    <dgm:cxn modelId="{AED59DE7-E05F-4A76-875E-D34228F3BF79}" type="presParOf" srcId="{92249235-D72A-4E83-B1FE-DD36178D5B20}" destId="{5908111D-560D-4F9E-8B4C-EAA9263E3D89}" srcOrd="2" destOrd="0" presId="urn:microsoft.com/office/officeart/2005/8/layout/cycle5"/>
    <dgm:cxn modelId="{50EE2FB3-66BB-4812-87A9-02F304C4BFB4}" type="presParOf" srcId="{92249235-D72A-4E83-B1FE-DD36178D5B20}" destId="{D142B7B9-E0D2-4EAB-BFE4-418F08BAF601}" srcOrd="3" destOrd="0" presId="urn:microsoft.com/office/officeart/2005/8/layout/cycle5"/>
    <dgm:cxn modelId="{7D5091B1-A752-4ED8-B4B4-C5A6EAB6A8BB}" type="presParOf" srcId="{92249235-D72A-4E83-B1FE-DD36178D5B20}" destId="{AB9EF0D1-D42B-4A5E-87FF-138B7D4B5F6B}" srcOrd="4" destOrd="0" presId="urn:microsoft.com/office/officeart/2005/8/layout/cycle5"/>
    <dgm:cxn modelId="{5520042D-C464-4BE9-A8CD-B5F12ECAF92C}" type="presParOf" srcId="{92249235-D72A-4E83-B1FE-DD36178D5B20}" destId="{A440EEC7-06B9-4427-B396-E59D3F35709D}" srcOrd="5" destOrd="0" presId="urn:microsoft.com/office/officeart/2005/8/layout/cycle5"/>
    <dgm:cxn modelId="{CEAA1F98-B4EF-46E1-B449-CC5AE6C6CA0E}" type="presParOf" srcId="{92249235-D72A-4E83-B1FE-DD36178D5B20}" destId="{2F9EF3E6-D000-4FF7-A326-280FA39FB628}" srcOrd="6" destOrd="0" presId="urn:microsoft.com/office/officeart/2005/8/layout/cycle5"/>
    <dgm:cxn modelId="{788582CF-10BC-426C-9383-E3ABE087D064}" type="presParOf" srcId="{92249235-D72A-4E83-B1FE-DD36178D5B20}" destId="{B1DE04E2-583F-448D-8503-F7380D59A19E}" srcOrd="7" destOrd="0" presId="urn:microsoft.com/office/officeart/2005/8/layout/cycle5"/>
    <dgm:cxn modelId="{EC6E4A66-D3C7-40AF-BDBA-96783D2A54AF}"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AED95433-811D-4D63-A2CE-2C22B76051AC}" type="presOf" srcId="{57EF84F8-9BFB-46B5-93A5-D363B259B0A1}" destId="{5908111D-560D-4F9E-8B4C-EAA9263E3D89}" srcOrd="0" destOrd="0" presId="urn:microsoft.com/office/officeart/2005/8/layout/cycle5"/>
    <dgm:cxn modelId="{53FA1816-5689-4895-9097-A7CB82AA6CB3}" type="presOf" srcId="{0D5E6C14-8D0E-46B4-9293-53BD8423BDD1}" destId="{2F9EF3E6-D000-4FF7-A326-280FA39FB628}" srcOrd="0" destOrd="0" presId="urn:microsoft.com/office/officeart/2005/8/layout/cycle5"/>
    <dgm:cxn modelId="{1C2881CA-473E-40B7-9298-B30856E1008E}" type="presOf" srcId="{03D870C2-6174-4539-A297-A745EAEBB65D}" destId="{92249235-D72A-4E83-B1FE-DD36178D5B20}" srcOrd="0" destOrd="0" presId="urn:microsoft.com/office/officeart/2005/8/layout/cycle5"/>
    <dgm:cxn modelId="{921D144E-21C0-498F-A392-B8FD5739C2FE}" type="presOf" srcId="{B6C2FCD3-745B-4F16-B77A-C826EBF704E6}" destId="{A440EEC7-06B9-4427-B396-E59D3F35709D}" srcOrd="0" destOrd="0" presId="urn:microsoft.com/office/officeart/2005/8/layout/cycle5"/>
    <dgm:cxn modelId="{0BFDB2BA-1B0D-4163-85D8-9180D19D6F25}" type="presOf" srcId="{FB964910-C38A-42DE-B0AB-0AD428C68734}" destId="{D142B7B9-E0D2-4EAB-BFE4-418F08BAF601}" srcOrd="0" destOrd="0" presId="urn:microsoft.com/office/officeart/2005/8/layout/cycle5"/>
    <dgm:cxn modelId="{A5476743-6204-4BE3-82C9-E5109EC27DC7}" type="presOf" srcId="{B9B4E897-AF5D-45A9-99A5-2263EE486720}" destId="{1DB33F97-80F0-407A-B39F-C06AD23D35E7}"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D8562882-A618-420B-9FC1-55397D51599F}" type="presOf" srcId="{67725786-8F96-477D-8D8C-3D3BCB36EB43}" destId="{C35199DF-5558-4189-B628-D98F7097A3E2}" srcOrd="0" destOrd="0" presId="urn:microsoft.com/office/officeart/2005/8/layout/cycle5"/>
    <dgm:cxn modelId="{5B538F86-C719-4012-B4D7-15BF4CAAACAA}" type="presParOf" srcId="{92249235-D72A-4E83-B1FE-DD36178D5B20}" destId="{C35199DF-5558-4189-B628-D98F7097A3E2}" srcOrd="0" destOrd="0" presId="urn:microsoft.com/office/officeart/2005/8/layout/cycle5"/>
    <dgm:cxn modelId="{EF18C360-1D7B-43B7-8C6C-EAB361F0AD9B}" type="presParOf" srcId="{92249235-D72A-4E83-B1FE-DD36178D5B20}" destId="{37E936EB-F07E-4872-B604-1AC95A0CF3DE}" srcOrd="1" destOrd="0" presId="urn:microsoft.com/office/officeart/2005/8/layout/cycle5"/>
    <dgm:cxn modelId="{FEE5BC3D-731C-42B1-B35B-B765F2D54AF6}" type="presParOf" srcId="{92249235-D72A-4E83-B1FE-DD36178D5B20}" destId="{5908111D-560D-4F9E-8B4C-EAA9263E3D89}" srcOrd="2" destOrd="0" presId="urn:microsoft.com/office/officeart/2005/8/layout/cycle5"/>
    <dgm:cxn modelId="{AAEECE06-0C45-4B63-B1F6-01FD7B8C7F58}" type="presParOf" srcId="{92249235-D72A-4E83-B1FE-DD36178D5B20}" destId="{D142B7B9-E0D2-4EAB-BFE4-418F08BAF601}" srcOrd="3" destOrd="0" presId="urn:microsoft.com/office/officeart/2005/8/layout/cycle5"/>
    <dgm:cxn modelId="{0B05D4B8-707C-4C81-8CB2-286BAB685536}" type="presParOf" srcId="{92249235-D72A-4E83-B1FE-DD36178D5B20}" destId="{AB9EF0D1-D42B-4A5E-87FF-138B7D4B5F6B}" srcOrd="4" destOrd="0" presId="urn:microsoft.com/office/officeart/2005/8/layout/cycle5"/>
    <dgm:cxn modelId="{0FA12873-2A49-4FF2-BCA6-4CB83F004FCF}" type="presParOf" srcId="{92249235-D72A-4E83-B1FE-DD36178D5B20}" destId="{A440EEC7-06B9-4427-B396-E59D3F35709D}" srcOrd="5" destOrd="0" presId="urn:microsoft.com/office/officeart/2005/8/layout/cycle5"/>
    <dgm:cxn modelId="{C343C31F-A4AE-4FD6-8CCC-5F8F24517108}" type="presParOf" srcId="{92249235-D72A-4E83-B1FE-DD36178D5B20}" destId="{2F9EF3E6-D000-4FF7-A326-280FA39FB628}" srcOrd="6" destOrd="0" presId="urn:microsoft.com/office/officeart/2005/8/layout/cycle5"/>
    <dgm:cxn modelId="{B0FD570A-3500-412B-9BE2-DEF46E229B31}" type="presParOf" srcId="{92249235-D72A-4E83-B1FE-DD36178D5B20}" destId="{B1DE04E2-583F-448D-8503-F7380D59A19E}" srcOrd="7" destOrd="0" presId="urn:microsoft.com/office/officeart/2005/8/layout/cycle5"/>
    <dgm:cxn modelId="{5AA6B151-7151-40AF-AA96-6F14E91FCA7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F1236915-F3E2-43E3-98B3-2955F46FCE72}" type="presOf" srcId="{FB964910-C38A-42DE-B0AB-0AD428C68734}" destId="{D142B7B9-E0D2-4EAB-BFE4-418F08BAF601}" srcOrd="0" destOrd="0" presId="urn:microsoft.com/office/officeart/2005/8/layout/cycle5"/>
    <dgm:cxn modelId="{328DBBDE-BE09-4D08-8461-1367141B6751}" type="presOf" srcId="{B6C2FCD3-745B-4F16-B77A-C826EBF704E6}" destId="{A440EEC7-06B9-4427-B396-E59D3F35709D}" srcOrd="0" destOrd="0" presId="urn:microsoft.com/office/officeart/2005/8/layout/cycle5"/>
    <dgm:cxn modelId="{91D5E3B0-A817-43B1-A934-9580320A010A}" type="presOf" srcId="{57EF84F8-9BFB-46B5-93A5-D363B259B0A1}" destId="{5908111D-560D-4F9E-8B4C-EAA9263E3D89}" srcOrd="0" destOrd="0" presId="urn:microsoft.com/office/officeart/2005/8/layout/cycle5"/>
    <dgm:cxn modelId="{E6A94FDF-994C-4819-BAA9-0D2A635F453C}" type="presOf" srcId="{0D5E6C14-8D0E-46B4-9293-53BD8423BDD1}" destId="{2F9EF3E6-D000-4FF7-A326-280FA39FB628}" srcOrd="0" destOrd="0" presId="urn:microsoft.com/office/officeart/2005/8/layout/cycle5"/>
    <dgm:cxn modelId="{4C07D078-CE43-4EF4-A1DB-847432EFD2E4}" type="presOf" srcId="{B9B4E897-AF5D-45A9-99A5-2263EE486720}" destId="{1DB33F97-80F0-407A-B39F-C06AD23D35E7}" srcOrd="0" destOrd="0" presId="urn:microsoft.com/office/officeart/2005/8/layout/cycle5"/>
    <dgm:cxn modelId="{EFBB8A5C-906E-4C0B-810C-53934176E9E0}"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ECF41F18-2343-4A83-B904-18C58286DF19}"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07F68B10-5A4D-4C1D-8B45-26D649DA3DAC}" type="presParOf" srcId="{92249235-D72A-4E83-B1FE-DD36178D5B20}" destId="{C35199DF-5558-4189-B628-D98F7097A3E2}" srcOrd="0" destOrd="0" presId="urn:microsoft.com/office/officeart/2005/8/layout/cycle5"/>
    <dgm:cxn modelId="{3D0D76B2-77C6-4156-9038-4ABC849F8AE3}" type="presParOf" srcId="{92249235-D72A-4E83-B1FE-DD36178D5B20}" destId="{37E936EB-F07E-4872-B604-1AC95A0CF3DE}" srcOrd="1" destOrd="0" presId="urn:microsoft.com/office/officeart/2005/8/layout/cycle5"/>
    <dgm:cxn modelId="{CE9BD582-895A-4C0B-B57D-846F89FC0CFD}" type="presParOf" srcId="{92249235-D72A-4E83-B1FE-DD36178D5B20}" destId="{5908111D-560D-4F9E-8B4C-EAA9263E3D89}" srcOrd="2" destOrd="0" presId="urn:microsoft.com/office/officeart/2005/8/layout/cycle5"/>
    <dgm:cxn modelId="{925608E3-C5A6-4525-A248-D351A95E8DBF}" type="presParOf" srcId="{92249235-D72A-4E83-B1FE-DD36178D5B20}" destId="{D142B7B9-E0D2-4EAB-BFE4-418F08BAF601}" srcOrd="3" destOrd="0" presId="urn:microsoft.com/office/officeart/2005/8/layout/cycle5"/>
    <dgm:cxn modelId="{7C64B9EA-C886-4220-B7F2-67575352468F}" type="presParOf" srcId="{92249235-D72A-4E83-B1FE-DD36178D5B20}" destId="{AB9EF0D1-D42B-4A5E-87FF-138B7D4B5F6B}" srcOrd="4" destOrd="0" presId="urn:microsoft.com/office/officeart/2005/8/layout/cycle5"/>
    <dgm:cxn modelId="{403BC4B1-3A04-4DB1-8F6C-4C5A9BEBE0AA}" type="presParOf" srcId="{92249235-D72A-4E83-B1FE-DD36178D5B20}" destId="{A440EEC7-06B9-4427-B396-E59D3F35709D}" srcOrd="5" destOrd="0" presId="urn:microsoft.com/office/officeart/2005/8/layout/cycle5"/>
    <dgm:cxn modelId="{0EED9CCF-4973-41E8-9057-A29BF9E95DD5}" type="presParOf" srcId="{92249235-D72A-4E83-B1FE-DD36178D5B20}" destId="{2F9EF3E6-D000-4FF7-A326-280FA39FB628}" srcOrd="6" destOrd="0" presId="urn:microsoft.com/office/officeart/2005/8/layout/cycle5"/>
    <dgm:cxn modelId="{0391D003-9448-4C15-AB05-99F9ACC8F8C7}" type="presParOf" srcId="{92249235-D72A-4E83-B1FE-DD36178D5B20}" destId="{B1DE04E2-583F-448D-8503-F7380D59A19E}" srcOrd="7" destOrd="0" presId="urn:microsoft.com/office/officeart/2005/8/layout/cycle5"/>
    <dgm:cxn modelId="{FF2782B5-A721-4569-82FD-DDB8BB3D02D6}"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8D571684-3BE7-4C2D-8DB3-22CA15AE090D}" type="presOf" srcId="{B6C2FCD3-745B-4F16-B77A-C826EBF704E6}" destId="{A440EEC7-06B9-4427-B396-E59D3F35709D}" srcOrd="0" destOrd="0" presId="urn:microsoft.com/office/officeart/2005/8/layout/cycle5"/>
    <dgm:cxn modelId="{D4A2422F-CF0A-400C-A9CE-FEF2F73CCC27}" type="presOf" srcId="{FB964910-C38A-42DE-B0AB-0AD428C68734}" destId="{D142B7B9-E0D2-4EAB-BFE4-418F08BAF601}"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2B22F6DF-EFC6-4DA5-92D6-DFD3454A0DAB}" type="presOf" srcId="{03D870C2-6174-4539-A297-A745EAEBB65D}" destId="{92249235-D72A-4E83-B1FE-DD36178D5B20}" srcOrd="0" destOrd="0" presId="urn:microsoft.com/office/officeart/2005/8/layout/cycle5"/>
    <dgm:cxn modelId="{735EA0DB-C1DD-4A6D-A7D9-BDD121CC3838}" type="presOf" srcId="{0D5E6C14-8D0E-46B4-9293-53BD8423BDD1}" destId="{2F9EF3E6-D000-4FF7-A326-280FA39FB628}" srcOrd="0" destOrd="0" presId="urn:microsoft.com/office/officeart/2005/8/layout/cycle5"/>
    <dgm:cxn modelId="{BF0AA0A1-4AF4-4969-AFE3-7499C53222DA}" type="presOf" srcId="{67725786-8F96-477D-8D8C-3D3BCB36EB43}" destId="{C35199DF-5558-4189-B628-D98F7097A3E2}" srcOrd="0" destOrd="0" presId="urn:microsoft.com/office/officeart/2005/8/layout/cycle5"/>
    <dgm:cxn modelId="{A4CEA8A8-8691-44B6-8967-D9F0B1E00113}" type="presOf" srcId="{57EF84F8-9BFB-46B5-93A5-D363B259B0A1}" destId="{5908111D-560D-4F9E-8B4C-EAA9263E3D89}" srcOrd="0" destOrd="0" presId="urn:microsoft.com/office/officeart/2005/8/layout/cycle5"/>
    <dgm:cxn modelId="{2E9DA123-5340-42DC-81AA-EB3D75C99A0E}" type="presOf" srcId="{B9B4E897-AF5D-45A9-99A5-2263EE486720}" destId="{1DB33F97-80F0-407A-B39F-C06AD23D35E7}"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E597A057-41B3-4B74-96F4-F89B076D5C06}" type="presParOf" srcId="{92249235-D72A-4E83-B1FE-DD36178D5B20}" destId="{C35199DF-5558-4189-B628-D98F7097A3E2}" srcOrd="0" destOrd="0" presId="urn:microsoft.com/office/officeart/2005/8/layout/cycle5"/>
    <dgm:cxn modelId="{ABABC0D8-3B8A-446C-AB23-23A81F7406BA}" type="presParOf" srcId="{92249235-D72A-4E83-B1FE-DD36178D5B20}" destId="{37E936EB-F07E-4872-B604-1AC95A0CF3DE}" srcOrd="1" destOrd="0" presId="urn:microsoft.com/office/officeart/2005/8/layout/cycle5"/>
    <dgm:cxn modelId="{9ECAED20-9438-4DE2-B90D-4A2E7A03E998}" type="presParOf" srcId="{92249235-D72A-4E83-B1FE-DD36178D5B20}" destId="{5908111D-560D-4F9E-8B4C-EAA9263E3D89}" srcOrd="2" destOrd="0" presId="urn:microsoft.com/office/officeart/2005/8/layout/cycle5"/>
    <dgm:cxn modelId="{E5A71755-6DBE-4DD4-BB3C-20E3B439EE32}" type="presParOf" srcId="{92249235-D72A-4E83-B1FE-DD36178D5B20}" destId="{D142B7B9-E0D2-4EAB-BFE4-418F08BAF601}" srcOrd="3" destOrd="0" presId="urn:microsoft.com/office/officeart/2005/8/layout/cycle5"/>
    <dgm:cxn modelId="{04F8C78F-E3ED-4B7D-9F45-E535A4349A2D}" type="presParOf" srcId="{92249235-D72A-4E83-B1FE-DD36178D5B20}" destId="{AB9EF0D1-D42B-4A5E-87FF-138B7D4B5F6B}" srcOrd="4" destOrd="0" presId="urn:microsoft.com/office/officeart/2005/8/layout/cycle5"/>
    <dgm:cxn modelId="{03378856-CCF4-4871-8C65-3B8AEF8A54C5}" type="presParOf" srcId="{92249235-D72A-4E83-B1FE-DD36178D5B20}" destId="{A440EEC7-06B9-4427-B396-E59D3F35709D}" srcOrd="5" destOrd="0" presId="urn:microsoft.com/office/officeart/2005/8/layout/cycle5"/>
    <dgm:cxn modelId="{AF3057D1-F47A-48AD-8B0A-2B243AD29864}" type="presParOf" srcId="{92249235-D72A-4E83-B1FE-DD36178D5B20}" destId="{2F9EF3E6-D000-4FF7-A326-280FA39FB628}" srcOrd="6" destOrd="0" presId="urn:microsoft.com/office/officeart/2005/8/layout/cycle5"/>
    <dgm:cxn modelId="{D6D68C87-D80C-4F15-AC0A-7E73FAB17CD7}" type="presParOf" srcId="{92249235-D72A-4E83-B1FE-DD36178D5B20}" destId="{B1DE04E2-583F-448D-8503-F7380D59A19E}" srcOrd="7" destOrd="0" presId="urn:microsoft.com/office/officeart/2005/8/layout/cycle5"/>
    <dgm:cxn modelId="{C870FEC7-AA62-45F4-9E5E-FE56A630F80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17EA088B-4797-44E8-AE65-E7829A353A95}" type="presOf" srcId="{03D870C2-6174-4539-A297-A745EAEBB65D}" destId="{92249235-D72A-4E83-B1FE-DD36178D5B20}"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D265BE1-80F4-46F9-9EF0-7C5A42DFD4CC}" type="presOf" srcId="{B9B4E897-AF5D-45A9-99A5-2263EE486720}" destId="{1DB33F97-80F0-407A-B39F-C06AD23D35E7}" srcOrd="0" destOrd="0" presId="urn:microsoft.com/office/officeart/2005/8/layout/cycle5"/>
    <dgm:cxn modelId="{EBDAC1DA-8E23-4413-A74D-BC721EAEE654}" type="presOf" srcId="{57EF84F8-9BFB-46B5-93A5-D363B259B0A1}" destId="{5908111D-560D-4F9E-8B4C-EAA9263E3D89}" srcOrd="0" destOrd="0" presId="urn:microsoft.com/office/officeart/2005/8/layout/cycle5"/>
    <dgm:cxn modelId="{8B10D065-9FA7-46B7-B3BD-A0BA0E86568C}" type="presOf" srcId="{FB964910-C38A-42DE-B0AB-0AD428C68734}" destId="{D142B7B9-E0D2-4EAB-BFE4-418F08BAF601}" srcOrd="0" destOrd="0" presId="urn:microsoft.com/office/officeart/2005/8/layout/cycle5"/>
    <dgm:cxn modelId="{E11379A2-BFE2-4A2B-B47A-FDED10883042}" type="presOf" srcId="{0D5E6C14-8D0E-46B4-9293-53BD8423BDD1}" destId="{2F9EF3E6-D000-4FF7-A326-280FA39FB628}" srcOrd="0" destOrd="0" presId="urn:microsoft.com/office/officeart/2005/8/layout/cycle5"/>
    <dgm:cxn modelId="{4BA116A6-32FC-4BEA-8F2A-6CF3924F0526}"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1F903802-09D0-4F92-9905-8F454F486126}" type="presOf" srcId="{67725786-8F96-477D-8D8C-3D3BCB36EB43}" destId="{C35199DF-5558-4189-B628-D98F7097A3E2}" srcOrd="0" destOrd="0" presId="urn:microsoft.com/office/officeart/2005/8/layout/cycle5"/>
    <dgm:cxn modelId="{510990E5-A1B9-42C5-9B31-CFB9CA35C50C}" type="presParOf" srcId="{92249235-D72A-4E83-B1FE-DD36178D5B20}" destId="{C35199DF-5558-4189-B628-D98F7097A3E2}" srcOrd="0" destOrd="0" presId="urn:microsoft.com/office/officeart/2005/8/layout/cycle5"/>
    <dgm:cxn modelId="{9641E16C-67EA-4944-B6E4-F8C70AFDDAAB}" type="presParOf" srcId="{92249235-D72A-4E83-B1FE-DD36178D5B20}" destId="{37E936EB-F07E-4872-B604-1AC95A0CF3DE}" srcOrd="1" destOrd="0" presId="urn:microsoft.com/office/officeart/2005/8/layout/cycle5"/>
    <dgm:cxn modelId="{C7DFCD22-A6AC-4506-8A9F-6A4302E78E58}" type="presParOf" srcId="{92249235-D72A-4E83-B1FE-DD36178D5B20}" destId="{5908111D-560D-4F9E-8B4C-EAA9263E3D89}" srcOrd="2" destOrd="0" presId="urn:microsoft.com/office/officeart/2005/8/layout/cycle5"/>
    <dgm:cxn modelId="{248AC670-8352-48FA-84E3-8FD28AD9EF28}" type="presParOf" srcId="{92249235-D72A-4E83-B1FE-DD36178D5B20}" destId="{D142B7B9-E0D2-4EAB-BFE4-418F08BAF601}" srcOrd="3" destOrd="0" presId="urn:microsoft.com/office/officeart/2005/8/layout/cycle5"/>
    <dgm:cxn modelId="{EEF44F8D-A28A-4036-A2CB-66281D9D7235}" type="presParOf" srcId="{92249235-D72A-4E83-B1FE-DD36178D5B20}" destId="{AB9EF0D1-D42B-4A5E-87FF-138B7D4B5F6B}" srcOrd="4" destOrd="0" presId="urn:microsoft.com/office/officeart/2005/8/layout/cycle5"/>
    <dgm:cxn modelId="{DD1313EF-CBC7-43CE-9D78-96D8ED146763}" type="presParOf" srcId="{92249235-D72A-4E83-B1FE-DD36178D5B20}" destId="{A440EEC7-06B9-4427-B396-E59D3F35709D}" srcOrd="5" destOrd="0" presId="urn:microsoft.com/office/officeart/2005/8/layout/cycle5"/>
    <dgm:cxn modelId="{58A6E781-3171-4449-99AB-956A865D2642}" type="presParOf" srcId="{92249235-D72A-4E83-B1FE-DD36178D5B20}" destId="{2F9EF3E6-D000-4FF7-A326-280FA39FB628}" srcOrd="6" destOrd="0" presId="urn:microsoft.com/office/officeart/2005/8/layout/cycle5"/>
    <dgm:cxn modelId="{6A36E68C-8AC0-4D97-B6A0-97655BF9A5E5}" type="presParOf" srcId="{92249235-D72A-4E83-B1FE-DD36178D5B20}" destId="{B1DE04E2-583F-448D-8503-F7380D59A19E}" srcOrd="7" destOrd="0" presId="urn:microsoft.com/office/officeart/2005/8/layout/cycle5"/>
    <dgm:cxn modelId="{E90FC637-BE93-46B7-B3D8-30BD90EFFDE3}"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E3FC8AB-1099-4D3B-B718-01C58A06B3CF}" type="presOf" srcId="{0D5E6C14-8D0E-46B4-9293-53BD8423BDD1}" destId="{2F9EF3E6-D000-4FF7-A326-280FA39FB628}"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E9D8193D-6F6B-49D8-8DF7-32B010FE8883}" type="presOf" srcId="{B6C2FCD3-745B-4F16-B77A-C826EBF704E6}" destId="{A440EEC7-06B9-4427-B396-E59D3F35709D}" srcOrd="0" destOrd="0" presId="urn:microsoft.com/office/officeart/2005/8/layout/cycle5"/>
    <dgm:cxn modelId="{25413D5A-073F-4AD2-80F3-F1A82A99E0F1}" type="presOf" srcId="{B9B4E897-AF5D-45A9-99A5-2263EE486720}" destId="{1DB33F97-80F0-407A-B39F-C06AD23D35E7}" srcOrd="0" destOrd="0" presId="urn:microsoft.com/office/officeart/2005/8/layout/cycle5"/>
    <dgm:cxn modelId="{3A40DCEF-A2FA-4CBB-8EFB-75C570D6D8B4}" type="presOf" srcId="{03D870C2-6174-4539-A297-A745EAEBB65D}" destId="{92249235-D72A-4E83-B1FE-DD36178D5B20}" srcOrd="0" destOrd="0" presId="urn:microsoft.com/office/officeart/2005/8/layout/cycle5"/>
    <dgm:cxn modelId="{BF7F03BF-3A15-402E-8248-E95855C312FE}" type="presOf" srcId="{57EF84F8-9BFB-46B5-93A5-D363B259B0A1}" destId="{5908111D-560D-4F9E-8B4C-EAA9263E3D89}" srcOrd="0" destOrd="0" presId="urn:microsoft.com/office/officeart/2005/8/layout/cycle5"/>
    <dgm:cxn modelId="{7943D7AC-7940-4E12-91B4-05F07A757193}" type="presOf" srcId="{67725786-8F96-477D-8D8C-3D3BCB36EB43}" destId="{C35199DF-5558-4189-B628-D98F7097A3E2}" srcOrd="0" destOrd="0" presId="urn:microsoft.com/office/officeart/2005/8/layout/cycle5"/>
    <dgm:cxn modelId="{5F01D207-8E15-4C41-86EE-1332E7063A63}" type="presOf" srcId="{FB964910-C38A-42DE-B0AB-0AD428C68734}" destId="{D142B7B9-E0D2-4EAB-BFE4-418F08BAF601}"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05283670-8A15-4B49-94B7-B7426755C47C}" type="presParOf" srcId="{92249235-D72A-4E83-B1FE-DD36178D5B20}" destId="{C35199DF-5558-4189-B628-D98F7097A3E2}" srcOrd="0" destOrd="0" presId="urn:microsoft.com/office/officeart/2005/8/layout/cycle5"/>
    <dgm:cxn modelId="{ACC25708-E69D-495B-9533-40DB623E6CAC}" type="presParOf" srcId="{92249235-D72A-4E83-B1FE-DD36178D5B20}" destId="{37E936EB-F07E-4872-B604-1AC95A0CF3DE}" srcOrd="1" destOrd="0" presId="urn:microsoft.com/office/officeart/2005/8/layout/cycle5"/>
    <dgm:cxn modelId="{A03EF10D-0FF5-4AFF-B26E-FF795B9F6BC6}" type="presParOf" srcId="{92249235-D72A-4E83-B1FE-DD36178D5B20}" destId="{5908111D-560D-4F9E-8B4C-EAA9263E3D89}" srcOrd="2" destOrd="0" presId="urn:microsoft.com/office/officeart/2005/8/layout/cycle5"/>
    <dgm:cxn modelId="{5B6878FC-222D-4D8D-88CB-2C81B8A30E37}" type="presParOf" srcId="{92249235-D72A-4E83-B1FE-DD36178D5B20}" destId="{D142B7B9-E0D2-4EAB-BFE4-418F08BAF601}" srcOrd="3" destOrd="0" presId="urn:microsoft.com/office/officeart/2005/8/layout/cycle5"/>
    <dgm:cxn modelId="{F6012224-0D86-4C6C-8F18-CC41B5AF45C4}" type="presParOf" srcId="{92249235-D72A-4E83-B1FE-DD36178D5B20}" destId="{AB9EF0D1-D42B-4A5E-87FF-138B7D4B5F6B}" srcOrd="4" destOrd="0" presId="urn:microsoft.com/office/officeart/2005/8/layout/cycle5"/>
    <dgm:cxn modelId="{7F2C546F-53EC-4258-A06B-D539253FB4A2}" type="presParOf" srcId="{92249235-D72A-4E83-B1FE-DD36178D5B20}" destId="{A440EEC7-06B9-4427-B396-E59D3F35709D}" srcOrd="5" destOrd="0" presId="urn:microsoft.com/office/officeart/2005/8/layout/cycle5"/>
    <dgm:cxn modelId="{13AD81C4-EB10-4479-A67D-EF83FA87F659}" type="presParOf" srcId="{92249235-D72A-4E83-B1FE-DD36178D5B20}" destId="{2F9EF3E6-D000-4FF7-A326-280FA39FB628}" srcOrd="6" destOrd="0" presId="urn:microsoft.com/office/officeart/2005/8/layout/cycle5"/>
    <dgm:cxn modelId="{B856035D-CCBD-420E-8C87-894AB118EEC6}" type="presParOf" srcId="{92249235-D72A-4E83-B1FE-DD36178D5B20}" destId="{B1DE04E2-583F-448D-8503-F7380D59A19E}" srcOrd="7" destOrd="0" presId="urn:microsoft.com/office/officeart/2005/8/layout/cycle5"/>
    <dgm:cxn modelId="{537AFC85-53B3-43B8-83D4-7CFF121A81AC}"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A59AADF3-3F4C-49B9-864B-00D9B7A76B17}" type="presOf" srcId="{0D5E6C14-8D0E-46B4-9293-53BD8423BDD1}" destId="{2F9EF3E6-D000-4FF7-A326-280FA39FB628}" srcOrd="0" destOrd="0" presId="urn:microsoft.com/office/officeart/2005/8/layout/cycle5"/>
    <dgm:cxn modelId="{624D79D7-0936-4BFF-917C-8E304E56338C}" type="presOf" srcId="{FB964910-C38A-42DE-B0AB-0AD428C68734}" destId="{D142B7B9-E0D2-4EAB-BFE4-418F08BAF601}" srcOrd="0" destOrd="0" presId="urn:microsoft.com/office/officeart/2005/8/layout/cycle5"/>
    <dgm:cxn modelId="{F30002F9-5499-4778-8E24-C91E0D275F92}" type="presOf" srcId="{57EF84F8-9BFB-46B5-93A5-D363B259B0A1}" destId="{5908111D-560D-4F9E-8B4C-EAA9263E3D89}" srcOrd="0" destOrd="0" presId="urn:microsoft.com/office/officeart/2005/8/layout/cycle5"/>
    <dgm:cxn modelId="{12CBC8B9-712D-4318-B741-04A5BBEF799B}" type="presOf" srcId="{B9B4E897-AF5D-45A9-99A5-2263EE486720}" destId="{1DB33F97-80F0-407A-B39F-C06AD23D35E7}" srcOrd="0" destOrd="0" presId="urn:microsoft.com/office/officeart/2005/8/layout/cycle5"/>
    <dgm:cxn modelId="{0E57D533-542E-4B04-957C-0CC1C08215B9}"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E0B2C91-7E44-4AA1-A64E-528F626EFC83}" type="presOf" srcId="{B6C2FCD3-745B-4F16-B77A-C826EBF704E6}" destId="{A440EEC7-06B9-4427-B396-E59D3F35709D}" srcOrd="0" destOrd="0" presId="urn:microsoft.com/office/officeart/2005/8/layout/cycle5"/>
    <dgm:cxn modelId="{B71C4C26-22E1-4DE5-A09F-6F1E34F756D5}" type="presOf" srcId="{03D870C2-6174-4539-A297-A745EAEBB65D}" destId="{92249235-D72A-4E83-B1FE-DD36178D5B20}"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F98826A0-38F7-4F9B-B6E4-2B9C8BA0C9E1}" type="presParOf" srcId="{92249235-D72A-4E83-B1FE-DD36178D5B20}" destId="{C35199DF-5558-4189-B628-D98F7097A3E2}" srcOrd="0" destOrd="0" presId="urn:microsoft.com/office/officeart/2005/8/layout/cycle5"/>
    <dgm:cxn modelId="{A5EDE2F3-F2B3-41C8-8F12-77B87EBF7013}" type="presParOf" srcId="{92249235-D72A-4E83-B1FE-DD36178D5B20}" destId="{37E936EB-F07E-4872-B604-1AC95A0CF3DE}" srcOrd="1" destOrd="0" presId="urn:microsoft.com/office/officeart/2005/8/layout/cycle5"/>
    <dgm:cxn modelId="{532C1E99-74CE-4AAF-B8F0-F94C0A4E18E6}" type="presParOf" srcId="{92249235-D72A-4E83-B1FE-DD36178D5B20}" destId="{5908111D-560D-4F9E-8B4C-EAA9263E3D89}" srcOrd="2" destOrd="0" presId="urn:microsoft.com/office/officeart/2005/8/layout/cycle5"/>
    <dgm:cxn modelId="{A4B25EED-D789-4655-A9B3-A6E75DF5A49C}" type="presParOf" srcId="{92249235-D72A-4E83-B1FE-DD36178D5B20}" destId="{D142B7B9-E0D2-4EAB-BFE4-418F08BAF601}" srcOrd="3" destOrd="0" presId="urn:microsoft.com/office/officeart/2005/8/layout/cycle5"/>
    <dgm:cxn modelId="{F1F33953-5C63-48FB-B967-A54BF11067E8}" type="presParOf" srcId="{92249235-D72A-4E83-B1FE-DD36178D5B20}" destId="{AB9EF0D1-D42B-4A5E-87FF-138B7D4B5F6B}" srcOrd="4" destOrd="0" presId="urn:microsoft.com/office/officeart/2005/8/layout/cycle5"/>
    <dgm:cxn modelId="{E275C8DA-E405-4465-8BC6-85A56CF2CC1B}" type="presParOf" srcId="{92249235-D72A-4E83-B1FE-DD36178D5B20}" destId="{A440EEC7-06B9-4427-B396-E59D3F35709D}" srcOrd="5" destOrd="0" presId="urn:microsoft.com/office/officeart/2005/8/layout/cycle5"/>
    <dgm:cxn modelId="{377273A5-444A-4AD9-9A6D-25DCE8859B46}" type="presParOf" srcId="{92249235-D72A-4E83-B1FE-DD36178D5B20}" destId="{2F9EF3E6-D000-4FF7-A326-280FA39FB628}" srcOrd="6" destOrd="0" presId="urn:microsoft.com/office/officeart/2005/8/layout/cycle5"/>
    <dgm:cxn modelId="{D1B1CD5E-AC18-462C-83DE-8EE199D52730}" type="presParOf" srcId="{92249235-D72A-4E83-B1FE-DD36178D5B20}" destId="{B1DE04E2-583F-448D-8503-F7380D59A19E}" srcOrd="7" destOrd="0" presId="urn:microsoft.com/office/officeart/2005/8/layout/cycle5"/>
    <dgm:cxn modelId="{1CEB08E3-C630-4F84-A6FA-90084ED3F4E5}"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9F001D55-4222-42DE-9A30-1956D8710840}" type="presOf" srcId="{0D5E6C14-8D0E-46B4-9293-53BD8423BDD1}" destId="{2F9EF3E6-D000-4FF7-A326-280FA39FB628}" srcOrd="0" destOrd="0" presId="urn:microsoft.com/office/officeart/2005/8/layout/cycle5"/>
    <dgm:cxn modelId="{458D6392-E5A1-4502-A474-EC1ADCF1505C}" type="presOf" srcId="{57EF84F8-9BFB-46B5-93A5-D363B259B0A1}" destId="{5908111D-560D-4F9E-8B4C-EAA9263E3D89}" srcOrd="0" destOrd="0" presId="urn:microsoft.com/office/officeart/2005/8/layout/cycle5"/>
    <dgm:cxn modelId="{D2286301-ACA7-483E-BBF7-AE78747BCF81}" type="presOf" srcId="{B9B4E897-AF5D-45A9-99A5-2263EE486720}" destId="{1DB33F97-80F0-407A-B39F-C06AD23D35E7}" srcOrd="0" destOrd="0" presId="urn:microsoft.com/office/officeart/2005/8/layout/cycle5"/>
    <dgm:cxn modelId="{30AC5530-4AD1-49BE-93D1-0B6F3237D497}" type="presOf" srcId="{B6C2FCD3-745B-4F16-B77A-C826EBF704E6}" destId="{A440EEC7-06B9-4427-B396-E59D3F35709D}" srcOrd="0" destOrd="0" presId="urn:microsoft.com/office/officeart/2005/8/layout/cycle5"/>
    <dgm:cxn modelId="{7832FDF4-8D13-478D-971D-455878069BA6}" type="presOf" srcId="{67725786-8F96-477D-8D8C-3D3BCB36EB43}" destId="{C35199DF-5558-4189-B628-D98F7097A3E2}" srcOrd="0" destOrd="0" presId="urn:microsoft.com/office/officeart/2005/8/layout/cycle5"/>
    <dgm:cxn modelId="{68E87BDD-D73E-4863-8DAC-96F6B58F1039}" type="presOf" srcId="{03D870C2-6174-4539-A297-A745EAEBB65D}" destId="{92249235-D72A-4E83-B1FE-DD36178D5B20}" srcOrd="0" destOrd="0" presId="urn:microsoft.com/office/officeart/2005/8/layout/cycle5"/>
    <dgm:cxn modelId="{7311133D-9587-45BD-811E-E09E9E15A264}" type="presOf" srcId="{FB964910-C38A-42DE-B0AB-0AD428C68734}" destId="{D142B7B9-E0D2-4EAB-BFE4-418F08BAF601}"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D6EADDFD-FCF1-4AC3-8636-8EA50A8CEE3F}" type="presParOf" srcId="{92249235-D72A-4E83-B1FE-DD36178D5B20}" destId="{C35199DF-5558-4189-B628-D98F7097A3E2}" srcOrd="0" destOrd="0" presId="urn:microsoft.com/office/officeart/2005/8/layout/cycle5"/>
    <dgm:cxn modelId="{3AD5853C-6158-46AC-982D-077224CCE130}" type="presParOf" srcId="{92249235-D72A-4E83-B1FE-DD36178D5B20}" destId="{37E936EB-F07E-4872-B604-1AC95A0CF3DE}" srcOrd="1" destOrd="0" presId="urn:microsoft.com/office/officeart/2005/8/layout/cycle5"/>
    <dgm:cxn modelId="{D87ADADA-8CC5-406F-A1C1-7B5412031B56}" type="presParOf" srcId="{92249235-D72A-4E83-B1FE-DD36178D5B20}" destId="{5908111D-560D-4F9E-8B4C-EAA9263E3D89}" srcOrd="2" destOrd="0" presId="urn:microsoft.com/office/officeart/2005/8/layout/cycle5"/>
    <dgm:cxn modelId="{1A707AD5-2523-4399-97CA-E6C2EF8F2483}" type="presParOf" srcId="{92249235-D72A-4E83-B1FE-DD36178D5B20}" destId="{D142B7B9-E0D2-4EAB-BFE4-418F08BAF601}" srcOrd="3" destOrd="0" presId="urn:microsoft.com/office/officeart/2005/8/layout/cycle5"/>
    <dgm:cxn modelId="{8AC1E462-1A0E-4000-80FF-2307AEED4653}" type="presParOf" srcId="{92249235-D72A-4E83-B1FE-DD36178D5B20}" destId="{AB9EF0D1-D42B-4A5E-87FF-138B7D4B5F6B}" srcOrd="4" destOrd="0" presId="urn:microsoft.com/office/officeart/2005/8/layout/cycle5"/>
    <dgm:cxn modelId="{DCBC96CA-3569-452A-BD2B-FFDF3259BC58}" type="presParOf" srcId="{92249235-D72A-4E83-B1FE-DD36178D5B20}" destId="{A440EEC7-06B9-4427-B396-E59D3F35709D}" srcOrd="5" destOrd="0" presId="urn:microsoft.com/office/officeart/2005/8/layout/cycle5"/>
    <dgm:cxn modelId="{525270CA-042F-41D7-9D83-2C5353633931}" type="presParOf" srcId="{92249235-D72A-4E83-B1FE-DD36178D5B20}" destId="{2F9EF3E6-D000-4FF7-A326-280FA39FB628}" srcOrd="6" destOrd="0" presId="urn:microsoft.com/office/officeart/2005/8/layout/cycle5"/>
    <dgm:cxn modelId="{DAC8C824-209F-4286-8C06-CCF83BFB253F}" type="presParOf" srcId="{92249235-D72A-4E83-B1FE-DD36178D5B20}" destId="{B1DE04E2-583F-448D-8503-F7380D59A19E}" srcOrd="7" destOrd="0" presId="urn:microsoft.com/office/officeart/2005/8/layout/cycle5"/>
    <dgm:cxn modelId="{61AA6532-7FAD-4820-B061-DF42E5A275D9}"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8206D0CC-60D2-4C20-876D-FC29D62F0ADC}" type="presOf" srcId="{B9B4E897-AF5D-45A9-99A5-2263EE486720}" destId="{1DB33F97-80F0-407A-B39F-C06AD23D35E7}" srcOrd="0" destOrd="0" presId="urn:microsoft.com/office/officeart/2005/8/layout/cycle5"/>
    <dgm:cxn modelId="{4802421D-6664-4237-B2B0-E3614A10CD25}"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CBA4A3E7-0210-4FD8-A7C6-B97E5D2EAE1E}" type="presOf" srcId="{B6C2FCD3-745B-4F16-B77A-C826EBF704E6}" destId="{A440EEC7-06B9-4427-B396-E59D3F35709D}" srcOrd="0" destOrd="0" presId="urn:microsoft.com/office/officeart/2005/8/layout/cycle5"/>
    <dgm:cxn modelId="{6FBEC07A-D965-43A1-855C-D6EC6E72490F}"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838F283B-0765-4985-87CF-F2CFD1C524A2}" type="presOf" srcId="{FB964910-C38A-42DE-B0AB-0AD428C68734}" destId="{D142B7B9-E0D2-4EAB-BFE4-418F08BAF601}" srcOrd="0" destOrd="0" presId="urn:microsoft.com/office/officeart/2005/8/layout/cycle5"/>
    <dgm:cxn modelId="{0C1CB85D-9C76-42A7-B5A3-7747590AA27B}" type="presOf" srcId="{57EF84F8-9BFB-46B5-93A5-D363B259B0A1}" destId="{5908111D-560D-4F9E-8B4C-EAA9263E3D89}"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4032576B-252C-4019-BA88-4BD4AB7E96BB}" type="presOf" srcId="{0D5E6C14-8D0E-46B4-9293-53BD8423BDD1}" destId="{2F9EF3E6-D000-4FF7-A326-280FA39FB628}" srcOrd="0" destOrd="0" presId="urn:microsoft.com/office/officeart/2005/8/layout/cycle5"/>
    <dgm:cxn modelId="{A56252A0-B0B1-4320-BE1E-F41D7F23ECDF}" type="presParOf" srcId="{92249235-D72A-4E83-B1FE-DD36178D5B20}" destId="{C35199DF-5558-4189-B628-D98F7097A3E2}" srcOrd="0" destOrd="0" presId="urn:microsoft.com/office/officeart/2005/8/layout/cycle5"/>
    <dgm:cxn modelId="{1E8DA829-6FA8-4B57-895F-9ABCB2E1B33E}" type="presParOf" srcId="{92249235-D72A-4E83-B1FE-DD36178D5B20}" destId="{37E936EB-F07E-4872-B604-1AC95A0CF3DE}" srcOrd="1" destOrd="0" presId="urn:microsoft.com/office/officeart/2005/8/layout/cycle5"/>
    <dgm:cxn modelId="{2C1D068B-4EEC-4F39-96B2-5874A499D365}" type="presParOf" srcId="{92249235-D72A-4E83-B1FE-DD36178D5B20}" destId="{5908111D-560D-4F9E-8B4C-EAA9263E3D89}" srcOrd="2" destOrd="0" presId="urn:microsoft.com/office/officeart/2005/8/layout/cycle5"/>
    <dgm:cxn modelId="{FBDB656F-E5FF-4D98-9AA8-8459FDF4E62D}" type="presParOf" srcId="{92249235-D72A-4E83-B1FE-DD36178D5B20}" destId="{D142B7B9-E0D2-4EAB-BFE4-418F08BAF601}" srcOrd="3" destOrd="0" presId="urn:microsoft.com/office/officeart/2005/8/layout/cycle5"/>
    <dgm:cxn modelId="{9B3406FB-3195-4921-A483-CA690FA29C15}" type="presParOf" srcId="{92249235-D72A-4E83-B1FE-DD36178D5B20}" destId="{AB9EF0D1-D42B-4A5E-87FF-138B7D4B5F6B}" srcOrd="4" destOrd="0" presId="urn:microsoft.com/office/officeart/2005/8/layout/cycle5"/>
    <dgm:cxn modelId="{1E399410-A611-48E8-8AE6-097D3824081A}" type="presParOf" srcId="{92249235-D72A-4E83-B1FE-DD36178D5B20}" destId="{A440EEC7-06B9-4427-B396-E59D3F35709D}" srcOrd="5" destOrd="0" presId="urn:microsoft.com/office/officeart/2005/8/layout/cycle5"/>
    <dgm:cxn modelId="{EC14C446-DB29-4813-85EE-3A08A4BF2AC0}" type="presParOf" srcId="{92249235-D72A-4E83-B1FE-DD36178D5B20}" destId="{2F9EF3E6-D000-4FF7-A326-280FA39FB628}" srcOrd="6" destOrd="0" presId="urn:microsoft.com/office/officeart/2005/8/layout/cycle5"/>
    <dgm:cxn modelId="{B0CC96D9-4FA3-4E3E-BC19-7F9AB6945789}" type="presParOf" srcId="{92249235-D72A-4E83-B1FE-DD36178D5B20}" destId="{B1DE04E2-583F-448D-8503-F7380D59A19E}" srcOrd="7" destOrd="0" presId="urn:microsoft.com/office/officeart/2005/8/layout/cycle5"/>
    <dgm:cxn modelId="{92C2B8D2-FC12-40CD-8D7F-53F7FCEC87E3}"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F8F6CD0A-C86E-439D-9DEB-67C52E4B5DCB}" type="presOf" srcId="{FB964910-C38A-42DE-B0AB-0AD428C68734}" destId="{D142B7B9-E0D2-4EAB-BFE4-418F08BAF601}" srcOrd="0" destOrd="0" presId="urn:microsoft.com/office/officeart/2005/8/layout/cycle5"/>
    <dgm:cxn modelId="{2E2533F4-4A73-4C9F-A87F-9A4840D11A61}" type="presOf" srcId="{03D870C2-6174-4539-A297-A745EAEBB65D}" destId="{92249235-D72A-4E83-B1FE-DD36178D5B20}" srcOrd="0" destOrd="0" presId="urn:microsoft.com/office/officeart/2005/8/layout/cycle5"/>
    <dgm:cxn modelId="{379D5CAB-283E-472D-86A9-ACC9470D1213}" type="presOf" srcId="{67725786-8F96-477D-8D8C-3D3BCB36EB43}" destId="{C35199DF-5558-4189-B628-D98F7097A3E2}" srcOrd="0" destOrd="0" presId="urn:microsoft.com/office/officeart/2005/8/layout/cycle5"/>
    <dgm:cxn modelId="{39F41853-E6DA-4066-B63D-E836AE322842}" type="presOf" srcId="{B9B4E897-AF5D-45A9-99A5-2263EE486720}" destId="{1DB33F97-80F0-407A-B39F-C06AD23D35E7}" srcOrd="0" destOrd="0" presId="urn:microsoft.com/office/officeart/2005/8/layout/cycle5"/>
    <dgm:cxn modelId="{71C4A63E-4149-4249-B61D-11FBFC436A42}" type="presOf" srcId="{57EF84F8-9BFB-46B5-93A5-D363B259B0A1}" destId="{5908111D-560D-4F9E-8B4C-EAA9263E3D89}" srcOrd="0" destOrd="0" presId="urn:microsoft.com/office/officeart/2005/8/layout/cycle5"/>
    <dgm:cxn modelId="{1B893F2E-9AB6-43EF-AC94-1F0A38D22A3C}" type="presOf" srcId="{0D5E6C14-8D0E-46B4-9293-53BD8423BDD1}" destId="{2F9EF3E6-D000-4FF7-A326-280FA39FB628}"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651B2D6D-FF74-444F-98F8-3C3062CBADB5}" type="presOf" srcId="{B6C2FCD3-745B-4F16-B77A-C826EBF704E6}" destId="{A440EEC7-06B9-4427-B396-E59D3F35709D}" srcOrd="0" destOrd="0" presId="urn:microsoft.com/office/officeart/2005/8/layout/cycle5"/>
    <dgm:cxn modelId="{A2265157-6AF1-4332-A14F-113D007C264B}" type="presParOf" srcId="{92249235-D72A-4E83-B1FE-DD36178D5B20}" destId="{C35199DF-5558-4189-B628-D98F7097A3E2}" srcOrd="0" destOrd="0" presId="urn:microsoft.com/office/officeart/2005/8/layout/cycle5"/>
    <dgm:cxn modelId="{7C39D0D7-364E-47C9-B143-3214D59EC953}" type="presParOf" srcId="{92249235-D72A-4E83-B1FE-DD36178D5B20}" destId="{37E936EB-F07E-4872-B604-1AC95A0CF3DE}" srcOrd="1" destOrd="0" presId="urn:microsoft.com/office/officeart/2005/8/layout/cycle5"/>
    <dgm:cxn modelId="{89953CB3-BE53-4055-809D-79033B0707BB}" type="presParOf" srcId="{92249235-D72A-4E83-B1FE-DD36178D5B20}" destId="{5908111D-560D-4F9E-8B4C-EAA9263E3D89}" srcOrd="2" destOrd="0" presId="urn:microsoft.com/office/officeart/2005/8/layout/cycle5"/>
    <dgm:cxn modelId="{B186F65F-FBC1-4286-B8E4-1FF1B18DE30F}" type="presParOf" srcId="{92249235-D72A-4E83-B1FE-DD36178D5B20}" destId="{D142B7B9-E0D2-4EAB-BFE4-418F08BAF601}" srcOrd="3" destOrd="0" presId="urn:microsoft.com/office/officeart/2005/8/layout/cycle5"/>
    <dgm:cxn modelId="{ACC10B56-3247-4E5C-9703-285D1C7E8259}" type="presParOf" srcId="{92249235-D72A-4E83-B1FE-DD36178D5B20}" destId="{AB9EF0D1-D42B-4A5E-87FF-138B7D4B5F6B}" srcOrd="4" destOrd="0" presId="urn:microsoft.com/office/officeart/2005/8/layout/cycle5"/>
    <dgm:cxn modelId="{B46BEDB2-2263-4375-B223-9C8A6C8EEACA}" type="presParOf" srcId="{92249235-D72A-4E83-B1FE-DD36178D5B20}" destId="{A440EEC7-06B9-4427-B396-E59D3F35709D}" srcOrd="5" destOrd="0" presId="urn:microsoft.com/office/officeart/2005/8/layout/cycle5"/>
    <dgm:cxn modelId="{9A85DB70-7E21-4E9A-926D-706568B034D0}" type="presParOf" srcId="{92249235-D72A-4E83-B1FE-DD36178D5B20}" destId="{2F9EF3E6-D000-4FF7-A326-280FA39FB628}" srcOrd="6" destOrd="0" presId="urn:microsoft.com/office/officeart/2005/8/layout/cycle5"/>
    <dgm:cxn modelId="{34487413-80E2-40A1-917D-B67F2E2BB546}" type="presParOf" srcId="{92249235-D72A-4E83-B1FE-DD36178D5B20}" destId="{B1DE04E2-583F-448D-8503-F7380D59A19E}" srcOrd="7" destOrd="0" presId="urn:microsoft.com/office/officeart/2005/8/layout/cycle5"/>
    <dgm:cxn modelId="{479DFCAD-4125-4E76-BD43-D9D7FC75697F}"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Reward</a:t>
          </a:r>
          <a:endParaRPr lang="en-US" dirty="0">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Risk</a:t>
          </a:r>
          <a:endParaRPr lang="en-US" dirty="0">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Mitigation</a:t>
          </a:r>
          <a:endParaRPr lang="en-US" dirty="0">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C0CAA77F-5229-4EA6-A10D-2714304E3E4C}" type="presOf" srcId="{57EF84F8-9BFB-46B5-93A5-D363B259B0A1}" destId="{5908111D-560D-4F9E-8B4C-EAA9263E3D89}" srcOrd="0" destOrd="0" presId="urn:microsoft.com/office/officeart/2005/8/layout/cycle5"/>
    <dgm:cxn modelId="{68490DA7-1F4D-48AE-B92A-A04036F68B6D}" type="presOf" srcId="{B9B4E897-AF5D-45A9-99A5-2263EE486720}" destId="{1DB33F97-80F0-407A-B39F-C06AD23D35E7}" srcOrd="0" destOrd="0" presId="urn:microsoft.com/office/officeart/2005/8/layout/cycle5"/>
    <dgm:cxn modelId="{D7AA83C9-1355-4572-A058-B12B6D4B827A}" type="presOf" srcId="{0D5E6C14-8D0E-46B4-9293-53BD8423BDD1}" destId="{2F9EF3E6-D000-4FF7-A326-280FA39FB628}" srcOrd="0" destOrd="0" presId="urn:microsoft.com/office/officeart/2005/8/layout/cycle5"/>
    <dgm:cxn modelId="{610EA92C-1767-4FE4-AFB3-C2D1C5AE84D6}" type="presOf" srcId="{67725786-8F96-477D-8D8C-3D3BCB36EB43}" destId="{C35199DF-5558-4189-B628-D98F7097A3E2}" srcOrd="0" destOrd="0" presId="urn:microsoft.com/office/officeart/2005/8/layout/cycle5"/>
    <dgm:cxn modelId="{D4FA1185-29C9-4CC6-89C5-6855E50F3D9D}" type="presOf" srcId="{B6C2FCD3-745B-4F16-B77A-C826EBF704E6}" destId="{A440EEC7-06B9-4427-B396-E59D3F35709D}" srcOrd="0" destOrd="0" presId="urn:microsoft.com/office/officeart/2005/8/layout/cycle5"/>
    <dgm:cxn modelId="{42538188-25E0-48B4-A905-EBEBC4D642CF}"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9453B564-4B46-4A84-AD23-D9CE71031B4C}" type="presOf" srcId="{FB964910-C38A-42DE-B0AB-0AD428C68734}" destId="{D142B7B9-E0D2-4EAB-BFE4-418F08BAF601}"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744BC1E2-CCFC-4E26-9316-2D53172076CA}" type="presParOf" srcId="{92249235-D72A-4E83-B1FE-DD36178D5B20}" destId="{C35199DF-5558-4189-B628-D98F7097A3E2}" srcOrd="0" destOrd="0" presId="urn:microsoft.com/office/officeart/2005/8/layout/cycle5"/>
    <dgm:cxn modelId="{ECBFF23F-BC94-43D0-9B99-CD893721FA09}" type="presParOf" srcId="{92249235-D72A-4E83-B1FE-DD36178D5B20}" destId="{37E936EB-F07E-4872-B604-1AC95A0CF3DE}" srcOrd="1" destOrd="0" presId="urn:microsoft.com/office/officeart/2005/8/layout/cycle5"/>
    <dgm:cxn modelId="{6C12F443-008C-492D-A783-EE41332582CF}" type="presParOf" srcId="{92249235-D72A-4E83-B1FE-DD36178D5B20}" destId="{5908111D-560D-4F9E-8B4C-EAA9263E3D89}" srcOrd="2" destOrd="0" presId="urn:microsoft.com/office/officeart/2005/8/layout/cycle5"/>
    <dgm:cxn modelId="{4D661814-1E51-4ABE-82E2-B1DFFDF079C8}" type="presParOf" srcId="{92249235-D72A-4E83-B1FE-DD36178D5B20}" destId="{D142B7B9-E0D2-4EAB-BFE4-418F08BAF601}" srcOrd="3" destOrd="0" presId="urn:microsoft.com/office/officeart/2005/8/layout/cycle5"/>
    <dgm:cxn modelId="{AE6C01F0-174A-4442-B82B-F34BC5550480}" type="presParOf" srcId="{92249235-D72A-4E83-B1FE-DD36178D5B20}" destId="{AB9EF0D1-D42B-4A5E-87FF-138B7D4B5F6B}" srcOrd="4" destOrd="0" presId="urn:microsoft.com/office/officeart/2005/8/layout/cycle5"/>
    <dgm:cxn modelId="{E939E8DF-7988-489B-BBB4-B220836DC3A8}" type="presParOf" srcId="{92249235-D72A-4E83-B1FE-DD36178D5B20}" destId="{A440EEC7-06B9-4427-B396-E59D3F35709D}" srcOrd="5" destOrd="0" presId="urn:microsoft.com/office/officeart/2005/8/layout/cycle5"/>
    <dgm:cxn modelId="{967256E4-D6A1-4963-BF00-C871A76975D3}" type="presParOf" srcId="{92249235-D72A-4E83-B1FE-DD36178D5B20}" destId="{2F9EF3E6-D000-4FF7-A326-280FA39FB628}" srcOrd="6" destOrd="0" presId="urn:microsoft.com/office/officeart/2005/8/layout/cycle5"/>
    <dgm:cxn modelId="{20D8D5F3-34B9-411E-81E3-FE220A6CF934}" type="presParOf" srcId="{92249235-D72A-4E83-B1FE-DD36178D5B20}" destId="{B1DE04E2-583F-448D-8503-F7380D59A19E}" srcOrd="7" destOrd="0" presId="urn:microsoft.com/office/officeart/2005/8/layout/cycle5"/>
    <dgm:cxn modelId="{C957F08B-AAA0-4C6D-8BF3-122AF6BF73B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9494731-75EA-4024-8CBC-F00354D8CD12}" type="presOf" srcId="{B9B4E897-AF5D-45A9-99A5-2263EE486720}" destId="{1DB33F97-80F0-407A-B39F-C06AD23D35E7}" srcOrd="0" destOrd="0" presId="urn:microsoft.com/office/officeart/2005/8/layout/cycle5"/>
    <dgm:cxn modelId="{3EF869A0-6663-4AE9-AD2F-5A2F8E89DCB8}" type="presOf" srcId="{FB964910-C38A-42DE-B0AB-0AD428C68734}" destId="{D142B7B9-E0D2-4EAB-BFE4-418F08BAF601}" srcOrd="0" destOrd="0" presId="urn:microsoft.com/office/officeart/2005/8/layout/cycle5"/>
    <dgm:cxn modelId="{D7C2BD08-1D30-4CB4-B83A-A4B9191C2463}" type="presOf" srcId="{B6C2FCD3-745B-4F16-B77A-C826EBF704E6}" destId="{A440EEC7-06B9-4427-B396-E59D3F35709D}" srcOrd="0" destOrd="0" presId="urn:microsoft.com/office/officeart/2005/8/layout/cycle5"/>
    <dgm:cxn modelId="{567D9687-9FE3-4912-9C07-DADE1D0E5E01}"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08868355-F3FB-4AAF-A61C-D64AD7A10B9E}" type="presOf" srcId="{67725786-8F96-477D-8D8C-3D3BCB36EB43}" destId="{C35199DF-5558-4189-B628-D98F7097A3E2}" srcOrd="0" destOrd="0" presId="urn:microsoft.com/office/officeart/2005/8/layout/cycle5"/>
    <dgm:cxn modelId="{847DB93E-A84E-4B5C-9CF9-4CB7F1D8D0D5}" type="presOf" srcId="{57EF84F8-9BFB-46B5-93A5-D363B259B0A1}" destId="{5908111D-560D-4F9E-8B4C-EAA9263E3D89}"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E2FCED99-6C39-4B9F-A3B0-F073DD9E9F0B}" type="presOf" srcId="{0D5E6C14-8D0E-46B4-9293-53BD8423BDD1}" destId="{2F9EF3E6-D000-4FF7-A326-280FA39FB628}" srcOrd="0" destOrd="0" presId="urn:microsoft.com/office/officeart/2005/8/layout/cycle5"/>
    <dgm:cxn modelId="{AAF8DD45-B5AB-4AC5-8B64-80F1699E6B64}" type="presParOf" srcId="{92249235-D72A-4E83-B1FE-DD36178D5B20}" destId="{C35199DF-5558-4189-B628-D98F7097A3E2}" srcOrd="0" destOrd="0" presId="urn:microsoft.com/office/officeart/2005/8/layout/cycle5"/>
    <dgm:cxn modelId="{8A595054-512F-4F1C-8D4A-87A22EE2FB88}" type="presParOf" srcId="{92249235-D72A-4E83-B1FE-DD36178D5B20}" destId="{37E936EB-F07E-4872-B604-1AC95A0CF3DE}" srcOrd="1" destOrd="0" presId="urn:microsoft.com/office/officeart/2005/8/layout/cycle5"/>
    <dgm:cxn modelId="{E70F033A-061E-4064-AFEE-92B1EFB64B94}" type="presParOf" srcId="{92249235-D72A-4E83-B1FE-DD36178D5B20}" destId="{5908111D-560D-4F9E-8B4C-EAA9263E3D89}" srcOrd="2" destOrd="0" presId="urn:microsoft.com/office/officeart/2005/8/layout/cycle5"/>
    <dgm:cxn modelId="{DD29F0A6-7581-48C6-A5AC-B24B3A621D5A}" type="presParOf" srcId="{92249235-D72A-4E83-B1FE-DD36178D5B20}" destId="{D142B7B9-E0D2-4EAB-BFE4-418F08BAF601}" srcOrd="3" destOrd="0" presId="urn:microsoft.com/office/officeart/2005/8/layout/cycle5"/>
    <dgm:cxn modelId="{C5200589-678B-45A2-9C55-C1F84C72437D}" type="presParOf" srcId="{92249235-D72A-4E83-B1FE-DD36178D5B20}" destId="{AB9EF0D1-D42B-4A5E-87FF-138B7D4B5F6B}" srcOrd="4" destOrd="0" presId="urn:microsoft.com/office/officeart/2005/8/layout/cycle5"/>
    <dgm:cxn modelId="{B9746178-4841-4489-B851-35074A8632BA}" type="presParOf" srcId="{92249235-D72A-4E83-B1FE-DD36178D5B20}" destId="{A440EEC7-06B9-4427-B396-E59D3F35709D}" srcOrd="5" destOrd="0" presId="urn:microsoft.com/office/officeart/2005/8/layout/cycle5"/>
    <dgm:cxn modelId="{5DFA07B7-922E-495F-829E-E5C85C16103E}" type="presParOf" srcId="{92249235-D72A-4E83-B1FE-DD36178D5B20}" destId="{2F9EF3E6-D000-4FF7-A326-280FA39FB628}" srcOrd="6" destOrd="0" presId="urn:microsoft.com/office/officeart/2005/8/layout/cycle5"/>
    <dgm:cxn modelId="{EEC8079B-D942-4197-8241-446CD8CA441B}" type="presParOf" srcId="{92249235-D72A-4E83-B1FE-DD36178D5B20}" destId="{B1DE04E2-583F-448D-8503-F7380D59A19E}" srcOrd="7" destOrd="0" presId="urn:microsoft.com/office/officeart/2005/8/layout/cycle5"/>
    <dgm:cxn modelId="{8504C434-F0F6-4E35-BE32-0EF1F5CD68BC}"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1DBB1CE-D75C-4829-A384-A3D1A2E4C7A0}" type="presOf" srcId="{57EF84F8-9BFB-46B5-93A5-D363B259B0A1}" destId="{5908111D-560D-4F9E-8B4C-EAA9263E3D89}" srcOrd="0" destOrd="0" presId="urn:microsoft.com/office/officeart/2005/8/layout/cycle5"/>
    <dgm:cxn modelId="{1256EF45-F0E0-49AE-8015-31D6C6B024CA}" type="presOf" srcId="{FB964910-C38A-42DE-B0AB-0AD428C68734}" destId="{D142B7B9-E0D2-4EAB-BFE4-418F08BAF601}" srcOrd="0" destOrd="0" presId="urn:microsoft.com/office/officeart/2005/8/layout/cycle5"/>
    <dgm:cxn modelId="{046D3E4D-8FAC-4100-9B44-5DE608AE55B4}" type="presOf" srcId="{0D5E6C14-8D0E-46B4-9293-53BD8423BDD1}" destId="{2F9EF3E6-D000-4FF7-A326-280FA39FB628}" srcOrd="0" destOrd="0" presId="urn:microsoft.com/office/officeart/2005/8/layout/cycle5"/>
    <dgm:cxn modelId="{3F8BEC5B-3979-4675-A4EF-35E58BE2C313}" type="presOf" srcId="{B9B4E897-AF5D-45A9-99A5-2263EE486720}" destId="{1DB33F97-80F0-407A-B39F-C06AD23D35E7}" srcOrd="0" destOrd="0" presId="urn:microsoft.com/office/officeart/2005/8/layout/cycle5"/>
    <dgm:cxn modelId="{6B3242FE-25E6-49A1-AF21-8652092E8C50}"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215F24FC-5869-4909-BC33-8D2507FB65E8}" type="presOf" srcId="{B6C2FCD3-745B-4F16-B77A-C826EBF704E6}" destId="{A440EEC7-06B9-4427-B396-E59D3F35709D}" srcOrd="0" destOrd="0" presId="urn:microsoft.com/office/officeart/2005/8/layout/cycle5"/>
    <dgm:cxn modelId="{0BFB8349-5916-478E-BCC9-E52BEE477D4F}" type="presOf" srcId="{03D870C2-6174-4539-A297-A745EAEBB65D}" destId="{92249235-D72A-4E83-B1FE-DD36178D5B20}"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8F1C2F15-7C84-44C0-9DED-07E6A0E7132C}" type="presParOf" srcId="{92249235-D72A-4E83-B1FE-DD36178D5B20}" destId="{C35199DF-5558-4189-B628-D98F7097A3E2}" srcOrd="0" destOrd="0" presId="urn:microsoft.com/office/officeart/2005/8/layout/cycle5"/>
    <dgm:cxn modelId="{981BB483-75AC-494C-9E0B-760EEB2CFD6D}" type="presParOf" srcId="{92249235-D72A-4E83-B1FE-DD36178D5B20}" destId="{37E936EB-F07E-4872-B604-1AC95A0CF3DE}" srcOrd="1" destOrd="0" presId="urn:microsoft.com/office/officeart/2005/8/layout/cycle5"/>
    <dgm:cxn modelId="{E9C12CBF-603E-4741-B28D-8A0560A6BA5D}" type="presParOf" srcId="{92249235-D72A-4E83-B1FE-DD36178D5B20}" destId="{5908111D-560D-4F9E-8B4C-EAA9263E3D89}" srcOrd="2" destOrd="0" presId="urn:microsoft.com/office/officeart/2005/8/layout/cycle5"/>
    <dgm:cxn modelId="{1BDBFF77-4258-461E-8AEF-CA0BA879B95A}" type="presParOf" srcId="{92249235-D72A-4E83-B1FE-DD36178D5B20}" destId="{D142B7B9-E0D2-4EAB-BFE4-418F08BAF601}" srcOrd="3" destOrd="0" presId="urn:microsoft.com/office/officeart/2005/8/layout/cycle5"/>
    <dgm:cxn modelId="{CCFF6FAA-6B86-48F1-AFB5-96AC6DF1E85B}" type="presParOf" srcId="{92249235-D72A-4E83-B1FE-DD36178D5B20}" destId="{AB9EF0D1-D42B-4A5E-87FF-138B7D4B5F6B}" srcOrd="4" destOrd="0" presId="urn:microsoft.com/office/officeart/2005/8/layout/cycle5"/>
    <dgm:cxn modelId="{5D288E6D-D8E1-4036-95F7-784A6E2A41F2}" type="presParOf" srcId="{92249235-D72A-4E83-B1FE-DD36178D5B20}" destId="{A440EEC7-06B9-4427-B396-E59D3F35709D}" srcOrd="5" destOrd="0" presId="urn:microsoft.com/office/officeart/2005/8/layout/cycle5"/>
    <dgm:cxn modelId="{B760E8D5-0588-4B29-81F4-1A2BA5BB42BC}" type="presParOf" srcId="{92249235-D72A-4E83-B1FE-DD36178D5B20}" destId="{2F9EF3E6-D000-4FF7-A326-280FA39FB628}" srcOrd="6" destOrd="0" presId="urn:microsoft.com/office/officeart/2005/8/layout/cycle5"/>
    <dgm:cxn modelId="{ED7B7B14-E04C-4DAA-ACCA-408EB62B8730}" type="presParOf" srcId="{92249235-D72A-4E83-B1FE-DD36178D5B20}" destId="{B1DE04E2-583F-448D-8503-F7380D59A19E}" srcOrd="7" destOrd="0" presId="urn:microsoft.com/office/officeart/2005/8/layout/cycle5"/>
    <dgm:cxn modelId="{2ED4C9BC-375F-4DFB-AAC8-9903AF25D62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53C5AFEA-DAF3-4F63-B2B4-2D7A42BF628A}" type="presOf" srcId="{67725786-8F96-477D-8D8C-3D3BCB36EB43}" destId="{C35199DF-5558-4189-B628-D98F7097A3E2}" srcOrd="0" destOrd="0" presId="urn:microsoft.com/office/officeart/2005/8/layout/cycle5"/>
    <dgm:cxn modelId="{57772BBD-C752-4504-8D37-3F4A0B73C51E}" type="presOf" srcId="{B6C2FCD3-745B-4F16-B77A-C826EBF704E6}" destId="{A440EEC7-06B9-4427-B396-E59D3F35709D}" srcOrd="0" destOrd="0" presId="urn:microsoft.com/office/officeart/2005/8/layout/cycle5"/>
    <dgm:cxn modelId="{119E157F-B86E-44EA-B5D3-058D53B1BD8A}" type="presOf" srcId="{FB964910-C38A-42DE-B0AB-0AD428C68734}" destId="{D142B7B9-E0D2-4EAB-BFE4-418F08BAF601}" srcOrd="0" destOrd="0" presId="urn:microsoft.com/office/officeart/2005/8/layout/cycle5"/>
    <dgm:cxn modelId="{AD429B52-2D9B-4DAD-94FA-8D5FD5E8B996}"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152C4857-BE67-450E-BDB6-E4F4A0621DE1}" type="presOf" srcId="{B9B4E897-AF5D-45A9-99A5-2263EE486720}" destId="{1DB33F97-80F0-407A-B39F-C06AD23D35E7}" srcOrd="0" destOrd="0" presId="urn:microsoft.com/office/officeart/2005/8/layout/cycle5"/>
    <dgm:cxn modelId="{40FA79DD-9B3B-498F-835F-89028F823DE4}" type="presOf" srcId="{0D5E6C14-8D0E-46B4-9293-53BD8423BDD1}" destId="{2F9EF3E6-D000-4FF7-A326-280FA39FB628}"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FC223B69-34CC-4DAC-BEB8-B7262770C44C}" type="presOf" srcId="{03D870C2-6174-4539-A297-A745EAEBB65D}" destId="{92249235-D72A-4E83-B1FE-DD36178D5B20}" srcOrd="0" destOrd="0" presId="urn:microsoft.com/office/officeart/2005/8/layout/cycle5"/>
    <dgm:cxn modelId="{CFCEF39F-7FF1-4D40-9240-1BB1FAEA9C73}" type="presParOf" srcId="{92249235-D72A-4E83-B1FE-DD36178D5B20}" destId="{C35199DF-5558-4189-B628-D98F7097A3E2}" srcOrd="0" destOrd="0" presId="urn:microsoft.com/office/officeart/2005/8/layout/cycle5"/>
    <dgm:cxn modelId="{0C3256EA-5DDE-46FA-BA73-B73AB6564C12}" type="presParOf" srcId="{92249235-D72A-4E83-B1FE-DD36178D5B20}" destId="{37E936EB-F07E-4872-B604-1AC95A0CF3DE}" srcOrd="1" destOrd="0" presId="urn:microsoft.com/office/officeart/2005/8/layout/cycle5"/>
    <dgm:cxn modelId="{6B9ABF4C-2B44-4695-BC2A-E6430F5C7AA3}" type="presParOf" srcId="{92249235-D72A-4E83-B1FE-DD36178D5B20}" destId="{5908111D-560D-4F9E-8B4C-EAA9263E3D89}" srcOrd="2" destOrd="0" presId="urn:microsoft.com/office/officeart/2005/8/layout/cycle5"/>
    <dgm:cxn modelId="{6B4EA3CD-0A06-446A-9751-724A499D92FC}" type="presParOf" srcId="{92249235-D72A-4E83-B1FE-DD36178D5B20}" destId="{D142B7B9-E0D2-4EAB-BFE4-418F08BAF601}" srcOrd="3" destOrd="0" presId="urn:microsoft.com/office/officeart/2005/8/layout/cycle5"/>
    <dgm:cxn modelId="{725CADA3-5906-42AE-AFE2-30EF5B70958C}" type="presParOf" srcId="{92249235-D72A-4E83-B1FE-DD36178D5B20}" destId="{AB9EF0D1-D42B-4A5E-87FF-138B7D4B5F6B}" srcOrd="4" destOrd="0" presId="urn:microsoft.com/office/officeart/2005/8/layout/cycle5"/>
    <dgm:cxn modelId="{31C772FD-1D8B-4DCA-8D98-E6463C9EB10D}" type="presParOf" srcId="{92249235-D72A-4E83-B1FE-DD36178D5B20}" destId="{A440EEC7-06B9-4427-B396-E59D3F35709D}" srcOrd="5" destOrd="0" presId="urn:microsoft.com/office/officeart/2005/8/layout/cycle5"/>
    <dgm:cxn modelId="{86721F19-95CE-4814-90ED-A19C815D92A2}" type="presParOf" srcId="{92249235-D72A-4E83-B1FE-DD36178D5B20}" destId="{2F9EF3E6-D000-4FF7-A326-280FA39FB628}" srcOrd="6" destOrd="0" presId="urn:microsoft.com/office/officeart/2005/8/layout/cycle5"/>
    <dgm:cxn modelId="{8E4293A2-CDEF-423A-9A88-FD0DE03852A5}" type="presParOf" srcId="{92249235-D72A-4E83-B1FE-DD36178D5B20}" destId="{B1DE04E2-583F-448D-8503-F7380D59A19E}" srcOrd="7" destOrd="0" presId="urn:microsoft.com/office/officeart/2005/8/layout/cycle5"/>
    <dgm:cxn modelId="{16226B6A-B626-4D13-9C45-9BFC5D36BD9E}"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97D10B8D-5D4F-47D2-A280-9A19D8022678}" type="presOf" srcId="{0D5E6C14-8D0E-46B4-9293-53BD8423BDD1}" destId="{2F9EF3E6-D000-4FF7-A326-280FA39FB628}" srcOrd="0" destOrd="0" presId="urn:microsoft.com/office/officeart/2005/8/layout/cycle5"/>
    <dgm:cxn modelId="{C5389B01-68FA-46A7-8662-6462E23B7A96}" type="presOf" srcId="{03D870C2-6174-4539-A297-A745EAEBB65D}" destId="{92249235-D72A-4E83-B1FE-DD36178D5B20}" srcOrd="0" destOrd="0" presId="urn:microsoft.com/office/officeart/2005/8/layout/cycle5"/>
    <dgm:cxn modelId="{3BA519E0-7036-4F13-90BD-075FB35D6847}" type="presOf" srcId="{FB964910-C38A-42DE-B0AB-0AD428C68734}" destId="{D142B7B9-E0D2-4EAB-BFE4-418F08BAF601}" srcOrd="0" destOrd="0" presId="urn:microsoft.com/office/officeart/2005/8/layout/cycle5"/>
    <dgm:cxn modelId="{1D1C5E4E-52C5-45DC-990C-4326F43AA903}"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9AD4AD4F-1313-41B5-824F-F5E09F0F46BB}" type="presOf" srcId="{B6C2FCD3-745B-4F16-B77A-C826EBF704E6}" destId="{A440EEC7-06B9-4427-B396-E59D3F35709D}" srcOrd="0" destOrd="0" presId="urn:microsoft.com/office/officeart/2005/8/layout/cycle5"/>
    <dgm:cxn modelId="{7BAF17F1-9DFA-4338-AAD6-53AE2172049A}" type="presOf" srcId="{57EF84F8-9BFB-46B5-93A5-D363B259B0A1}" destId="{5908111D-560D-4F9E-8B4C-EAA9263E3D89}" srcOrd="0" destOrd="0" presId="urn:microsoft.com/office/officeart/2005/8/layout/cycle5"/>
    <dgm:cxn modelId="{9E6BC975-E56C-4EF1-A975-6979E21B00DE}"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70CC638-1303-4FA0-AF30-2575B18701F8}" type="presParOf" srcId="{92249235-D72A-4E83-B1FE-DD36178D5B20}" destId="{C35199DF-5558-4189-B628-D98F7097A3E2}" srcOrd="0" destOrd="0" presId="urn:microsoft.com/office/officeart/2005/8/layout/cycle5"/>
    <dgm:cxn modelId="{6EE94C57-BF97-46C3-A155-98259A19023C}" type="presParOf" srcId="{92249235-D72A-4E83-B1FE-DD36178D5B20}" destId="{37E936EB-F07E-4872-B604-1AC95A0CF3DE}" srcOrd="1" destOrd="0" presId="urn:microsoft.com/office/officeart/2005/8/layout/cycle5"/>
    <dgm:cxn modelId="{A881B615-0C69-4B8B-BDF9-287A1D90A7D3}" type="presParOf" srcId="{92249235-D72A-4E83-B1FE-DD36178D5B20}" destId="{5908111D-560D-4F9E-8B4C-EAA9263E3D89}" srcOrd="2" destOrd="0" presId="urn:microsoft.com/office/officeart/2005/8/layout/cycle5"/>
    <dgm:cxn modelId="{76047C5F-0D02-48CE-8C03-5D620986B61C}" type="presParOf" srcId="{92249235-D72A-4E83-B1FE-DD36178D5B20}" destId="{D142B7B9-E0D2-4EAB-BFE4-418F08BAF601}" srcOrd="3" destOrd="0" presId="urn:microsoft.com/office/officeart/2005/8/layout/cycle5"/>
    <dgm:cxn modelId="{47739E87-0FB9-41A7-A2E2-7C6BBECFA39E}" type="presParOf" srcId="{92249235-D72A-4E83-B1FE-DD36178D5B20}" destId="{AB9EF0D1-D42B-4A5E-87FF-138B7D4B5F6B}" srcOrd="4" destOrd="0" presId="urn:microsoft.com/office/officeart/2005/8/layout/cycle5"/>
    <dgm:cxn modelId="{BA45A80C-F8ED-40F6-8E7B-DABF3A273FAE}" type="presParOf" srcId="{92249235-D72A-4E83-B1FE-DD36178D5B20}" destId="{A440EEC7-06B9-4427-B396-E59D3F35709D}" srcOrd="5" destOrd="0" presId="urn:microsoft.com/office/officeart/2005/8/layout/cycle5"/>
    <dgm:cxn modelId="{7565C855-A577-487C-B637-D405B1D9DBBE}" type="presParOf" srcId="{92249235-D72A-4E83-B1FE-DD36178D5B20}" destId="{2F9EF3E6-D000-4FF7-A326-280FA39FB628}" srcOrd="6" destOrd="0" presId="urn:microsoft.com/office/officeart/2005/8/layout/cycle5"/>
    <dgm:cxn modelId="{8A07A242-3800-49F9-B20C-1350346D50D0}" type="presParOf" srcId="{92249235-D72A-4E83-B1FE-DD36178D5B20}" destId="{B1DE04E2-583F-448D-8503-F7380D59A19E}" srcOrd="7" destOrd="0" presId="urn:microsoft.com/office/officeart/2005/8/layout/cycle5"/>
    <dgm:cxn modelId="{F7ADE564-4941-43C5-8C9B-0D46E859AF32}"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0276E639-24FB-464A-85F0-6EF636058D35}" type="presOf" srcId="{B9B4E897-AF5D-45A9-99A5-2263EE486720}" destId="{1DB33F97-80F0-407A-B39F-C06AD23D35E7}" srcOrd="0" destOrd="0" presId="urn:microsoft.com/office/officeart/2005/8/layout/cycle5"/>
    <dgm:cxn modelId="{EAF2C412-95E1-432A-9100-88E07E9FDA16}" type="presOf" srcId="{03D870C2-6174-4539-A297-A745EAEBB65D}" destId="{92249235-D72A-4E83-B1FE-DD36178D5B20}" srcOrd="0" destOrd="0" presId="urn:microsoft.com/office/officeart/2005/8/layout/cycle5"/>
    <dgm:cxn modelId="{995D028B-8728-4B6F-8260-327396AC4032}" type="presOf" srcId="{B6C2FCD3-745B-4F16-B77A-C826EBF704E6}" destId="{A440EEC7-06B9-4427-B396-E59D3F35709D}" srcOrd="0" destOrd="0" presId="urn:microsoft.com/office/officeart/2005/8/layout/cycle5"/>
    <dgm:cxn modelId="{82FEAC06-D040-4717-8C7E-F3CB8646C393}" type="presOf" srcId="{0D5E6C14-8D0E-46B4-9293-53BD8423BDD1}" destId="{2F9EF3E6-D000-4FF7-A326-280FA39FB628}" srcOrd="0" destOrd="0" presId="urn:microsoft.com/office/officeart/2005/8/layout/cycle5"/>
    <dgm:cxn modelId="{F81A6658-66F1-4065-81A0-07A7E80864D9}" type="presOf" srcId="{FB964910-C38A-42DE-B0AB-0AD428C68734}" destId="{D142B7B9-E0D2-4EAB-BFE4-418F08BAF601}" srcOrd="0" destOrd="0" presId="urn:microsoft.com/office/officeart/2005/8/layout/cycle5"/>
    <dgm:cxn modelId="{C183AF6B-D9A0-4D32-BAD5-948E6FDEABF2}" type="presOf" srcId="{67725786-8F96-477D-8D8C-3D3BCB36EB43}" destId="{C35199DF-5558-4189-B628-D98F7097A3E2}" srcOrd="0" destOrd="0" presId="urn:microsoft.com/office/officeart/2005/8/layout/cycle5"/>
    <dgm:cxn modelId="{D7D9F684-9B6A-4FF4-A44B-1F0C6F8370C9}"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FD3C288D-21E7-49F7-A1CD-898A00E7271A}" type="presParOf" srcId="{92249235-D72A-4E83-B1FE-DD36178D5B20}" destId="{C35199DF-5558-4189-B628-D98F7097A3E2}" srcOrd="0" destOrd="0" presId="urn:microsoft.com/office/officeart/2005/8/layout/cycle5"/>
    <dgm:cxn modelId="{6BC5A223-E258-478B-9B87-6FDAA3DA9A42}" type="presParOf" srcId="{92249235-D72A-4E83-B1FE-DD36178D5B20}" destId="{37E936EB-F07E-4872-B604-1AC95A0CF3DE}" srcOrd="1" destOrd="0" presId="urn:microsoft.com/office/officeart/2005/8/layout/cycle5"/>
    <dgm:cxn modelId="{81479599-5436-432B-A856-EB844D56DC60}" type="presParOf" srcId="{92249235-D72A-4E83-B1FE-DD36178D5B20}" destId="{5908111D-560D-4F9E-8B4C-EAA9263E3D89}" srcOrd="2" destOrd="0" presId="urn:microsoft.com/office/officeart/2005/8/layout/cycle5"/>
    <dgm:cxn modelId="{89BCA0E5-F038-4930-877C-71A972858EAC}" type="presParOf" srcId="{92249235-D72A-4E83-B1FE-DD36178D5B20}" destId="{D142B7B9-E0D2-4EAB-BFE4-418F08BAF601}" srcOrd="3" destOrd="0" presId="urn:microsoft.com/office/officeart/2005/8/layout/cycle5"/>
    <dgm:cxn modelId="{31B2303D-BFEC-45BB-8368-4F3AFEF34E43}" type="presParOf" srcId="{92249235-D72A-4E83-B1FE-DD36178D5B20}" destId="{AB9EF0D1-D42B-4A5E-87FF-138B7D4B5F6B}" srcOrd="4" destOrd="0" presId="urn:microsoft.com/office/officeart/2005/8/layout/cycle5"/>
    <dgm:cxn modelId="{6F2C19A9-DE1B-4870-B4BC-C843F938D962}" type="presParOf" srcId="{92249235-D72A-4E83-B1FE-DD36178D5B20}" destId="{A440EEC7-06B9-4427-B396-E59D3F35709D}" srcOrd="5" destOrd="0" presId="urn:microsoft.com/office/officeart/2005/8/layout/cycle5"/>
    <dgm:cxn modelId="{2B5E0450-8C09-4F78-98F8-9064B12CBD58}" type="presParOf" srcId="{92249235-D72A-4E83-B1FE-DD36178D5B20}" destId="{2F9EF3E6-D000-4FF7-A326-280FA39FB628}" srcOrd="6" destOrd="0" presId="urn:microsoft.com/office/officeart/2005/8/layout/cycle5"/>
    <dgm:cxn modelId="{C78D06D5-CC39-4507-99DD-1D80982A86EA}" type="presParOf" srcId="{92249235-D72A-4E83-B1FE-DD36178D5B20}" destId="{B1DE04E2-583F-448D-8503-F7380D59A19E}" srcOrd="7" destOrd="0" presId="urn:microsoft.com/office/officeart/2005/8/layout/cycle5"/>
    <dgm:cxn modelId="{9AFFF0FA-FFF4-49E2-BEBA-1B452557395A}"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517E494B-8E67-4A15-B089-04BE44D9B3CC}" type="presOf" srcId="{B9B4E897-AF5D-45A9-99A5-2263EE486720}" destId="{1DB33F97-80F0-407A-B39F-C06AD23D35E7}"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5B2EA94A-5B7D-4D00-AABA-1B40AD5E5DD6}" type="presOf" srcId="{0D5E6C14-8D0E-46B4-9293-53BD8423BDD1}" destId="{2F9EF3E6-D000-4FF7-A326-280FA39FB628}" srcOrd="0" destOrd="0" presId="urn:microsoft.com/office/officeart/2005/8/layout/cycle5"/>
    <dgm:cxn modelId="{32D8A52F-0A9F-461A-B8C6-D32BF9EC4C47}" type="presOf" srcId="{57EF84F8-9BFB-46B5-93A5-D363B259B0A1}" destId="{5908111D-560D-4F9E-8B4C-EAA9263E3D89}" srcOrd="0" destOrd="0" presId="urn:microsoft.com/office/officeart/2005/8/layout/cycle5"/>
    <dgm:cxn modelId="{05050D19-8C08-4C00-B652-2DAE04294BF1}" type="presOf" srcId="{B6C2FCD3-745B-4F16-B77A-C826EBF704E6}" destId="{A440EEC7-06B9-4427-B396-E59D3F35709D}" srcOrd="0" destOrd="0" presId="urn:microsoft.com/office/officeart/2005/8/layout/cycle5"/>
    <dgm:cxn modelId="{06B5EE81-D07D-4FFE-9EBA-4C92F6AB5872}" type="presOf" srcId="{03D870C2-6174-4539-A297-A745EAEBB65D}" destId="{92249235-D72A-4E83-B1FE-DD36178D5B20}" srcOrd="0" destOrd="0" presId="urn:microsoft.com/office/officeart/2005/8/layout/cycle5"/>
    <dgm:cxn modelId="{217E8791-41F7-45AA-885A-9676622B13CE}"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1130826F-D23B-47D1-94F2-B6144C9EBE46}" type="presOf" srcId="{FB964910-C38A-42DE-B0AB-0AD428C68734}" destId="{D142B7B9-E0D2-4EAB-BFE4-418F08BAF601}"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2D791E67-7B1D-411E-A4CF-F1554A374683}" type="presParOf" srcId="{92249235-D72A-4E83-B1FE-DD36178D5B20}" destId="{C35199DF-5558-4189-B628-D98F7097A3E2}" srcOrd="0" destOrd="0" presId="urn:microsoft.com/office/officeart/2005/8/layout/cycle5"/>
    <dgm:cxn modelId="{5DD6A2D8-B3F6-4B4A-B60E-13868CD62DF6}" type="presParOf" srcId="{92249235-D72A-4E83-B1FE-DD36178D5B20}" destId="{37E936EB-F07E-4872-B604-1AC95A0CF3DE}" srcOrd="1" destOrd="0" presId="urn:microsoft.com/office/officeart/2005/8/layout/cycle5"/>
    <dgm:cxn modelId="{BAAF5496-5A70-40A0-9B6D-7F650D79B463}" type="presParOf" srcId="{92249235-D72A-4E83-B1FE-DD36178D5B20}" destId="{5908111D-560D-4F9E-8B4C-EAA9263E3D89}" srcOrd="2" destOrd="0" presId="urn:microsoft.com/office/officeart/2005/8/layout/cycle5"/>
    <dgm:cxn modelId="{6614585F-928B-42A1-BF09-133FBBAA1614}" type="presParOf" srcId="{92249235-D72A-4E83-B1FE-DD36178D5B20}" destId="{D142B7B9-E0D2-4EAB-BFE4-418F08BAF601}" srcOrd="3" destOrd="0" presId="urn:microsoft.com/office/officeart/2005/8/layout/cycle5"/>
    <dgm:cxn modelId="{FA5057C3-9159-472B-9D4D-FE999A67079C}" type="presParOf" srcId="{92249235-D72A-4E83-B1FE-DD36178D5B20}" destId="{AB9EF0D1-D42B-4A5E-87FF-138B7D4B5F6B}" srcOrd="4" destOrd="0" presId="urn:microsoft.com/office/officeart/2005/8/layout/cycle5"/>
    <dgm:cxn modelId="{46A729F7-D0C0-470B-9F4E-DC267F95BA25}" type="presParOf" srcId="{92249235-D72A-4E83-B1FE-DD36178D5B20}" destId="{A440EEC7-06B9-4427-B396-E59D3F35709D}" srcOrd="5" destOrd="0" presId="urn:microsoft.com/office/officeart/2005/8/layout/cycle5"/>
    <dgm:cxn modelId="{69A73E10-E880-424A-BF69-B6E7AF4128CB}" type="presParOf" srcId="{92249235-D72A-4E83-B1FE-DD36178D5B20}" destId="{2F9EF3E6-D000-4FF7-A326-280FA39FB628}" srcOrd="6" destOrd="0" presId="urn:microsoft.com/office/officeart/2005/8/layout/cycle5"/>
    <dgm:cxn modelId="{1E9B6E5B-BE50-428C-9507-B8CA4C7F3C20}" type="presParOf" srcId="{92249235-D72A-4E83-B1FE-DD36178D5B20}" destId="{B1DE04E2-583F-448D-8503-F7380D59A19E}" srcOrd="7" destOrd="0" presId="urn:microsoft.com/office/officeart/2005/8/layout/cycle5"/>
    <dgm:cxn modelId="{BE5D8B77-E13F-4E31-A592-955298D4BFF0}"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1B42F894-57A7-44FE-AD47-7B0B534F7403}" type="presOf" srcId="{B9B4E897-AF5D-45A9-99A5-2263EE486720}" destId="{1DB33F97-80F0-407A-B39F-C06AD23D35E7}" srcOrd="0" destOrd="0" presId="urn:microsoft.com/office/officeart/2005/8/layout/cycle5"/>
    <dgm:cxn modelId="{ECC55ACF-5D28-422D-8534-946B73C9FA14}" type="presOf" srcId="{B6C2FCD3-745B-4F16-B77A-C826EBF704E6}" destId="{A440EEC7-06B9-4427-B396-E59D3F35709D}" srcOrd="0" destOrd="0" presId="urn:microsoft.com/office/officeart/2005/8/layout/cycle5"/>
    <dgm:cxn modelId="{5DC48716-12C2-4662-96DF-D967767A11D7}" type="presOf" srcId="{0D5E6C14-8D0E-46B4-9293-53BD8423BDD1}" destId="{2F9EF3E6-D000-4FF7-A326-280FA39FB628}" srcOrd="0" destOrd="0" presId="urn:microsoft.com/office/officeart/2005/8/layout/cycle5"/>
    <dgm:cxn modelId="{75517E13-C82F-43DF-BF84-84B13597A747}" type="presOf" srcId="{FB964910-C38A-42DE-B0AB-0AD428C68734}" destId="{D142B7B9-E0D2-4EAB-BFE4-418F08BAF601}" srcOrd="0" destOrd="0" presId="urn:microsoft.com/office/officeart/2005/8/layout/cycle5"/>
    <dgm:cxn modelId="{89C81999-7517-4495-B3FB-557F1B71D946}" type="presOf" srcId="{67725786-8F96-477D-8D8C-3D3BCB36EB43}" destId="{C35199DF-5558-4189-B628-D98F7097A3E2}" srcOrd="0" destOrd="0" presId="urn:microsoft.com/office/officeart/2005/8/layout/cycle5"/>
    <dgm:cxn modelId="{7D976371-350E-4341-AD56-3E7876C4D972}"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F48C34F7-8062-4F42-BD39-ED9E5E67D482}" type="presOf" srcId="{57EF84F8-9BFB-46B5-93A5-D363B259B0A1}" destId="{5908111D-560D-4F9E-8B4C-EAA9263E3D89}" srcOrd="0" destOrd="0" presId="urn:microsoft.com/office/officeart/2005/8/layout/cycle5"/>
    <dgm:cxn modelId="{BB583A0A-871B-433C-8DC8-ECB9C4A49CC9}" type="presParOf" srcId="{92249235-D72A-4E83-B1FE-DD36178D5B20}" destId="{C35199DF-5558-4189-B628-D98F7097A3E2}" srcOrd="0" destOrd="0" presId="urn:microsoft.com/office/officeart/2005/8/layout/cycle5"/>
    <dgm:cxn modelId="{A0E0DE18-709F-4F01-80D4-807192448C76}" type="presParOf" srcId="{92249235-D72A-4E83-B1FE-DD36178D5B20}" destId="{37E936EB-F07E-4872-B604-1AC95A0CF3DE}" srcOrd="1" destOrd="0" presId="urn:microsoft.com/office/officeart/2005/8/layout/cycle5"/>
    <dgm:cxn modelId="{A9F1E7CC-B387-4493-AA7F-D8D51388D2B4}" type="presParOf" srcId="{92249235-D72A-4E83-B1FE-DD36178D5B20}" destId="{5908111D-560D-4F9E-8B4C-EAA9263E3D89}" srcOrd="2" destOrd="0" presId="urn:microsoft.com/office/officeart/2005/8/layout/cycle5"/>
    <dgm:cxn modelId="{52CED33A-1EBC-4BF9-9D2C-581DFE1BE738}" type="presParOf" srcId="{92249235-D72A-4E83-B1FE-DD36178D5B20}" destId="{D142B7B9-E0D2-4EAB-BFE4-418F08BAF601}" srcOrd="3" destOrd="0" presId="urn:microsoft.com/office/officeart/2005/8/layout/cycle5"/>
    <dgm:cxn modelId="{2661FAFA-9DC6-4166-B7BD-FDF1CAE3B0D5}" type="presParOf" srcId="{92249235-D72A-4E83-B1FE-DD36178D5B20}" destId="{AB9EF0D1-D42B-4A5E-87FF-138B7D4B5F6B}" srcOrd="4" destOrd="0" presId="urn:microsoft.com/office/officeart/2005/8/layout/cycle5"/>
    <dgm:cxn modelId="{66EDA984-2714-4D56-818F-81B17E749D81}" type="presParOf" srcId="{92249235-D72A-4E83-B1FE-DD36178D5B20}" destId="{A440EEC7-06B9-4427-B396-E59D3F35709D}" srcOrd="5" destOrd="0" presId="urn:microsoft.com/office/officeart/2005/8/layout/cycle5"/>
    <dgm:cxn modelId="{B048F21D-DF4A-4EC1-8F63-65D0FF1BCD32}" type="presParOf" srcId="{92249235-D72A-4E83-B1FE-DD36178D5B20}" destId="{2F9EF3E6-D000-4FF7-A326-280FA39FB628}" srcOrd="6" destOrd="0" presId="urn:microsoft.com/office/officeart/2005/8/layout/cycle5"/>
    <dgm:cxn modelId="{30DB9DD7-7B04-4CE9-A280-3142EE06DF49}" type="presParOf" srcId="{92249235-D72A-4E83-B1FE-DD36178D5B20}" destId="{B1DE04E2-583F-448D-8503-F7380D59A19E}" srcOrd="7" destOrd="0" presId="urn:microsoft.com/office/officeart/2005/8/layout/cycle5"/>
    <dgm:cxn modelId="{63B4756F-8BF3-487A-91B2-26CB2D9094A4}"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Reward</a:t>
          </a:r>
          <a:endParaRPr lang="en-US" dirty="0">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Risk</a:t>
          </a:r>
          <a:endParaRPr lang="en-US" dirty="0">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Mitigation</a:t>
          </a:r>
          <a:endParaRPr lang="en-US" dirty="0">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732A9370-ACF6-4047-8AB4-F55ABAB0C5C1}" type="presOf" srcId="{B6C2FCD3-745B-4F16-B77A-C826EBF704E6}" destId="{A440EEC7-06B9-4427-B396-E59D3F35709D}"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F92E2889-48E4-4D99-A787-4B7F8E0E9522}" type="presOf" srcId="{67725786-8F96-477D-8D8C-3D3BCB36EB43}" destId="{C35199DF-5558-4189-B628-D98F7097A3E2}" srcOrd="0" destOrd="0" presId="urn:microsoft.com/office/officeart/2005/8/layout/cycle5"/>
    <dgm:cxn modelId="{CDBFCCB8-E58B-4832-B5C6-C8E7A99A8373}" type="presOf" srcId="{03D870C2-6174-4539-A297-A745EAEBB65D}" destId="{92249235-D72A-4E83-B1FE-DD36178D5B20}" srcOrd="0" destOrd="0" presId="urn:microsoft.com/office/officeart/2005/8/layout/cycle5"/>
    <dgm:cxn modelId="{5DC8EA09-7985-4C37-9434-31DB4FAD2F22}" type="presOf" srcId="{0D5E6C14-8D0E-46B4-9293-53BD8423BDD1}" destId="{2F9EF3E6-D000-4FF7-A326-280FA39FB628}" srcOrd="0" destOrd="0" presId="urn:microsoft.com/office/officeart/2005/8/layout/cycle5"/>
    <dgm:cxn modelId="{19AF99CC-099E-452A-ACD4-1F653B09D7C2}" type="presOf" srcId="{FB964910-C38A-42DE-B0AB-0AD428C68734}" destId="{D142B7B9-E0D2-4EAB-BFE4-418F08BAF601}"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8D18F9A9-69EF-4E2E-91BD-FB3AE585906A}" type="presOf" srcId="{57EF84F8-9BFB-46B5-93A5-D363B259B0A1}" destId="{5908111D-560D-4F9E-8B4C-EAA9263E3D89}" srcOrd="0" destOrd="0" presId="urn:microsoft.com/office/officeart/2005/8/layout/cycle5"/>
    <dgm:cxn modelId="{055A8F2C-6625-4F5A-AFEE-63EFCDA396C5}" type="presOf" srcId="{B9B4E897-AF5D-45A9-99A5-2263EE486720}" destId="{1DB33F97-80F0-407A-B39F-C06AD23D35E7}"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B988E03B-8BD0-4D49-8368-F3FD93827D0C}" type="presParOf" srcId="{92249235-D72A-4E83-B1FE-DD36178D5B20}" destId="{C35199DF-5558-4189-B628-D98F7097A3E2}" srcOrd="0" destOrd="0" presId="urn:microsoft.com/office/officeart/2005/8/layout/cycle5"/>
    <dgm:cxn modelId="{9FFF36BD-ABB9-48C8-8BAF-D9DF34B9098A}" type="presParOf" srcId="{92249235-D72A-4E83-B1FE-DD36178D5B20}" destId="{37E936EB-F07E-4872-B604-1AC95A0CF3DE}" srcOrd="1" destOrd="0" presId="urn:microsoft.com/office/officeart/2005/8/layout/cycle5"/>
    <dgm:cxn modelId="{45EBEC35-6F58-49A5-AB65-ACC0ACDA4BD1}" type="presParOf" srcId="{92249235-D72A-4E83-B1FE-DD36178D5B20}" destId="{5908111D-560D-4F9E-8B4C-EAA9263E3D89}" srcOrd="2" destOrd="0" presId="urn:microsoft.com/office/officeart/2005/8/layout/cycle5"/>
    <dgm:cxn modelId="{CC994D0A-90D2-45C4-8860-E78A86C5C2CD}" type="presParOf" srcId="{92249235-D72A-4E83-B1FE-DD36178D5B20}" destId="{D142B7B9-E0D2-4EAB-BFE4-418F08BAF601}" srcOrd="3" destOrd="0" presId="urn:microsoft.com/office/officeart/2005/8/layout/cycle5"/>
    <dgm:cxn modelId="{9130E54C-1523-4208-8A24-D806A0FDA4EA}" type="presParOf" srcId="{92249235-D72A-4E83-B1FE-DD36178D5B20}" destId="{AB9EF0D1-D42B-4A5E-87FF-138B7D4B5F6B}" srcOrd="4" destOrd="0" presId="urn:microsoft.com/office/officeart/2005/8/layout/cycle5"/>
    <dgm:cxn modelId="{AE5E9508-ACBB-42A7-A72C-EB42C485AC74}" type="presParOf" srcId="{92249235-D72A-4E83-B1FE-DD36178D5B20}" destId="{A440EEC7-06B9-4427-B396-E59D3F35709D}" srcOrd="5" destOrd="0" presId="urn:microsoft.com/office/officeart/2005/8/layout/cycle5"/>
    <dgm:cxn modelId="{680F2A9F-5DEC-4FA0-B8AA-5889E487E4D1}" type="presParOf" srcId="{92249235-D72A-4E83-B1FE-DD36178D5B20}" destId="{2F9EF3E6-D000-4FF7-A326-280FA39FB628}" srcOrd="6" destOrd="0" presId="urn:microsoft.com/office/officeart/2005/8/layout/cycle5"/>
    <dgm:cxn modelId="{63C9A4DC-6A23-42DA-9CF0-BD256E98A342}" type="presParOf" srcId="{92249235-D72A-4E83-B1FE-DD36178D5B20}" destId="{B1DE04E2-583F-448D-8503-F7380D59A19E}" srcOrd="7" destOrd="0" presId="urn:microsoft.com/office/officeart/2005/8/layout/cycle5"/>
    <dgm:cxn modelId="{DDE7F7F1-8123-4786-AC06-A62ACD3B21BC}"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ED7AF71E-68D3-4FF7-8034-E5435BD33948}" type="presOf" srcId="{FB964910-C38A-42DE-B0AB-0AD428C68734}" destId="{D142B7B9-E0D2-4EAB-BFE4-418F08BAF601}"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B70F0477-9599-42C4-A619-3F73BEAC8F0B}" type="presOf" srcId="{B6C2FCD3-745B-4F16-B77A-C826EBF704E6}" destId="{A440EEC7-06B9-4427-B396-E59D3F35709D}" srcOrd="0" destOrd="0" presId="urn:microsoft.com/office/officeart/2005/8/layout/cycle5"/>
    <dgm:cxn modelId="{B0148A51-7201-4ECD-A534-0763E102D5AE}" type="presOf" srcId="{B9B4E897-AF5D-45A9-99A5-2263EE486720}" destId="{1DB33F97-80F0-407A-B39F-C06AD23D35E7}"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1C976A12-17E0-4C89-97AE-B55CA5BE1281}" type="presOf" srcId="{03D870C2-6174-4539-A297-A745EAEBB65D}" destId="{92249235-D72A-4E83-B1FE-DD36178D5B20}" srcOrd="0" destOrd="0" presId="urn:microsoft.com/office/officeart/2005/8/layout/cycle5"/>
    <dgm:cxn modelId="{1EF71600-D08F-4DE9-8F50-E9B76EDEDE82}" type="presOf" srcId="{57EF84F8-9BFB-46B5-93A5-D363B259B0A1}" destId="{5908111D-560D-4F9E-8B4C-EAA9263E3D89}" srcOrd="0" destOrd="0" presId="urn:microsoft.com/office/officeart/2005/8/layout/cycle5"/>
    <dgm:cxn modelId="{E197FDEB-17BE-439E-939B-F2733571235B}" type="presOf" srcId="{0D5E6C14-8D0E-46B4-9293-53BD8423BDD1}" destId="{2F9EF3E6-D000-4FF7-A326-280FA39FB628}" srcOrd="0" destOrd="0" presId="urn:microsoft.com/office/officeart/2005/8/layout/cycle5"/>
    <dgm:cxn modelId="{DBFD13E7-E851-42F3-A850-87A02714EF40}" type="presOf" srcId="{67725786-8F96-477D-8D8C-3D3BCB36EB43}" destId="{C35199DF-5558-4189-B628-D98F7097A3E2}"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5007D2B6-DEA0-46E5-8240-F4635D7EF0CF}" type="presParOf" srcId="{92249235-D72A-4E83-B1FE-DD36178D5B20}" destId="{C35199DF-5558-4189-B628-D98F7097A3E2}" srcOrd="0" destOrd="0" presId="urn:microsoft.com/office/officeart/2005/8/layout/cycle5"/>
    <dgm:cxn modelId="{AC2A4376-023D-4532-9138-1FC49C1032D5}" type="presParOf" srcId="{92249235-D72A-4E83-B1FE-DD36178D5B20}" destId="{37E936EB-F07E-4872-B604-1AC95A0CF3DE}" srcOrd="1" destOrd="0" presId="urn:microsoft.com/office/officeart/2005/8/layout/cycle5"/>
    <dgm:cxn modelId="{073B4AE4-3F26-40AD-9672-AD0C5BE2A4C4}" type="presParOf" srcId="{92249235-D72A-4E83-B1FE-DD36178D5B20}" destId="{5908111D-560D-4F9E-8B4C-EAA9263E3D89}" srcOrd="2" destOrd="0" presId="urn:microsoft.com/office/officeart/2005/8/layout/cycle5"/>
    <dgm:cxn modelId="{F28AA1A2-A6D8-44CE-ADB9-B7A58F584029}" type="presParOf" srcId="{92249235-D72A-4E83-B1FE-DD36178D5B20}" destId="{D142B7B9-E0D2-4EAB-BFE4-418F08BAF601}" srcOrd="3" destOrd="0" presId="urn:microsoft.com/office/officeart/2005/8/layout/cycle5"/>
    <dgm:cxn modelId="{027811F1-958D-41CD-A819-A4F2806B07D3}" type="presParOf" srcId="{92249235-D72A-4E83-B1FE-DD36178D5B20}" destId="{AB9EF0D1-D42B-4A5E-87FF-138B7D4B5F6B}" srcOrd="4" destOrd="0" presId="urn:microsoft.com/office/officeart/2005/8/layout/cycle5"/>
    <dgm:cxn modelId="{7F951EDA-0880-44D0-AC94-83F0DEEC5A88}" type="presParOf" srcId="{92249235-D72A-4E83-B1FE-DD36178D5B20}" destId="{A440EEC7-06B9-4427-B396-E59D3F35709D}" srcOrd="5" destOrd="0" presId="urn:microsoft.com/office/officeart/2005/8/layout/cycle5"/>
    <dgm:cxn modelId="{2B053E07-718E-4B56-8724-FE4F327A8913}" type="presParOf" srcId="{92249235-D72A-4E83-B1FE-DD36178D5B20}" destId="{2F9EF3E6-D000-4FF7-A326-280FA39FB628}" srcOrd="6" destOrd="0" presId="urn:microsoft.com/office/officeart/2005/8/layout/cycle5"/>
    <dgm:cxn modelId="{665A7213-C411-4A5C-88C4-DF078D82A7A6}" type="presParOf" srcId="{92249235-D72A-4E83-B1FE-DD36178D5B20}" destId="{B1DE04E2-583F-448D-8503-F7380D59A19E}" srcOrd="7" destOrd="0" presId="urn:microsoft.com/office/officeart/2005/8/layout/cycle5"/>
    <dgm:cxn modelId="{52E2A3C6-34A3-40C7-B33C-758D41F4C99E}"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9A991C19-311D-4B2A-9EA1-65E87E0F2EB6}" type="presOf" srcId="{03D870C2-6174-4539-A297-A745EAEBB65D}" destId="{92249235-D72A-4E83-B1FE-DD36178D5B20}" srcOrd="0" destOrd="0" presId="urn:microsoft.com/office/officeart/2005/8/layout/cycle5"/>
    <dgm:cxn modelId="{9A57307E-2FB9-4A81-96AE-CFB230C69EB2}" type="presOf" srcId="{B9B4E897-AF5D-45A9-99A5-2263EE486720}" destId="{1DB33F97-80F0-407A-B39F-C06AD23D35E7}" srcOrd="0" destOrd="0" presId="urn:microsoft.com/office/officeart/2005/8/layout/cycle5"/>
    <dgm:cxn modelId="{E5167BA2-85FD-4A93-B2E3-F21FA1F28D80}" type="presOf" srcId="{67725786-8F96-477D-8D8C-3D3BCB36EB43}" destId="{C35199DF-5558-4189-B628-D98F7097A3E2}" srcOrd="0" destOrd="0" presId="urn:microsoft.com/office/officeart/2005/8/layout/cycle5"/>
    <dgm:cxn modelId="{1134E395-3668-470B-A4E7-E06C567CCA7C}"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9B0EB931-2085-4838-8C8F-D15D5A9C528A}" type="presOf" srcId="{0D5E6C14-8D0E-46B4-9293-53BD8423BDD1}" destId="{2F9EF3E6-D000-4FF7-A326-280FA39FB628}" srcOrd="0" destOrd="0" presId="urn:microsoft.com/office/officeart/2005/8/layout/cycle5"/>
    <dgm:cxn modelId="{F7AC59F8-0A03-417A-A21A-4A5301E20B0C}" type="presOf" srcId="{FB964910-C38A-42DE-B0AB-0AD428C68734}" destId="{D142B7B9-E0D2-4EAB-BFE4-418F08BAF601}" srcOrd="0" destOrd="0" presId="urn:microsoft.com/office/officeart/2005/8/layout/cycle5"/>
    <dgm:cxn modelId="{2EAE618E-946D-4879-880D-890C96C5C19F}" type="presOf" srcId="{57EF84F8-9BFB-46B5-93A5-D363B259B0A1}" destId="{5908111D-560D-4F9E-8B4C-EAA9263E3D89}"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48098F72-A81B-4D65-BA8A-AD8023BDA926}" type="presParOf" srcId="{92249235-D72A-4E83-B1FE-DD36178D5B20}" destId="{C35199DF-5558-4189-B628-D98F7097A3E2}" srcOrd="0" destOrd="0" presId="urn:microsoft.com/office/officeart/2005/8/layout/cycle5"/>
    <dgm:cxn modelId="{FC747894-097B-4ABD-856B-743D16DC1FCF}" type="presParOf" srcId="{92249235-D72A-4E83-B1FE-DD36178D5B20}" destId="{37E936EB-F07E-4872-B604-1AC95A0CF3DE}" srcOrd="1" destOrd="0" presId="urn:microsoft.com/office/officeart/2005/8/layout/cycle5"/>
    <dgm:cxn modelId="{8FAFA7C8-014A-4577-A16B-A461E9011625}" type="presParOf" srcId="{92249235-D72A-4E83-B1FE-DD36178D5B20}" destId="{5908111D-560D-4F9E-8B4C-EAA9263E3D89}" srcOrd="2" destOrd="0" presId="urn:microsoft.com/office/officeart/2005/8/layout/cycle5"/>
    <dgm:cxn modelId="{FBA28DB1-5B11-4F63-8899-4B29C67BDC8B}" type="presParOf" srcId="{92249235-D72A-4E83-B1FE-DD36178D5B20}" destId="{D142B7B9-E0D2-4EAB-BFE4-418F08BAF601}" srcOrd="3" destOrd="0" presId="urn:microsoft.com/office/officeart/2005/8/layout/cycle5"/>
    <dgm:cxn modelId="{E26541C9-4474-45B9-9B5E-817ED2D1CB1F}" type="presParOf" srcId="{92249235-D72A-4E83-B1FE-DD36178D5B20}" destId="{AB9EF0D1-D42B-4A5E-87FF-138B7D4B5F6B}" srcOrd="4" destOrd="0" presId="urn:microsoft.com/office/officeart/2005/8/layout/cycle5"/>
    <dgm:cxn modelId="{B52126D0-C0C2-4D0C-AD0D-E403BCAA672E}" type="presParOf" srcId="{92249235-D72A-4E83-B1FE-DD36178D5B20}" destId="{A440EEC7-06B9-4427-B396-E59D3F35709D}" srcOrd="5" destOrd="0" presId="urn:microsoft.com/office/officeart/2005/8/layout/cycle5"/>
    <dgm:cxn modelId="{D0BB2A99-2DC2-410A-B1E4-34A45C38B3C8}" type="presParOf" srcId="{92249235-D72A-4E83-B1FE-DD36178D5B20}" destId="{2F9EF3E6-D000-4FF7-A326-280FA39FB628}" srcOrd="6" destOrd="0" presId="urn:microsoft.com/office/officeart/2005/8/layout/cycle5"/>
    <dgm:cxn modelId="{789272D4-E041-4786-8FD7-29D6524FFF88}" type="presParOf" srcId="{92249235-D72A-4E83-B1FE-DD36178D5B20}" destId="{B1DE04E2-583F-448D-8503-F7380D59A19E}" srcOrd="7" destOrd="0" presId="urn:microsoft.com/office/officeart/2005/8/layout/cycle5"/>
    <dgm:cxn modelId="{2EBC0DDF-53C0-4B21-B364-1A3C175E46AA}"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E106A4F-6615-4682-86E5-E92E21693E60}" srcId="{03D870C2-6174-4539-A297-A745EAEBB65D}" destId="{67725786-8F96-477D-8D8C-3D3BCB36EB43}" srcOrd="0" destOrd="0" parTransId="{5FB220B1-6872-47BC-A884-620BE358CDEB}" sibTransId="{57EF84F8-9BFB-46B5-93A5-D363B259B0A1}"/>
    <dgm:cxn modelId="{6116CC0C-E189-4A19-B36C-C71C2510331A}" type="presOf" srcId="{0D5E6C14-8D0E-46B4-9293-53BD8423BDD1}" destId="{2F9EF3E6-D000-4FF7-A326-280FA39FB628}" srcOrd="0" destOrd="0" presId="urn:microsoft.com/office/officeart/2005/8/layout/cycle5"/>
    <dgm:cxn modelId="{4509D340-A575-4AE6-818B-DA7980079B8A}" type="presOf" srcId="{57EF84F8-9BFB-46B5-93A5-D363B259B0A1}" destId="{5908111D-560D-4F9E-8B4C-EAA9263E3D89}" srcOrd="0" destOrd="0" presId="urn:microsoft.com/office/officeart/2005/8/layout/cycle5"/>
    <dgm:cxn modelId="{916514F9-01A5-4F16-8108-8A2DC7057180}" type="presOf" srcId="{B9B4E897-AF5D-45A9-99A5-2263EE486720}" destId="{1DB33F97-80F0-407A-B39F-C06AD23D35E7}" srcOrd="0" destOrd="0" presId="urn:microsoft.com/office/officeart/2005/8/layout/cycle5"/>
    <dgm:cxn modelId="{E001FCF4-7A2A-4842-BBAA-4339A4B7B3A0}" type="presOf" srcId="{67725786-8F96-477D-8D8C-3D3BCB36EB43}" destId="{C35199DF-5558-4189-B628-D98F7097A3E2}" srcOrd="0" destOrd="0" presId="urn:microsoft.com/office/officeart/2005/8/layout/cycle5"/>
    <dgm:cxn modelId="{29EAA883-C56D-4A35-8B82-6EA366F8AAD7}" type="presOf" srcId="{B6C2FCD3-745B-4F16-B77A-C826EBF704E6}" destId="{A440EEC7-06B9-4427-B396-E59D3F35709D}" srcOrd="0" destOrd="0" presId="urn:microsoft.com/office/officeart/2005/8/layout/cycle5"/>
    <dgm:cxn modelId="{364FD848-3A17-4455-BEA2-CCD6A9C01E79}" type="presOf" srcId="{03D870C2-6174-4539-A297-A745EAEBB65D}" destId="{92249235-D72A-4E83-B1FE-DD36178D5B20}" srcOrd="0" destOrd="0" presId="urn:microsoft.com/office/officeart/2005/8/layout/cycle5"/>
    <dgm:cxn modelId="{89AA98FF-C9DC-49E6-8DEC-623A87215658}" type="presOf" srcId="{FB964910-C38A-42DE-B0AB-0AD428C68734}" destId="{D142B7B9-E0D2-4EAB-BFE4-418F08BAF601}"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D2AF0571-9190-4B84-8954-DDCB02AB616E}" type="presParOf" srcId="{92249235-D72A-4E83-B1FE-DD36178D5B20}" destId="{C35199DF-5558-4189-B628-D98F7097A3E2}" srcOrd="0" destOrd="0" presId="urn:microsoft.com/office/officeart/2005/8/layout/cycle5"/>
    <dgm:cxn modelId="{A6577AE2-782C-4C96-B012-91C1B9FB635B}" type="presParOf" srcId="{92249235-D72A-4E83-B1FE-DD36178D5B20}" destId="{37E936EB-F07E-4872-B604-1AC95A0CF3DE}" srcOrd="1" destOrd="0" presId="urn:microsoft.com/office/officeart/2005/8/layout/cycle5"/>
    <dgm:cxn modelId="{1BE5967F-B981-4697-919A-3CABA2FF27A7}" type="presParOf" srcId="{92249235-D72A-4E83-B1FE-DD36178D5B20}" destId="{5908111D-560D-4F9E-8B4C-EAA9263E3D89}" srcOrd="2" destOrd="0" presId="urn:microsoft.com/office/officeart/2005/8/layout/cycle5"/>
    <dgm:cxn modelId="{D02D03A0-4D0A-4DA7-86F5-3FFD91D510A7}" type="presParOf" srcId="{92249235-D72A-4E83-B1FE-DD36178D5B20}" destId="{D142B7B9-E0D2-4EAB-BFE4-418F08BAF601}" srcOrd="3" destOrd="0" presId="urn:microsoft.com/office/officeart/2005/8/layout/cycle5"/>
    <dgm:cxn modelId="{36D79C6F-0980-4D8F-A2AF-75ACF0FB71E1}" type="presParOf" srcId="{92249235-D72A-4E83-B1FE-DD36178D5B20}" destId="{AB9EF0D1-D42B-4A5E-87FF-138B7D4B5F6B}" srcOrd="4" destOrd="0" presId="urn:microsoft.com/office/officeart/2005/8/layout/cycle5"/>
    <dgm:cxn modelId="{DB5D9F7B-09C6-478A-B776-52F2A266F3F6}" type="presParOf" srcId="{92249235-D72A-4E83-B1FE-DD36178D5B20}" destId="{A440EEC7-06B9-4427-B396-E59D3F35709D}" srcOrd="5" destOrd="0" presId="urn:microsoft.com/office/officeart/2005/8/layout/cycle5"/>
    <dgm:cxn modelId="{B0044A5F-7E00-45FE-8455-FAC6FBAF96D6}" type="presParOf" srcId="{92249235-D72A-4E83-B1FE-DD36178D5B20}" destId="{2F9EF3E6-D000-4FF7-A326-280FA39FB628}" srcOrd="6" destOrd="0" presId="urn:microsoft.com/office/officeart/2005/8/layout/cycle5"/>
    <dgm:cxn modelId="{9C47A0C5-7CCB-4209-B83A-DA504CD6C875}" type="presParOf" srcId="{92249235-D72A-4E83-B1FE-DD36178D5B20}" destId="{B1DE04E2-583F-448D-8503-F7380D59A19E}" srcOrd="7" destOrd="0" presId="urn:microsoft.com/office/officeart/2005/8/layout/cycle5"/>
    <dgm:cxn modelId="{1F2BFF00-A8F1-4268-8E7E-3ECAA2FB500A}"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65CBDADC-47D6-4864-B61D-FFA7DE499470}" type="presOf" srcId="{0D5E6C14-8D0E-46B4-9293-53BD8423BDD1}" destId="{2F9EF3E6-D000-4FF7-A326-280FA39FB628}" srcOrd="0" destOrd="0" presId="urn:microsoft.com/office/officeart/2005/8/layout/cycle5"/>
    <dgm:cxn modelId="{4CB6B7EB-83AE-402D-82E0-F8D5C5888D91}" type="presOf" srcId="{03D870C2-6174-4539-A297-A745EAEBB65D}" destId="{92249235-D72A-4E83-B1FE-DD36178D5B20}" srcOrd="0" destOrd="0" presId="urn:microsoft.com/office/officeart/2005/8/layout/cycle5"/>
    <dgm:cxn modelId="{284314EE-7717-4273-92B9-C1A1F3BE75DB}" type="presOf" srcId="{B9B4E897-AF5D-45A9-99A5-2263EE486720}" destId="{1DB33F97-80F0-407A-B39F-C06AD23D35E7}" srcOrd="0" destOrd="0" presId="urn:microsoft.com/office/officeart/2005/8/layout/cycle5"/>
    <dgm:cxn modelId="{3F570B2E-A31A-41F6-834B-A850A8F5D3AF}" type="presOf" srcId="{67725786-8F96-477D-8D8C-3D3BCB36EB43}" destId="{C35199DF-5558-4189-B628-D98F7097A3E2}" srcOrd="0" destOrd="0" presId="urn:microsoft.com/office/officeart/2005/8/layout/cycle5"/>
    <dgm:cxn modelId="{17AAE66B-DB33-433B-8B2A-A30CC3C019F2}" type="presOf" srcId="{B6C2FCD3-745B-4F16-B77A-C826EBF704E6}" destId="{A440EEC7-06B9-4427-B396-E59D3F35709D}" srcOrd="0" destOrd="0" presId="urn:microsoft.com/office/officeart/2005/8/layout/cycle5"/>
    <dgm:cxn modelId="{67FA124C-B4F2-4877-A540-FA93654F906B}" type="presOf" srcId="{57EF84F8-9BFB-46B5-93A5-D363B259B0A1}" destId="{5908111D-560D-4F9E-8B4C-EAA9263E3D89}" srcOrd="0" destOrd="0" presId="urn:microsoft.com/office/officeart/2005/8/layout/cycle5"/>
    <dgm:cxn modelId="{14ECBF1F-0403-4F71-801F-642963D4A96B}" type="presOf" srcId="{FB964910-C38A-42DE-B0AB-0AD428C68734}" destId="{D142B7B9-E0D2-4EAB-BFE4-418F08BAF601}"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37F7CE9D-5E1B-403D-B840-A9187CE40FFD}" srcId="{03D870C2-6174-4539-A297-A745EAEBB65D}" destId="{FB964910-C38A-42DE-B0AB-0AD428C68734}" srcOrd="1" destOrd="0" parTransId="{D9194330-333E-4207-9936-F6AECB3BC371}" sibTransId="{B6C2FCD3-745B-4F16-B77A-C826EBF704E6}"/>
    <dgm:cxn modelId="{D7D122A8-82D6-4BDE-AAB7-86B87E50F357}" type="presParOf" srcId="{92249235-D72A-4E83-B1FE-DD36178D5B20}" destId="{C35199DF-5558-4189-B628-D98F7097A3E2}" srcOrd="0" destOrd="0" presId="urn:microsoft.com/office/officeart/2005/8/layout/cycle5"/>
    <dgm:cxn modelId="{208F27EF-C730-42AE-BE23-9CFE1736CB66}" type="presParOf" srcId="{92249235-D72A-4E83-B1FE-DD36178D5B20}" destId="{37E936EB-F07E-4872-B604-1AC95A0CF3DE}" srcOrd="1" destOrd="0" presId="urn:microsoft.com/office/officeart/2005/8/layout/cycle5"/>
    <dgm:cxn modelId="{FDD1FF96-69CF-4123-A759-53B151A6425D}" type="presParOf" srcId="{92249235-D72A-4E83-B1FE-DD36178D5B20}" destId="{5908111D-560D-4F9E-8B4C-EAA9263E3D89}" srcOrd="2" destOrd="0" presId="urn:microsoft.com/office/officeart/2005/8/layout/cycle5"/>
    <dgm:cxn modelId="{49AF8D10-F5F7-4835-A04E-E5C8C9F72C8A}" type="presParOf" srcId="{92249235-D72A-4E83-B1FE-DD36178D5B20}" destId="{D142B7B9-E0D2-4EAB-BFE4-418F08BAF601}" srcOrd="3" destOrd="0" presId="urn:microsoft.com/office/officeart/2005/8/layout/cycle5"/>
    <dgm:cxn modelId="{7DA6B1CC-99B4-4422-B060-1176432B7ADF}" type="presParOf" srcId="{92249235-D72A-4E83-B1FE-DD36178D5B20}" destId="{AB9EF0D1-D42B-4A5E-87FF-138B7D4B5F6B}" srcOrd="4" destOrd="0" presId="urn:microsoft.com/office/officeart/2005/8/layout/cycle5"/>
    <dgm:cxn modelId="{0B528B47-22AE-496A-9F93-A07591165135}" type="presParOf" srcId="{92249235-D72A-4E83-B1FE-DD36178D5B20}" destId="{A440EEC7-06B9-4427-B396-E59D3F35709D}" srcOrd="5" destOrd="0" presId="urn:microsoft.com/office/officeart/2005/8/layout/cycle5"/>
    <dgm:cxn modelId="{6DE495A0-DD13-41A7-8131-B73A7E298AE4}" type="presParOf" srcId="{92249235-D72A-4E83-B1FE-DD36178D5B20}" destId="{2F9EF3E6-D000-4FF7-A326-280FA39FB628}" srcOrd="6" destOrd="0" presId="urn:microsoft.com/office/officeart/2005/8/layout/cycle5"/>
    <dgm:cxn modelId="{B225EFFA-32E7-43B8-BA69-64DB37A5C9D9}" type="presParOf" srcId="{92249235-D72A-4E83-B1FE-DD36178D5B20}" destId="{B1DE04E2-583F-448D-8503-F7380D59A19E}" srcOrd="7" destOrd="0" presId="urn:microsoft.com/office/officeart/2005/8/layout/cycle5"/>
    <dgm:cxn modelId="{35F24634-86D6-4379-9104-CFC9718F6A71}"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497C9A7-C809-4F93-8AE3-5148D10936CA}" type="presOf" srcId="{FB964910-C38A-42DE-B0AB-0AD428C68734}" destId="{D142B7B9-E0D2-4EAB-BFE4-418F08BAF601}" srcOrd="0" destOrd="0" presId="urn:microsoft.com/office/officeart/2005/8/layout/cycle5"/>
    <dgm:cxn modelId="{618BF776-3C22-4630-B79C-274173D7DCE6}" type="presOf" srcId="{03D870C2-6174-4539-A297-A745EAEBB65D}" destId="{92249235-D72A-4E83-B1FE-DD36178D5B20}" srcOrd="0" destOrd="0" presId="urn:microsoft.com/office/officeart/2005/8/layout/cycle5"/>
    <dgm:cxn modelId="{0FE5796C-8099-4E1C-951D-858A97C6B891}" type="presOf" srcId="{0D5E6C14-8D0E-46B4-9293-53BD8423BDD1}" destId="{2F9EF3E6-D000-4FF7-A326-280FA39FB628}" srcOrd="0" destOrd="0" presId="urn:microsoft.com/office/officeart/2005/8/layout/cycle5"/>
    <dgm:cxn modelId="{9060D22F-F180-434F-B03A-0273788A5134}" type="presOf" srcId="{B9B4E897-AF5D-45A9-99A5-2263EE486720}" destId="{1DB33F97-80F0-407A-B39F-C06AD23D35E7}" srcOrd="0" destOrd="0" presId="urn:microsoft.com/office/officeart/2005/8/layout/cycle5"/>
    <dgm:cxn modelId="{214DB253-70CF-4099-9BE9-8D63F77E5B4A}" type="presOf" srcId="{B6C2FCD3-745B-4F16-B77A-C826EBF704E6}" destId="{A440EEC7-06B9-4427-B396-E59D3F35709D}" srcOrd="0" destOrd="0" presId="urn:microsoft.com/office/officeart/2005/8/layout/cycle5"/>
    <dgm:cxn modelId="{AED37700-CE17-452A-B049-3193A2DC41E6}"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E2BF0BCB-04BA-445D-9166-E9E7A2A388EA}" type="presOf" srcId="{57EF84F8-9BFB-46B5-93A5-D363B259B0A1}" destId="{5908111D-560D-4F9E-8B4C-EAA9263E3D89}" srcOrd="0" destOrd="0" presId="urn:microsoft.com/office/officeart/2005/8/layout/cycle5"/>
    <dgm:cxn modelId="{3D3893DD-DEBE-46BA-8730-AD56F3AF6A58}" type="presParOf" srcId="{92249235-D72A-4E83-B1FE-DD36178D5B20}" destId="{C35199DF-5558-4189-B628-D98F7097A3E2}" srcOrd="0" destOrd="0" presId="urn:microsoft.com/office/officeart/2005/8/layout/cycle5"/>
    <dgm:cxn modelId="{2B76E8E0-F298-4164-A0B7-30A5C8D784C2}" type="presParOf" srcId="{92249235-D72A-4E83-B1FE-DD36178D5B20}" destId="{37E936EB-F07E-4872-B604-1AC95A0CF3DE}" srcOrd="1" destOrd="0" presId="urn:microsoft.com/office/officeart/2005/8/layout/cycle5"/>
    <dgm:cxn modelId="{738EE6E8-D101-4D27-9B74-CFD77167E1C9}" type="presParOf" srcId="{92249235-D72A-4E83-B1FE-DD36178D5B20}" destId="{5908111D-560D-4F9E-8B4C-EAA9263E3D89}" srcOrd="2" destOrd="0" presId="urn:microsoft.com/office/officeart/2005/8/layout/cycle5"/>
    <dgm:cxn modelId="{D9408C53-139B-4FE5-98AE-CCEF2D25CEE6}" type="presParOf" srcId="{92249235-D72A-4E83-B1FE-DD36178D5B20}" destId="{D142B7B9-E0D2-4EAB-BFE4-418F08BAF601}" srcOrd="3" destOrd="0" presId="urn:microsoft.com/office/officeart/2005/8/layout/cycle5"/>
    <dgm:cxn modelId="{2296FCAF-3673-4F36-9423-98374DD8B027}" type="presParOf" srcId="{92249235-D72A-4E83-B1FE-DD36178D5B20}" destId="{AB9EF0D1-D42B-4A5E-87FF-138B7D4B5F6B}" srcOrd="4" destOrd="0" presId="urn:microsoft.com/office/officeart/2005/8/layout/cycle5"/>
    <dgm:cxn modelId="{6404FBFF-6D04-47AA-981C-2FBC07A79990}" type="presParOf" srcId="{92249235-D72A-4E83-B1FE-DD36178D5B20}" destId="{A440EEC7-06B9-4427-B396-E59D3F35709D}" srcOrd="5" destOrd="0" presId="urn:microsoft.com/office/officeart/2005/8/layout/cycle5"/>
    <dgm:cxn modelId="{2B23CDDF-9910-49CD-99D6-B2B20EAA19DB}" type="presParOf" srcId="{92249235-D72A-4E83-B1FE-DD36178D5B20}" destId="{2F9EF3E6-D000-4FF7-A326-280FA39FB628}" srcOrd="6" destOrd="0" presId="urn:microsoft.com/office/officeart/2005/8/layout/cycle5"/>
    <dgm:cxn modelId="{44419FC7-3362-43D6-8C41-45A10FAC2094}" type="presParOf" srcId="{92249235-D72A-4E83-B1FE-DD36178D5B20}" destId="{B1DE04E2-583F-448D-8503-F7380D59A19E}" srcOrd="7" destOrd="0" presId="urn:microsoft.com/office/officeart/2005/8/layout/cycle5"/>
    <dgm:cxn modelId="{D98BB434-6012-4320-B65E-F56DCF2BC94F}"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8003B6F8-DF84-4DA2-B1C9-6FC0A5B48F3A}" type="presOf" srcId="{57EF84F8-9BFB-46B5-93A5-D363B259B0A1}" destId="{5908111D-560D-4F9E-8B4C-EAA9263E3D89}"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121D7312-0342-47F9-98B1-AA5A0B5377A3}" type="presOf" srcId="{67725786-8F96-477D-8D8C-3D3BCB36EB43}" destId="{C35199DF-5558-4189-B628-D98F7097A3E2}" srcOrd="0" destOrd="0" presId="urn:microsoft.com/office/officeart/2005/8/layout/cycle5"/>
    <dgm:cxn modelId="{CF196CE0-BA0D-4120-AC67-E21B1ABA1B0A}" type="presOf" srcId="{B9B4E897-AF5D-45A9-99A5-2263EE486720}" destId="{1DB33F97-80F0-407A-B39F-C06AD23D35E7}" srcOrd="0" destOrd="0" presId="urn:microsoft.com/office/officeart/2005/8/layout/cycle5"/>
    <dgm:cxn modelId="{80A528E3-4C31-4F77-B387-7338C2D139FD}" type="presOf" srcId="{FB964910-C38A-42DE-B0AB-0AD428C68734}" destId="{D142B7B9-E0D2-4EAB-BFE4-418F08BAF601}" srcOrd="0" destOrd="0" presId="urn:microsoft.com/office/officeart/2005/8/layout/cycle5"/>
    <dgm:cxn modelId="{1378A3B1-234A-4A10-934C-7615019A1BB4}" type="presOf" srcId="{B6C2FCD3-745B-4F16-B77A-C826EBF704E6}" destId="{A440EEC7-06B9-4427-B396-E59D3F35709D}" srcOrd="0" destOrd="0" presId="urn:microsoft.com/office/officeart/2005/8/layout/cycle5"/>
    <dgm:cxn modelId="{04BBBA34-4990-474D-A83D-B5F13FFBB00C}"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8C99D146-CFDE-4CF2-B740-BAAA646372F8}" type="presOf" srcId="{0D5E6C14-8D0E-46B4-9293-53BD8423BDD1}" destId="{2F9EF3E6-D000-4FF7-A326-280FA39FB628}"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17EC9931-0542-4AB9-A03F-786F65230F47}" type="presParOf" srcId="{92249235-D72A-4E83-B1FE-DD36178D5B20}" destId="{C35199DF-5558-4189-B628-D98F7097A3E2}" srcOrd="0" destOrd="0" presId="urn:microsoft.com/office/officeart/2005/8/layout/cycle5"/>
    <dgm:cxn modelId="{A30D0913-FE97-4E89-8178-C89486B35BCD}" type="presParOf" srcId="{92249235-D72A-4E83-B1FE-DD36178D5B20}" destId="{37E936EB-F07E-4872-B604-1AC95A0CF3DE}" srcOrd="1" destOrd="0" presId="urn:microsoft.com/office/officeart/2005/8/layout/cycle5"/>
    <dgm:cxn modelId="{2277185E-44C1-4FEE-9E4F-018419757E01}" type="presParOf" srcId="{92249235-D72A-4E83-B1FE-DD36178D5B20}" destId="{5908111D-560D-4F9E-8B4C-EAA9263E3D89}" srcOrd="2" destOrd="0" presId="urn:microsoft.com/office/officeart/2005/8/layout/cycle5"/>
    <dgm:cxn modelId="{C3DD0915-724D-4FA7-BB89-B3ED5D9B1F1B}" type="presParOf" srcId="{92249235-D72A-4E83-B1FE-DD36178D5B20}" destId="{D142B7B9-E0D2-4EAB-BFE4-418F08BAF601}" srcOrd="3" destOrd="0" presId="urn:microsoft.com/office/officeart/2005/8/layout/cycle5"/>
    <dgm:cxn modelId="{A7E41F26-9C36-4E03-8066-0017C78ECCF4}" type="presParOf" srcId="{92249235-D72A-4E83-B1FE-DD36178D5B20}" destId="{AB9EF0D1-D42B-4A5E-87FF-138B7D4B5F6B}" srcOrd="4" destOrd="0" presId="urn:microsoft.com/office/officeart/2005/8/layout/cycle5"/>
    <dgm:cxn modelId="{995D88D9-C385-4939-A0C7-A21A2309A9A5}" type="presParOf" srcId="{92249235-D72A-4E83-B1FE-DD36178D5B20}" destId="{A440EEC7-06B9-4427-B396-E59D3F35709D}" srcOrd="5" destOrd="0" presId="urn:microsoft.com/office/officeart/2005/8/layout/cycle5"/>
    <dgm:cxn modelId="{E8FF11A5-DF4D-433C-B326-15DABC51B88E}" type="presParOf" srcId="{92249235-D72A-4E83-B1FE-DD36178D5B20}" destId="{2F9EF3E6-D000-4FF7-A326-280FA39FB628}" srcOrd="6" destOrd="0" presId="urn:microsoft.com/office/officeart/2005/8/layout/cycle5"/>
    <dgm:cxn modelId="{C065A787-BC08-4103-911A-B52B8EB55B2D}" type="presParOf" srcId="{92249235-D72A-4E83-B1FE-DD36178D5B20}" destId="{B1DE04E2-583F-448D-8503-F7380D59A19E}" srcOrd="7" destOrd="0" presId="urn:microsoft.com/office/officeart/2005/8/layout/cycle5"/>
    <dgm:cxn modelId="{EBE680B0-3830-4E47-92E7-C07C0912AC3E}"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3B50161B-D062-41D3-9D88-1499EBCB3E46}" type="presOf" srcId="{B9B4E897-AF5D-45A9-99A5-2263EE486720}" destId="{1DB33F97-80F0-407A-B39F-C06AD23D35E7}" srcOrd="0" destOrd="0" presId="urn:microsoft.com/office/officeart/2005/8/layout/cycle5"/>
    <dgm:cxn modelId="{C147BA96-70B1-42DD-A62C-10FA653825F4}" type="presOf" srcId="{0D5E6C14-8D0E-46B4-9293-53BD8423BDD1}" destId="{2F9EF3E6-D000-4FF7-A326-280FA39FB628}" srcOrd="0" destOrd="0" presId="urn:microsoft.com/office/officeart/2005/8/layout/cycle5"/>
    <dgm:cxn modelId="{99C30A3A-D4FB-4BE8-A8FB-F34E8C197EEF}" type="presOf" srcId="{03D870C2-6174-4539-A297-A745EAEBB65D}" destId="{92249235-D72A-4E83-B1FE-DD36178D5B20}" srcOrd="0" destOrd="0" presId="urn:microsoft.com/office/officeart/2005/8/layout/cycle5"/>
    <dgm:cxn modelId="{2CBE7295-F0F8-48F8-9528-5F32C177EDFA}" type="presOf" srcId="{FB964910-C38A-42DE-B0AB-0AD428C68734}" destId="{D142B7B9-E0D2-4EAB-BFE4-418F08BAF601}" srcOrd="0" destOrd="0" presId="urn:microsoft.com/office/officeart/2005/8/layout/cycle5"/>
    <dgm:cxn modelId="{3147158B-5304-4182-A243-5F88F855FF20}" type="presOf" srcId="{B6C2FCD3-745B-4F16-B77A-C826EBF704E6}" destId="{A440EEC7-06B9-4427-B396-E59D3F35709D}" srcOrd="0" destOrd="0" presId="urn:microsoft.com/office/officeart/2005/8/layout/cycle5"/>
    <dgm:cxn modelId="{DD4CFE1B-2868-4122-A906-DA060212DAA6}" type="presOf" srcId="{57EF84F8-9BFB-46B5-93A5-D363B259B0A1}" destId="{5908111D-560D-4F9E-8B4C-EAA9263E3D89}" srcOrd="0" destOrd="0" presId="urn:microsoft.com/office/officeart/2005/8/layout/cycle5"/>
    <dgm:cxn modelId="{B96863B1-6F96-4546-A91F-F7FFF7A39C69}" type="presOf" srcId="{67725786-8F96-477D-8D8C-3D3BCB36EB43}" destId="{C35199DF-5558-4189-B628-D98F7097A3E2}"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3186D3A9-7203-4274-ADCC-B34E4B5FC1AC}" type="presParOf" srcId="{92249235-D72A-4E83-B1FE-DD36178D5B20}" destId="{C35199DF-5558-4189-B628-D98F7097A3E2}" srcOrd="0" destOrd="0" presId="urn:microsoft.com/office/officeart/2005/8/layout/cycle5"/>
    <dgm:cxn modelId="{1C243761-35E2-4C2C-ACD9-F5F15C682FED}" type="presParOf" srcId="{92249235-D72A-4E83-B1FE-DD36178D5B20}" destId="{37E936EB-F07E-4872-B604-1AC95A0CF3DE}" srcOrd="1" destOrd="0" presId="urn:microsoft.com/office/officeart/2005/8/layout/cycle5"/>
    <dgm:cxn modelId="{7FB093B9-0175-45BA-901C-36D3DC3E88F2}" type="presParOf" srcId="{92249235-D72A-4E83-B1FE-DD36178D5B20}" destId="{5908111D-560D-4F9E-8B4C-EAA9263E3D89}" srcOrd="2" destOrd="0" presId="urn:microsoft.com/office/officeart/2005/8/layout/cycle5"/>
    <dgm:cxn modelId="{0BDF0E24-447F-475C-8911-558B5C7D88FD}" type="presParOf" srcId="{92249235-D72A-4E83-B1FE-DD36178D5B20}" destId="{D142B7B9-E0D2-4EAB-BFE4-418F08BAF601}" srcOrd="3" destOrd="0" presId="urn:microsoft.com/office/officeart/2005/8/layout/cycle5"/>
    <dgm:cxn modelId="{893B0B19-C52A-42D1-B81F-2CCD833D054A}" type="presParOf" srcId="{92249235-D72A-4E83-B1FE-DD36178D5B20}" destId="{AB9EF0D1-D42B-4A5E-87FF-138B7D4B5F6B}" srcOrd="4" destOrd="0" presId="urn:microsoft.com/office/officeart/2005/8/layout/cycle5"/>
    <dgm:cxn modelId="{1260A8D8-FC57-44F3-8C99-F8580E3D4AF7}" type="presParOf" srcId="{92249235-D72A-4E83-B1FE-DD36178D5B20}" destId="{A440EEC7-06B9-4427-B396-E59D3F35709D}" srcOrd="5" destOrd="0" presId="urn:microsoft.com/office/officeart/2005/8/layout/cycle5"/>
    <dgm:cxn modelId="{3292E91E-378F-4979-8B23-1A0328F7CD4B}" type="presParOf" srcId="{92249235-D72A-4E83-B1FE-DD36178D5B20}" destId="{2F9EF3E6-D000-4FF7-A326-280FA39FB628}" srcOrd="6" destOrd="0" presId="urn:microsoft.com/office/officeart/2005/8/layout/cycle5"/>
    <dgm:cxn modelId="{1E30CDE8-FEE0-4618-B421-EBA1F38530B8}" type="presParOf" srcId="{92249235-D72A-4E83-B1FE-DD36178D5B20}" destId="{B1DE04E2-583F-448D-8503-F7380D59A19E}" srcOrd="7" destOrd="0" presId="urn:microsoft.com/office/officeart/2005/8/layout/cycle5"/>
    <dgm:cxn modelId="{A4B4240C-846C-4020-A947-6697D9C21DEB}"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917F4BCC-17CA-43CF-9C41-42896B631A04}" type="presOf" srcId="{0D5E6C14-8D0E-46B4-9293-53BD8423BDD1}" destId="{2F9EF3E6-D000-4FF7-A326-280FA39FB628}" srcOrd="0" destOrd="0" presId="urn:microsoft.com/office/officeart/2005/8/layout/cycle5"/>
    <dgm:cxn modelId="{F73B3C6E-7C8B-4E85-922B-A0611E20275F}" type="presOf" srcId="{03D870C2-6174-4539-A297-A745EAEBB65D}" destId="{92249235-D72A-4E83-B1FE-DD36178D5B20}" srcOrd="0" destOrd="0" presId="urn:microsoft.com/office/officeart/2005/8/layout/cycle5"/>
    <dgm:cxn modelId="{B250D706-A161-4965-AC3C-ACC4476E42FC}" type="presOf" srcId="{B9B4E897-AF5D-45A9-99A5-2263EE486720}" destId="{1DB33F97-80F0-407A-B39F-C06AD23D35E7}" srcOrd="0" destOrd="0" presId="urn:microsoft.com/office/officeart/2005/8/layout/cycle5"/>
    <dgm:cxn modelId="{283B46A1-47B6-4450-B115-029BC5743CA4}"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8E5B918-A69D-471E-B6E1-E8BDAA423CF8}" type="presOf" srcId="{B6C2FCD3-745B-4F16-B77A-C826EBF704E6}" destId="{A440EEC7-06B9-4427-B396-E59D3F35709D}" srcOrd="0" destOrd="0" presId="urn:microsoft.com/office/officeart/2005/8/layout/cycle5"/>
    <dgm:cxn modelId="{F8E085E6-E04C-408C-8783-42F0FBBA1D85}"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226970CA-3B10-4B0F-A3D7-B28CE06201E1}" type="presOf" srcId="{FB964910-C38A-42DE-B0AB-0AD428C68734}" destId="{D142B7B9-E0D2-4EAB-BFE4-418F08BAF601}" srcOrd="0" destOrd="0" presId="urn:microsoft.com/office/officeart/2005/8/layout/cycle5"/>
    <dgm:cxn modelId="{46B3909C-74CC-43F5-8943-5832958D1BCE}" type="presParOf" srcId="{92249235-D72A-4E83-B1FE-DD36178D5B20}" destId="{C35199DF-5558-4189-B628-D98F7097A3E2}" srcOrd="0" destOrd="0" presId="urn:microsoft.com/office/officeart/2005/8/layout/cycle5"/>
    <dgm:cxn modelId="{2250DB30-0BC6-4A53-8DB5-E7984FB2863D}" type="presParOf" srcId="{92249235-D72A-4E83-B1FE-DD36178D5B20}" destId="{37E936EB-F07E-4872-B604-1AC95A0CF3DE}" srcOrd="1" destOrd="0" presId="urn:microsoft.com/office/officeart/2005/8/layout/cycle5"/>
    <dgm:cxn modelId="{625AA81B-F8A2-47CE-9644-E1FDFC8AD58B}" type="presParOf" srcId="{92249235-D72A-4E83-B1FE-DD36178D5B20}" destId="{5908111D-560D-4F9E-8B4C-EAA9263E3D89}" srcOrd="2" destOrd="0" presId="urn:microsoft.com/office/officeart/2005/8/layout/cycle5"/>
    <dgm:cxn modelId="{769B6260-C088-44A5-92F5-F9354E02193F}" type="presParOf" srcId="{92249235-D72A-4E83-B1FE-DD36178D5B20}" destId="{D142B7B9-E0D2-4EAB-BFE4-418F08BAF601}" srcOrd="3" destOrd="0" presId="urn:microsoft.com/office/officeart/2005/8/layout/cycle5"/>
    <dgm:cxn modelId="{1410B9FA-6005-45BF-AC55-5517F097EBFA}" type="presParOf" srcId="{92249235-D72A-4E83-B1FE-DD36178D5B20}" destId="{AB9EF0D1-D42B-4A5E-87FF-138B7D4B5F6B}" srcOrd="4" destOrd="0" presId="urn:microsoft.com/office/officeart/2005/8/layout/cycle5"/>
    <dgm:cxn modelId="{A177BC7C-242A-41C9-9776-F05DD5C74BA4}" type="presParOf" srcId="{92249235-D72A-4E83-B1FE-DD36178D5B20}" destId="{A440EEC7-06B9-4427-B396-E59D3F35709D}" srcOrd="5" destOrd="0" presId="urn:microsoft.com/office/officeart/2005/8/layout/cycle5"/>
    <dgm:cxn modelId="{F0127B77-6B9E-4ADE-A3D1-FB3EB0E49F1E}" type="presParOf" srcId="{92249235-D72A-4E83-B1FE-DD36178D5B20}" destId="{2F9EF3E6-D000-4FF7-A326-280FA39FB628}" srcOrd="6" destOrd="0" presId="urn:microsoft.com/office/officeart/2005/8/layout/cycle5"/>
    <dgm:cxn modelId="{EC4400EF-2CBB-43CB-A2AC-E652F6BD1085}" type="presParOf" srcId="{92249235-D72A-4E83-B1FE-DD36178D5B20}" destId="{B1DE04E2-583F-448D-8503-F7380D59A19E}" srcOrd="7" destOrd="0" presId="urn:microsoft.com/office/officeart/2005/8/layout/cycle5"/>
    <dgm:cxn modelId="{0A628DE0-64B2-4C56-8F97-EAF9CE01D0DF}"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Mitigation</a:t>
          </a:r>
          <a:endParaRPr lang="en-US" b="1" dirty="0">
            <a:effectLst>
              <a:outerShdw blurRad="38100" dist="38100" dir="2700000" algn="tl">
                <a:srgbClr val="000000">
                  <a:alpha val="43137"/>
                </a:srgbClr>
              </a:outerShdw>
            </a:effectLst>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C15DBDB1-791E-430B-9D4C-8CDB12510A10}" type="presOf" srcId="{57EF84F8-9BFB-46B5-93A5-D363B259B0A1}" destId="{5908111D-560D-4F9E-8B4C-EAA9263E3D89}" srcOrd="0" destOrd="0" presId="urn:microsoft.com/office/officeart/2005/8/layout/cycle5"/>
    <dgm:cxn modelId="{9A83B731-B60E-48D2-8247-FAA6E577B00F}" type="presOf" srcId="{0D5E6C14-8D0E-46B4-9293-53BD8423BDD1}" destId="{2F9EF3E6-D000-4FF7-A326-280FA39FB628}" srcOrd="0" destOrd="0" presId="urn:microsoft.com/office/officeart/2005/8/layout/cycle5"/>
    <dgm:cxn modelId="{048063C7-5B7A-469A-AA84-8790C6B53ECA}" type="presOf" srcId="{03D870C2-6174-4539-A297-A745EAEBB65D}" destId="{92249235-D72A-4E83-B1FE-DD36178D5B20}" srcOrd="0" destOrd="0" presId="urn:microsoft.com/office/officeart/2005/8/layout/cycle5"/>
    <dgm:cxn modelId="{7486208B-6990-4EED-A073-C15850058046}"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52B1B7B5-AACE-425B-9846-4039B9A3BF64}" type="presOf" srcId="{B9B4E897-AF5D-45A9-99A5-2263EE486720}" destId="{1DB33F97-80F0-407A-B39F-C06AD23D35E7}"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36287243-1A63-4E3F-B79C-AACE7C722DE9}" type="presOf" srcId="{67725786-8F96-477D-8D8C-3D3BCB36EB43}" destId="{C35199DF-5558-4189-B628-D98F7097A3E2}" srcOrd="0" destOrd="0" presId="urn:microsoft.com/office/officeart/2005/8/layout/cycle5"/>
    <dgm:cxn modelId="{FAAD7B5B-874D-42D5-ABE2-5B65D88C6592}" type="presOf" srcId="{FB964910-C38A-42DE-B0AB-0AD428C68734}" destId="{D142B7B9-E0D2-4EAB-BFE4-418F08BAF601}" srcOrd="0" destOrd="0" presId="urn:microsoft.com/office/officeart/2005/8/layout/cycle5"/>
    <dgm:cxn modelId="{43E68733-5653-4695-AA2C-14E9769C4451}" type="presParOf" srcId="{92249235-D72A-4E83-B1FE-DD36178D5B20}" destId="{C35199DF-5558-4189-B628-D98F7097A3E2}" srcOrd="0" destOrd="0" presId="urn:microsoft.com/office/officeart/2005/8/layout/cycle5"/>
    <dgm:cxn modelId="{7D4ECB5A-A5AB-4C93-9098-8FF59F1D1E30}" type="presParOf" srcId="{92249235-D72A-4E83-B1FE-DD36178D5B20}" destId="{37E936EB-F07E-4872-B604-1AC95A0CF3DE}" srcOrd="1" destOrd="0" presId="urn:microsoft.com/office/officeart/2005/8/layout/cycle5"/>
    <dgm:cxn modelId="{BD6E3007-D2CE-43F2-8205-8E0D3FDCB814}" type="presParOf" srcId="{92249235-D72A-4E83-B1FE-DD36178D5B20}" destId="{5908111D-560D-4F9E-8B4C-EAA9263E3D89}" srcOrd="2" destOrd="0" presId="urn:microsoft.com/office/officeart/2005/8/layout/cycle5"/>
    <dgm:cxn modelId="{C60F51D7-36DA-410A-B21E-E7EB42C3D430}" type="presParOf" srcId="{92249235-D72A-4E83-B1FE-DD36178D5B20}" destId="{D142B7B9-E0D2-4EAB-BFE4-418F08BAF601}" srcOrd="3" destOrd="0" presId="urn:microsoft.com/office/officeart/2005/8/layout/cycle5"/>
    <dgm:cxn modelId="{950D52D8-170D-4C7D-909C-037781BA3916}" type="presParOf" srcId="{92249235-D72A-4E83-B1FE-DD36178D5B20}" destId="{AB9EF0D1-D42B-4A5E-87FF-138B7D4B5F6B}" srcOrd="4" destOrd="0" presId="urn:microsoft.com/office/officeart/2005/8/layout/cycle5"/>
    <dgm:cxn modelId="{541D56A8-3CE1-4B87-9FBC-B55D4B100F88}" type="presParOf" srcId="{92249235-D72A-4E83-B1FE-DD36178D5B20}" destId="{A440EEC7-06B9-4427-B396-E59D3F35709D}" srcOrd="5" destOrd="0" presId="urn:microsoft.com/office/officeart/2005/8/layout/cycle5"/>
    <dgm:cxn modelId="{FDE1FD5D-7DC0-4FBB-B56C-A7BC984DA3F5}" type="presParOf" srcId="{92249235-D72A-4E83-B1FE-DD36178D5B20}" destId="{2F9EF3E6-D000-4FF7-A326-280FA39FB628}" srcOrd="6" destOrd="0" presId="urn:microsoft.com/office/officeart/2005/8/layout/cycle5"/>
    <dgm:cxn modelId="{DC7EC616-0A56-4941-A21B-90C97957A33D}" type="presParOf" srcId="{92249235-D72A-4E83-B1FE-DD36178D5B20}" destId="{B1DE04E2-583F-448D-8503-F7380D59A19E}" srcOrd="7" destOrd="0" presId="urn:microsoft.com/office/officeart/2005/8/layout/cycle5"/>
    <dgm:cxn modelId="{599B0675-222C-4E8C-8D1E-C3B1B2085516}"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Reward</a:t>
          </a:r>
          <a:endParaRPr lang="en-US" b="1" dirty="0">
            <a:effectLst>
              <a:outerShdw blurRad="38100" dist="38100" dir="2700000" algn="tl">
                <a:srgbClr val="000000">
                  <a:alpha val="43137"/>
                </a:srgbClr>
              </a:outerShdw>
            </a:effectLst>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Risk</a:t>
          </a:r>
          <a:endParaRPr lang="en-US" dirty="0">
            <a:solidFill>
              <a:schemeClr val="bg2">
                <a:lumMod val="50000"/>
              </a:schemeClr>
            </a:solidFill>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3637E674-77F9-4FCE-9D39-28F429B099CA}" type="presOf" srcId="{FB964910-C38A-42DE-B0AB-0AD428C68734}" destId="{D142B7B9-E0D2-4EAB-BFE4-418F08BAF601}" srcOrd="0" destOrd="0" presId="urn:microsoft.com/office/officeart/2005/8/layout/cycle5"/>
    <dgm:cxn modelId="{8E9EF91B-3311-43A4-B792-92F24FE01F0C}" type="presOf" srcId="{B9B4E897-AF5D-45A9-99A5-2263EE486720}" destId="{1DB33F97-80F0-407A-B39F-C06AD23D35E7}" srcOrd="0" destOrd="0" presId="urn:microsoft.com/office/officeart/2005/8/layout/cycle5"/>
    <dgm:cxn modelId="{1D94547B-20AA-4DF6-AF41-2125C1E00F18}" type="presOf" srcId="{57EF84F8-9BFB-46B5-93A5-D363B259B0A1}" destId="{5908111D-560D-4F9E-8B4C-EAA9263E3D89}" srcOrd="0" destOrd="0" presId="urn:microsoft.com/office/officeart/2005/8/layout/cycle5"/>
    <dgm:cxn modelId="{211B8D24-1F2B-4E6A-9A47-38E3C008BE19}" type="presOf" srcId="{67725786-8F96-477D-8D8C-3D3BCB36EB43}" destId="{C35199DF-5558-4189-B628-D98F7097A3E2}" srcOrd="0" destOrd="0" presId="urn:microsoft.com/office/officeart/2005/8/layout/cycle5"/>
    <dgm:cxn modelId="{E9AE9EB4-FF85-4D18-8EFB-F31933A8679B}" type="presOf" srcId="{B6C2FCD3-745B-4F16-B77A-C826EBF704E6}" destId="{A440EEC7-06B9-4427-B396-E59D3F35709D}" srcOrd="0" destOrd="0" presId="urn:microsoft.com/office/officeart/2005/8/layout/cycle5"/>
    <dgm:cxn modelId="{AAB3D5F0-2E66-48FA-830B-3C26826F190C}"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933DC1EC-9959-4B40-A8CC-990698AD230A}" type="presOf" srcId="{0D5E6C14-8D0E-46B4-9293-53BD8423BDD1}" destId="{2F9EF3E6-D000-4FF7-A326-280FA39FB628}"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78B2AD8B-BDD3-4F4C-9DE5-9157D088833E}" type="presParOf" srcId="{92249235-D72A-4E83-B1FE-DD36178D5B20}" destId="{C35199DF-5558-4189-B628-D98F7097A3E2}" srcOrd="0" destOrd="0" presId="urn:microsoft.com/office/officeart/2005/8/layout/cycle5"/>
    <dgm:cxn modelId="{ED1D8765-B888-4B7D-86DA-671E8DEFC11F}" type="presParOf" srcId="{92249235-D72A-4E83-B1FE-DD36178D5B20}" destId="{37E936EB-F07E-4872-B604-1AC95A0CF3DE}" srcOrd="1" destOrd="0" presId="urn:microsoft.com/office/officeart/2005/8/layout/cycle5"/>
    <dgm:cxn modelId="{BAD30DFA-27AF-4D33-88DF-9B53BC964EEE}" type="presParOf" srcId="{92249235-D72A-4E83-B1FE-DD36178D5B20}" destId="{5908111D-560D-4F9E-8B4C-EAA9263E3D89}" srcOrd="2" destOrd="0" presId="urn:microsoft.com/office/officeart/2005/8/layout/cycle5"/>
    <dgm:cxn modelId="{C1202D74-61DF-44CA-BF38-902B7C33F2A0}" type="presParOf" srcId="{92249235-D72A-4E83-B1FE-DD36178D5B20}" destId="{D142B7B9-E0D2-4EAB-BFE4-418F08BAF601}" srcOrd="3" destOrd="0" presId="urn:microsoft.com/office/officeart/2005/8/layout/cycle5"/>
    <dgm:cxn modelId="{FA2D22B6-4575-436D-9972-7D54B9526598}" type="presParOf" srcId="{92249235-D72A-4E83-B1FE-DD36178D5B20}" destId="{AB9EF0D1-D42B-4A5E-87FF-138B7D4B5F6B}" srcOrd="4" destOrd="0" presId="urn:microsoft.com/office/officeart/2005/8/layout/cycle5"/>
    <dgm:cxn modelId="{145B4540-87E7-4089-A145-BD178E8ED697}" type="presParOf" srcId="{92249235-D72A-4E83-B1FE-DD36178D5B20}" destId="{A440EEC7-06B9-4427-B396-E59D3F35709D}" srcOrd="5" destOrd="0" presId="urn:microsoft.com/office/officeart/2005/8/layout/cycle5"/>
    <dgm:cxn modelId="{1B0844BF-B0D5-4E1B-8654-51610840487F}" type="presParOf" srcId="{92249235-D72A-4E83-B1FE-DD36178D5B20}" destId="{2F9EF3E6-D000-4FF7-A326-280FA39FB628}" srcOrd="6" destOrd="0" presId="urn:microsoft.com/office/officeart/2005/8/layout/cycle5"/>
    <dgm:cxn modelId="{EBBBEC04-10D1-4547-86EA-81E5C122820D}" type="presParOf" srcId="{92249235-D72A-4E83-B1FE-DD36178D5B20}" destId="{B1DE04E2-583F-448D-8503-F7380D59A19E}" srcOrd="7" destOrd="0" presId="urn:microsoft.com/office/officeart/2005/8/layout/cycle5"/>
    <dgm:cxn modelId="{4163C50A-3286-4FFC-B544-F67D7EBE0818}"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Reward</a:t>
          </a:r>
          <a:endParaRPr lang="en-US" dirty="0">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Risk</a:t>
          </a:r>
          <a:endParaRPr lang="en-US" dirty="0">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mj-lt"/>
            </a:rPr>
            <a:t>Mitigation</a:t>
          </a:r>
          <a:endParaRPr lang="en-US" dirty="0">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3CE0FE06-8008-4562-AFBF-1B77D9E98366}" srcId="{03D870C2-6174-4539-A297-A745EAEBB65D}" destId="{0D5E6C14-8D0E-46B4-9293-53BD8423BDD1}" srcOrd="2" destOrd="0" parTransId="{B50B3A39-71F4-4FD7-934F-93051A09C7EC}" sibTransId="{B9B4E897-AF5D-45A9-99A5-2263EE486720}"/>
    <dgm:cxn modelId="{FE93508F-39DB-4FE8-B0F3-81279ABDB03F}" type="presOf" srcId="{03D870C2-6174-4539-A297-A745EAEBB65D}" destId="{92249235-D72A-4E83-B1FE-DD36178D5B20}" srcOrd="0" destOrd="0" presId="urn:microsoft.com/office/officeart/2005/8/layout/cycle5"/>
    <dgm:cxn modelId="{5102EA52-B188-4F7B-9A5D-F685D959C653}" type="presOf" srcId="{FB964910-C38A-42DE-B0AB-0AD428C68734}" destId="{D142B7B9-E0D2-4EAB-BFE4-418F08BAF601}" srcOrd="0" destOrd="0" presId="urn:microsoft.com/office/officeart/2005/8/layout/cycle5"/>
    <dgm:cxn modelId="{9AB03995-8DE9-450A-B8F9-055BD77DF1A4}" type="presOf" srcId="{B9B4E897-AF5D-45A9-99A5-2263EE486720}" destId="{1DB33F97-80F0-407A-B39F-C06AD23D35E7}" srcOrd="0" destOrd="0" presId="urn:microsoft.com/office/officeart/2005/8/layout/cycle5"/>
    <dgm:cxn modelId="{9D9C8819-7B97-4341-B649-B9CC0C48BA20}" type="presOf" srcId="{B6C2FCD3-745B-4F16-B77A-C826EBF704E6}" destId="{A440EEC7-06B9-4427-B396-E59D3F35709D}" srcOrd="0" destOrd="0" presId="urn:microsoft.com/office/officeart/2005/8/layout/cycle5"/>
    <dgm:cxn modelId="{E0CB8CD1-8503-44B1-BABB-3E9AD6332108}" type="presOf" srcId="{0D5E6C14-8D0E-46B4-9293-53BD8423BDD1}" destId="{2F9EF3E6-D000-4FF7-A326-280FA39FB628}" srcOrd="0" destOrd="0" presId="urn:microsoft.com/office/officeart/2005/8/layout/cycle5"/>
    <dgm:cxn modelId="{B2971FE4-29E7-43B2-A40A-63BAB0B2EDC0}" type="presOf" srcId="{57EF84F8-9BFB-46B5-93A5-D363B259B0A1}" destId="{5908111D-560D-4F9E-8B4C-EAA9263E3D89}"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E7666251-EC12-410E-A00F-617AAB2027FD}"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1D4BE5D5-D008-4348-9E48-60E1E951370E}" type="presParOf" srcId="{92249235-D72A-4E83-B1FE-DD36178D5B20}" destId="{C35199DF-5558-4189-B628-D98F7097A3E2}" srcOrd="0" destOrd="0" presId="urn:microsoft.com/office/officeart/2005/8/layout/cycle5"/>
    <dgm:cxn modelId="{29820EDD-CD76-4AA5-AE80-28F2F79ACEC6}" type="presParOf" srcId="{92249235-D72A-4E83-B1FE-DD36178D5B20}" destId="{37E936EB-F07E-4872-B604-1AC95A0CF3DE}" srcOrd="1" destOrd="0" presId="urn:microsoft.com/office/officeart/2005/8/layout/cycle5"/>
    <dgm:cxn modelId="{E819E536-E4C1-483F-8A0A-09FD3C7A4CB8}" type="presParOf" srcId="{92249235-D72A-4E83-B1FE-DD36178D5B20}" destId="{5908111D-560D-4F9E-8B4C-EAA9263E3D89}" srcOrd="2" destOrd="0" presId="urn:microsoft.com/office/officeart/2005/8/layout/cycle5"/>
    <dgm:cxn modelId="{97324861-DF63-46FC-B4EF-0C656CD9CFBE}" type="presParOf" srcId="{92249235-D72A-4E83-B1FE-DD36178D5B20}" destId="{D142B7B9-E0D2-4EAB-BFE4-418F08BAF601}" srcOrd="3" destOrd="0" presId="urn:microsoft.com/office/officeart/2005/8/layout/cycle5"/>
    <dgm:cxn modelId="{56DD117B-B72B-4FDA-A5ED-EC7CCA31E4D1}" type="presParOf" srcId="{92249235-D72A-4E83-B1FE-DD36178D5B20}" destId="{AB9EF0D1-D42B-4A5E-87FF-138B7D4B5F6B}" srcOrd="4" destOrd="0" presId="urn:microsoft.com/office/officeart/2005/8/layout/cycle5"/>
    <dgm:cxn modelId="{4A46BB9F-BF58-41C7-943A-6CE3428F7FB5}" type="presParOf" srcId="{92249235-D72A-4E83-B1FE-DD36178D5B20}" destId="{A440EEC7-06B9-4427-B396-E59D3F35709D}" srcOrd="5" destOrd="0" presId="urn:microsoft.com/office/officeart/2005/8/layout/cycle5"/>
    <dgm:cxn modelId="{F8081463-819A-47D9-961D-9ED3EC382EEB}" type="presParOf" srcId="{92249235-D72A-4E83-B1FE-DD36178D5B20}" destId="{2F9EF3E6-D000-4FF7-A326-280FA39FB628}" srcOrd="6" destOrd="0" presId="urn:microsoft.com/office/officeart/2005/8/layout/cycle5"/>
    <dgm:cxn modelId="{D3625E33-C7DB-4110-8793-DB1E4CDA8E5D}" type="presParOf" srcId="{92249235-D72A-4E83-B1FE-DD36178D5B20}" destId="{B1DE04E2-583F-448D-8503-F7380D59A19E}" srcOrd="7" destOrd="0" presId="urn:microsoft.com/office/officeart/2005/8/layout/cycle5"/>
    <dgm:cxn modelId="{FF3521D7-C8B7-4F94-BF57-C50F2307D518}"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CFE47A34-4368-4658-A207-9C04D0A50788}" type="presOf" srcId="{B6C2FCD3-745B-4F16-B77A-C826EBF704E6}" destId="{A440EEC7-06B9-4427-B396-E59D3F35709D}" srcOrd="0" destOrd="0" presId="urn:microsoft.com/office/officeart/2005/8/layout/cycle5"/>
    <dgm:cxn modelId="{7480CA2E-E75F-4C21-AC56-499682116A6A}"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4033FBFC-4B19-4FD3-A909-D96DF74A3A73}" type="presOf" srcId="{0D5E6C14-8D0E-46B4-9293-53BD8423BDD1}" destId="{2F9EF3E6-D000-4FF7-A326-280FA39FB628}" srcOrd="0" destOrd="0" presId="urn:microsoft.com/office/officeart/2005/8/layout/cycle5"/>
    <dgm:cxn modelId="{1D88B59F-97EA-4204-9D46-B184F99BB942}" type="presOf" srcId="{B9B4E897-AF5D-45A9-99A5-2263EE486720}" destId="{1DB33F97-80F0-407A-B39F-C06AD23D35E7}" srcOrd="0" destOrd="0" presId="urn:microsoft.com/office/officeart/2005/8/layout/cycle5"/>
    <dgm:cxn modelId="{F3F01100-8633-4EAD-87D4-774860D6E161}" type="presOf" srcId="{57EF84F8-9BFB-46B5-93A5-D363B259B0A1}" destId="{5908111D-560D-4F9E-8B4C-EAA9263E3D89}" srcOrd="0" destOrd="0" presId="urn:microsoft.com/office/officeart/2005/8/layout/cycle5"/>
    <dgm:cxn modelId="{203D65D7-BAFA-4425-9968-3D8217353CB9}" type="presOf" srcId="{FB964910-C38A-42DE-B0AB-0AD428C68734}" destId="{D142B7B9-E0D2-4EAB-BFE4-418F08BAF601}" srcOrd="0" destOrd="0" presId="urn:microsoft.com/office/officeart/2005/8/layout/cycle5"/>
    <dgm:cxn modelId="{F9913763-F5E0-49F0-907F-BD81B67D5483}" type="presOf" srcId="{03D870C2-6174-4539-A297-A745EAEBB65D}" destId="{92249235-D72A-4E83-B1FE-DD36178D5B20}"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3CE0FE06-8008-4562-AFBF-1B77D9E98366}" srcId="{03D870C2-6174-4539-A297-A745EAEBB65D}" destId="{0D5E6C14-8D0E-46B4-9293-53BD8423BDD1}" srcOrd="2" destOrd="0" parTransId="{B50B3A39-71F4-4FD7-934F-93051A09C7EC}" sibTransId="{B9B4E897-AF5D-45A9-99A5-2263EE486720}"/>
    <dgm:cxn modelId="{C2E3037E-234F-4BC2-A1B6-7625D982D1F9}" type="presParOf" srcId="{92249235-D72A-4E83-B1FE-DD36178D5B20}" destId="{C35199DF-5558-4189-B628-D98F7097A3E2}" srcOrd="0" destOrd="0" presId="urn:microsoft.com/office/officeart/2005/8/layout/cycle5"/>
    <dgm:cxn modelId="{6B43DA3C-80B8-465E-97EA-482799C53619}" type="presParOf" srcId="{92249235-D72A-4E83-B1FE-DD36178D5B20}" destId="{37E936EB-F07E-4872-B604-1AC95A0CF3DE}" srcOrd="1" destOrd="0" presId="urn:microsoft.com/office/officeart/2005/8/layout/cycle5"/>
    <dgm:cxn modelId="{7305BFD2-FBA3-44D4-AD0F-E4E99ED8D4E5}" type="presParOf" srcId="{92249235-D72A-4E83-B1FE-DD36178D5B20}" destId="{5908111D-560D-4F9E-8B4C-EAA9263E3D89}" srcOrd="2" destOrd="0" presId="urn:microsoft.com/office/officeart/2005/8/layout/cycle5"/>
    <dgm:cxn modelId="{FC514218-BA3A-4EC5-B18B-02BB083D2389}" type="presParOf" srcId="{92249235-D72A-4E83-B1FE-DD36178D5B20}" destId="{D142B7B9-E0D2-4EAB-BFE4-418F08BAF601}" srcOrd="3" destOrd="0" presId="urn:microsoft.com/office/officeart/2005/8/layout/cycle5"/>
    <dgm:cxn modelId="{FCC37F95-C367-456F-B87C-7970F1E6284B}" type="presParOf" srcId="{92249235-D72A-4E83-B1FE-DD36178D5B20}" destId="{AB9EF0D1-D42B-4A5E-87FF-138B7D4B5F6B}" srcOrd="4" destOrd="0" presId="urn:microsoft.com/office/officeart/2005/8/layout/cycle5"/>
    <dgm:cxn modelId="{DDCDCF1F-4E39-42DE-BD02-583438666113}" type="presParOf" srcId="{92249235-D72A-4E83-B1FE-DD36178D5B20}" destId="{A440EEC7-06B9-4427-B396-E59D3F35709D}" srcOrd="5" destOrd="0" presId="urn:microsoft.com/office/officeart/2005/8/layout/cycle5"/>
    <dgm:cxn modelId="{0BCBC385-C16A-43F8-BAE1-8F76B5A98AE3}" type="presParOf" srcId="{92249235-D72A-4E83-B1FE-DD36178D5B20}" destId="{2F9EF3E6-D000-4FF7-A326-280FA39FB628}" srcOrd="6" destOrd="0" presId="urn:microsoft.com/office/officeart/2005/8/layout/cycle5"/>
    <dgm:cxn modelId="{180968A5-D80A-4936-B7F9-1BCE23D0B6D8}" type="presParOf" srcId="{92249235-D72A-4E83-B1FE-DD36178D5B20}" destId="{B1DE04E2-583F-448D-8503-F7380D59A19E}" srcOrd="7" destOrd="0" presId="urn:microsoft.com/office/officeart/2005/8/layout/cycle5"/>
    <dgm:cxn modelId="{03A68BB4-617B-46A2-A8C9-68E563D93163}"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68340B01-7498-4C9C-8095-731DFFD242B9}" type="presOf" srcId="{FB964910-C38A-42DE-B0AB-0AD428C68734}" destId="{D142B7B9-E0D2-4EAB-BFE4-418F08BAF601}"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815AB338-53FC-4DE9-86CD-D8F352DC9D24}" type="presOf" srcId="{03D870C2-6174-4539-A297-A745EAEBB65D}" destId="{92249235-D72A-4E83-B1FE-DD36178D5B20}" srcOrd="0" destOrd="0" presId="urn:microsoft.com/office/officeart/2005/8/layout/cycle5"/>
    <dgm:cxn modelId="{E76A41C8-4AB9-466E-B6DC-816431D3FF18}" type="presOf" srcId="{0D5E6C14-8D0E-46B4-9293-53BD8423BDD1}" destId="{2F9EF3E6-D000-4FF7-A326-280FA39FB628}" srcOrd="0" destOrd="0" presId="urn:microsoft.com/office/officeart/2005/8/layout/cycle5"/>
    <dgm:cxn modelId="{5BE3DAC5-63BF-4643-9ABE-76EB1E0047CB}" type="presOf" srcId="{67725786-8F96-477D-8D8C-3D3BCB36EB43}" destId="{C35199DF-5558-4189-B628-D98F7097A3E2}" srcOrd="0" destOrd="0" presId="urn:microsoft.com/office/officeart/2005/8/layout/cycle5"/>
    <dgm:cxn modelId="{23B2B7DD-FAC3-4DA9-964E-C60544C156E4}" type="presOf" srcId="{B9B4E897-AF5D-45A9-99A5-2263EE486720}" destId="{1DB33F97-80F0-407A-B39F-C06AD23D35E7}" srcOrd="0" destOrd="0" presId="urn:microsoft.com/office/officeart/2005/8/layout/cycle5"/>
    <dgm:cxn modelId="{6E16A523-43B8-44CC-954B-4DD5C73113C2}" type="presOf" srcId="{57EF84F8-9BFB-46B5-93A5-D363B259B0A1}" destId="{5908111D-560D-4F9E-8B4C-EAA9263E3D89}" srcOrd="0" destOrd="0" presId="urn:microsoft.com/office/officeart/2005/8/layout/cycle5"/>
    <dgm:cxn modelId="{665E700A-0E90-4C28-A369-086EF43CABD0}"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6E106A4F-6615-4682-86E5-E92E21693E60}" srcId="{03D870C2-6174-4539-A297-A745EAEBB65D}" destId="{67725786-8F96-477D-8D8C-3D3BCB36EB43}" srcOrd="0" destOrd="0" parTransId="{5FB220B1-6872-47BC-A884-620BE358CDEB}" sibTransId="{57EF84F8-9BFB-46B5-93A5-D363B259B0A1}"/>
    <dgm:cxn modelId="{BE909A0B-DCE0-4427-917E-E50DF4E917DB}" type="presParOf" srcId="{92249235-D72A-4E83-B1FE-DD36178D5B20}" destId="{C35199DF-5558-4189-B628-D98F7097A3E2}" srcOrd="0" destOrd="0" presId="urn:microsoft.com/office/officeart/2005/8/layout/cycle5"/>
    <dgm:cxn modelId="{B1E318BA-6B13-42E0-9412-A6B757A1A744}" type="presParOf" srcId="{92249235-D72A-4E83-B1FE-DD36178D5B20}" destId="{37E936EB-F07E-4872-B604-1AC95A0CF3DE}" srcOrd="1" destOrd="0" presId="urn:microsoft.com/office/officeart/2005/8/layout/cycle5"/>
    <dgm:cxn modelId="{99D9AE74-68E3-4BF8-98A8-614A54037A51}" type="presParOf" srcId="{92249235-D72A-4E83-B1FE-DD36178D5B20}" destId="{5908111D-560D-4F9E-8B4C-EAA9263E3D89}" srcOrd="2" destOrd="0" presId="urn:microsoft.com/office/officeart/2005/8/layout/cycle5"/>
    <dgm:cxn modelId="{809198C9-3CF7-482B-A2E0-260FB5620150}" type="presParOf" srcId="{92249235-D72A-4E83-B1FE-DD36178D5B20}" destId="{D142B7B9-E0D2-4EAB-BFE4-418F08BAF601}" srcOrd="3" destOrd="0" presId="urn:microsoft.com/office/officeart/2005/8/layout/cycle5"/>
    <dgm:cxn modelId="{9A1EF7D8-8A33-48F0-B485-7BD29D77FB58}" type="presParOf" srcId="{92249235-D72A-4E83-B1FE-DD36178D5B20}" destId="{AB9EF0D1-D42B-4A5E-87FF-138B7D4B5F6B}" srcOrd="4" destOrd="0" presId="urn:microsoft.com/office/officeart/2005/8/layout/cycle5"/>
    <dgm:cxn modelId="{1C587616-9039-4D8A-98FE-69C626C9DDAE}" type="presParOf" srcId="{92249235-D72A-4E83-B1FE-DD36178D5B20}" destId="{A440EEC7-06B9-4427-B396-E59D3F35709D}" srcOrd="5" destOrd="0" presId="urn:microsoft.com/office/officeart/2005/8/layout/cycle5"/>
    <dgm:cxn modelId="{2642D2B6-7BFA-4FDB-9D6F-DE019077AB57}" type="presParOf" srcId="{92249235-D72A-4E83-B1FE-DD36178D5B20}" destId="{2F9EF3E6-D000-4FF7-A326-280FA39FB628}" srcOrd="6" destOrd="0" presId="urn:microsoft.com/office/officeart/2005/8/layout/cycle5"/>
    <dgm:cxn modelId="{19AA3221-DA13-4738-B67D-5AAD606931FE}" type="presParOf" srcId="{92249235-D72A-4E83-B1FE-DD36178D5B20}" destId="{B1DE04E2-583F-448D-8503-F7380D59A19E}" srcOrd="7" destOrd="0" presId="urn:microsoft.com/office/officeart/2005/8/layout/cycle5"/>
    <dgm:cxn modelId="{33FC636B-B2D1-470F-9484-ABA2DACDFA75}"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D870C2-6174-4539-A297-A745EAEBB6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7725786-8F96-477D-8D8C-3D3BCB36EB43}">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Reward</a:t>
          </a:r>
          <a:endParaRPr lang="en-US" dirty="0">
            <a:solidFill>
              <a:schemeClr val="bg2">
                <a:lumMod val="50000"/>
              </a:schemeClr>
            </a:solidFill>
            <a:latin typeface="+mj-lt"/>
          </a:endParaRPr>
        </a:p>
      </dgm:t>
    </dgm:pt>
    <dgm:pt modelId="{5FB220B1-6872-47BC-A884-620BE358CDEB}" type="parTrans" cxnId="{6E106A4F-6615-4682-86E5-E92E21693E60}">
      <dgm:prSet/>
      <dgm:spPr/>
      <dgm:t>
        <a:bodyPr/>
        <a:lstStyle/>
        <a:p>
          <a:endParaRPr lang="en-US">
            <a:latin typeface="+mj-lt"/>
          </a:endParaRPr>
        </a:p>
      </dgm:t>
    </dgm:pt>
    <dgm:pt modelId="{57EF84F8-9BFB-46B5-93A5-D363B259B0A1}" type="sibTrans" cxnId="{6E106A4F-6615-4682-86E5-E92E21693E60}">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FB964910-C38A-42DE-B0AB-0AD428C68734}">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smtClean="0">
              <a:effectLst>
                <a:outerShdw blurRad="38100" dist="38100" dir="2700000" algn="tl">
                  <a:srgbClr val="000000">
                    <a:alpha val="43137"/>
                  </a:srgbClr>
                </a:outerShdw>
              </a:effectLst>
              <a:latin typeface="+mj-lt"/>
            </a:rPr>
            <a:t>Risk</a:t>
          </a:r>
          <a:endParaRPr lang="en-US" b="1" dirty="0">
            <a:effectLst>
              <a:outerShdw blurRad="38100" dist="38100" dir="2700000" algn="tl">
                <a:srgbClr val="000000">
                  <a:alpha val="43137"/>
                </a:srgbClr>
              </a:outerShdw>
            </a:effectLst>
            <a:latin typeface="+mj-lt"/>
          </a:endParaRPr>
        </a:p>
      </dgm:t>
    </dgm:pt>
    <dgm:pt modelId="{D9194330-333E-4207-9936-F6AECB3BC371}" type="parTrans" cxnId="{37F7CE9D-5E1B-403D-B840-A9187CE40FFD}">
      <dgm:prSet/>
      <dgm:spPr/>
      <dgm:t>
        <a:bodyPr/>
        <a:lstStyle/>
        <a:p>
          <a:endParaRPr lang="en-US">
            <a:latin typeface="+mj-lt"/>
          </a:endParaRPr>
        </a:p>
      </dgm:t>
    </dgm:pt>
    <dgm:pt modelId="{B6C2FCD3-745B-4F16-B77A-C826EBF704E6}" type="sibTrans" cxnId="{37F7CE9D-5E1B-403D-B840-A9187CE40FFD}">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0D5E6C14-8D0E-46B4-9293-53BD8423BDD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solidFill>
                <a:schemeClr val="bg2">
                  <a:lumMod val="50000"/>
                </a:schemeClr>
              </a:solidFill>
              <a:latin typeface="+mj-lt"/>
            </a:rPr>
            <a:t>Mitigation</a:t>
          </a:r>
          <a:endParaRPr lang="en-US" dirty="0">
            <a:solidFill>
              <a:schemeClr val="bg2">
                <a:lumMod val="50000"/>
              </a:schemeClr>
            </a:solidFill>
            <a:latin typeface="+mj-lt"/>
          </a:endParaRPr>
        </a:p>
      </dgm:t>
    </dgm:pt>
    <dgm:pt modelId="{B50B3A39-71F4-4FD7-934F-93051A09C7EC}" type="parTrans" cxnId="{3CE0FE06-8008-4562-AFBF-1B77D9E98366}">
      <dgm:prSet/>
      <dgm:spPr/>
      <dgm:t>
        <a:bodyPr/>
        <a:lstStyle/>
        <a:p>
          <a:endParaRPr lang="en-US">
            <a:latin typeface="+mj-lt"/>
          </a:endParaRPr>
        </a:p>
      </dgm:t>
    </dgm:pt>
    <dgm:pt modelId="{B9B4E897-AF5D-45A9-99A5-2263EE486720}" type="sibTrans" cxnId="{3CE0FE06-8008-4562-AFBF-1B77D9E98366}">
      <dgm:prSet>
        <dgm:style>
          <a:lnRef idx="3">
            <a:schemeClr val="accent1"/>
          </a:lnRef>
          <a:fillRef idx="0">
            <a:schemeClr val="accent1"/>
          </a:fillRef>
          <a:effectRef idx="2">
            <a:schemeClr val="accent1"/>
          </a:effectRef>
          <a:fontRef idx="minor">
            <a:schemeClr val="tx1"/>
          </a:fontRef>
        </dgm:style>
      </dgm:prSet>
      <dgm:spPr/>
      <dgm:t>
        <a:bodyPr/>
        <a:lstStyle/>
        <a:p>
          <a:endParaRPr lang="en-US">
            <a:latin typeface="+mj-lt"/>
          </a:endParaRPr>
        </a:p>
      </dgm:t>
    </dgm:pt>
    <dgm:pt modelId="{92249235-D72A-4E83-B1FE-DD36178D5B20}" type="pres">
      <dgm:prSet presAssocID="{03D870C2-6174-4539-A297-A745EAEBB65D}" presName="cycle" presStyleCnt="0">
        <dgm:presLayoutVars>
          <dgm:dir/>
          <dgm:resizeHandles val="exact"/>
        </dgm:presLayoutVars>
      </dgm:prSet>
      <dgm:spPr/>
      <dgm:t>
        <a:bodyPr/>
        <a:lstStyle/>
        <a:p>
          <a:endParaRPr lang="en-US"/>
        </a:p>
      </dgm:t>
    </dgm:pt>
    <dgm:pt modelId="{C35199DF-5558-4189-B628-D98F7097A3E2}" type="pres">
      <dgm:prSet presAssocID="{67725786-8F96-477D-8D8C-3D3BCB36EB43}" presName="node" presStyleLbl="node1" presStyleIdx="0" presStyleCnt="3">
        <dgm:presLayoutVars>
          <dgm:bulletEnabled val="1"/>
        </dgm:presLayoutVars>
      </dgm:prSet>
      <dgm:spPr/>
      <dgm:t>
        <a:bodyPr/>
        <a:lstStyle/>
        <a:p>
          <a:endParaRPr lang="en-US"/>
        </a:p>
      </dgm:t>
    </dgm:pt>
    <dgm:pt modelId="{37E936EB-F07E-4872-B604-1AC95A0CF3DE}" type="pres">
      <dgm:prSet presAssocID="{67725786-8F96-477D-8D8C-3D3BCB36EB43}" presName="spNode" presStyleCnt="0"/>
      <dgm:spPr/>
    </dgm:pt>
    <dgm:pt modelId="{5908111D-560D-4F9E-8B4C-EAA9263E3D89}" type="pres">
      <dgm:prSet presAssocID="{57EF84F8-9BFB-46B5-93A5-D363B259B0A1}" presName="sibTrans" presStyleLbl="sibTrans1D1" presStyleIdx="0" presStyleCnt="3"/>
      <dgm:spPr/>
      <dgm:t>
        <a:bodyPr/>
        <a:lstStyle/>
        <a:p>
          <a:endParaRPr lang="en-US"/>
        </a:p>
      </dgm:t>
    </dgm:pt>
    <dgm:pt modelId="{D142B7B9-E0D2-4EAB-BFE4-418F08BAF601}" type="pres">
      <dgm:prSet presAssocID="{FB964910-C38A-42DE-B0AB-0AD428C68734}" presName="node" presStyleLbl="node1" presStyleIdx="1" presStyleCnt="3">
        <dgm:presLayoutVars>
          <dgm:bulletEnabled val="1"/>
        </dgm:presLayoutVars>
      </dgm:prSet>
      <dgm:spPr/>
      <dgm:t>
        <a:bodyPr/>
        <a:lstStyle/>
        <a:p>
          <a:endParaRPr lang="en-US"/>
        </a:p>
      </dgm:t>
    </dgm:pt>
    <dgm:pt modelId="{AB9EF0D1-D42B-4A5E-87FF-138B7D4B5F6B}" type="pres">
      <dgm:prSet presAssocID="{FB964910-C38A-42DE-B0AB-0AD428C68734}" presName="spNode" presStyleCnt="0"/>
      <dgm:spPr/>
    </dgm:pt>
    <dgm:pt modelId="{A440EEC7-06B9-4427-B396-E59D3F35709D}" type="pres">
      <dgm:prSet presAssocID="{B6C2FCD3-745B-4F16-B77A-C826EBF704E6}" presName="sibTrans" presStyleLbl="sibTrans1D1" presStyleIdx="1" presStyleCnt="3"/>
      <dgm:spPr/>
      <dgm:t>
        <a:bodyPr/>
        <a:lstStyle/>
        <a:p>
          <a:endParaRPr lang="en-US"/>
        </a:p>
      </dgm:t>
    </dgm:pt>
    <dgm:pt modelId="{2F9EF3E6-D000-4FF7-A326-280FA39FB628}" type="pres">
      <dgm:prSet presAssocID="{0D5E6C14-8D0E-46B4-9293-53BD8423BDD1}" presName="node" presStyleLbl="node1" presStyleIdx="2" presStyleCnt="3">
        <dgm:presLayoutVars>
          <dgm:bulletEnabled val="1"/>
        </dgm:presLayoutVars>
      </dgm:prSet>
      <dgm:spPr/>
      <dgm:t>
        <a:bodyPr/>
        <a:lstStyle/>
        <a:p>
          <a:endParaRPr lang="en-US"/>
        </a:p>
      </dgm:t>
    </dgm:pt>
    <dgm:pt modelId="{B1DE04E2-583F-448D-8503-F7380D59A19E}" type="pres">
      <dgm:prSet presAssocID="{0D5E6C14-8D0E-46B4-9293-53BD8423BDD1}" presName="spNode" presStyleCnt="0"/>
      <dgm:spPr/>
    </dgm:pt>
    <dgm:pt modelId="{1DB33F97-80F0-407A-B39F-C06AD23D35E7}" type="pres">
      <dgm:prSet presAssocID="{B9B4E897-AF5D-45A9-99A5-2263EE486720}" presName="sibTrans" presStyleLbl="sibTrans1D1" presStyleIdx="2" presStyleCnt="3"/>
      <dgm:spPr/>
      <dgm:t>
        <a:bodyPr/>
        <a:lstStyle/>
        <a:p>
          <a:endParaRPr lang="en-US"/>
        </a:p>
      </dgm:t>
    </dgm:pt>
  </dgm:ptLst>
  <dgm:cxnLst>
    <dgm:cxn modelId="{BB01453C-57B0-4EA5-AE07-BC7A0310B26C}" type="presOf" srcId="{B9B4E897-AF5D-45A9-99A5-2263EE486720}" destId="{1DB33F97-80F0-407A-B39F-C06AD23D35E7}" srcOrd="0" destOrd="0" presId="urn:microsoft.com/office/officeart/2005/8/layout/cycle5"/>
    <dgm:cxn modelId="{14780D3A-BDDD-4757-A71F-DE0F454CF262}" type="presOf" srcId="{67725786-8F96-477D-8D8C-3D3BCB36EB43}" destId="{C35199DF-5558-4189-B628-D98F7097A3E2}" srcOrd="0" destOrd="0" presId="urn:microsoft.com/office/officeart/2005/8/layout/cycle5"/>
    <dgm:cxn modelId="{6E106A4F-6615-4682-86E5-E92E21693E60}" srcId="{03D870C2-6174-4539-A297-A745EAEBB65D}" destId="{67725786-8F96-477D-8D8C-3D3BCB36EB43}" srcOrd="0" destOrd="0" parTransId="{5FB220B1-6872-47BC-A884-620BE358CDEB}" sibTransId="{57EF84F8-9BFB-46B5-93A5-D363B259B0A1}"/>
    <dgm:cxn modelId="{21E036A3-335D-4C77-97D8-C49FA779FDEF}" type="presOf" srcId="{0D5E6C14-8D0E-46B4-9293-53BD8423BDD1}" destId="{2F9EF3E6-D000-4FF7-A326-280FA39FB628}" srcOrd="0" destOrd="0" presId="urn:microsoft.com/office/officeart/2005/8/layout/cycle5"/>
    <dgm:cxn modelId="{879ACEC7-BA00-4DC9-BF87-3B07E57620DE}" type="presOf" srcId="{03D870C2-6174-4539-A297-A745EAEBB65D}" destId="{92249235-D72A-4E83-B1FE-DD36178D5B20}" srcOrd="0" destOrd="0" presId="urn:microsoft.com/office/officeart/2005/8/layout/cycle5"/>
    <dgm:cxn modelId="{2CBA3A88-DD57-4825-A7B1-41101586211C}" type="presOf" srcId="{B6C2FCD3-745B-4F16-B77A-C826EBF704E6}" destId="{A440EEC7-06B9-4427-B396-E59D3F35709D}" srcOrd="0" destOrd="0" presId="urn:microsoft.com/office/officeart/2005/8/layout/cycle5"/>
    <dgm:cxn modelId="{37F7CE9D-5E1B-403D-B840-A9187CE40FFD}" srcId="{03D870C2-6174-4539-A297-A745EAEBB65D}" destId="{FB964910-C38A-42DE-B0AB-0AD428C68734}" srcOrd="1" destOrd="0" parTransId="{D9194330-333E-4207-9936-F6AECB3BC371}" sibTransId="{B6C2FCD3-745B-4F16-B77A-C826EBF704E6}"/>
    <dgm:cxn modelId="{A1F2764A-DDAA-45D6-8F23-8B49B51CACFC}" type="presOf" srcId="{57EF84F8-9BFB-46B5-93A5-D363B259B0A1}" destId="{5908111D-560D-4F9E-8B4C-EAA9263E3D89}" srcOrd="0" destOrd="0" presId="urn:microsoft.com/office/officeart/2005/8/layout/cycle5"/>
    <dgm:cxn modelId="{CAD8D916-59E0-4193-8381-4401CA4EB88B}" type="presOf" srcId="{FB964910-C38A-42DE-B0AB-0AD428C68734}" destId="{D142B7B9-E0D2-4EAB-BFE4-418F08BAF601}" srcOrd="0" destOrd="0" presId="urn:microsoft.com/office/officeart/2005/8/layout/cycle5"/>
    <dgm:cxn modelId="{3CE0FE06-8008-4562-AFBF-1B77D9E98366}" srcId="{03D870C2-6174-4539-A297-A745EAEBB65D}" destId="{0D5E6C14-8D0E-46B4-9293-53BD8423BDD1}" srcOrd="2" destOrd="0" parTransId="{B50B3A39-71F4-4FD7-934F-93051A09C7EC}" sibTransId="{B9B4E897-AF5D-45A9-99A5-2263EE486720}"/>
    <dgm:cxn modelId="{D68CD4EC-A5AD-4B12-8BA6-CEE0EC9BB5E9}" type="presParOf" srcId="{92249235-D72A-4E83-B1FE-DD36178D5B20}" destId="{C35199DF-5558-4189-B628-D98F7097A3E2}" srcOrd="0" destOrd="0" presId="urn:microsoft.com/office/officeart/2005/8/layout/cycle5"/>
    <dgm:cxn modelId="{0B65C496-3813-41F1-AEFA-2E315B9FB7B3}" type="presParOf" srcId="{92249235-D72A-4E83-B1FE-DD36178D5B20}" destId="{37E936EB-F07E-4872-B604-1AC95A0CF3DE}" srcOrd="1" destOrd="0" presId="urn:microsoft.com/office/officeart/2005/8/layout/cycle5"/>
    <dgm:cxn modelId="{3819943C-0F35-4B71-9FA2-4F310649D72C}" type="presParOf" srcId="{92249235-D72A-4E83-B1FE-DD36178D5B20}" destId="{5908111D-560D-4F9E-8B4C-EAA9263E3D89}" srcOrd="2" destOrd="0" presId="urn:microsoft.com/office/officeart/2005/8/layout/cycle5"/>
    <dgm:cxn modelId="{01184831-A44F-4705-B514-30E5B0729C53}" type="presParOf" srcId="{92249235-D72A-4E83-B1FE-DD36178D5B20}" destId="{D142B7B9-E0D2-4EAB-BFE4-418F08BAF601}" srcOrd="3" destOrd="0" presId="urn:microsoft.com/office/officeart/2005/8/layout/cycle5"/>
    <dgm:cxn modelId="{063E65EE-9034-4057-A3E0-1AC000BD780E}" type="presParOf" srcId="{92249235-D72A-4E83-B1FE-DD36178D5B20}" destId="{AB9EF0D1-D42B-4A5E-87FF-138B7D4B5F6B}" srcOrd="4" destOrd="0" presId="urn:microsoft.com/office/officeart/2005/8/layout/cycle5"/>
    <dgm:cxn modelId="{BD896AA9-CFB8-4C6B-8CAA-89910D66FDD7}" type="presParOf" srcId="{92249235-D72A-4E83-B1FE-DD36178D5B20}" destId="{A440EEC7-06B9-4427-B396-E59D3F35709D}" srcOrd="5" destOrd="0" presId="urn:microsoft.com/office/officeart/2005/8/layout/cycle5"/>
    <dgm:cxn modelId="{4B099075-233E-46A9-984C-9C5D43984E94}" type="presParOf" srcId="{92249235-D72A-4E83-B1FE-DD36178D5B20}" destId="{2F9EF3E6-D000-4FF7-A326-280FA39FB628}" srcOrd="6" destOrd="0" presId="urn:microsoft.com/office/officeart/2005/8/layout/cycle5"/>
    <dgm:cxn modelId="{B026E62F-893A-4417-BE01-381CE7619993}" type="presParOf" srcId="{92249235-D72A-4E83-B1FE-DD36178D5B20}" destId="{B1DE04E2-583F-448D-8503-F7380D59A19E}" srcOrd="7" destOrd="0" presId="urn:microsoft.com/office/officeart/2005/8/layout/cycle5"/>
    <dgm:cxn modelId="{0AE4887A-B2E9-455E-89BC-8DB6D2EEE7D2}" type="presParOf" srcId="{92249235-D72A-4E83-B1FE-DD36178D5B20}" destId="{1DB33F97-80F0-407A-B39F-C06AD23D35E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B1A3A-6743-484E-8E14-54690842D0D0}">
      <dsp:nvSpPr>
        <dsp:cNvPr id="0" name=""/>
        <dsp:cNvSpPr/>
      </dsp:nvSpPr>
      <dsp:spPr>
        <a:xfrm>
          <a:off x="1086" y="1170365"/>
          <a:ext cx="1415145" cy="1415145"/>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D7E14-008F-4921-B053-C1A9015317A0}">
      <dsp:nvSpPr>
        <dsp:cNvPr id="0" name=""/>
        <dsp:cNvSpPr/>
      </dsp:nvSpPr>
      <dsp:spPr>
        <a:xfrm>
          <a:off x="231459" y="2403254"/>
          <a:ext cx="1415145" cy="647542"/>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Virtualization</a:t>
          </a:r>
          <a:endParaRPr lang="en-US" sz="1600" kern="1200" dirty="0">
            <a:latin typeface="+mj-lt"/>
          </a:endParaRPr>
        </a:p>
      </dsp:txBody>
      <dsp:txXfrm>
        <a:off x="250425" y="2422220"/>
        <a:ext cx="1377213" cy="609610"/>
      </dsp:txXfrm>
    </dsp:sp>
    <dsp:sp modelId="{B2DC350F-4125-4823-992B-99C38E444750}">
      <dsp:nvSpPr>
        <dsp:cNvPr id="0" name=""/>
        <dsp:cNvSpPr/>
      </dsp:nvSpPr>
      <dsp:spPr>
        <a:xfrm rot="52950">
          <a:off x="1702756" y="1725438"/>
          <a:ext cx="286574"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02761" y="1792784"/>
        <a:ext cx="200602" cy="204023"/>
      </dsp:txXfrm>
    </dsp:sp>
    <dsp:sp modelId="{17868BA8-B10F-4B69-B162-E2D852B53FF7}">
      <dsp:nvSpPr>
        <dsp:cNvPr id="0" name=""/>
        <dsp:cNvSpPr/>
      </dsp:nvSpPr>
      <dsp:spPr>
        <a:xfrm>
          <a:off x="2234920" y="1204775"/>
          <a:ext cx="1415145" cy="1415145"/>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3E7E7-FF6D-447F-963F-61B0B916C994}">
      <dsp:nvSpPr>
        <dsp:cNvPr id="0" name=""/>
        <dsp:cNvSpPr/>
      </dsp:nvSpPr>
      <dsp:spPr>
        <a:xfrm>
          <a:off x="2425428" y="2427092"/>
          <a:ext cx="1415145" cy="61575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Elasticity</a:t>
          </a:r>
          <a:endParaRPr lang="en-US" sz="1600" kern="1200" dirty="0">
            <a:latin typeface="+mj-lt"/>
          </a:endParaRPr>
        </a:p>
      </dsp:txBody>
      <dsp:txXfrm>
        <a:off x="2443463" y="2445127"/>
        <a:ext cx="1379075" cy="579688"/>
      </dsp:txXfrm>
    </dsp:sp>
    <dsp:sp modelId="{66DE74BF-C902-43D2-9F06-0F90D5A8D9C0}">
      <dsp:nvSpPr>
        <dsp:cNvPr id="0" name=""/>
        <dsp:cNvSpPr/>
      </dsp:nvSpPr>
      <dsp:spPr>
        <a:xfrm rot="21528158">
          <a:off x="3908673" y="1719430"/>
          <a:ext cx="258692"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08681" y="1788249"/>
        <a:ext cx="181084" cy="204023"/>
      </dsp:txXfrm>
    </dsp:sp>
    <dsp:sp modelId="{ECF23A54-AFB2-4B6B-B5B8-1857D726BD35}">
      <dsp:nvSpPr>
        <dsp:cNvPr id="0" name=""/>
        <dsp:cNvSpPr/>
      </dsp:nvSpPr>
      <dsp:spPr>
        <a:xfrm>
          <a:off x="4389025" y="1159752"/>
          <a:ext cx="1415145" cy="1415145"/>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12000" r="-1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55623-4ADE-48F2-98DD-72B76A235445}">
      <dsp:nvSpPr>
        <dsp:cNvPr id="0" name=""/>
        <dsp:cNvSpPr/>
      </dsp:nvSpPr>
      <dsp:spPr>
        <a:xfrm>
          <a:off x="4619398" y="2371414"/>
          <a:ext cx="1415145" cy="68999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Power</a:t>
          </a:r>
          <a:endParaRPr lang="en-US" sz="1600" kern="1200" dirty="0">
            <a:latin typeface="+mj-lt"/>
          </a:endParaRPr>
        </a:p>
      </dsp:txBody>
      <dsp:txXfrm>
        <a:off x="4639607" y="2391623"/>
        <a:ext cx="1374727" cy="649578"/>
      </dsp:txXfrm>
    </dsp:sp>
    <dsp:sp modelId="{E7C0B716-AFA7-48E9-844B-0B6F7DDCE7EE}">
      <dsp:nvSpPr>
        <dsp:cNvPr id="0" name=""/>
        <dsp:cNvSpPr/>
      </dsp:nvSpPr>
      <dsp:spPr>
        <a:xfrm rot="19629">
          <a:off x="6076757" y="1703680"/>
          <a:ext cx="272592" cy="3400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076758" y="1771455"/>
        <a:ext cx="190814" cy="204023"/>
      </dsp:txXfrm>
    </dsp:sp>
    <dsp:sp modelId="{8E2A1271-E7CE-4733-B12F-037735B8945A}">
      <dsp:nvSpPr>
        <dsp:cNvPr id="0" name=""/>
        <dsp:cNvSpPr/>
      </dsp:nvSpPr>
      <dsp:spPr>
        <a:xfrm>
          <a:off x="6582994" y="1172279"/>
          <a:ext cx="1415145" cy="1415145"/>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9F47A-D95A-4D7D-BB47-FCC0B7F0EC8D}">
      <dsp:nvSpPr>
        <dsp:cNvPr id="0" name=""/>
        <dsp:cNvSpPr/>
      </dsp:nvSpPr>
      <dsp:spPr>
        <a:xfrm>
          <a:off x="6813367" y="2408996"/>
          <a:ext cx="1415145" cy="6398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Happiness</a:t>
          </a:r>
          <a:endParaRPr lang="en-US" sz="1600" kern="1200" dirty="0">
            <a:latin typeface="+mj-lt"/>
          </a:endParaRPr>
        </a:p>
      </dsp:txBody>
      <dsp:txXfrm>
        <a:off x="6832109" y="2427738"/>
        <a:ext cx="1377661" cy="602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6DA15-0A52-4662-A9ED-6FCA988298FD}" type="datetimeFigureOut">
              <a:rPr lang="en-US" smtClean="0"/>
              <a:t>6/13/2012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F6610-3CAA-4B7B-9484-B0A79C322C3D}" type="slidenum">
              <a:rPr lang="en-US" smtClean="0"/>
              <a:t>‹#›</a:t>
            </a:fld>
            <a:endParaRPr lang="en-US"/>
          </a:p>
        </p:txBody>
      </p:sp>
    </p:spTree>
    <p:extLst>
      <p:ext uri="{BB962C8B-B14F-4D97-AF65-F5344CB8AC3E}">
        <p14:creationId xmlns:p14="http://schemas.microsoft.com/office/powerpoint/2010/main" val="354245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anage.windowsazure.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thejoyofcode.com/Josh.aspx"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blogs.msdn.com/b/windowsazure/archive/2012/06/08/introducing-locally-redundant-storage-for-windows-azure-storage.aspx"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slideshare.net/joesondow/building-cloudtoolsfornetflix-9419504"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blip.tv/silicon-valley-cloud-computing-group/building-cloud-tools-for-netflix-5754984"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docs.amazonwebservices.com/AmazonVPC/latest/UserGuide/VPC_ACLs.html" TargetMode="External"/><Relationship Id="rId2" Type="http://schemas.openxmlformats.org/officeDocument/2006/relationships/slide" Target="../slides/slide89.xml"/><Relationship Id="rId1" Type="http://schemas.openxmlformats.org/officeDocument/2006/relationships/notesMaster" Target="../notesMasters/notesMaster1.xml"/><Relationship Id="rId5" Type="http://schemas.openxmlformats.org/officeDocument/2006/relationships/hyperlink" Target="http://docs.amazonwebservices.com/AmazonS3/latest/dev/ACLOverview.html" TargetMode="External"/><Relationship Id="rId4" Type="http://schemas.openxmlformats.org/officeDocument/2006/relationships/hyperlink" Target="http://msdn.microsoft.com/en-us/library/windowsazure/dd179391.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April 9, 2012 – Updated from BSC East 2011 Presentation</a:t>
            </a:r>
          </a:p>
          <a:p>
            <a:r>
              <a:rPr kumimoji="0" lang="en-US" sz="1200" b="0" i="0" u="none" strike="noStrike" kern="1200" cap="none" spc="0" normalizeH="0" baseline="0" dirty="0" smtClean="0">
                <a:ln>
                  <a:noFill/>
                </a:ln>
                <a:solidFill>
                  <a:schemeClr val="tx1"/>
                </a:solidFill>
                <a:effectLst/>
                <a:uLnTx/>
                <a:uFillTx/>
                <a:latin typeface="+mn-lt"/>
                <a:ea typeface="+mn-ea"/>
                <a:cs typeface="+mn-cs"/>
              </a:rPr>
              <a:t>1.1 May 24, 2012 – Seth’s tweaks and updates</a:t>
            </a:r>
          </a:p>
          <a:p>
            <a:r>
              <a:rPr kumimoji="0" lang="en-US" sz="1200" b="0" i="0" u="none" strike="noStrike" kern="1200" cap="none" spc="0" normalizeH="0" baseline="0" dirty="0" smtClean="0">
                <a:ln>
                  <a:noFill/>
                </a:ln>
                <a:solidFill>
                  <a:schemeClr val="tx1"/>
                </a:solidFill>
                <a:effectLst/>
                <a:uLnTx/>
                <a:uFillTx/>
                <a:latin typeface="+mn-lt"/>
                <a:ea typeface="+mn-ea"/>
                <a:cs typeface="+mn-cs"/>
              </a:rPr>
              <a:t>1.2 Jun 11, 2012 – Seth updates</a:t>
            </a:r>
          </a:p>
          <a:p>
            <a:r>
              <a:rPr kumimoji="0" lang="en-US" sz="1200" b="0" i="0" u="none" strike="noStrike" kern="1200" cap="none" spc="0" normalizeH="0" baseline="0" dirty="0" smtClean="0">
                <a:ln>
                  <a:noFill/>
                </a:ln>
                <a:solidFill>
                  <a:schemeClr val="tx1"/>
                </a:solidFill>
                <a:effectLst/>
                <a:uLnTx/>
                <a:uFillTx/>
                <a:latin typeface="+mn-lt"/>
                <a:ea typeface="+mn-ea"/>
                <a:cs typeface="+mn-cs"/>
              </a:rPr>
              <a:t>1.3 Jun 12 2012 – Ken updates</a:t>
            </a:r>
          </a:p>
        </p:txBody>
      </p:sp>
      <p:sp>
        <p:nvSpPr>
          <p:cNvPr id="4" name="Slide Number Placeholder 3"/>
          <p:cNvSpPr>
            <a:spLocks noGrp="1"/>
          </p:cNvSpPr>
          <p:nvPr>
            <p:ph type="sldNum" sz="quarter" idx="10"/>
          </p:nvPr>
        </p:nvSpPr>
        <p:spPr/>
        <p:txBody>
          <a:bodyPr/>
          <a:lstStyle/>
          <a:p>
            <a:fld id="{7C4F6610-3CAA-4B7B-9484-B0A79C322C3D}" type="slidenum">
              <a:rPr lang="en-US" smtClean="0"/>
              <a:t>1</a:t>
            </a:fld>
            <a:endParaRPr lang="en-US"/>
          </a:p>
        </p:txBody>
      </p:sp>
    </p:spTree>
    <p:extLst>
      <p:ext uri="{BB962C8B-B14F-4D97-AF65-F5344CB8AC3E}">
        <p14:creationId xmlns:p14="http://schemas.microsoft.com/office/powerpoint/2010/main" val="395187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 doubles objects stored in 9 </a:t>
            </a:r>
            <a:r>
              <a:rPr lang="en-US" dirty="0" err="1" smtClean="0"/>
              <a:t>mos</a:t>
            </a:r>
            <a:endParaRPr lang="en-US" dirty="0" smtClean="0"/>
          </a:p>
          <a:p>
            <a:r>
              <a:rPr lang="en-US" dirty="0" smtClean="0"/>
              <a:t>Many names you’ll recognize and some you</a:t>
            </a:r>
            <a:r>
              <a:rPr lang="en-US" baseline="0" dirty="0" smtClean="0"/>
              <a:t> wont </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13</a:t>
            </a:fld>
            <a:endParaRPr lang="en-US"/>
          </a:p>
        </p:txBody>
      </p:sp>
    </p:spTree>
    <p:extLst>
      <p:ext uri="{BB962C8B-B14F-4D97-AF65-F5344CB8AC3E}">
        <p14:creationId xmlns:p14="http://schemas.microsoft.com/office/powerpoint/2010/main" val="192107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Responsibilities and Rights</a:t>
            </a:r>
            <a:r>
              <a:rPr lang="en-US" baseline="0" dirty="0" smtClean="0"/>
              <a:t> respectively</a:t>
            </a:r>
          </a:p>
          <a:p>
            <a:r>
              <a:rPr lang="en-US" baseline="0" dirty="0" smtClean="0"/>
              <a:t>Their Promise + Your Design = Reward</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15</a:t>
            </a:fld>
            <a:endParaRPr lang="en-US"/>
          </a:p>
        </p:txBody>
      </p:sp>
    </p:spTree>
    <p:extLst>
      <p:ext uri="{BB962C8B-B14F-4D97-AF65-F5344CB8AC3E}">
        <p14:creationId xmlns:p14="http://schemas.microsoft.com/office/powerpoint/2010/main" val="166776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Elastic Scalability – fundamental advantage.  Already mentioned, reinforce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gn="ctr"/>
            <a:r>
              <a:rPr lang="en-US" sz="1200" dirty="0" smtClean="0">
                <a:solidFill>
                  <a:prstClr val="black">
                    <a:lumMod val="65000"/>
                    <a:lumOff val="35000"/>
                  </a:prstClr>
                </a:solidFill>
                <a:latin typeface="Century Gothic"/>
              </a:rPr>
              <a:t>The Cloud makes a lot of promises</a:t>
            </a:r>
          </a:p>
          <a:p>
            <a:pPr algn="ctr"/>
            <a:r>
              <a:rPr lang="en-US" sz="1200" dirty="0" smtClean="0">
                <a:solidFill>
                  <a:prstClr val="black">
                    <a:lumMod val="65000"/>
                    <a:lumOff val="35000"/>
                  </a:prstClr>
                </a:solidFill>
                <a:latin typeface="Century Gothic"/>
              </a:rPr>
              <a:t>But you need to take actions to take advantage of them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16</a:t>
            </a:fld>
            <a:endParaRPr lang="en-US"/>
          </a:p>
        </p:txBody>
      </p:sp>
    </p:spTree>
    <p:extLst>
      <p:ext uri="{BB962C8B-B14F-4D97-AF65-F5344CB8AC3E}">
        <p14:creationId xmlns:p14="http://schemas.microsoft.com/office/powerpoint/2010/main" val="421275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Asset </a:t>
            </a:r>
            <a:r>
              <a:rPr lang="en-US" dirty="0" err="1" smtClean="0"/>
              <a:t>Util</a:t>
            </a:r>
            <a:r>
              <a:rPr lang="en-US" dirty="0" smtClean="0"/>
              <a:t>: call ahead to Amazon story that Ken will tell (Jon Jenkins – Velocity)</a:t>
            </a:r>
          </a:p>
          <a:p>
            <a:r>
              <a:rPr lang="en-US" dirty="0" smtClean="0"/>
              <a:t>- Asset </a:t>
            </a:r>
            <a:r>
              <a:rPr lang="en-US" dirty="0" err="1" smtClean="0"/>
              <a:t>util</a:t>
            </a:r>
            <a:r>
              <a:rPr lang="en-US" dirty="0" smtClean="0"/>
              <a:t> CPU graph – internal Microsoft</a:t>
            </a:r>
          </a:p>
          <a:p>
            <a:r>
              <a:rPr lang="en-US" dirty="0" smtClean="0"/>
              <a:t>PUE</a:t>
            </a:r>
            <a:r>
              <a:rPr lang="en-US" baseline="0" dirty="0" smtClean="0"/>
              <a:t> = Total power / IT equipment power – lower better, 1 = perfect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17</a:t>
            </a:fld>
            <a:endParaRPr lang="en-US"/>
          </a:p>
        </p:txBody>
      </p:sp>
    </p:spTree>
    <p:extLst>
      <p:ext uri="{BB962C8B-B14F-4D97-AF65-F5344CB8AC3E}">
        <p14:creationId xmlns:p14="http://schemas.microsoft.com/office/powerpoint/2010/main" val="2391687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Hassle</a:t>
            </a:r>
            <a:r>
              <a:rPr lang="en-US" baseline="0" dirty="0" smtClean="0"/>
              <a:t>  of running your own DC – cover 3 points and out</a:t>
            </a:r>
            <a:endParaRPr lang="en-US" dirty="0" smtClean="0"/>
          </a:p>
          <a:p>
            <a:r>
              <a:rPr lang="en-US" dirty="0" smtClean="0"/>
              <a:t>Pictures are all from Microsoft Data Centers</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18</a:t>
            </a:fld>
            <a:endParaRPr lang="en-US"/>
          </a:p>
        </p:txBody>
      </p:sp>
    </p:spTree>
    <p:extLst>
      <p:ext uri="{BB962C8B-B14F-4D97-AF65-F5344CB8AC3E}">
        <p14:creationId xmlns:p14="http://schemas.microsoft.com/office/powerpoint/2010/main" val="2391687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CE430-C9CF-40CB-BE62-CA4201213FFA}" type="slidenum">
              <a:rPr lang="en-US" smtClean="0"/>
              <a:t>19</a:t>
            </a:fld>
            <a:endParaRPr lang="en-US" dirty="0"/>
          </a:p>
        </p:txBody>
      </p:sp>
    </p:spTree>
    <p:extLst>
      <p:ext uri="{BB962C8B-B14F-4D97-AF65-F5344CB8AC3E}">
        <p14:creationId xmlns:p14="http://schemas.microsoft.com/office/powerpoint/2010/main" val="222685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Smaller servers – create many smaller </a:t>
            </a:r>
            <a:r>
              <a:rPr lang="en-US" sz="1200" kern="1200" dirty="0" err="1" smtClean="0">
                <a:solidFill>
                  <a:schemeClr val="tx1"/>
                </a:solidFill>
                <a:effectLst/>
                <a:latin typeface="+mn-lt"/>
                <a:ea typeface="+mn-ea"/>
                <a:cs typeface="+mn-cs"/>
              </a:rPr>
              <a:t>virts</a:t>
            </a:r>
            <a:r>
              <a:rPr lang="en-US" sz="1200" kern="1200" dirty="0" smtClean="0">
                <a:solidFill>
                  <a:schemeClr val="tx1"/>
                </a:solidFill>
                <a:effectLst/>
                <a:latin typeface="+mn-lt"/>
                <a:ea typeface="+mn-ea"/>
                <a:cs typeface="+mn-cs"/>
              </a:rPr>
              <a:t> instead of being a few large servers.</a:t>
            </a:r>
          </a:p>
          <a:p>
            <a:r>
              <a:rPr lang="en-US" sz="1200" kern="1200" dirty="0" smtClean="0">
                <a:solidFill>
                  <a:schemeClr val="tx1"/>
                </a:solidFill>
                <a:effectLst/>
                <a:latin typeface="+mn-lt"/>
                <a:ea typeface="+mn-ea"/>
                <a:cs typeface="+mn-cs"/>
              </a:rPr>
              <a:t>Automate</a:t>
            </a:r>
          </a:p>
          <a:p>
            <a:pPr marL="171450" indent="-171450">
              <a:buFontTx/>
              <a:buChar char="-"/>
            </a:pPr>
            <a:r>
              <a:rPr lang="en-US" sz="1200" kern="1200" dirty="0" smtClean="0">
                <a:solidFill>
                  <a:schemeClr val="tx1"/>
                </a:solidFill>
                <a:effectLst/>
                <a:latin typeface="+mn-lt"/>
                <a:ea typeface="+mn-ea"/>
                <a:cs typeface="+mn-cs"/>
              </a:rPr>
              <a:t>Netflix example for scaling</a:t>
            </a:r>
          </a:p>
          <a:p>
            <a:pPr marL="171450" indent="-171450">
              <a:buFontTx/>
              <a:buChar char="-"/>
            </a:pPr>
            <a:r>
              <a:rPr lang="en-US" sz="1200" kern="1200" dirty="0" smtClean="0">
                <a:solidFill>
                  <a:schemeClr val="tx1"/>
                </a:solidFill>
                <a:effectLst/>
                <a:latin typeface="+mn-lt"/>
                <a:ea typeface="+mn-ea"/>
                <a:cs typeface="+mn-cs"/>
              </a:rPr>
              <a:t>Or spawn new instances</a:t>
            </a:r>
            <a:r>
              <a:rPr lang="en-US" sz="1200" kern="1200" baseline="0" dirty="0" smtClean="0">
                <a:solidFill>
                  <a:schemeClr val="tx1"/>
                </a:solidFill>
                <a:effectLst/>
                <a:latin typeface="+mn-lt"/>
                <a:ea typeface="+mn-ea"/>
                <a:cs typeface="+mn-cs"/>
              </a:rPr>
              <a:t> to replace dead ones</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Monitoring and management – next page</a:t>
            </a:r>
          </a:p>
          <a:p>
            <a:pPr marL="0" indent="0">
              <a:buFontTx/>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4F6610-3CAA-4B7B-9484-B0A79C322C3D}" type="slidenum">
              <a:rPr lang="en-US" smtClean="0"/>
              <a:t>20</a:t>
            </a:fld>
            <a:endParaRPr lang="en-US"/>
          </a:p>
        </p:txBody>
      </p:sp>
    </p:spTree>
    <p:extLst>
      <p:ext uri="{BB962C8B-B14F-4D97-AF65-F5344CB8AC3E}">
        <p14:creationId xmlns:p14="http://schemas.microsoft.com/office/powerpoint/2010/main" val="327776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CloudWatch</a:t>
            </a:r>
            <a:r>
              <a:rPr lang="en-US" dirty="0" smtClean="0">
                <a:effectLst/>
              </a:rPr>
              <a:t>  </a:t>
            </a:r>
          </a:p>
          <a:p>
            <a:pPr marL="171450" indent="-171450">
              <a:buFont typeface="Arial" pitchFamily="34" charset="0"/>
              <a:buChar char="•"/>
            </a:pPr>
            <a:r>
              <a:rPr lang="en-US" dirty="0" smtClean="0">
                <a:effectLst/>
              </a:rPr>
              <a:t>Alarms,</a:t>
            </a:r>
            <a:r>
              <a:rPr lang="en-US" baseline="0" dirty="0" smtClean="0">
                <a:effectLst/>
              </a:rPr>
              <a:t> graphs, and stats</a:t>
            </a:r>
          </a:p>
          <a:p>
            <a:pPr marL="171450" indent="-171450">
              <a:buFont typeface="Arial" pitchFamily="34" charset="0"/>
              <a:buChar char="•"/>
            </a:pPr>
            <a:r>
              <a:rPr lang="en-US" baseline="0" dirty="0" smtClean="0">
                <a:effectLst/>
              </a:rPr>
              <a:t>EC2: </a:t>
            </a:r>
            <a:r>
              <a:rPr lang="en-US" dirty="0" smtClean="0">
                <a:effectLst/>
              </a:rPr>
              <a:t>CPU utilization, data transfer, and disk usage </a:t>
            </a:r>
            <a:r>
              <a:rPr lang="en-US" dirty="0" err="1" smtClean="0">
                <a:effectLst/>
              </a:rPr>
              <a:t>activi</a:t>
            </a:r>
            <a:endParaRPr lang="en-US" baseline="0" dirty="0" smtClean="0">
              <a:effectLst/>
            </a:endParaRPr>
          </a:p>
          <a:p>
            <a:pPr marL="171450" indent="-171450">
              <a:buFont typeface="Arial" pitchFamily="34" charset="0"/>
              <a:buChar char="•"/>
            </a:pPr>
            <a:r>
              <a:rPr lang="en-US" baseline="0" dirty="0" smtClean="0">
                <a:effectLst/>
              </a:rPr>
              <a:t>Load Balancers: </a:t>
            </a:r>
            <a:r>
              <a:rPr lang="en-US" dirty="0" smtClean="0">
                <a:effectLst/>
              </a:rPr>
              <a:t>request count and latency</a:t>
            </a:r>
            <a:endParaRPr lang="en-US" baseline="0" dirty="0" smtClean="0">
              <a:effectLst/>
            </a:endParaRPr>
          </a:p>
          <a:p>
            <a:pPr marL="171450" indent="-171450">
              <a:buFont typeface="Arial" pitchFamily="34" charset="0"/>
              <a:buChar char="•"/>
            </a:pPr>
            <a:r>
              <a:rPr lang="en-US" baseline="0" dirty="0" smtClean="0">
                <a:effectLst/>
              </a:rPr>
              <a:t>RDS: </a:t>
            </a:r>
            <a:r>
              <a:rPr lang="en-US" dirty="0" err="1" smtClean="0">
                <a:effectLst/>
              </a:rPr>
              <a:t>freeable</a:t>
            </a:r>
            <a:r>
              <a:rPr lang="en-US" dirty="0" smtClean="0">
                <a:effectLst/>
              </a:rPr>
              <a:t> memory and available storage space</a:t>
            </a:r>
          </a:p>
          <a:p>
            <a:pPr marL="171450" indent="-171450">
              <a:buFont typeface="Arial" pitchFamily="34" charset="0"/>
              <a:buChar char="•"/>
            </a:pPr>
            <a:r>
              <a:rPr lang="en-US" dirty="0" smtClean="0">
                <a:effectLst/>
              </a:rPr>
              <a:t>SQS: messages</a:t>
            </a:r>
            <a:r>
              <a:rPr lang="en-US" baseline="0" dirty="0" smtClean="0">
                <a:effectLst/>
              </a:rPr>
              <a:t> sent and received</a:t>
            </a:r>
          </a:p>
          <a:p>
            <a:pPr marL="171450" indent="-171450">
              <a:buFont typeface="Arial" pitchFamily="34" charset="0"/>
              <a:buChar char="•"/>
            </a:pPr>
            <a:r>
              <a:rPr lang="en-US" baseline="0" dirty="0" smtClean="0">
                <a:effectLst/>
              </a:rPr>
              <a:t>Application: CUSTOM metrics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Amazon status: http://status.aws.amazon.com/ </a:t>
            </a:r>
          </a:p>
          <a:p>
            <a:pPr marL="0" indent="0">
              <a:buFont typeface="Arial" pitchFamily="34" charset="0"/>
              <a:buNone/>
            </a:pPr>
            <a:endParaRPr lang="en-US" baseline="0" dirty="0" smtClean="0">
              <a:effectLst/>
            </a:endParaRPr>
          </a:p>
        </p:txBody>
      </p:sp>
      <p:sp>
        <p:nvSpPr>
          <p:cNvPr id="4" name="Slide Number Placeholder 3"/>
          <p:cNvSpPr>
            <a:spLocks noGrp="1"/>
          </p:cNvSpPr>
          <p:nvPr>
            <p:ph type="sldNum" sz="quarter" idx="10"/>
          </p:nvPr>
        </p:nvSpPr>
        <p:spPr/>
        <p:txBody>
          <a:bodyPr/>
          <a:lstStyle/>
          <a:p>
            <a:fld id="{7C4F6610-3CAA-4B7B-9484-B0A79C322C3D}" type="slidenum">
              <a:rPr lang="en-US" smtClean="0"/>
              <a:t>21</a:t>
            </a:fld>
            <a:endParaRPr lang="en-US"/>
          </a:p>
        </p:txBody>
      </p:sp>
    </p:spTree>
    <p:extLst>
      <p:ext uri="{BB962C8B-B14F-4D97-AF65-F5344CB8AC3E}">
        <p14:creationId xmlns:p14="http://schemas.microsoft.com/office/powerpoint/2010/main" val="526027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Azure Portal/Dashboard: </a:t>
            </a:r>
            <a:r>
              <a:rPr lang="en-US" sz="1200" kern="1200" dirty="0" smtClean="0">
                <a:solidFill>
                  <a:schemeClr val="tx1"/>
                </a:solidFill>
                <a:effectLst/>
                <a:latin typeface="+mn-lt"/>
                <a:ea typeface="+mn-ea"/>
                <a:cs typeface="+mn-cs"/>
                <a:hlinkClick r:id="rId3"/>
              </a:rPr>
              <a:t>https://manage.windowsazure.com/</a:t>
            </a:r>
            <a:endParaRPr lang="en-US" baseline="0" dirty="0" smtClean="0">
              <a:effectLst/>
            </a:endParaRPr>
          </a:p>
          <a:p>
            <a:r>
              <a:rPr lang="en-US" dirty="0" smtClean="0"/>
              <a:t>New as of June 7 2012</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22</a:t>
            </a:fld>
            <a:endParaRPr lang="en-US"/>
          </a:p>
        </p:txBody>
      </p:sp>
    </p:spTree>
    <p:extLst>
      <p:ext uri="{BB962C8B-B14F-4D97-AF65-F5344CB8AC3E}">
        <p14:creationId xmlns:p14="http://schemas.microsoft.com/office/powerpoint/2010/main" val="1991524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quickly – show the simplicity of creating</a:t>
            </a:r>
            <a:r>
              <a:rPr lang="en-US" baseline="0" dirty="0" smtClean="0"/>
              <a:t> a website from the gallery</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23</a:t>
            </a:fld>
            <a:endParaRPr lang="en-US"/>
          </a:p>
        </p:txBody>
      </p:sp>
    </p:spTree>
    <p:extLst>
      <p:ext uri="{BB962C8B-B14F-4D97-AF65-F5344CB8AC3E}">
        <p14:creationId xmlns:p14="http://schemas.microsoft.com/office/powerpoint/2010/main" val="259245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3</a:t>
            </a:fld>
            <a:endParaRPr lang="en-US"/>
          </a:p>
        </p:txBody>
      </p:sp>
    </p:spTree>
    <p:extLst>
      <p:ext uri="{BB962C8B-B14F-4D97-AF65-F5344CB8AC3E}">
        <p14:creationId xmlns:p14="http://schemas.microsoft.com/office/powerpoint/2010/main" val="2787822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quickly</a:t>
            </a:r>
            <a:r>
              <a:rPr lang="en-US" baseline="0" dirty="0" smtClean="0"/>
              <a:t>, how you can monitor and manage the website through the UI</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24</a:t>
            </a:fld>
            <a:endParaRPr lang="en-US"/>
          </a:p>
        </p:txBody>
      </p:sp>
    </p:spTree>
    <p:extLst>
      <p:ext uri="{BB962C8B-B14F-4D97-AF65-F5344CB8AC3E}">
        <p14:creationId xmlns:p14="http://schemas.microsoft.com/office/powerpoint/2010/main" val="741280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Azure Management REST APIs: http://msdn.microsoft.com/en-us/library/windowsazure/ee460812.aspx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 as of June 7 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Same control</a:t>
            </a:r>
            <a:r>
              <a:rPr lang="en-US" sz="1200" kern="1200" baseline="0" dirty="0" smtClean="0">
                <a:solidFill>
                  <a:schemeClr val="tx1"/>
                </a:solidFill>
                <a:effectLst/>
                <a:latin typeface="+mn-lt"/>
                <a:ea typeface="+mn-ea"/>
                <a:cs typeface="+mn-cs"/>
              </a:rPr>
              <a:t> as portal UI</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25</a:t>
            </a:fld>
            <a:endParaRPr lang="en-US"/>
          </a:p>
        </p:txBody>
      </p:sp>
    </p:spTree>
    <p:extLst>
      <p:ext uri="{BB962C8B-B14F-4D97-AF65-F5344CB8AC3E}">
        <p14:creationId xmlns:p14="http://schemas.microsoft.com/office/powerpoint/2010/main" val="448993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Service Credits are calculated as a percentage of the total charges paid by you for Amazon S3 for the billing cycle in which the error occurred</a:t>
            </a:r>
          </a:p>
          <a:p>
            <a:r>
              <a:rPr lang="en-US" dirty="0" smtClean="0">
                <a:effectLst/>
              </a:rPr>
              <a:t>If</a:t>
            </a:r>
            <a:r>
              <a:rPr lang="en-US" baseline="0" dirty="0" smtClean="0">
                <a:effectLst/>
              </a:rPr>
              <a:t> in a given month, the uptime percentage &lt; SLA, then customer gets x% service credit, in dollars, for that month</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26</a:t>
            </a:fld>
            <a:endParaRPr lang="en-US"/>
          </a:p>
        </p:txBody>
      </p:sp>
    </p:spTree>
    <p:extLst>
      <p:ext uri="{BB962C8B-B14F-4D97-AF65-F5344CB8AC3E}">
        <p14:creationId xmlns:p14="http://schemas.microsoft.com/office/powerpoint/2010/main" val="310196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 sets expectations, rest is up to you</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27</a:t>
            </a:fld>
            <a:endParaRPr lang="en-US"/>
          </a:p>
        </p:txBody>
      </p:sp>
    </p:spTree>
    <p:extLst>
      <p:ext uri="{BB962C8B-B14F-4D97-AF65-F5344CB8AC3E}">
        <p14:creationId xmlns:p14="http://schemas.microsoft.com/office/powerpoint/2010/main" val="639219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PURCHASE</a:t>
            </a:r>
            <a:r>
              <a:rPr lang="en-US" baseline="0" dirty="0" smtClean="0"/>
              <a:t> scenario first – it makes more sense that way</a:t>
            </a:r>
          </a:p>
          <a:p>
            <a:r>
              <a:rPr lang="en-US" baseline="0" dirty="0" smtClean="0"/>
              <a:t>- Culminates in video added to queue of videos to download now</a:t>
            </a:r>
            <a:endParaRPr lang="en-US" dirty="0" smtClean="0"/>
          </a:p>
          <a:p>
            <a:endParaRPr lang="en-US" dirty="0" smtClean="0"/>
          </a:p>
          <a:p>
            <a:r>
              <a:rPr lang="en-US" dirty="0" smtClean="0"/>
              <a:t>DOWNLOAD scenario</a:t>
            </a:r>
          </a:p>
          <a:p>
            <a:r>
              <a:rPr lang="en-US" dirty="0" smtClean="0"/>
              <a:t>Update search </a:t>
            </a:r>
            <a:r>
              <a:rPr lang="en-US" dirty="0" smtClean="0">
                <a:sym typeface="Wingdings" pitchFamily="2" charset="2"/>
              </a:rPr>
              <a:t> get updates – Do I have anything in my queue to download now?</a:t>
            </a:r>
          </a:p>
          <a:p>
            <a:r>
              <a:rPr lang="en-US" dirty="0" smtClean="0">
                <a:sym typeface="Wingdings" pitchFamily="2" charset="2"/>
              </a:rPr>
              <a:t>Updates  updates – Here</a:t>
            </a:r>
            <a:r>
              <a:rPr lang="en-US" baseline="0" dirty="0" smtClean="0">
                <a:sym typeface="Wingdings" pitchFamily="2" charset="2"/>
              </a:rPr>
              <a:t> is the URL of a video you should download now</a:t>
            </a:r>
          </a:p>
          <a:p>
            <a:r>
              <a:rPr lang="en-US" baseline="0" dirty="0" smtClean="0">
                <a:sym typeface="Wingdings" pitchFamily="2" charset="2"/>
              </a:rPr>
              <a:t>Download Request / Video Data Download – Actual video download from CDN</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28</a:t>
            </a:fld>
            <a:endParaRPr lang="en-US"/>
          </a:p>
        </p:txBody>
      </p:sp>
    </p:spTree>
    <p:extLst>
      <p:ext uri="{BB962C8B-B14F-4D97-AF65-F5344CB8AC3E}">
        <p14:creationId xmlns:p14="http://schemas.microsoft.com/office/powerpoint/2010/main" val="392920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33</a:t>
            </a:fld>
            <a:endParaRPr lang="en-US"/>
          </a:p>
        </p:txBody>
      </p:sp>
    </p:spTree>
    <p:extLst>
      <p:ext uri="{BB962C8B-B14F-4D97-AF65-F5344CB8AC3E}">
        <p14:creationId xmlns:p14="http://schemas.microsoft.com/office/powerpoint/2010/main" val="2724346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Comparison Tools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34</a:t>
            </a:fld>
            <a:endParaRPr lang="en-US"/>
          </a:p>
        </p:txBody>
      </p:sp>
    </p:spTree>
    <p:extLst>
      <p:ext uri="{BB962C8B-B14F-4D97-AF65-F5344CB8AC3E}">
        <p14:creationId xmlns:p14="http://schemas.microsoft.com/office/powerpoint/2010/main" val="1308379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Amazon - Savings of Elasticity</a:t>
            </a:r>
          </a:p>
          <a:p>
            <a:pPr marL="228600" indent="-228600">
              <a:buFont typeface="+mj-lt"/>
              <a:buAutoNum type="arabicPeriod"/>
            </a:pPr>
            <a:r>
              <a:rPr lang="en-US" sz="1200" kern="1200" dirty="0" smtClean="0">
                <a:solidFill>
                  <a:schemeClr val="tx1"/>
                </a:solidFill>
                <a:effectLst/>
                <a:latin typeface="+mn-lt"/>
                <a:ea typeface="+mn-ea"/>
                <a:cs typeface="+mn-cs"/>
              </a:rPr>
              <a:t>Bing Travel / </a:t>
            </a:r>
            <a:r>
              <a:rPr lang="en-US" sz="1200" kern="1200" dirty="0" err="1" smtClean="0">
                <a:solidFill>
                  <a:schemeClr val="tx1"/>
                </a:solidFill>
                <a:effectLst/>
                <a:latin typeface="+mn-lt"/>
                <a:ea typeface="+mn-ea"/>
                <a:cs typeface="+mn-cs"/>
              </a:rPr>
              <a:t>FareCast</a:t>
            </a:r>
            <a:r>
              <a:rPr lang="en-US" sz="1200" kern="1200" dirty="0" smtClean="0">
                <a:solidFill>
                  <a:schemeClr val="tx1"/>
                </a:solidFill>
                <a:effectLst/>
                <a:latin typeface="+mn-lt"/>
                <a:ea typeface="+mn-ea"/>
                <a:cs typeface="+mn-cs"/>
              </a:rPr>
              <a:t> - Business Continuity Perils</a:t>
            </a:r>
          </a:p>
          <a:p>
            <a:pPr marL="228600" indent="-228600">
              <a:buFont typeface="+mj-lt"/>
              <a:buAutoNum type="arabicPeriod"/>
            </a:pPr>
            <a:r>
              <a:rPr lang="en-US" sz="1200" kern="1200" dirty="0" err="1" smtClean="0">
                <a:solidFill>
                  <a:schemeClr val="tx1"/>
                </a:solidFill>
                <a:effectLst/>
                <a:latin typeface="+mn-lt"/>
                <a:ea typeface="+mn-ea"/>
                <a:cs typeface="+mn-cs"/>
              </a:rPr>
              <a:t>SmugMug</a:t>
            </a:r>
            <a:r>
              <a:rPr lang="en-US" sz="1200" kern="1200" dirty="0" smtClean="0">
                <a:solidFill>
                  <a:schemeClr val="tx1"/>
                </a:solidFill>
                <a:effectLst/>
                <a:latin typeface="+mn-lt"/>
                <a:ea typeface="+mn-ea"/>
                <a:cs typeface="+mn-cs"/>
              </a:rPr>
              <a:t> - Design for Business Continuity</a:t>
            </a:r>
          </a:p>
          <a:p>
            <a:pPr marL="228600" indent="-228600">
              <a:buFont typeface="+mj-lt"/>
              <a:buAutoNum type="arabicPeriod"/>
            </a:pPr>
            <a:r>
              <a:rPr lang="en-US" sz="1200" kern="1200" dirty="0" smtClean="0">
                <a:solidFill>
                  <a:schemeClr val="tx1"/>
                </a:solidFill>
                <a:effectLst/>
                <a:latin typeface="+mn-lt"/>
                <a:ea typeface="+mn-ea"/>
                <a:cs typeface="+mn-cs"/>
              </a:rPr>
              <a:t>Netflix - Design for Fault Tolerance</a:t>
            </a:r>
          </a:p>
          <a:p>
            <a:pPr marL="228600" indent="-228600">
              <a:buFont typeface="+mj-lt"/>
              <a:buAutoNum type="arabicPeriod"/>
            </a:pPr>
            <a:r>
              <a:rPr lang="en-US" sz="1200" kern="1200" dirty="0" smtClean="0">
                <a:solidFill>
                  <a:schemeClr val="tx1"/>
                </a:solidFill>
                <a:effectLst/>
                <a:latin typeface="+mn-lt"/>
                <a:ea typeface="+mn-ea"/>
                <a:cs typeface="+mn-cs"/>
              </a:rPr>
              <a:t>Amazon - Security</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35</a:t>
            </a:fld>
            <a:endParaRPr lang="en-US"/>
          </a:p>
        </p:txBody>
      </p:sp>
    </p:spTree>
    <p:extLst>
      <p:ext uri="{BB962C8B-B14F-4D97-AF65-F5344CB8AC3E}">
        <p14:creationId xmlns:p14="http://schemas.microsoft.com/office/powerpoint/2010/main" val="3563123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a:t>
            </a:r>
            <a:r>
              <a:rPr lang="en-US" baseline="0" dirty="0" smtClean="0"/>
              <a:t> TBD: want to improve transition from this slide to the conclusion on the next one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46</a:t>
            </a:fld>
            <a:endParaRPr lang="en-US"/>
          </a:p>
        </p:txBody>
      </p:sp>
    </p:spTree>
    <p:extLst>
      <p:ext uri="{BB962C8B-B14F-4D97-AF65-F5344CB8AC3E}">
        <p14:creationId xmlns:p14="http://schemas.microsoft.com/office/powerpoint/2010/main" val="2318468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does Amazon, Google…..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48</a:t>
            </a:fld>
            <a:endParaRPr lang="en-US"/>
          </a:p>
        </p:txBody>
      </p:sp>
    </p:spTree>
    <p:extLst>
      <p:ext uri="{BB962C8B-B14F-4D97-AF65-F5344CB8AC3E}">
        <p14:creationId xmlns:p14="http://schemas.microsoft.com/office/powerpoint/2010/main" val="41686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Utilities analogy</a:t>
            </a:r>
          </a:p>
          <a:p>
            <a:r>
              <a:rPr lang="en-US" dirty="0" smtClean="0"/>
              <a:t>Explain</a:t>
            </a:r>
            <a:r>
              <a:rPr lang="en-US" baseline="0" dirty="0" smtClean="0"/>
              <a:t> References convention here</a:t>
            </a:r>
          </a:p>
          <a:p>
            <a:pPr marL="171450" indent="-171450">
              <a:buFont typeface="Arial" pitchFamily="34" charset="0"/>
              <a:buChar char="•"/>
            </a:pPr>
            <a:r>
              <a:rPr lang="en-US" baseline="0" dirty="0" smtClean="0"/>
              <a:t>Power of zero may be diminished for </a:t>
            </a:r>
            <a:r>
              <a:rPr lang="en-US" baseline="0" dirty="0" err="1" smtClean="0"/>
              <a:t>SaaS</a:t>
            </a:r>
            <a:r>
              <a:rPr lang="en-US" baseline="0" dirty="0" smtClean="0"/>
              <a:t> and LT contracts</a:t>
            </a:r>
          </a:p>
          <a:p>
            <a:pPr marL="171450" indent="-171450">
              <a:buFont typeface="Arial" pitchFamily="34" charset="0"/>
              <a:buChar char="•"/>
            </a:pPr>
            <a:r>
              <a:rPr lang="en-US" baseline="0" dirty="0" smtClean="0"/>
              <a:t>Self-Service deployment = self-service Ops (</a:t>
            </a:r>
            <a:r>
              <a:rPr lang="en-US" baseline="0" dirty="0" err="1" smtClean="0"/>
              <a:t>DevOps</a:t>
            </a:r>
            <a:r>
              <a:rPr lang="en-US" baseline="0" dirty="0" smtClean="0"/>
              <a:t>, </a:t>
            </a:r>
            <a:r>
              <a:rPr lang="en-US" baseline="0" dirty="0" err="1" smtClean="0"/>
              <a:t>NoOps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a:t>
            </a:fld>
            <a:endParaRPr lang="en-US"/>
          </a:p>
        </p:txBody>
      </p:sp>
    </p:spTree>
    <p:extLst>
      <p:ext uri="{BB962C8B-B14F-4D97-AF65-F5344CB8AC3E}">
        <p14:creationId xmlns:p14="http://schemas.microsoft.com/office/powerpoint/2010/main" val="2117455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a:t>
            </a:r>
          </a:p>
          <a:p>
            <a:r>
              <a:rPr lang="en-US" dirty="0" smtClean="0"/>
              <a:t>This is your Office…In it is your data center…..</a:t>
            </a:r>
          </a:p>
          <a:p>
            <a:r>
              <a:rPr lang="en-US" dirty="0" smtClean="0"/>
              <a:t>(drought?</a:t>
            </a:r>
            <a:r>
              <a:rPr lang="en-US" baseline="0" dirty="0" smtClean="0"/>
              <a:t>  Sure…can cause power outages…)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49</a:t>
            </a:fld>
            <a:endParaRPr lang="en-US"/>
          </a:p>
        </p:txBody>
      </p:sp>
    </p:spTree>
    <p:extLst>
      <p:ext uri="{BB962C8B-B14F-4D97-AF65-F5344CB8AC3E}">
        <p14:creationId xmlns:p14="http://schemas.microsoft.com/office/powerpoint/2010/main" val="756858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does Amazon, Google…..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54</a:t>
            </a:fld>
            <a:endParaRPr lang="en-US"/>
          </a:p>
        </p:txBody>
      </p:sp>
    </p:spTree>
    <p:extLst>
      <p:ext uri="{BB962C8B-B14F-4D97-AF65-F5344CB8AC3E}">
        <p14:creationId xmlns:p14="http://schemas.microsoft.com/office/powerpoint/2010/main" val="416864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for services</a:t>
            </a:r>
          </a:p>
          <a:p>
            <a:r>
              <a:rPr lang="en-US" dirty="0" smtClean="0"/>
              <a:t>Click: for data</a:t>
            </a:r>
          </a:p>
          <a:p>
            <a:endParaRPr lang="en-US" dirty="0" smtClean="0"/>
          </a:p>
          <a:p>
            <a:r>
              <a:rPr lang="en-US" dirty="0" smtClean="0"/>
              <a:t>S3: </a:t>
            </a:r>
            <a:r>
              <a:rPr lang="en-US" sz="1200" b="0" kern="1200" noProof="0" dirty="0" smtClean="0">
                <a:solidFill>
                  <a:schemeClr val="tx1"/>
                </a:solidFill>
                <a:latin typeface="+mn-lt"/>
                <a:ea typeface="+mn-ea"/>
                <a:cs typeface="+mn-cs"/>
              </a:rPr>
              <a:t>Werner </a:t>
            </a:r>
            <a:r>
              <a:rPr lang="en-US" sz="1200" b="0" kern="1200" noProof="0" dirty="0" err="1" smtClean="0">
                <a:solidFill>
                  <a:schemeClr val="tx1"/>
                </a:solidFill>
                <a:latin typeface="+mn-lt"/>
                <a:ea typeface="+mn-ea"/>
                <a:cs typeface="+mn-cs"/>
              </a:rPr>
              <a:t>Vogels</a:t>
            </a:r>
            <a:r>
              <a:rPr lang="en-US" sz="1200" b="0" kern="1200" noProof="0" dirty="0" smtClean="0">
                <a:solidFill>
                  <a:schemeClr val="tx1"/>
                </a:solidFill>
                <a:latin typeface="+mn-lt"/>
                <a:ea typeface="+mn-ea"/>
                <a:cs typeface="+mn-cs"/>
              </a:rPr>
              <a:t>,</a:t>
            </a:r>
            <a:r>
              <a:rPr lang="en-US" sz="1200" b="0" kern="1200" baseline="0" noProof="0" dirty="0" smtClean="0">
                <a:solidFill>
                  <a:schemeClr val="tx1"/>
                </a:solidFill>
                <a:latin typeface="+mn-lt"/>
                <a:ea typeface="+mn-ea"/>
                <a:cs typeface="+mn-cs"/>
              </a:rPr>
              <a:t> Amazon CTO</a:t>
            </a:r>
          </a:p>
          <a:p>
            <a:endParaRPr lang="en-US" sz="1200" b="0" kern="1200" baseline="0" noProof="0" dirty="0" smtClean="0">
              <a:solidFill>
                <a:schemeClr val="tx1"/>
              </a:solidFill>
              <a:latin typeface="+mn-lt"/>
              <a:ea typeface="+mn-ea"/>
              <a:cs typeface="+mn-cs"/>
            </a:endParaRPr>
          </a:p>
          <a:p>
            <a:r>
              <a:rPr lang="en-US" sz="1200" b="0" kern="1200" baseline="0" noProof="0" dirty="0" smtClean="0">
                <a:solidFill>
                  <a:schemeClr val="tx1"/>
                </a:solidFill>
                <a:latin typeface="+mn-lt"/>
                <a:ea typeface="+mn-ea"/>
                <a:cs typeface="+mn-cs"/>
              </a:rPr>
              <a:t>Image credits: </a:t>
            </a:r>
            <a:r>
              <a:rPr lang="en-US" dirty="0" smtClean="0">
                <a:hlinkClick r:id="rId3"/>
              </a:rPr>
              <a:t>Josh Twist</a:t>
            </a:r>
            <a:r>
              <a:rPr lang="en-US" dirty="0" smtClean="0"/>
              <a:t> - http://www.thejoyofcode.com/cloud_artwork.aspx</a:t>
            </a:r>
            <a:br>
              <a:rPr lang="en-US" dirty="0" smtClean="0"/>
            </a:br>
            <a:endParaRPr lang="en-US" sz="1200" b="0" kern="1200" baseline="0" noProof="0" dirty="0" smtClean="0">
              <a:solidFill>
                <a:schemeClr val="tx1"/>
              </a:solidFill>
              <a:latin typeface="+mn-lt"/>
              <a:ea typeface="+mn-ea"/>
              <a:cs typeface="+mn-cs"/>
            </a:endParaRPr>
          </a:p>
          <a:p>
            <a:endParaRPr lang="en-US" sz="1200" b="0" kern="1200" baseline="0" noProof="0" dirty="0" smtClean="0">
              <a:solidFill>
                <a:schemeClr val="tx1"/>
              </a:solidFill>
              <a:latin typeface="+mn-lt"/>
              <a:ea typeface="+mn-ea"/>
              <a:cs typeface="+mn-cs"/>
            </a:endParaRPr>
          </a:p>
          <a:p>
            <a:r>
              <a:rPr lang="en-US" sz="1200" b="0" kern="1200" baseline="0" noProof="0" dirty="0" smtClean="0">
                <a:solidFill>
                  <a:schemeClr val="tx1"/>
                </a:solidFill>
                <a:latin typeface="+mn-lt"/>
                <a:ea typeface="+mn-ea"/>
                <a:cs typeface="+mn-cs"/>
              </a:rPr>
              <a:t>Another example:</a:t>
            </a:r>
          </a:p>
          <a:p>
            <a:pPr>
              <a:spcBef>
                <a:spcPts val="600"/>
              </a:spcBef>
            </a:pPr>
            <a:r>
              <a:rPr lang="en-US" dirty="0" err="1" smtClean="0"/>
              <a:t>RackSpace</a:t>
            </a:r>
            <a:r>
              <a:rPr lang="en-US" dirty="0" smtClean="0"/>
              <a:t> Cloud???</a:t>
            </a:r>
          </a:p>
          <a:p>
            <a:pPr lvl="1"/>
            <a:r>
              <a:rPr lang="en-US" sz="1200" dirty="0" smtClean="0"/>
              <a:t>Three full copies of data across multiple "zones" within the </a:t>
            </a:r>
            <a:r>
              <a:rPr lang="en-US" sz="1200" i="1" dirty="0" smtClean="0"/>
              <a:t>same data center</a:t>
            </a:r>
          </a:p>
          <a:p>
            <a:endParaRPr lang="en-US" sz="1200" b="0" kern="1200" baseline="0" noProof="0" dirty="0" smtClean="0">
              <a:solidFill>
                <a:schemeClr val="tx1"/>
              </a:solidFill>
              <a:latin typeface="+mn-lt"/>
              <a:ea typeface="+mn-ea"/>
              <a:cs typeface="+mn-cs"/>
            </a:endParaRPr>
          </a:p>
          <a:p>
            <a:r>
              <a:rPr lang="en-US" dirty="0" err="1" smtClean="0"/>
              <a:t>RackSpace</a:t>
            </a:r>
            <a:r>
              <a:rPr lang="en-US" dirty="0" smtClean="0"/>
              <a:t> not geo-redundant..</a:t>
            </a:r>
            <a:r>
              <a:rPr lang="en-US" baseline="0" dirty="0" smtClean="0"/>
              <a:t> Leads to next slide to design around this.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55</a:t>
            </a:fld>
            <a:endParaRPr lang="en-US"/>
          </a:p>
        </p:txBody>
      </p:sp>
    </p:spTree>
    <p:extLst>
      <p:ext uri="{BB962C8B-B14F-4D97-AF65-F5344CB8AC3E}">
        <p14:creationId xmlns:p14="http://schemas.microsoft.com/office/powerpoint/2010/main" val="3090532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Part 2</a:t>
            </a:r>
          </a:p>
          <a:p>
            <a:r>
              <a:rPr lang="en-US" dirty="0" smtClean="0"/>
              <a:t>This slide builds with</a:t>
            </a:r>
            <a:r>
              <a:rPr lang="en-US" baseline="0" dirty="0" smtClean="0"/>
              <a:t> the next – careful if you move anything</a:t>
            </a:r>
          </a:p>
        </p:txBody>
      </p:sp>
      <p:sp>
        <p:nvSpPr>
          <p:cNvPr id="4" name="Slide Number Placeholder 3"/>
          <p:cNvSpPr>
            <a:spLocks noGrp="1"/>
          </p:cNvSpPr>
          <p:nvPr>
            <p:ph type="sldNum" sz="quarter" idx="10"/>
          </p:nvPr>
        </p:nvSpPr>
        <p:spPr/>
        <p:txBody>
          <a:bodyPr/>
          <a:lstStyle/>
          <a:p>
            <a:fld id="{7C4F6610-3CAA-4B7B-9484-B0A79C322C3D}" type="slidenum">
              <a:rPr lang="en-US" smtClean="0"/>
              <a:t>56</a:t>
            </a:fld>
            <a:endParaRPr lang="en-US"/>
          </a:p>
        </p:txBody>
      </p:sp>
    </p:spTree>
    <p:extLst>
      <p:ext uri="{BB962C8B-B14F-4D97-AF65-F5344CB8AC3E}">
        <p14:creationId xmlns:p14="http://schemas.microsoft.com/office/powerpoint/2010/main" val="3719559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RISK Part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builds with</a:t>
            </a:r>
            <a:r>
              <a:rPr lang="en-US" baseline="0" dirty="0" smtClean="0"/>
              <a:t> the previous– careful if you move anything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EC2: Elastic compute cloud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RDS: Relational DB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57</a:t>
            </a:fld>
            <a:endParaRPr lang="en-US"/>
          </a:p>
        </p:txBody>
      </p:sp>
    </p:spTree>
    <p:extLst>
      <p:ext uri="{BB962C8B-B14F-4D97-AF65-F5344CB8AC3E}">
        <p14:creationId xmlns:p14="http://schemas.microsoft.com/office/powerpoint/2010/main" val="2443836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builds with</a:t>
            </a:r>
            <a:r>
              <a:rPr lang="en-US" baseline="0" dirty="0" smtClean="0"/>
              <a:t> the previous– careful if you move anything</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58</a:t>
            </a:fld>
            <a:endParaRPr lang="en-US"/>
          </a:p>
        </p:txBody>
      </p:sp>
    </p:spTree>
    <p:extLst>
      <p:ext uri="{BB962C8B-B14F-4D97-AF65-F5344CB8AC3E}">
        <p14:creationId xmlns:p14="http://schemas.microsoft.com/office/powerpoint/2010/main" val="2443836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 for critical software to use cloud.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OK for them to not be aware of cloud risks and need for fault tolerant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the photo sharing site knew this, but the heart monitoring site did not</a:t>
            </a: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59</a:t>
            </a:fld>
            <a:endParaRPr lang="en-US"/>
          </a:p>
        </p:txBody>
      </p:sp>
    </p:spTree>
    <p:extLst>
      <p:ext uri="{BB962C8B-B14F-4D97-AF65-F5344CB8AC3E}">
        <p14:creationId xmlns:p14="http://schemas.microsoft.com/office/powerpoint/2010/main" val="1357086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p>
          <a:p>
            <a:r>
              <a:rPr lang="en-US" dirty="0" smtClean="0"/>
              <a:t>Image only – Ask Audience What is This?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60</a:t>
            </a:fld>
            <a:endParaRPr lang="en-US"/>
          </a:p>
        </p:txBody>
      </p:sp>
    </p:spTree>
    <p:extLst>
      <p:ext uri="{BB962C8B-B14F-4D97-AF65-F5344CB8AC3E}">
        <p14:creationId xmlns:p14="http://schemas.microsoft.com/office/powerpoint/2010/main" val="3968281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Click – services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Click – data/storage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 </a:t>
            </a:r>
            <a:r>
              <a:rPr lang="en-US" dirty="0" smtClean="0"/>
              <a:t>Resiliency or Response – Both are valid</a:t>
            </a:r>
            <a:r>
              <a:rPr lang="en-US" baseline="0" dirty="0" smtClean="0"/>
              <a:t> choices depending on business need</a:t>
            </a:r>
            <a:endParaRPr lang="en-US" dirty="0" smtClean="0"/>
          </a:p>
          <a:p>
            <a:pPr marL="171450" indent="-171450">
              <a:buFontTx/>
              <a:buChar char="-"/>
            </a:pPr>
            <a:r>
              <a:rPr lang="en-US" dirty="0" smtClean="0"/>
              <a:t>Spend money up-front to avoid business</a:t>
            </a:r>
            <a:r>
              <a:rPr lang="en-US" baseline="0" dirty="0" smtClean="0"/>
              <a:t> continuity issues</a:t>
            </a:r>
          </a:p>
          <a:p>
            <a:pPr marL="171450" indent="-171450">
              <a:buFontTx/>
              <a:buChar char="-"/>
            </a:pPr>
            <a:r>
              <a:rPr lang="en-US" baseline="0" dirty="0" smtClean="0"/>
              <a:t>Or spend money once an issue happens</a:t>
            </a:r>
          </a:p>
          <a:p>
            <a:pPr marL="628650" lvl="1" indent="-171450">
              <a:buFontTx/>
              <a:buChar char="-"/>
            </a:pPr>
            <a:r>
              <a:rPr lang="en-US" baseline="0" dirty="0" smtClean="0"/>
              <a:t>To recover</a:t>
            </a:r>
          </a:p>
          <a:p>
            <a:pPr marL="628650" lvl="1" indent="-171450">
              <a:buFontTx/>
              <a:buChar char="-"/>
            </a:pPr>
            <a:r>
              <a:rPr lang="en-US" baseline="0" dirty="0" smtClean="0"/>
              <a:t>“spent” on lost business </a:t>
            </a:r>
          </a:p>
          <a:p>
            <a:pPr marL="0" lvl="0" indent="0">
              <a:buFontTx/>
              <a:buNone/>
            </a:pPr>
            <a:r>
              <a:rPr lang="en-US" baseline="0" dirty="0" smtClean="0"/>
              <a:t> </a:t>
            </a:r>
            <a:endParaRPr lang="en-US" dirty="0" smtClean="0"/>
          </a:p>
          <a:p>
            <a:r>
              <a:rPr lang="en-US" dirty="0" smtClean="0"/>
              <a:t>On GRS and LRS:</a:t>
            </a:r>
          </a:p>
          <a:p>
            <a:r>
              <a:rPr lang="en-US" sz="1200" kern="1200" dirty="0" smtClean="0">
                <a:solidFill>
                  <a:schemeClr val="tx1"/>
                </a:solidFill>
                <a:effectLst/>
                <a:latin typeface="+mn-lt"/>
                <a:ea typeface="+mn-ea"/>
                <a:cs typeface="+mn-cs"/>
              </a:rPr>
              <a:t>&lt;</a:t>
            </a:r>
            <a:r>
              <a:rPr lang="en-US" sz="1200" kern="1200" dirty="0" smtClean="0">
                <a:solidFill>
                  <a:schemeClr val="tx1"/>
                </a:solidFill>
                <a:effectLst/>
                <a:latin typeface="+mn-lt"/>
                <a:ea typeface="+mn-ea"/>
                <a:cs typeface="+mn-cs"/>
                <a:hlinkClick r:id="rId3"/>
              </a:rPr>
              <a:t>http://blogs.msdn.com/b/windowsazure/archive/2012/06/08/introducing-locally-redundant-storage-for-windows-azure-storage.aspx</a:t>
            </a:r>
            <a:r>
              <a:rPr lang="en-US" sz="1200" kern="1200" dirty="0" smtClean="0">
                <a:solidFill>
                  <a:schemeClr val="tx1"/>
                </a:solidFill>
                <a:effectLst/>
                <a:latin typeface="+mn-lt"/>
                <a:ea typeface="+mn-ea"/>
                <a:cs typeface="+mn-cs"/>
              </a:rPr>
              <a:t>&gt; </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61</a:t>
            </a:fld>
            <a:endParaRPr lang="en-US"/>
          </a:p>
        </p:txBody>
      </p:sp>
    </p:spTree>
    <p:extLst>
      <p:ext uri="{BB962C8B-B14F-4D97-AF65-F5344CB8AC3E}">
        <p14:creationId xmlns:p14="http://schemas.microsoft.com/office/powerpoint/2010/main" val="1967142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62</a:t>
            </a:fld>
            <a:endParaRPr lang="en-US"/>
          </a:p>
        </p:txBody>
      </p:sp>
    </p:spTree>
    <p:extLst>
      <p:ext uri="{BB962C8B-B14F-4D97-AF65-F5344CB8AC3E}">
        <p14:creationId xmlns:p14="http://schemas.microsoft.com/office/powerpoint/2010/main" val="66411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Virtualization: enables abstraction</a:t>
            </a:r>
            <a:r>
              <a:rPr lang="en-US" baseline="0" dirty="0" smtClean="0"/>
              <a:t> of stuff you do not want to worry about</a:t>
            </a:r>
          </a:p>
          <a:p>
            <a:pPr marL="171450" indent="-171450">
              <a:buFontTx/>
              <a:buChar char="-"/>
            </a:pPr>
            <a:r>
              <a:rPr lang="en-US" sz="1200" kern="1200" dirty="0" smtClean="0">
                <a:solidFill>
                  <a:schemeClr val="tx1"/>
                </a:solidFill>
                <a:effectLst/>
                <a:latin typeface="+mn-lt"/>
                <a:ea typeface="+mn-ea"/>
                <a:cs typeface="+mn-cs"/>
              </a:rPr>
              <a:t>message is being able to slice and dice arbitrarily and abstract away underlying infrastructure</a:t>
            </a:r>
          </a:p>
          <a:p>
            <a:pPr marL="0" indent="0">
              <a:buFontTx/>
              <a:buNone/>
            </a:pPr>
            <a:r>
              <a:rPr lang="en-US" dirty="0" smtClean="0"/>
              <a:t>Elasticity: </a:t>
            </a:r>
          </a:p>
          <a:p>
            <a:pPr marL="171450" indent="-171450">
              <a:buFontTx/>
              <a:buChar char="-"/>
            </a:pPr>
            <a:r>
              <a:rPr lang="en-US" dirty="0" smtClean="0"/>
              <a:t>The Power</a:t>
            </a:r>
            <a:r>
              <a:rPr lang="en-US" baseline="0" dirty="0" smtClean="0"/>
              <a:t> of Zero – no use = no cost</a:t>
            </a:r>
          </a:p>
          <a:p>
            <a:pPr marL="171450" indent="-171450">
              <a:buFontTx/>
              <a:buChar char="-"/>
            </a:pPr>
            <a:r>
              <a:rPr lang="en-US" baseline="0" dirty="0" smtClean="0"/>
              <a:t>But also the </a:t>
            </a:r>
            <a:r>
              <a:rPr lang="en-US" b="1" baseline="0" dirty="0" smtClean="0">
                <a:solidFill>
                  <a:srgbClr val="FF0000"/>
                </a:solidFill>
              </a:rPr>
              <a:t>power</a:t>
            </a:r>
            <a:r>
              <a:rPr lang="en-US" baseline="0" dirty="0" smtClean="0"/>
              <a:t> to scale out when needed, on demand</a:t>
            </a:r>
          </a:p>
        </p:txBody>
      </p:sp>
      <p:sp>
        <p:nvSpPr>
          <p:cNvPr id="4" name="Slide Number Placeholder 3"/>
          <p:cNvSpPr>
            <a:spLocks noGrp="1"/>
          </p:cNvSpPr>
          <p:nvPr>
            <p:ph type="sldNum" sz="quarter" idx="10"/>
          </p:nvPr>
        </p:nvSpPr>
        <p:spPr/>
        <p:txBody>
          <a:bodyPr/>
          <a:lstStyle/>
          <a:p>
            <a:fld id="{7C4F6610-3CAA-4B7B-9484-B0A79C322C3D}" type="slidenum">
              <a:rPr lang="en-US" smtClean="0"/>
              <a:t>7</a:t>
            </a:fld>
            <a:endParaRPr lang="en-US"/>
          </a:p>
        </p:txBody>
      </p:sp>
    </p:spTree>
    <p:extLst>
      <p:ext uri="{BB962C8B-B14F-4D97-AF65-F5344CB8AC3E}">
        <p14:creationId xmlns:p14="http://schemas.microsoft.com/office/powerpoint/2010/main" val="69943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how much</a:t>
            </a:r>
            <a:r>
              <a:rPr lang="en-US" baseline="0" dirty="0" smtClean="0"/>
              <a:t> this will cost you?</a:t>
            </a:r>
            <a:endParaRPr lang="en-US" dirty="0" smtClean="0"/>
          </a:p>
          <a:p>
            <a:r>
              <a:rPr lang="en-US" dirty="0" smtClean="0"/>
              <a:t>RISK</a:t>
            </a:r>
          </a:p>
          <a:p>
            <a:r>
              <a:rPr lang="en-US" dirty="0" smtClean="0"/>
              <a:t>Caveat: </a:t>
            </a:r>
            <a:r>
              <a:rPr lang="en-US" dirty="0" smtClean="0">
                <a:effectLst/>
              </a:rPr>
              <a:t>Google does use lower quality hardware at a MUCH lower cost… </a:t>
            </a:r>
          </a:p>
          <a:p>
            <a:r>
              <a:rPr lang="en-US" dirty="0" smtClean="0">
                <a:effectLst/>
              </a:rPr>
              <a:t>“</a:t>
            </a:r>
            <a:r>
              <a:rPr lang="en-US" sz="1200" dirty="0" smtClean="0"/>
              <a:t>Failure is Always an Option” – Adam Savage (although earlier reference here: http://www.angryflower.com/crisis.html) </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63</a:t>
            </a:fld>
            <a:endParaRPr lang="en-US"/>
          </a:p>
        </p:txBody>
      </p:sp>
    </p:spTree>
    <p:extLst>
      <p:ext uri="{BB962C8B-B14F-4D97-AF65-F5344CB8AC3E}">
        <p14:creationId xmlns:p14="http://schemas.microsoft.com/office/powerpoint/2010/main" val="2504385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Benefits of Cloud infrastructure</a:t>
            </a:r>
          </a:p>
          <a:p>
            <a:pPr marL="171450" indent="-171450">
              <a:buFontTx/>
              <a:buChar char="-"/>
            </a:pPr>
            <a:r>
              <a:rPr lang="en-US" dirty="0" smtClean="0"/>
              <a:t>But Clouds</a:t>
            </a:r>
            <a:r>
              <a:rPr lang="en-US" baseline="0" dirty="0" smtClean="0"/>
              <a:t> have outages too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Azure Leap Day outage Feb 2012 - http://www.networkworld.com/news/2012/031212-azure-outage-credits-257173.html </a:t>
            </a:r>
          </a:p>
          <a:p>
            <a:pPr marL="628650" lvl="1" indent="-171450">
              <a:buFontTx/>
              <a:buChar char="-"/>
            </a:pPr>
            <a:r>
              <a:rPr lang="en-US" baseline="0" dirty="0" smtClean="0"/>
              <a:t>Amazon AWS (previously discussed)</a:t>
            </a:r>
          </a:p>
          <a:p>
            <a:pPr marL="171450" indent="-171450">
              <a:buFontTx/>
              <a:buChar char="-"/>
            </a:pPr>
            <a:r>
              <a:rPr lang="en-US" baseline="0" dirty="0" smtClean="0"/>
              <a:t>Use Cloud tools to…. (next slide)… Embrace Failure (design defensively)</a:t>
            </a:r>
            <a:endParaRPr lang="en-US" dirty="0" smtClean="0"/>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64</a:t>
            </a:fld>
            <a:endParaRPr lang="en-US"/>
          </a:p>
        </p:txBody>
      </p:sp>
    </p:spTree>
    <p:extLst>
      <p:ext uri="{BB962C8B-B14F-4D97-AF65-F5344CB8AC3E}">
        <p14:creationId xmlns:p14="http://schemas.microsoft.com/office/powerpoint/2010/main" val="1997958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p>
          <a:p>
            <a:r>
              <a:rPr lang="en-US" dirty="0" smtClean="0"/>
              <a:t>Refer</a:t>
            </a:r>
            <a:r>
              <a:rPr lang="en-US" baseline="0" dirty="0" smtClean="0"/>
              <a:t> Back to </a:t>
            </a:r>
            <a:r>
              <a:rPr lang="en-US" baseline="0" dirty="0" err="1" smtClean="0"/>
              <a:t>SmugMug</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65</a:t>
            </a:fld>
            <a:endParaRPr lang="en-US"/>
          </a:p>
        </p:txBody>
      </p:sp>
    </p:spTree>
    <p:extLst>
      <p:ext uri="{BB962C8B-B14F-4D97-AF65-F5344CB8AC3E}">
        <p14:creationId xmlns:p14="http://schemas.microsoft.com/office/powerpoint/2010/main" val="420409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p>
          <a:p>
            <a:r>
              <a:rPr lang="en-US" dirty="0" smtClean="0"/>
              <a:t>Refer</a:t>
            </a:r>
            <a:r>
              <a:rPr lang="en-US" baseline="0" dirty="0" smtClean="0"/>
              <a:t> Back to </a:t>
            </a:r>
            <a:r>
              <a:rPr lang="en-US" baseline="0" dirty="0" err="1" smtClean="0"/>
              <a:t>SmugMug</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66</a:t>
            </a:fld>
            <a:endParaRPr lang="en-US"/>
          </a:p>
        </p:txBody>
      </p:sp>
    </p:spTree>
    <p:extLst>
      <p:ext uri="{BB962C8B-B14F-4D97-AF65-F5344CB8AC3E}">
        <p14:creationId xmlns:p14="http://schemas.microsoft.com/office/powerpoint/2010/main" val="420409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surprisingly easy to find images of monkeys with rifles</a:t>
            </a:r>
          </a:p>
        </p:txBody>
      </p:sp>
      <p:sp>
        <p:nvSpPr>
          <p:cNvPr id="4" name="Slide Number Placeholder 3"/>
          <p:cNvSpPr>
            <a:spLocks noGrp="1"/>
          </p:cNvSpPr>
          <p:nvPr>
            <p:ph type="sldNum" sz="quarter" idx="10"/>
          </p:nvPr>
        </p:nvSpPr>
        <p:spPr/>
        <p:txBody>
          <a:bodyPr/>
          <a:lstStyle/>
          <a:p>
            <a:fld id="{7C4F6610-3CAA-4B7B-9484-B0A79C322C3D}" type="slidenum">
              <a:rPr lang="en-US" smtClean="0"/>
              <a:t>67</a:t>
            </a:fld>
            <a:endParaRPr lang="en-US"/>
          </a:p>
        </p:txBody>
      </p:sp>
    </p:spTree>
    <p:extLst>
      <p:ext uri="{BB962C8B-B14F-4D97-AF65-F5344CB8AC3E}">
        <p14:creationId xmlns:p14="http://schemas.microsoft.com/office/powerpoint/2010/main" val="3940004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REWARD: Flexibility, re-usability, leverage</a:t>
            </a:r>
            <a:r>
              <a:rPr lang="en-US" baseline="0" dirty="0" smtClean="0"/>
              <a:t> work of others (open-source)</a:t>
            </a:r>
          </a:p>
          <a:p>
            <a:r>
              <a:rPr lang="en-US" baseline="0" dirty="0" smtClean="0"/>
              <a:t>992 when talk first given in Nov 2011</a:t>
            </a:r>
          </a:p>
          <a:p>
            <a:r>
              <a:rPr lang="en-US" baseline="0" dirty="0" smtClean="0"/>
              <a:t>In June 2012, there were 996 – I would have expected more.  I wonder if they get deprecated?</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70</a:t>
            </a:fld>
            <a:endParaRPr lang="en-US"/>
          </a:p>
        </p:txBody>
      </p:sp>
    </p:spTree>
    <p:extLst>
      <p:ext uri="{BB962C8B-B14F-4D97-AF65-F5344CB8AC3E}">
        <p14:creationId xmlns:p14="http://schemas.microsoft.com/office/powerpoint/2010/main" val="476727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a:t>
            </a:r>
            <a:r>
              <a:rPr lang="en-US" sz="1200" dirty="0" smtClean="0">
                <a:solidFill>
                  <a:prstClr val="black">
                    <a:lumMod val="65000"/>
                    <a:lumOff val="35000"/>
                  </a:prstClr>
                </a:solidFill>
                <a:latin typeface="Century Gothic"/>
              </a:rPr>
              <a:t>Other users use AMI</a:t>
            </a:r>
            <a:r>
              <a:rPr lang="en-US" dirty="0" smtClean="0"/>
              <a:t>” explain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Having all SSH keys same</a:t>
            </a:r>
            <a:r>
              <a:rPr lang="en-US" baseline="0" dirty="0" smtClean="0"/>
              <a:t> is insecure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User can </a:t>
            </a:r>
            <a:r>
              <a:rPr lang="en-US" baseline="0" dirty="0" err="1" smtClean="0"/>
              <a:t>regen</a:t>
            </a:r>
            <a:r>
              <a:rPr lang="en-US" baseline="0" dirty="0" smtClean="0"/>
              <a:t> their own key, but only if they know to do that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Whose fault is this – Amazon or User?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[click] Amazon decided to be pro-active (going forward)</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71</a:t>
            </a:fld>
            <a:endParaRPr lang="en-US"/>
          </a:p>
        </p:txBody>
      </p:sp>
    </p:spTree>
    <p:extLst>
      <p:ext uri="{BB962C8B-B14F-4D97-AF65-F5344CB8AC3E}">
        <p14:creationId xmlns:p14="http://schemas.microsoft.com/office/powerpoint/2010/main" val="869387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 did not take action on this</a:t>
            </a:r>
          </a:p>
          <a:p>
            <a:r>
              <a:rPr lang="en-US" dirty="0" smtClean="0"/>
              <a:t>STILL</a:t>
            </a:r>
            <a:r>
              <a:rPr lang="en-US" baseline="0" dirty="0" smtClean="0"/>
              <a:t> up to user to not give away their API Authentication Keys</a:t>
            </a:r>
            <a:endParaRPr lang="en-US" baseline="0" dirty="0"/>
          </a:p>
          <a:p>
            <a:endParaRPr lang="en-US" baseline="0" dirty="0"/>
          </a:p>
          <a:p>
            <a:r>
              <a:rPr lang="en-US" baseline="0" dirty="0" smtClean="0"/>
              <a:t>RTFM on next slide</a:t>
            </a:r>
          </a:p>
        </p:txBody>
      </p:sp>
      <p:sp>
        <p:nvSpPr>
          <p:cNvPr id="4" name="Slide Number Placeholder 3"/>
          <p:cNvSpPr>
            <a:spLocks noGrp="1"/>
          </p:cNvSpPr>
          <p:nvPr>
            <p:ph type="sldNum" sz="quarter" idx="10"/>
          </p:nvPr>
        </p:nvSpPr>
        <p:spPr/>
        <p:txBody>
          <a:bodyPr/>
          <a:lstStyle/>
          <a:p>
            <a:fld id="{7C4F6610-3CAA-4B7B-9484-B0A79C322C3D}" type="slidenum">
              <a:rPr lang="en-US" smtClean="0"/>
              <a:t>72</a:t>
            </a:fld>
            <a:endParaRPr lang="en-US"/>
          </a:p>
        </p:txBody>
      </p:sp>
    </p:spTree>
    <p:extLst>
      <p:ext uri="{BB962C8B-B14F-4D97-AF65-F5344CB8AC3E}">
        <p14:creationId xmlns:p14="http://schemas.microsoft.com/office/powerpoint/2010/main" val="1293738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MITIGATION</a:t>
            </a:r>
          </a:p>
          <a:p>
            <a:r>
              <a:rPr lang="en-US" dirty="0" smtClean="0"/>
              <a:t>Mitigation for 1 was possible, but hard to detect</a:t>
            </a:r>
          </a:p>
          <a:p>
            <a:r>
              <a:rPr lang="en-US" dirty="0" smtClean="0"/>
              <a:t>For 2 was easy to detect once documented</a:t>
            </a:r>
          </a:p>
          <a:p>
            <a:r>
              <a:rPr lang="en-US" dirty="0" smtClean="0"/>
              <a:t>Even Security</a:t>
            </a:r>
            <a:r>
              <a:rPr lang="en-US" baseline="0" dirty="0" smtClean="0"/>
              <a:t> expertise might not have helped, this is specific to the Cloud.</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73</a:t>
            </a:fld>
            <a:endParaRPr lang="en-US"/>
          </a:p>
        </p:txBody>
      </p:sp>
    </p:spTree>
    <p:extLst>
      <p:ext uri="{BB962C8B-B14F-4D97-AF65-F5344CB8AC3E}">
        <p14:creationId xmlns:p14="http://schemas.microsoft.com/office/powerpoint/2010/main" val="3986835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Heroku</a:t>
            </a:r>
            <a:r>
              <a:rPr lang="en-US" dirty="0" smtClean="0"/>
              <a:t> is a tightly</a:t>
            </a:r>
            <a:r>
              <a:rPr lang="en-US" baseline="0" dirty="0" smtClean="0"/>
              <a:t> integrated solution.  </a:t>
            </a:r>
          </a:p>
          <a:p>
            <a:r>
              <a:rPr lang="en-US" baseline="0" dirty="0" smtClean="0"/>
              <a:t>You can choose to use AWS if you wanted to also</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75</a:t>
            </a:fld>
            <a:endParaRPr lang="en-US"/>
          </a:p>
        </p:txBody>
      </p:sp>
    </p:spTree>
    <p:extLst>
      <p:ext uri="{BB962C8B-B14F-4D97-AF65-F5344CB8AC3E}">
        <p14:creationId xmlns:p14="http://schemas.microsoft.com/office/powerpoint/2010/main" val="27891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C4F6610-3CAA-4B7B-9484-B0A79C322C3D}" type="slidenum">
              <a:rPr lang="en-US" smtClean="0"/>
              <a:t>8</a:t>
            </a:fld>
            <a:endParaRPr lang="en-US"/>
          </a:p>
        </p:txBody>
      </p:sp>
    </p:spTree>
    <p:extLst>
      <p:ext uri="{BB962C8B-B14F-4D97-AF65-F5344CB8AC3E}">
        <p14:creationId xmlns:p14="http://schemas.microsoft.com/office/powerpoint/2010/main" val="1558250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Builds</a:t>
            </a:r>
            <a:r>
              <a:rPr lang="en-US" baseline="0" dirty="0" smtClean="0"/>
              <a:t> with next slide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77</a:t>
            </a:fld>
            <a:endParaRPr lang="en-US"/>
          </a:p>
        </p:txBody>
      </p:sp>
    </p:spTree>
    <p:extLst>
      <p:ext uri="{BB962C8B-B14F-4D97-AF65-F5344CB8AC3E}">
        <p14:creationId xmlns:p14="http://schemas.microsoft.com/office/powerpoint/2010/main" val="2023847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 users…. Leads into next slide</a:t>
            </a:r>
            <a:r>
              <a:rPr lang="en-US" baseline="0" dirty="0" smtClean="0"/>
              <a:t> with 1 million users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78</a:t>
            </a:fld>
            <a:endParaRPr lang="en-US"/>
          </a:p>
        </p:txBody>
      </p:sp>
    </p:spTree>
    <p:extLst>
      <p:ext uri="{BB962C8B-B14F-4D97-AF65-F5344CB8AC3E}">
        <p14:creationId xmlns:p14="http://schemas.microsoft.com/office/powerpoint/2010/main" val="20960810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builds with next</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79</a:t>
            </a:fld>
            <a:endParaRPr lang="en-US"/>
          </a:p>
        </p:txBody>
      </p:sp>
    </p:spTree>
    <p:extLst>
      <p:ext uri="{BB962C8B-B14F-4D97-AF65-F5344CB8AC3E}">
        <p14:creationId xmlns:p14="http://schemas.microsoft.com/office/powerpoint/2010/main" val="479708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Office.com</a:t>
            </a:r>
          </a:p>
          <a:p>
            <a:r>
              <a:rPr lang="en-US" dirty="0" smtClean="0"/>
              <a:t>http://www.microsoft.com/casestudies/Case_Study_Detail.aspx?casestudyid=4000006979</a:t>
            </a:r>
          </a:p>
          <a:p>
            <a:r>
              <a:rPr lang="en-US" dirty="0" smtClean="0"/>
              <a:t>March 2010</a:t>
            </a:r>
          </a:p>
          <a:p>
            <a:r>
              <a:rPr lang="en-US" dirty="0" smtClean="0"/>
              <a:t>10,000 concurrent virtual users</a:t>
            </a:r>
          </a:p>
          <a:p>
            <a:r>
              <a:rPr lang="en-US" sz="1200" kern="1200" dirty="0" smtClean="0">
                <a:solidFill>
                  <a:schemeClr val="tx1"/>
                </a:solidFill>
                <a:effectLst/>
                <a:latin typeface="+mn-lt"/>
                <a:ea typeface="+mn-ea"/>
                <a:cs typeface="+mn-cs"/>
              </a:rPr>
              <a:t>25RPS, 3TB analytics</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80</a:t>
            </a:fld>
            <a:endParaRPr lang="en-US"/>
          </a:p>
        </p:txBody>
      </p:sp>
    </p:spTree>
    <p:extLst>
      <p:ext uri="{BB962C8B-B14F-4D97-AF65-F5344CB8AC3E}">
        <p14:creationId xmlns:p14="http://schemas.microsoft.com/office/powerpoint/2010/main" val="3401128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of zero = only pay for test resources when testing</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81</a:t>
            </a:fld>
            <a:endParaRPr lang="en-US"/>
          </a:p>
        </p:txBody>
      </p:sp>
    </p:spTree>
    <p:extLst>
      <p:ext uri="{BB962C8B-B14F-4D97-AF65-F5344CB8AC3E}">
        <p14:creationId xmlns:p14="http://schemas.microsoft.com/office/powerpoint/2010/main" val="38916693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Typical problem found: memory leak</a:t>
            </a:r>
          </a:p>
          <a:p>
            <a:pPr marL="171450" indent="-171450">
              <a:buFontTx/>
              <a:buChar char="-"/>
            </a:pPr>
            <a:r>
              <a:rPr lang="en-US" dirty="0" smtClean="0"/>
              <a:t>Move</a:t>
            </a:r>
            <a:r>
              <a:rPr lang="en-US" baseline="0" dirty="0" smtClean="0"/>
              <a:t> all users to </a:t>
            </a:r>
            <a:r>
              <a:rPr lang="en-US" baseline="0" dirty="0" err="1" smtClean="0"/>
              <a:t>Vnext</a:t>
            </a:r>
            <a:r>
              <a:rPr lang="en-US" baseline="0" dirty="0" smtClean="0"/>
              <a:t> and let bake – that is big data</a:t>
            </a:r>
            <a:endParaRPr lang="en-US" dirty="0" smtClean="0"/>
          </a:p>
          <a:p>
            <a:endParaRPr lang="en-US" dirty="0" smtClean="0"/>
          </a:p>
          <a:p>
            <a:r>
              <a:rPr lang="en-US" dirty="0" smtClean="0"/>
              <a:t>http://perfcap.blogspot.com/2012/03/ops-devops-and-noops-at-netflix.html </a:t>
            </a:r>
          </a:p>
          <a:p>
            <a:endParaRPr lang="en-US" sz="900" kern="1200" dirty="0" smtClean="0">
              <a:solidFill>
                <a:schemeClr val="tx1"/>
              </a:solidFill>
              <a:effectLst/>
              <a:latin typeface="Segoe UI" pitchFamily="34" charset="0"/>
              <a:ea typeface="+mn-ea"/>
              <a:cs typeface="+mn-cs"/>
              <a:hlinkClick r:id="rId3"/>
            </a:endParaRPr>
          </a:p>
          <a:p>
            <a:r>
              <a:rPr lang="en-US" sz="900" b="1" kern="1200" dirty="0" smtClean="0">
                <a:solidFill>
                  <a:schemeClr val="tx1"/>
                </a:solidFill>
                <a:effectLst/>
                <a:latin typeface="Segoe UI" pitchFamily="34" charset="0"/>
                <a:ea typeface="+mn-ea"/>
                <a:cs typeface="+mn-cs"/>
              </a:rPr>
              <a:t>Joe </a:t>
            </a:r>
            <a:r>
              <a:rPr lang="en-US" sz="900" b="1" kern="1200" dirty="0" err="1" smtClean="0">
                <a:solidFill>
                  <a:schemeClr val="tx1"/>
                </a:solidFill>
                <a:effectLst/>
                <a:latin typeface="Segoe UI" pitchFamily="34" charset="0"/>
                <a:ea typeface="+mn-ea"/>
                <a:cs typeface="+mn-cs"/>
              </a:rPr>
              <a:t>Sondow</a:t>
            </a:r>
            <a:r>
              <a:rPr lang="en-US" sz="900" b="1" kern="1200" dirty="0" smtClean="0">
                <a:solidFill>
                  <a:schemeClr val="tx1"/>
                </a:solidFill>
                <a:effectLst/>
                <a:latin typeface="Segoe UI" pitchFamily="34" charset="0"/>
                <a:ea typeface="+mn-ea"/>
                <a:cs typeface="+mn-cs"/>
              </a:rPr>
              <a:t>, </a:t>
            </a:r>
            <a:r>
              <a:rPr lang="en-US" sz="900" kern="1200" dirty="0" smtClean="0">
                <a:solidFill>
                  <a:schemeClr val="tx1"/>
                </a:solidFill>
                <a:effectLst/>
                <a:latin typeface="Segoe UI" pitchFamily="34" charset="0"/>
                <a:ea typeface="+mn-ea"/>
                <a:cs typeface="+mn-cs"/>
              </a:rPr>
              <a:t>Building Cloud Tools for Netflix</a:t>
            </a:r>
          </a:p>
          <a:p>
            <a:r>
              <a:rPr lang="en-US" sz="900" kern="1200" dirty="0" smtClean="0">
                <a:solidFill>
                  <a:schemeClr val="tx1"/>
                </a:solidFill>
                <a:effectLst/>
                <a:latin typeface="Segoe UI" pitchFamily="34" charset="0"/>
                <a:ea typeface="+mn-ea"/>
                <a:cs typeface="+mn-cs"/>
              </a:rPr>
              <a:t>Slides: </a:t>
            </a:r>
            <a:r>
              <a:rPr lang="en-US" sz="900" kern="1200" dirty="0" smtClean="0">
                <a:solidFill>
                  <a:schemeClr val="tx1"/>
                </a:solidFill>
                <a:effectLst/>
                <a:latin typeface="Segoe UI" pitchFamily="34" charset="0"/>
                <a:ea typeface="+mn-ea"/>
                <a:cs typeface="+mn-cs"/>
                <a:hlinkClick r:id="rId3"/>
              </a:rPr>
              <a:t>http://www.slideshare.net/joesondow/building-cloudtoolsfornetflix-9419504</a:t>
            </a:r>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hlinkClick r:id="rId4"/>
              </a:rPr>
              <a:t>T</a:t>
            </a:r>
            <a:r>
              <a:rPr lang="en-US" sz="900" kern="1200" dirty="0" smtClean="0">
                <a:solidFill>
                  <a:schemeClr val="tx1"/>
                </a:solidFill>
                <a:effectLst/>
                <a:latin typeface="Segoe UI" pitchFamily="34" charset="0"/>
                <a:ea typeface="+mn-ea"/>
                <a:cs typeface="+mn-cs"/>
              </a:rPr>
              <a:t>alk: </a:t>
            </a:r>
            <a:r>
              <a:rPr lang="en-US" sz="900" kern="1200" dirty="0" smtClean="0">
                <a:solidFill>
                  <a:schemeClr val="tx1"/>
                </a:solidFill>
                <a:effectLst/>
                <a:latin typeface="Segoe UI" pitchFamily="34" charset="0"/>
                <a:ea typeface="+mn-ea"/>
                <a:cs typeface="+mn-cs"/>
                <a:hlinkClick r:id="rId4"/>
              </a:rPr>
              <a:t>http://blip.tv/silicon-valley-cloud-computing-group/building-cloud-tools-for-netflix-5754984</a:t>
            </a:r>
            <a:r>
              <a:rPr lang="en-US" sz="900" kern="1200" dirty="0" smtClean="0">
                <a:solidFill>
                  <a:schemeClr val="tx1"/>
                </a:solidFill>
                <a:effectLst/>
                <a:latin typeface="Segoe UI" pitchFamily="34" charset="0"/>
                <a:ea typeface="+mn-ea"/>
                <a:cs typeface="+mn-cs"/>
              </a:rPr>
              <a:t>   </a:t>
            </a:r>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82</a:t>
            </a:fld>
            <a:endParaRPr lang="en-US" dirty="0"/>
          </a:p>
        </p:txBody>
      </p:sp>
    </p:spTree>
    <p:extLst>
      <p:ext uri="{BB962C8B-B14F-4D97-AF65-F5344CB8AC3E}">
        <p14:creationId xmlns:p14="http://schemas.microsoft.com/office/powerpoint/2010/main" val="3138593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mn-lt"/>
                <a:ea typeface="+mn-ea"/>
                <a:cs typeface="+mn-cs"/>
              </a:rPr>
              <a:t>Amazon - Savings of Elasticity</a:t>
            </a:r>
          </a:p>
          <a:p>
            <a:pPr marL="228600" indent="-228600">
              <a:buFont typeface="+mj-lt"/>
              <a:buAutoNum type="arabicPeriod"/>
            </a:pPr>
            <a:r>
              <a:rPr lang="en-US" sz="1200" kern="1200" dirty="0" smtClean="0">
                <a:solidFill>
                  <a:schemeClr val="tx1"/>
                </a:solidFill>
                <a:effectLst/>
                <a:latin typeface="+mn-lt"/>
                <a:ea typeface="+mn-ea"/>
                <a:cs typeface="+mn-cs"/>
              </a:rPr>
              <a:t>Bing Travel / </a:t>
            </a:r>
            <a:r>
              <a:rPr lang="en-US" sz="1200" kern="1200" dirty="0" err="1" smtClean="0">
                <a:solidFill>
                  <a:schemeClr val="tx1"/>
                </a:solidFill>
                <a:effectLst/>
                <a:latin typeface="+mn-lt"/>
                <a:ea typeface="+mn-ea"/>
                <a:cs typeface="+mn-cs"/>
              </a:rPr>
              <a:t>FareCast</a:t>
            </a:r>
            <a:r>
              <a:rPr lang="en-US" sz="1200" kern="1200" dirty="0" smtClean="0">
                <a:solidFill>
                  <a:schemeClr val="tx1"/>
                </a:solidFill>
                <a:effectLst/>
                <a:latin typeface="+mn-lt"/>
                <a:ea typeface="+mn-ea"/>
                <a:cs typeface="+mn-cs"/>
              </a:rPr>
              <a:t> - Business Continuity Perils</a:t>
            </a:r>
          </a:p>
          <a:p>
            <a:pPr marL="228600" indent="-228600">
              <a:buFont typeface="+mj-lt"/>
              <a:buAutoNum type="arabicPeriod"/>
            </a:pPr>
            <a:r>
              <a:rPr lang="en-US" sz="1200" kern="1200" dirty="0" err="1" smtClean="0">
                <a:solidFill>
                  <a:schemeClr val="tx1"/>
                </a:solidFill>
                <a:effectLst/>
                <a:latin typeface="+mn-lt"/>
                <a:ea typeface="+mn-ea"/>
                <a:cs typeface="+mn-cs"/>
              </a:rPr>
              <a:t>SmugMug</a:t>
            </a:r>
            <a:r>
              <a:rPr lang="en-US" sz="1200" kern="1200" dirty="0" smtClean="0">
                <a:solidFill>
                  <a:schemeClr val="tx1"/>
                </a:solidFill>
                <a:effectLst/>
                <a:latin typeface="+mn-lt"/>
                <a:ea typeface="+mn-ea"/>
                <a:cs typeface="+mn-cs"/>
              </a:rPr>
              <a:t> - Design for Business Continuity</a:t>
            </a:r>
          </a:p>
          <a:p>
            <a:pPr marL="228600" indent="-228600">
              <a:buFont typeface="+mj-lt"/>
              <a:buAutoNum type="arabicPeriod"/>
            </a:pPr>
            <a:r>
              <a:rPr lang="en-US" sz="1200" kern="1200" dirty="0" smtClean="0">
                <a:solidFill>
                  <a:schemeClr val="tx1"/>
                </a:solidFill>
                <a:effectLst/>
                <a:latin typeface="+mn-lt"/>
                <a:ea typeface="+mn-ea"/>
                <a:cs typeface="+mn-cs"/>
              </a:rPr>
              <a:t>Netflix - Design for Fault Tolerance</a:t>
            </a:r>
          </a:p>
          <a:p>
            <a:pPr marL="228600" indent="-228600">
              <a:buFont typeface="+mj-lt"/>
              <a:buAutoNum type="arabicPeriod"/>
            </a:pPr>
            <a:r>
              <a:rPr lang="en-US" sz="1200" kern="1200" dirty="0" smtClean="0">
                <a:solidFill>
                  <a:schemeClr val="tx1"/>
                </a:solidFill>
                <a:effectLst/>
                <a:latin typeface="+mn-lt"/>
                <a:ea typeface="+mn-ea"/>
                <a:cs typeface="+mn-cs"/>
              </a:rPr>
              <a:t>Amazon - Security</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83</a:t>
            </a:fld>
            <a:endParaRPr lang="en-US"/>
          </a:p>
        </p:txBody>
      </p:sp>
    </p:spTree>
    <p:extLst>
      <p:ext uri="{BB962C8B-B14F-4D97-AF65-F5344CB8AC3E}">
        <p14:creationId xmlns:p14="http://schemas.microsoft.com/office/powerpoint/2010/main" val="3563123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 Ken, fix initial label “six week…”</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85</a:t>
            </a:fld>
            <a:endParaRPr lang="en-US"/>
          </a:p>
        </p:txBody>
      </p:sp>
    </p:spTree>
    <p:extLst>
      <p:ext uri="{BB962C8B-B14F-4D97-AF65-F5344CB8AC3E}">
        <p14:creationId xmlns:p14="http://schemas.microsoft.com/office/powerpoint/2010/main" val="36661918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 </a:t>
            </a:r>
          </a:p>
          <a:p>
            <a:pPr marL="171450" indent="-171450">
              <a:buFontTx/>
              <a:buChar char="-"/>
            </a:pPr>
            <a:r>
              <a:rPr lang="en-US" dirty="0" smtClean="0"/>
              <a:t>Ken avoid </a:t>
            </a:r>
            <a:r>
              <a:rPr lang="en-US" dirty="0" err="1" smtClean="0"/>
              <a:t>sim</a:t>
            </a:r>
            <a:r>
              <a:rPr lang="en-US" dirty="0" smtClean="0"/>
              <a:t>-ship, developers</a:t>
            </a:r>
            <a:r>
              <a:rPr lang="en-US" baseline="0" dirty="0" smtClean="0"/>
              <a:t> like to ship</a:t>
            </a:r>
          </a:p>
          <a:p>
            <a:pPr marL="171450" indent="-171450">
              <a:buFontTx/>
              <a:buChar char="-"/>
            </a:pPr>
            <a:r>
              <a:rPr lang="en-US" baseline="0" dirty="0" smtClean="0"/>
              <a:t>Change self-</a:t>
            </a:r>
            <a:r>
              <a:rPr lang="en-US" baseline="0" dirty="0" err="1" smtClean="0"/>
              <a:t>serv</a:t>
            </a:r>
            <a:r>
              <a:rPr lang="en-US" baseline="0" dirty="0" smtClean="0"/>
              <a:t> image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87</a:t>
            </a:fld>
            <a:endParaRPr lang="en-US"/>
          </a:p>
        </p:txBody>
      </p:sp>
    </p:spTree>
    <p:extLst>
      <p:ext uri="{BB962C8B-B14F-4D97-AF65-F5344CB8AC3E}">
        <p14:creationId xmlns:p14="http://schemas.microsoft.com/office/powerpoint/2010/main" val="30941135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Amazon VPC does indeed allow for ACL restricted access to a service</a:t>
            </a:r>
          </a:p>
          <a:p>
            <a:r>
              <a:rPr lang="en-US" sz="1200" u="sng" kern="1200" dirty="0" smtClean="0">
                <a:solidFill>
                  <a:schemeClr val="tx1"/>
                </a:solidFill>
                <a:effectLst/>
                <a:latin typeface="+mn-lt"/>
                <a:ea typeface="+mn-ea"/>
                <a:cs typeface="+mn-cs"/>
                <a:hlinkClick r:id="rId3"/>
              </a:rPr>
              <a:t>http://docs.amazonwebservices.com/AmazonVPC/latest/UserGuide/VPC_ACLs.html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Azure side, it seems you can set an ACL for access to blob storage, but not to the service (role) itself</a:t>
            </a:r>
          </a:p>
          <a:p>
            <a:r>
              <a:rPr lang="en-US" sz="1200" u="sng" kern="1200" dirty="0" smtClean="0">
                <a:solidFill>
                  <a:schemeClr val="tx1"/>
                </a:solidFill>
                <a:effectLst/>
                <a:latin typeface="+mn-lt"/>
                <a:ea typeface="+mn-ea"/>
                <a:cs typeface="+mn-cs"/>
                <a:hlinkClick r:id="rId4"/>
              </a:rPr>
              <a:t>http://msdn.microsoft.com/en-us/library/windowsazure/dd179391.aspx</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Amazon S3 allows similar ACL restricted blob storage access</a:t>
            </a:r>
          </a:p>
          <a:p>
            <a:r>
              <a:rPr lang="en-US" sz="1200" u="sng" kern="1200" dirty="0" smtClean="0">
                <a:solidFill>
                  <a:schemeClr val="tx1"/>
                </a:solidFill>
                <a:effectLst/>
                <a:latin typeface="+mn-lt"/>
                <a:ea typeface="+mn-ea"/>
                <a:cs typeface="+mn-cs"/>
                <a:hlinkClick r:id="rId5"/>
              </a:rPr>
              <a:t>http://docs.amazonwebservices.com/AmazonS3/latest/dev/ACLOverview.html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Question: Is there a way to ACL restrict access to an Azure service (web role)?   How about if you are using a VM role</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89</a:t>
            </a:fld>
            <a:endParaRPr lang="en-US"/>
          </a:p>
        </p:txBody>
      </p:sp>
    </p:spTree>
    <p:extLst>
      <p:ext uri="{BB962C8B-B14F-4D97-AF65-F5344CB8AC3E}">
        <p14:creationId xmlns:p14="http://schemas.microsoft.com/office/powerpoint/2010/main" val="386121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Builds</a:t>
            </a:r>
            <a:r>
              <a:rPr lang="en-US" baseline="0" dirty="0" smtClean="0"/>
              <a:t> with next slide</a:t>
            </a:r>
            <a:endParaRPr lang="en-US" dirty="0" smtClean="0"/>
          </a:p>
          <a:p>
            <a:endParaRPr lang="en-US" dirty="0" smtClean="0"/>
          </a:p>
          <a:p>
            <a:r>
              <a:rPr lang="en-US" dirty="0" smtClean="0"/>
              <a:t>Cirrus &amp; Altocumulus photo credit: http://en.wikipedia.org/wiki/List_of_cloud_types </a:t>
            </a:r>
          </a:p>
          <a:p>
            <a:r>
              <a:rPr lang="en-US" dirty="0" smtClean="0"/>
              <a:t>Cumulus</a:t>
            </a:r>
            <a:r>
              <a:rPr lang="en-US" baseline="0" dirty="0" smtClean="0"/>
              <a:t> = XP background </a:t>
            </a:r>
            <a:r>
              <a:rPr lang="en-US" baseline="0" dirty="0" smtClean="0">
                <a:sym typeface="Wingdings" pitchFamily="2" charset="2"/>
              </a:rPr>
              <a:t></a:t>
            </a:r>
          </a:p>
          <a:p>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9</a:t>
            </a:fld>
            <a:endParaRPr lang="en-US"/>
          </a:p>
        </p:txBody>
      </p:sp>
    </p:spTree>
    <p:extLst>
      <p:ext uri="{BB962C8B-B14F-4D97-AF65-F5344CB8AC3E}">
        <p14:creationId xmlns:p14="http://schemas.microsoft.com/office/powerpoint/2010/main" val="133169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STACK</a:t>
            </a:r>
          </a:p>
          <a:p>
            <a:r>
              <a:rPr lang="en-US" dirty="0" smtClean="0"/>
              <a:t>Start with </a:t>
            </a:r>
            <a:r>
              <a:rPr lang="en-US" dirty="0" err="1" smtClean="0"/>
              <a:t>SaaS</a:t>
            </a:r>
            <a:r>
              <a:rPr lang="en-US" dirty="0" smtClean="0"/>
              <a:t> – easiest to relate: Gmail, Office web apps. Hosted Exchange</a:t>
            </a:r>
          </a:p>
          <a:p>
            <a:r>
              <a:rPr lang="en-US" dirty="0" smtClean="0"/>
              <a:t>Then </a:t>
            </a:r>
            <a:r>
              <a:rPr lang="en-US" dirty="0" err="1" smtClean="0"/>
              <a:t>IaaS</a:t>
            </a:r>
            <a:r>
              <a:rPr lang="en-US" dirty="0" smtClean="0"/>
              <a:t> – best physical/virtual</a:t>
            </a:r>
            <a:r>
              <a:rPr lang="en-US" baseline="0" dirty="0" smtClean="0"/>
              <a:t> analog</a:t>
            </a:r>
          </a:p>
          <a:p>
            <a:r>
              <a:rPr lang="en-US" baseline="0" dirty="0" smtClean="0"/>
              <a:t>Then </a:t>
            </a:r>
            <a:r>
              <a:rPr lang="en-US" baseline="0" dirty="0" err="1" smtClean="0"/>
              <a:t>PaaS</a:t>
            </a:r>
            <a:endParaRPr lang="en-US" baseline="0" dirty="0" smtClean="0"/>
          </a:p>
          <a:p>
            <a:endParaRPr lang="en-US" dirty="0" smtClean="0"/>
          </a:p>
          <a:p>
            <a:r>
              <a:rPr lang="en-US" dirty="0" smtClean="0"/>
              <a:t>Use Key examples that we can refer back to throughout the presentation</a:t>
            </a:r>
          </a:p>
          <a:p>
            <a:r>
              <a:rPr lang="en-US" dirty="0" smtClean="0"/>
              <a:t>Not a clear delineation</a:t>
            </a:r>
          </a:p>
          <a:p>
            <a:pPr marL="171450" indent="-171450">
              <a:buFontTx/>
              <a:buChar char="-"/>
            </a:pPr>
            <a:r>
              <a:rPr lang="en-US" dirty="0" smtClean="0"/>
              <a:t>Servers (</a:t>
            </a:r>
            <a:r>
              <a:rPr lang="en-US" dirty="0" err="1" smtClean="0"/>
              <a:t>IaaS</a:t>
            </a:r>
            <a:r>
              <a:rPr lang="en-US" dirty="0" smtClean="0"/>
              <a:t>) have</a:t>
            </a:r>
            <a:r>
              <a:rPr lang="en-US" baseline="0" dirty="0" smtClean="0"/>
              <a:t> OS (</a:t>
            </a:r>
            <a:r>
              <a:rPr lang="en-US" baseline="0" dirty="0" err="1" smtClean="0"/>
              <a:t>PaaS</a:t>
            </a:r>
            <a:r>
              <a:rPr lang="en-US" baseline="0" dirty="0" smtClean="0"/>
              <a:t>)</a:t>
            </a:r>
          </a:p>
          <a:p>
            <a:pPr marL="171450" indent="-171450">
              <a:buFontTx/>
              <a:buChar char="-"/>
            </a:pPr>
            <a:r>
              <a:rPr lang="en-US" baseline="0" dirty="0" smtClean="0"/>
              <a:t>CDN and Table storage (</a:t>
            </a:r>
            <a:r>
              <a:rPr lang="en-US" baseline="0" dirty="0" err="1" smtClean="0"/>
              <a:t>IaaS</a:t>
            </a:r>
            <a:r>
              <a:rPr lang="en-US" baseline="0" dirty="0" smtClean="0"/>
              <a:t>) are more then just ‘I’, the include software (P)</a:t>
            </a:r>
          </a:p>
          <a:p>
            <a:pPr marL="171450" indent="-171450">
              <a:buFontTx/>
              <a:buChar char="-"/>
            </a:pPr>
            <a:r>
              <a:rPr lang="en-US" baseline="0" dirty="0" err="1" smtClean="0"/>
              <a:t>SquareSpace</a:t>
            </a:r>
            <a:r>
              <a:rPr lang="en-US" baseline="0" dirty="0" smtClean="0"/>
              <a:t> is hosting (</a:t>
            </a:r>
            <a:r>
              <a:rPr lang="en-US" baseline="0" dirty="0" err="1" smtClean="0"/>
              <a:t>PaaS</a:t>
            </a:r>
            <a:r>
              <a:rPr lang="en-US" baseline="0" dirty="0" smtClean="0"/>
              <a:t>) plus tools (</a:t>
            </a:r>
            <a:r>
              <a:rPr lang="en-US" baseline="0" dirty="0" err="1" smtClean="0"/>
              <a:t>SaaS</a:t>
            </a:r>
            <a:r>
              <a:rPr lang="en-US" baseline="0" dirty="0" smtClean="0"/>
              <a:t>)</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10</a:t>
            </a:fld>
            <a:endParaRPr lang="en-US"/>
          </a:p>
        </p:txBody>
      </p:sp>
    </p:spTree>
    <p:extLst>
      <p:ext uri="{BB962C8B-B14F-4D97-AF65-F5344CB8AC3E}">
        <p14:creationId xmlns:p14="http://schemas.microsoft.com/office/powerpoint/2010/main" val="133169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b="1" dirty="0" smtClean="0"/>
              <a:t>CAGR of 26.2% </a:t>
            </a:r>
            <a:r>
              <a:rPr lang="en-US" sz="2000" dirty="0" smtClean="0"/>
              <a:t>from 2010 to 2015.</a:t>
            </a:r>
          </a:p>
          <a:p>
            <a:pPr lvl="1"/>
            <a:endParaRPr lang="en-US" sz="2000" b="1" dirty="0" smtClean="0"/>
          </a:p>
          <a:p>
            <a:pPr lvl="1"/>
            <a:r>
              <a:rPr lang="en-US" sz="2000" b="1" dirty="0" smtClean="0"/>
              <a:t>Annual US Federal </a:t>
            </a:r>
            <a:r>
              <a:rPr lang="en-US" sz="2000" dirty="0" smtClean="0"/>
              <a:t>cloud computing </a:t>
            </a:r>
            <a:r>
              <a:rPr lang="en-US" sz="2000" b="1" dirty="0" smtClean="0"/>
              <a:t>spending</a:t>
            </a:r>
            <a:r>
              <a:rPr lang="en-US" sz="2000" dirty="0" smtClean="0"/>
              <a:t> to hit </a:t>
            </a:r>
            <a:r>
              <a:rPr lang="en-US" sz="2000" b="1" dirty="0" smtClean="0"/>
              <a:t>$7 billion </a:t>
            </a:r>
            <a:r>
              <a:rPr lang="en-US" sz="2000" dirty="0" smtClean="0"/>
              <a:t>landmark by </a:t>
            </a:r>
            <a:r>
              <a:rPr lang="en-US" sz="2000" b="1" dirty="0" smtClean="0"/>
              <a:t>2015</a:t>
            </a:r>
          </a:p>
          <a:p>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11</a:t>
            </a:fld>
            <a:endParaRPr lang="en-US"/>
          </a:p>
        </p:txBody>
      </p:sp>
    </p:spTree>
    <p:extLst>
      <p:ext uri="{BB962C8B-B14F-4D97-AF65-F5344CB8AC3E}">
        <p14:creationId xmlns:p14="http://schemas.microsoft.com/office/powerpoint/2010/main" val="192107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Jobs, March 2012] http://www.microsoft.com/en-us/news/features/2012/mar12/03-05CloudComputingJobs.aspx </a:t>
            </a:r>
          </a:p>
          <a:p>
            <a:r>
              <a:rPr lang="en-US" sz="1200" kern="1200" dirty="0" smtClean="0">
                <a:solidFill>
                  <a:schemeClr val="tx1"/>
                </a:solidFill>
                <a:effectLst/>
                <a:latin typeface="+mn-lt"/>
                <a:ea typeface="+mn-ea"/>
                <a:cs typeface="+mn-cs"/>
              </a:rPr>
              <a:t>Cloud Computing to Create 14 Million New Jobs by 2015</a:t>
            </a:r>
          </a:p>
          <a:p>
            <a:r>
              <a:rPr lang="en-US" sz="1200" kern="1200" dirty="0" smtClean="0">
                <a:solidFill>
                  <a:schemeClr val="tx1"/>
                </a:solidFill>
                <a:effectLst/>
                <a:latin typeface="+mn-lt"/>
                <a:ea typeface="+mn-ea"/>
                <a:cs typeface="+mn-cs"/>
              </a:rPr>
              <a:t>Study by analyst firm IDC</a:t>
            </a:r>
            <a:endParaRPr lang="en-US" dirty="0"/>
          </a:p>
        </p:txBody>
      </p:sp>
      <p:sp>
        <p:nvSpPr>
          <p:cNvPr id="4" name="Slide Number Placeholder 3"/>
          <p:cNvSpPr>
            <a:spLocks noGrp="1"/>
          </p:cNvSpPr>
          <p:nvPr>
            <p:ph type="sldNum" sz="quarter" idx="10"/>
          </p:nvPr>
        </p:nvSpPr>
        <p:spPr/>
        <p:txBody>
          <a:bodyPr/>
          <a:lstStyle/>
          <a:p>
            <a:fld id="{7C4F6610-3CAA-4B7B-9484-B0A79C322C3D}" type="slidenum">
              <a:rPr lang="en-US" smtClean="0"/>
              <a:t>12</a:t>
            </a:fld>
            <a:endParaRPr lang="en-US"/>
          </a:p>
        </p:txBody>
      </p:sp>
    </p:spTree>
    <p:extLst>
      <p:ext uri="{BB962C8B-B14F-4D97-AF65-F5344CB8AC3E}">
        <p14:creationId xmlns:p14="http://schemas.microsoft.com/office/powerpoint/2010/main" val="170057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2EA87608-B1FA-4DC6-B06F-137B0B977BBB}" type="datetime1">
              <a:rPr lang="en-US" smtClean="0"/>
              <a:t>6/13/2012</a:t>
            </a:fld>
            <a:endParaRPr lang="en-US"/>
          </a:p>
        </p:txBody>
      </p:sp>
      <p:sp>
        <p:nvSpPr>
          <p:cNvPr id="8" name="Slide Number Placeholder 7"/>
          <p:cNvSpPr>
            <a:spLocks noGrp="1"/>
          </p:cNvSpPr>
          <p:nvPr>
            <p:ph type="sldNum" sz="quarter" idx="11"/>
          </p:nvPr>
        </p:nvSpPr>
        <p:spPr/>
        <p:txBody>
          <a:bodyPr/>
          <a:lstStyle/>
          <a:p>
            <a:fld id="{0E80665F-2521-4C7E-AB43-782584C3C53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A1B77-C614-419B-9A8D-58A6367E1EFE}" type="datetime1">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40B9A-4F9D-4E92-B06A-3480A57E5F40}" type="datetime1">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Tree>
    <p:extLst>
      <p:ext uri="{BB962C8B-B14F-4D97-AF65-F5344CB8AC3E}">
        <p14:creationId xmlns:p14="http://schemas.microsoft.com/office/powerpoint/2010/main" val="57900891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a:prstGeom prst="rect">
            <a:avLst/>
          </a:prstGeom>
        </p:spPr>
        <p:txBody>
          <a:bodyPr>
            <a:normAutofit/>
          </a:bodyPr>
          <a:lstStyle>
            <a:lvl1pPr>
              <a:defRPr sz="1400"/>
            </a:lvl1pPr>
            <a:lvl2pPr>
              <a:defRPr sz="1200"/>
            </a:lvl2pPr>
            <a:lvl3pPr>
              <a:defRPr sz="1100"/>
            </a:lvl3pPr>
            <a:lvl4pPr>
              <a:defRPr sz="1050"/>
            </a:lvl4pPr>
            <a:lvl5pPr>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Placeholder 1"/>
          <p:cNvSpPr>
            <a:spLocks noGrp="1"/>
          </p:cNvSpPr>
          <p:nvPr>
            <p:ph type="title"/>
          </p:nvPr>
        </p:nvSpPr>
        <p:spPr>
          <a:xfrm>
            <a:off x="457200" y="385640"/>
            <a:ext cx="8229600" cy="438912"/>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57200" y="841248"/>
            <a:ext cx="8229600" cy="682752"/>
          </a:xfrm>
          <a:prstGeom prst="rect">
            <a:avLst/>
          </a:prstGeom>
        </p:spPr>
        <p:txBody>
          <a:bodyPr lIns="0" rIns="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en-US" sz="1800" b="1" i="0" u="none" strike="noStrike" kern="1200" cap="none" spc="0" normalizeH="0" baseline="0" noProof="0" smtClean="0">
                <a:ln>
                  <a:noFill/>
                </a:ln>
                <a:solidFill>
                  <a:schemeClr val="bg1">
                    <a:lumMod val="65000"/>
                  </a:schemeClr>
                </a:solidFill>
                <a:effectLst/>
                <a:uLnTx/>
                <a:uFillTx/>
                <a:latin typeface="+mn-lt"/>
                <a:ea typeface="+mn-ea"/>
                <a:cs typeface="+mn-cs"/>
              </a:defRPr>
            </a:lvl1pPr>
          </a:lstStyle>
          <a:p>
            <a:pPr lvl="0"/>
            <a:r>
              <a:rPr lang="en-US" dirty="0" smtClean="0"/>
              <a:t>Click to edit tagline – max two lines</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 tagline – max two lines</a:t>
            </a:r>
          </a:p>
        </p:txBody>
      </p:sp>
    </p:spTree>
    <p:extLst>
      <p:ext uri="{BB962C8B-B14F-4D97-AF65-F5344CB8AC3E}">
        <p14:creationId xmlns:p14="http://schemas.microsoft.com/office/powerpoint/2010/main" val="203423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C6AE5413-C18F-474B-8038-7A12A9948745}" type="datetime1">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513B3D5-B1BB-4A06-BD4D-D7A467A13E6A}" type="datetime1">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0665F-2521-4C7E-AB43-782584C3C53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FEA4A48-8165-4AF6-9556-D709959E522B}" type="datetime1">
              <a:rPr lang="en-US" smtClean="0"/>
              <a:t>6/13/2012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B4E14DB-3066-4ADA-936F-DE8673DD3CEE}" type="datetime1">
              <a:rPr lang="en-US" smtClean="0"/>
              <a:t>6/13/2012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0665F-2521-4C7E-AB43-782584C3C53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1B602-548A-4D26-A1BD-4B7F1E05A203}" type="datetime1">
              <a:rPr lang="en-US" smtClean="0"/>
              <a:t>6/13/2012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E6B8-7EF6-4849-A218-9EF5FB81E777}" type="datetime1">
              <a:rPr lang="en-US" smtClean="0"/>
              <a:t>6/13/2012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03319-F608-406E-B022-9470178F5C4A}" type="datetime1">
              <a:rPr lang="en-US" smtClean="0"/>
              <a:t>6/13/2012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BC8D7-838E-43B5-B41B-52F42CA32856}" type="datetime1">
              <a:rPr lang="en-US" smtClean="0"/>
              <a:t>6/13/2012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0665F-2521-4C7E-AB43-782584C3C5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0C8B926-03FF-49C6-BB84-A94B2759C20C}" type="datetime1">
              <a:rPr lang="en-US" smtClean="0"/>
              <a:t>6/13/2012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E80665F-2521-4C7E-AB43-782584C3C53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code.google.com/appengine/" TargetMode="External"/><Relationship Id="rId13" Type="http://schemas.openxmlformats.org/officeDocument/2006/relationships/hyperlink" Target="http://aws.amazon.com/s3/" TargetMode="External"/><Relationship Id="rId18" Type="http://schemas.openxmlformats.org/officeDocument/2006/relationships/hyperlink" Target="http://aws.amazon.com/vpc/" TargetMode="External"/><Relationship Id="rId3" Type="http://schemas.openxmlformats.org/officeDocument/2006/relationships/hyperlink" Target="http://office.microsoft.com/en-us/web-apps/" TargetMode="External"/><Relationship Id="rId7" Type="http://schemas.openxmlformats.org/officeDocument/2006/relationships/hyperlink" Target="http://www.microsoft.com/windowsazure/" TargetMode="External"/><Relationship Id="rId12" Type="http://schemas.openxmlformats.org/officeDocument/2006/relationships/hyperlink" Target="http://www.rackspacecloud.com/" TargetMode="External"/><Relationship Id="rId17" Type="http://schemas.openxmlformats.org/officeDocument/2006/relationships/hyperlink" Target="http://aws.amazon.com/cloudfront/" TargetMode="External"/><Relationship Id="rId2" Type="http://schemas.openxmlformats.org/officeDocument/2006/relationships/notesSlide" Target="../notesSlides/notesSlide7.xml"/><Relationship Id="rId16" Type="http://schemas.openxmlformats.org/officeDocument/2006/relationships/hyperlink" Target="http://www.microsoft.com/windowsazure/features/cdn/" TargetMode="External"/><Relationship Id="rId1" Type="http://schemas.openxmlformats.org/officeDocument/2006/relationships/slideLayout" Target="../slideLayouts/slideLayout2.xml"/><Relationship Id="rId6" Type="http://schemas.openxmlformats.org/officeDocument/2006/relationships/hyperlink" Target="http://aws.amazon.com/rds/" TargetMode="External"/><Relationship Id="rId11" Type="http://schemas.openxmlformats.org/officeDocument/2006/relationships/hyperlink" Target="http://aws.amazon.com/ec2/" TargetMode="External"/><Relationship Id="rId5" Type="http://schemas.openxmlformats.org/officeDocument/2006/relationships/hyperlink" Target="http://www.microsoft.com/windowsazure/sqlazure/" TargetMode="External"/><Relationship Id="rId15" Type="http://schemas.openxmlformats.org/officeDocument/2006/relationships/hyperlink" Target="http://www.microsoft.com/windowsazure/storage/default.aspx" TargetMode="External"/><Relationship Id="rId10" Type="http://schemas.openxmlformats.org/officeDocument/2006/relationships/hyperlink" Target="http://aws.amazon.com/sqs/" TargetMode="External"/><Relationship Id="rId4" Type="http://schemas.openxmlformats.org/officeDocument/2006/relationships/hyperlink" Target="http://docs.google.com/" TargetMode="External"/><Relationship Id="rId9" Type="http://schemas.openxmlformats.org/officeDocument/2006/relationships/hyperlink" Target="http://www.microsoft.com/windowsazure/features/storage/" TargetMode="External"/><Relationship Id="rId14" Type="http://schemas.openxmlformats.org/officeDocument/2006/relationships/hyperlink" Target="http://aws.amazon.com/simpled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e/e9/Bing_logo.sv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etheliot.com/blog/bsc-west-201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8.png"/><Relationship Id="rId7" Type="http://schemas.openxmlformats.org/officeDocument/2006/relationships/diagramColors" Target="../diagrams/colors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75.wmf"/><Relationship Id="rId3" Type="http://schemas.openxmlformats.org/officeDocument/2006/relationships/image" Target="../media/image70.png"/><Relationship Id="rId7" Type="http://schemas.openxmlformats.org/officeDocument/2006/relationships/image" Target="../media/image74.wmf"/><Relationship Id="rId12"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3.wmf"/><Relationship Id="rId11" Type="http://schemas.openxmlformats.org/officeDocument/2006/relationships/diagramColors" Target="../diagrams/colors15.xml"/><Relationship Id="rId5" Type="http://schemas.openxmlformats.org/officeDocument/2006/relationships/image" Target="../media/image72.wmf"/><Relationship Id="rId10" Type="http://schemas.openxmlformats.org/officeDocument/2006/relationships/diagramQuickStyle" Target="../diagrams/quickStyle15.xml"/><Relationship Id="rId4" Type="http://schemas.openxmlformats.org/officeDocument/2006/relationships/image" Target="../media/image71.wmf"/><Relationship Id="rId9" Type="http://schemas.openxmlformats.org/officeDocument/2006/relationships/diagramLayout" Target="../diagrams/layout15.xml"/><Relationship Id="rId14"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80.jpeg"/><Relationship Id="rId7" Type="http://schemas.openxmlformats.org/officeDocument/2006/relationships/diagramColors" Target="../diagrams/colors18.xml"/><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hyperlink" Target="http://www.microsoft.com/showcase/en/us/details/bafe5c0f-8651-4609-8c71-24c733ce628b" TargetMode="External"/><Relationship Id="rId7" Type="http://schemas.openxmlformats.org/officeDocument/2006/relationships/diagramQuickStyle" Target="../diagrams/quickStyle19.xml"/><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82.png"/><Relationship Id="rId9" Type="http://schemas.microsoft.com/office/2007/relationships/diagramDrawing" Target="../diagrams/drawing19.xml"/></Relationships>
</file>

<file path=ppt/slides/_rels/slide5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83.png"/><Relationship Id="rId7" Type="http://schemas.openxmlformats.org/officeDocument/2006/relationships/diagramColors" Target="../diagrams/colors2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image" Target="../media/image87.png"/><Relationship Id="rId5" Type="http://schemas.openxmlformats.org/officeDocument/2006/relationships/diagramQuickStyle" Target="../diagrams/quickStyle21.xml"/><Relationship Id="rId10" Type="http://schemas.openxmlformats.org/officeDocument/2006/relationships/image" Target="../media/image86.png"/><Relationship Id="rId4" Type="http://schemas.openxmlformats.org/officeDocument/2006/relationships/diagramLayout" Target="../diagrams/layout21.xml"/><Relationship Id="rId9" Type="http://schemas.openxmlformats.org/officeDocument/2006/relationships/image" Target="../media/image85.png"/></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hyperlink" Target="http://don.smugmug.com/Other/SkyNet/5080533_D53fc" TargetMode="External"/><Relationship Id="rId7" Type="http://schemas.openxmlformats.org/officeDocument/2006/relationships/diagramData" Target="../diagrams/data2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don.blogs.smugmug.com/2011/04/24/how-smugmug-survived-the-amazonpocalypse/" TargetMode="External"/><Relationship Id="rId11" Type="http://schemas.microsoft.com/office/2007/relationships/diagramDrawing" Target="../diagrams/drawing22.xml"/><Relationship Id="rId5" Type="http://schemas.openxmlformats.org/officeDocument/2006/relationships/hyperlink" Target="http://en.wikipedia.org/wiki/Skynet" TargetMode="External"/><Relationship Id="rId10" Type="http://schemas.openxmlformats.org/officeDocument/2006/relationships/diagramColors" Target="../diagrams/colors22.xml"/><Relationship Id="rId4" Type="http://schemas.openxmlformats.org/officeDocument/2006/relationships/image" Target="../media/image88.jpeg"/><Relationship Id="rId9" Type="http://schemas.openxmlformats.org/officeDocument/2006/relationships/diagramQuickStyle" Target="../diagrams/quickStyle22.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image" Target="../media/image89.png"/><Relationship Id="rId7" Type="http://schemas.openxmlformats.org/officeDocument/2006/relationships/image" Target="../media/image93.png"/><Relationship Id="rId12" Type="http://schemas.microsoft.com/office/2007/relationships/diagramDrawing" Target="../diagrams/drawing2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diagramColors" Target="../diagrams/colors23.xml"/><Relationship Id="rId5" Type="http://schemas.openxmlformats.org/officeDocument/2006/relationships/image" Target="../media/image91.png"/><Relationship Id="rId10" Type="http://schemas.openxmlformats.org/officeDocument/2006/relationships/diagramQuickStyle" Target="../diagrams/quickStyle23.xml"/><Relationship Id="rId4" Type="http://schemas.openxmlformats.org/officeDocument/2006/relationships/image" Target="../media/image90.png"/><Relationship Id="rId9" Type="http://schemas.openxmlformats.org/officeDocument/2006/relationships/diagramLayout" Target="../diagrams/layout23.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image" Target="../media/image89.png"/><Relationship Id="rId7" Type="http://schemas.openxmlformats.org/officeDocument/2006/relationships/image" Target="../media/image93.png"/><Relationship Id="rId12" Type="http://schemas.microsoft.com/office/2007/relationships/diagramDrawing" Target="../diagrams/drawing2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diagramColors" Target="../diagrams/colors24.xml"/><Relationship Id="rId5" Type="http://schemas.openxmlformats.org/officeDocument/2006/relationships/image" Target="../media/image91.png"/><Relationship Id="rId10" Type="http://schemas.openxmlformats.org/officeDocument/2006/relationships/diagramQuickStyle" Target="../diagrams/quickStyle24.xml"/><Relationship Id="rId4" Type="http://schemas.openxmlformats.org/officeDocument/2006/relationships/image" Target="../media/image90.png"/><Relationship Id="rId9" Type="http://schemas.openxmlformats.org/officeDocument/2006/relationships/diagramLayout" Target="../diagrams/layout24.xml"/></Relationships>
</file>

<file path=ppt/slides/_rels/slide59.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94.png"/><Relationship Id="rId7" Type="http://schemas.openxmlformats.org/officeDocument/2006/relationships/diagramColors" Target="../diagrams/colors2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wmf"/><Relationship Id="rId4" Type="http://schemas.microsoft.com/office/2007/relationships/hdphoto" Target="../media/hdphoto2.wdp"/></Relationships>
</file>

<file path=ppt/slides/_rels/slide60.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95.png"/><Relationship Id="rId7" Type="http://schemas.openxmlformats.org/officeDocument/2006/relationships/diagramColors" Target="../diagrams/colors2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6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96.png"/><Relationship Id="rId7" Type="http://schemas.openxmlformats.org/officeDocument/2006/relationships/diagramColors" Target="../diagrams/colors2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 Id="rId9" Type="http://schemas.openxmlformats.org/officeDocument/2006/relationships/image" Target="../media/image97.png"/></Relationships>
</file>

<file path=ppt/slides/_rels/slide62.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openxmlformats.org/officeDocument/2006/relationships/image" Target="../media/image99.png"/></Relationships>
</file>

<file path=ppt/slides/_rels/slide63.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00.png"/><Relationship Id="rId7" Type="http://schemas.openxmlformats.org/officeDocument/2006/relationships/diagramColors" Target="../diagrams/colors2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6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image" Target="../media/image104.png"/><Relationship Id="rId5" Type="http://schemas.openxmlformats.org/officeDocument/2006/relationships/diagramQuickStyle" Target="../diagrams/quickStyle30.xml"/><Relationship Id="rId10" Type="http://schemas.openxmlformats.org/officeDocument/2006/relationships/image" Target="../media/image103.png"/><Relationship Id="rId4" Type="http://schemas.openxmlformats.org/officeDocument/2006/relationships/diagramLayout" Target="../diagrams/layout30.xml"/><Relationship Id="rId9" Type="http://schemas.openxmlformats.org/officeDocument/2006/relationships/image" Target="../media/image102.png"/></Relationships>
</file>

<file path=ppt/slides/_rels/slide65.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05.jpeg"/><Relationship Id="rId7" Type="http://schemas.openxmlformats.org/officeDocument/2006/relationships/diagramColors" Target="../diagrams/colors3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66.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106.png"/><Relationship Id="rId7" Type="http://schemas.openxmlformats.org/officeDocument/2006/relationships/diagramColors" Target="../diagrams/colors3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 Id="rId9" Type="http://schemas.openxmlformats.org/officeDocument/2006/relationships/image" Target="../media/image107.jpeg"/></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33.xml"/><Relationship Id="rId3" Type="http://schemas.openxmlformats.org/officeDocument/2006/relationships/image" Target="../media/image108.png"/><Relationship Id="rId7" Type="http://schemas.openxmlformats.org/officeDocument/2006/relationships/diagramLayout" Target="../diagrams/layout3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Data" Target="../diagrams/data33.xml"/><Relationship Id="rId11" Type="http://schemas.openxmlformats.org/officeDocument/2006/relationships/image" Target="../media/image99.png"/><Relationship Id="rId5" Type="http://schemas.openxmlformats.org/officeDocument/2006/relationships/image" Target="../media/image110.png"/><Relationship Id="rId10" Type="http://schemas.microsoft.com/office/2007/relationships/diagramDrawing" Target="../diagrams/drawing33.xml"/><Relationship Id="rId4" Type="http://schemas.openxmlformats.org/officeDocument/2006/relationships/image" Target="../media/image109.png"/><Relationship Id="rId9" Type="http://schemas.openxmlformats.org/officeDocument/2006/relationships/diagramColors" Target="../diagrams/colors33.xml"/></Relationships>
</file>

<file path=ppt/slides/_rels/slide68.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112.wmf"/><Relationship Id="rId7" Type="http://schemas.openxmlformats.org/officeDocument/2006/relationships/diagramColors" Target="../diagrams/colors34.xml"/><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 Id="rId9" Type="http://schemas.openxmlformats.org/officeDocument/2006/relationships/image" Target="../media/image24.png"/></Relationships>
</file>

<file path=ppt/slides/_rels/slide6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113.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8" Type="http://schemas.openxmlformats.org/officeDocument/2006/relationships/diagramColors" Target="../diagrams/colors36.xml"/><Relationship Id="rId13"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diagramQuickStyle" Target="../diagrams/quickStyle36.xml"/><Relationship Id="rId12" Type="http://schemas.openxmlformats.org/officeDocument/2006/relationships/image" Target="../media/image118.png"/><Relationship Id="rId2" Type="http://schemas.openxmlformats.org/officeDocument/2006/relationships/notesSlide" Target="../notesSlides/notesSlide45.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diagramLayout" Target="../diagrams/layout36.xml"/><Relationship Id="rId11" Type="http://schemas.openxmlformats.org/officeDocument/2006/relationships/image" Target="../media/image117.png"/><Relationship Id="rId5" Type="http://schemas.openxmlformats.org/officeDocument/2006/relationships/diagramData" Target="../diagrams/data36.xml"/><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5.png"/><Relationship Id="rId9" Type="http://schemas.microsoft.com/office/2007/relationships/diagramDrawing" Target="../diagrams/drawing36.xml"/><Relationship Id="rId14" Type="http://schemas.openxmlformats.org/officeDocument/2006/relationships/image" Target="../media/image120.png"/></Relationships>
</file>

<file path=ppt/slides/_rels/slide71.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image" Target="../media/image123.gif"/><Relationship Id="rId7" Type="http://schemas.openxmlformats.org/officeDocument/2006/relationships/diagramQuickStyle" Target="../diagrams/quickStyle3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37.xml"/><Relationship Id="rId5" Type="http://schemas.openxmlformats.org/officeDocument/2006/relationships/diagramData" Target="../diagrams/data37.xml"/><Relationship Id="rId4" Type="http://schemas.openxmlformats.org/officeDocument/2006/relationships/image" Target="../media/image124.wmf"/><Relationship Id="rId9" Type="http://schemas.microsoft.com/office/2007/relationships/diagramDrawing" Target="../diagrams/drawing37.xml"/></Relationships>
</file>

<file path=ppt/slides/_rels/slide72.xml.rels><?xml version="1.0" encoding="UTF-8" standalone="yes"?>
<Relationships xmlns="http://schemas.openxmlformats.org/package/2006/relationships"><Relationship Id="rId8" Type="http://schemas.openxmlformats.org/officeDocument/2006/relationships/diagramColors" Target="../diagrams/colors38.xml"/><Relationship Id="rId3" Type="http://schemas.openxmlformats.org/officeDocument/2006/relationships/image" Target="../media/image123.gif"/><Relationship Id="rId7" Type="http://schemas.openxmlformats.org/officeDocument/2006/relationships/diagramQuickStyle" Target="../diagrams/quickStyle3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Layout" Target="../diagrams/layout38.xml"/><Relationship Id="rId5" Type="http://schemas.openxmlformats.org/officeDocument/2006/relationships/diagramData" Target="../diagrams/data38.xml"/><Relationship Id="rId4" Type="http://schemas.openxmlformats.org/officeDocument/2006/relationships/image" Target="../media/image125.jpeg"/><Relationship Id="rId9" Type="http://schemas.microsoft.com/office/2007/relationships/diagramDrawing" Target="../diagrams/drawing38.xml"/></Relationships>
</file>

<file path=ppt/slides/_rels/slide73.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114.png"/><Relationship Id="rId7" Type="http://schemas.openxmlformats.org/officeDocument/2006/relationships/diagramColors" Target="../diagrams/colors3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image" Target="../media/image128.png"/><Relationship Id="rId5" Type="http://schemas.openxmlformats.org/officeDocument/2006/relationships/diagramQuickStyle" Target="../diagrams/quickStyle40.xml"/><Relationship Id="rId10" Type="http://schemas.openxmlformats.org/officeDocument/2006/relationships/hyperlink" Target="http://www.stylebizarre.com/wp-content/uploads/2011/05/facebook_cloud.png" TargetMode="External"/><Relationship Id="rId4" Type="http://schemas.openxmlformats.org/officeDocument/2006/relationships/diagramLayout" Target="../diagrams/layout40.xml"/><Relationship Id="rId9" Type="http://schemas.openxmlformats.org/officeDocument/2006/relationships/image" Target="../media/image127.jpeg"/></Relationships>
</file>

<file path=ppt/slides/_rels/slide7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41.xml"/><Relationship Id="rId7" Type="http://schemas.openxmlformats.org/officeDocument/2006/relationships/image" Target="../media/image129.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10" Type="http://schemas.microsoft.com/office/2007/relationships/hdphoto" Target="../media/hdphoto6.wdp"/><Relationship Id="rId4" Type="http://schemas.openxmlformats.org/officeDocument/2006/relationships/diagramQuickStyle" Target="../diagrams/quickStyle41.xml"/><Relationship Id="rId9" Type="http://schemas.openxmlformats.org/officeDocument/2006/relationships/image" Target="../media/image130.png"/></Relationships>
</file>

<file path=ppt/slides/_rels/slide77.xml.rels><?xml version="1.0" encoding="UTF-8" standalone="yes"?>
<Relationships xmlns="http://schemas.openxmlformats.org/package/2006/relationships"><Relationship Id="rId8" Type="http://schemas.openxmlformats.org/officeDocument/2006/relationships/image" Target="../media/image131.jpe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8.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diagramData" Target="../diagrams/data43.xml"/><Relationship Id="rId7" Type="http://schemas.microsoft.com/office/2007/relationships/diagramDrawing" Target="../diagrams/drawing43.xml"/><Relationship Id="rId12" Type="http://schemas.openxmlformats.org/officeDocument/2006/relationships/image" Target="../media/image13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43.xml"/><Relationship Id="rId11" Type="http://schemas.openxmlformats.org/officeDocument/2006/relationships/image" Target="../media/image135.png"/><Relationship Id="rId5" Type="http://schemas.openxmlformats.org/officeDocument/2006/relationships/diagramQuickStyle" Target="../diagrams/quickStyle43.xml"/><Relationship Id="rId10" Type="http://schemas.openxmlformats.org/officeDocument/2006/relationships/image" Target="../media/image134.png"/><Relationship Id="rId4" Type="http://schemas.openxmlformats.org/officeDocument/2006/relationships/diagramLayout" Target="../diagrams/layout43.xml"/><Relationship Id="rId9" Type="http://schemas.openxmlformats.org/officeDocument/2006/relationships/image" Target="../media/image133.png"/><Relationship Id="rId14" Type="http://schemas.openxmlformats.org/officeDocument/2006/relationships/image" Target="../media/image138.png"/></Relationships>
</file>

<file path=ppt/slides/_rels/slide7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42.jpeg"/><Relationship Id="rId4" Type="http://schemas.openxmlformats.org/officeDocument/2006/relationships/hyperlink" Target="http://www.reviewstl.com/wp-content/uploads/2010/01/large-myspace-logo-in-high-resolution.jp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44.gif"/></Relationships>
</file>

<file path=ppt/slides/_rels/slide82.xml.rels><?xml version="1.0" encoding="UTF-8" standalone="yes"?>
<Relationships xmlns="http://schemas.openxmlformats.org/package/2006/relationships"><Relationship Id="rId3" Type="http://schemas.openxmlformats.org/officeDocument/2006/relationships/image" Target="../media/image145.emf"/><Relationship Id="rId7" Type="http://schemas.openxmlformats.org/officeDocument/2006/relationships/image" Target="../media/image149.emf"/><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148.emf"/><Relationship Id="rId5" Type="http://schemas.openxmlformats.org/officeDocument/2006/relationships/image" Target="../media/image147.emf"/><Relationship Id="rId4" Type="http://schemas.openxmlformats.org/officeDocument/2006/relationships/image" Target="../media/image146.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151.jpeg"/></Relationships>
</file>

<file path=ppt/slides/_rels/slide8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154.jpeg"/></Relationships>
</file>

<file path=ppt/slides/_rels/slide88.xml.rels><?xml version="1.0" encoding="UTF-8" standalone="yes"?>
<Relationships xmlns="http://schemas.openxmlformats.org/package/2006/relationships"><Relationship Id="rId3" Type="http://schemas.openxmlformats.org/officeDocument/2006/relationships/hyperlink" Target="http://www.amazon.com/gp/product/images/0321754069/ref=dp_image_0?ie=UTF8&amp;n=283155&amp;s=books" TargetMode="External"/><Relationship Id="rId2" Type="http://schemas.openxmlformats.org/officeDocument/2006/relationships/image" Target="../media/image155.jpeg"/><Relationship Id="rId1" Type="http://schemas.openxmlformats.org/officeDocument/2006/relationships/slideLayout" Target="../slideLayouts/slideLayout12.xml"/><Relationship Id="rId4" Type="http://schemas.openxmlformats.org/officeDocument/2006/relationships/image" Target="../media/image156.jpeg"/></Relationships>
</file>

<file path=ppt/slides/_rels/slide89.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15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hyperlink" Target="http://www.setheliot.com/blog/bsc-west-2012/"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www.google.com/apps/intl/en/terms/sla.html" TargetMode="External"/><Relationship Id="rId13" Type="http://schemas.openxmlformats.org/officeDocument/2006/relationships/hyperlink" Target="http://www.forbes.com/sites/kevinjackson/2011/04/19/cloud-to-command-90-of-microsofts-rd-budget/" TargetMode="External"/><Relationship Id="rId3" Type="http://schemas.openxmlformats.org/officeDocument/2006/relationships/hyperlink" Target="http://aws.typepad.com/aws/2011/10/amazon-s3-566-billion-objects-370000-requestssecond-and-hiring.html" TargetMode="External"/><Relationship Id="rId7" Type="http://schemas.openxmlformats.org/officeDocument/2006/relationships/hyperlink" Target="http://cloudsecurity.org/tags/ssh.html" TargetMode="External"/><Relationship Id="rId12" Type="http://schemas.openxmlformats.org/officeDocument/2006/relationships/hyperlink" Target="http://en.wikipedia.org/wiki/Federal_Information_Security_Management_Act_of_2002" TargetMode="External"/><Relationship Id="rId2" Type="http://schemas.openxmlformats.org/officeDocument/2006/relationships/hyperlink" Target="http://www.allthingsdistributed.com/2010/05/amazon_s3_reduced_redundancy_storage.html" TargetMode="External"/><Relationship Id="rId1" Type="http://schemas.openxmlformats.org/officeDocument/2006/relationships/slideLayout" Target="../slideLayouts/slideLayout2.xml"/><Relationship Id="rId6" Type="http://schemas.openxmlformats.org/officeDocument/2006/relationships/hyperlink" Target="http://cloudcomputing.sys-con.com/node/1662284" TargetMode="External"/><Relationship Id="rId11" Type="http://schemas.openxmlformats.org/officeDocument/2006/relationships/hyperlink" Target="http://developers.facebook.com/blog/post/527/" TargetMode="External"/><Relationship Id="rId5" Type="http://schemas.openxmlformats.org/officeDocument/2006/relationships/hyperlink" Target="http://www.eecs.berkeley.edu/Pubs/TechRpts/2009/EECS-2009-28.pdf" TargetMode="External"/><Relationship Id="rId15" Type="http://schemas.openxmlformats.org/officeDocument/2006/relationships/hyperlink" Target="http://news.cnet.com/8301-10784_3-9955184-7.html" TargetMode="External"/><Relationship Id="rId10" Type="http://schemas.openxmlformats.org/officeDocument/2006/relationships/hyperlink" Target="https://devcenter.heroku.com/articles/facebook" TargetMode="External"/><Relationship Id="rId4" Type="http://schemas.openxmlformats.org/officeDocument/2006/relationships/hyperlink" Target="http://d36cz9buwru1tt.cloudfront.net/CloudMigration-main.pdf" TargetMode="External"/><Relationship Id="rId9" Type="http://schemas.openxmlformats.org/officeDocument/2006/relationships/hyperlink" Target="http://www.cloudtweaks.com/2011/08/3-handy-cloud-computing-price-comparison-engines/" TargetMode="External"/><Relationship Id="rId14" Type="http://schemas.openxmlformats.org/officeDocument/2006/relationships/hyperlink" Target="http://googledevelopers.blogspot.com/search/label/google%20storage"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www.globalfoundationservices.com/security/documents/InformationSecurityMangSysforMSCloudInfrastructure.pdf" TargetMode="External"/><Relationship Id="rId13" Type="http://schemas.openxmlformats.org/officeDocument/2006/relationships/hyperlink" Target="http://don.blogs.smugmug.com/2011/04/24/how-smugmug-survived-the-amazonpocalypse/" TargetMode="External"/><Relationship Id="rId3" Type="http://schemas.openxmlformats.org/officeDocument/2006/relationships/hyperlink" Target="http://www.itworld.com/security/175927/researchers-aws-users-are-leaving-security-holes" TargetMode="External"/><Relationship Id="rId7" Type="http://schemas.openxmlformats.org/officeDocument/2006/relationships/hyperlink" Target="http://www.microsoft.com/en-us/news/features/2012/mar12/03-05CloudComputingJobs.aspx" TargetMode="External"/><Relationship Id="rId12" Type="http://schemas.openxmlformats.org/officeDocument/2006/relationships/hyperlink" Target="http://www.researchandmarkets.com/reportinfo.asp?cat_id=0&amp;report_id=1395650" TargetMode="External"/><Relationship Id="rId2" Type="http://schemas.openxmlformats.org/officeDocument/2006/relationships/hyperlink" Target="http://www.zdnet.com/blog/hinchcliffe/cloud-computing-and-the-return-of-the-platform-wars/303" TargetMode="External"/><Relationship Id="rId16" Type="http://schemas.openxmlformats.org/officeDocument/2006/relationships/hyperlink" Target="http://www.twilio.com/engineering/2011/04/22/why-twilio-wasnt-affected-by-todays-aws-issues/" TargetMode="External"/><Relationship Id="rId1" Type="http://schemas.openxmlformats.org/officeDocument/2006/relationships/slideLayout" Target="../slideLayouts/slideLayout2.xml"/><Relationship Id="rId6" Type="http://schemas.openxmlformats.org/officeDocument/2006/relationships/hyperlink" Target="http://www.youtube.com/watch?v=hOxA1l1pQIw" TargetMode="External"/><Relationship Id="rId11" Type="http://schemas.openxmlformats.org/officeDocument/2006/relationships/hyperlink" Target="http://techblog.netflix.com/2010/12/5-lessons-weve-learned-%20using-aws.html" TargetMode="External"/><Relationship Id="rId5" Type="http://schemas.openxmlformats.org/officeDocument/2006/relationships/hyperlink" Target="http://technet.microsoft.com/en-us/solutionaccelerators/gg581074" TargetMode="External"/><Relationship Id="rId15" Type="http://schemas.openxmlformats.org/officeDocument/2006/relationships/hyperlink" Target="http://blogs.forrester.com/james_staten/10-05-20-could_cloud_computing_get_any_more_confusing" TargetMode="External"/><Relationship Id="rId10" Type="http://schemas.openxmlformats.org/officeDocument/2006/relationships/hyperlink" Target="http://techblog.netflix.com/2012/01/auto-scaling-in-amazon-cloud.html" TargetMode="External"/><Relationship Id="rId4" Type="http://schemas.openxmlformats.org/officeDocument/2006/relationships/hyperlink" Target="http://www.youtube.com/watch?v=dxk8b9rSKOo" TargetMode="External"/><Relationship Id="rId9" Type="http://schemas.openxmlformats.org/officeDocument/2006/relationships/hyperlink" Target="http://techblog.netflix.com/2011/07/netflix-simian-army.html" TargetMode="External"/><Relationship Id="rId14" Type="http://schemas.openxmlformats.org/officeDocument/2006/relationships/hyperlink" Target="http://highscalability.com/blog/2010/3/4/how-myspace-tested-their-live-site-with-1-million-concurrent.html" TargetMode="External"/></Relationships>
</file>

<file path=ppt/slides/_rels/slide9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157664"/>
          </a:xfrm>
        </p:spPr>
        <p:txBody>
          <a:bodyPr/>
          <a:lstStyle/>
          <a:p>
            <a:r>
              <a:rPr lang="en-US" sz="6000" b="1" dirty="0">
                <a:effectLst/>
              </a:rPr>
              <a:t>Leaping into </a:t>
            </a:r>
            <a:r>
              <a:rPr lang="en-US" sz="6000" b="1" dirty="0" smtClean="0">
                <a:effectLst/>
              </a:rPr>
              <a:t/>
            </a:r>
            <a:br>
              <a:rPr lang="en-US" sz="6000" b="1" dirty="0" smtClean="0">
                <a:effectLst/>
              </a:rPr>
            </a:br>
            <a:r>
              <a:rPr lang="en-US" sz="6000" b="1" dirty="0" smtClean="0">
                <a:effectLst/>
              </a:rPr>
              <a:t>“The Cloud”</a:t>
            </a:r>
            <a:endParaRPr lang="en-US" sz="6000" dirty="0"/>
          </a:p>
        </p:txBody>
      </p:sp>
      <p:sp>
        <p:nvSpPr>
          <p:cNvPr id="3" name="Subtitle 2"/>
          <p:cNvSpPr>
            <a:spLocks noGrp="1"/>
          </p:cNvSpPr>
          <p:nvPr>
            <p:ph type="subTitle" idx="1"/>
          </p:nvPr>
        </p:nvSpPr>
        <p:spPr>
          <a:xfrm>
            <a:off x="1371600" y="3352800"/>
            <a:ext cx="6400800" cy="533400"/>
          </a:xfrm>
        </p:spPr>
        <p:txBody>
          <a:bodyPr/>
          <a:lstStyle/>
          <a:p>
            <a:r>
              <a:rPr lang="en-US" b="1" dirty="0">
                <a:solidFill>
                  <a:schemeClr val="tx1">
                    <a:lumMod val="65000"/>
                    <a:lumOff val="35000"/>
                  </a:schemeClr>
                </a:solidFill>
              </a:rPr>
              <a:t>Rewards, Risks, and </a:t>
            </a:r>
            <a:r>
              <a:rPr lang="en-US" b="1" dirty="0" smtClean="0">
                <a:solidFill>
                  <a:schemeClr val="tx1">
                    <a:lumMod val="65000"/>
                    <a:lumOff val="35000"/>
                  </a:schemeClr>
                </a:solidFill>
              </a:rPr>
              <a:t>Mitigations</a:t>
            </a:r>
            <a:endParaRPr lang="en-US" dirty="0">
              <a:solidFill>
                <a:schemeClr val="tx1">
                  <a:lumMod val="65000"/>
                  <a:lumOff val="35000"/>
                </a:schemeClr>
              </a:solidFill>
            </a:endParaRPr>
          </a:p>
        </p:txBody>
      </p:sp>
      <p:sp>
        <p:nvSpPr>
          <p:cNvPr id="4" name="TextBox 3"/>
          <p:cNvSpPr txBox="1"/>
          <p:nvPr/>
        </p:nvSpPr>
        <p:spPr>
          <a:xfrm>
            <a:off x="990600" y="4693384"/>
            <a:ext cx="7848600" cy="1631216"/>
          </a:xfrm>
          <a:prstGeom prst="rect">
            <a:avLst/>
          </a:prstGeom>
          <a:noFill/>
        </p:spPr>
        <p:txBody>
          <a:bodyPr wrap="square" rtlCol="0">
            <a:spAutoFit/>
          </a:bodyPr>
          <a:lstStyle/>
          <a:p>
            <a:r>
              <a:rPr lang="en-US" sz="2000" dirty="0">
                <a:solidFill>
                  <a:schemeClr val="tx1">
                    <a:lumMod val="65000"/>
                    <a:lumOff val="35000"/>
                  </a:schemeClr>
                </a:solidFill>
                <a:latin typeface="+mj-lt"/>
              </a:rPr>
              <a:t>Ken </a:t>
            </a:r>
            <a:r>
              <a:rPr lang="en-US" sz="2000" dirty="0" smtClean="0">
                <a:solidFill>
                  <a:schemeClr val="tx1">
                    <a:lumMod val="65000"/>
                    <a:lumOff val="35000"/>
                  </a:schemeClr>
                </a:solidFill>
                <a:latin typeface="+mj-lt"/>
              </a:rPr>
              <a:t>Johnston,	Principal </a:t>
            </a:r>
            <a:r>
              <a:rPr lang="en-US" sz="2000" dirty="0" smtClean="0">
                <a:solidFill>
                  <a:prstClr val="black">
                    <a:lumMod val="65000"/>
                    <a:lumOff val="35000"/>
                  </a:prstClr>
                </a:solidFill>
                <a:latin typeface="Century Gothic"/>
              </a:rPr>
              <a:t>Group </a:t>
            </a:r>
            <a:r>
              <a:rPr lang="en-US" sz="2000" dirty="0">
                <a:solidFill>
                  <a:prstClr val="black">
                    <a:lumMod val="65000"/>
                    <a:lumOff val="35000"/>
                  </a:prstClr>
                </a:solidFill>
                <a:latin typeface="Century Gothic"/>
              </a:rPr>
              <a:t>Program Manager</a:t>
            </a:r>
            <a:r>
              <a:rPr lang="en-US" sz="2000" dirty="0" smtClean="0">
                <a:solidFill>
                  <a:schemeClr val="tx1">
                    <a:lumMod val="65000"/>
                    <a:lumOff val="35000"/>
                  </a:schemeClr>
                </a:solidFill>
                <a:latin typeface="+mj-lt"/>
              </a:rPr>
              <a:t>, Bing</a:t>
            </a:r>
          </a:p>
          <a:p>
            <a:r>
              <a:rPr lang="en-US" sz="2000" dirty="0" smtClean="0">
                <a:solidFill>
                  <a:schemeClr val="tx1">
                    <a:lumMod val="65000"/>
                    <a:lumOff val="35000"/>
                  </a:schemeClr>
                </a:solidFill>
                <a:latin typeface="+mj-lt"/>
              </a:rPr>
              <a:t>Seth Eliot,    	Senior Knowledge Engineer, Test Excellence</a:t>
            </a:r>
          </a:p>
          <a:p>
            <a:endParaRPr lang="en-US" sz="2000" dirty="0" smtClean="0">
              <a:solidFill>
                <a:schemeClr val="tx1">
                  <a:lumMod val="65000"/>
                  <a:lumOff val="35000"/>
                </a:schemeClr>
              </a:solidFill>
              <a:latin typeface="+mj-lt"/>
            </a:endParaRPr>
          </a:p>
          <a:p>
            <a:endParaRPr lang="en-US" sz="2000" dirty="0" smtClean="0">
              <a:solidFill>
                <a:schemeClr val="tx1">
                  <a:lumMod val="50000"/>
                  <a:lumOff val="50000"/>
                </a:schemeClr>
              </a:solidFill>
              <a:latin typeface="+mj-lt"/>
            </a:endParaRPr>
          </a:p>
          <a:p>
            <a:r>
              <a:rPr lang="en-US" sz="2000" dirty="0" smtClean="0">
                <a:solidFill>
                  <a:schemeClr val="tx1">
                    <a:lumMod val="65000"/>
                    <a:lumOff val="35000"/>
                  </a:schemeClr>
                </a:solidFill>
                <a:latin typeface="+mj-lt"/>
              </a:rPr>
              <a:t>Better Software West – June 13, 2012</a:t>
            </a:r>
            <a:endParaRPr lang="en-US" sz="2000" dirty="0">
              <a:solidFill>
                <a:schemeClr val="tx1">
                  <a:lumMod val="65000"/>
                  <a:lumOff val="35000"/>
                </a:schemeClr>
              </a:solidFill>
              <a:latin typeface="+mj-lt"/>
            </a:endParaRPr>
          </a:p>
        </p:txBody>
      </p:sp>
      <p:pic>
        <p:nvPicPr>
          <p:cNvPr id="6" name="Picture 3" descr="C:\Users\seliot\Documents\QA\MSFT\ms-logo_bL.png"/>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5507433"/>
            <a:ext cx="1611888" cy="2837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0E80665F-2521-4C7E-AB43-782584C3C534}" type="slidenum">
              <a:rPr lang="en-US" smtClean="0"/>
              <a:t>1</a:t>
            </a:fld>
            <a:endParaRPr lang="en-US"/>
          </a:p>
        </p:txBody>
      </p:sp>
      <p:pic>
        <p:nvPicPr>
          <p:cNvPr id="7" name="Picture 2" descr="C:\Users\seliot\AppData\Local\Microsoft\Windows\Temporary Internet Files\Content.Outlook\S6MS077R\Collocated_950x14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13475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hrisw\Desktop\Cloud Services 3.png"/>
          <p:cNvPicPr>
            <a:picLocks noChangeAspect="1" noChangeArrowheads="1"/>
          </p:cNvPicPr>
          <p:nvPr/>
        </p:nvPicPr>
        <p:blipFill>
          <a:blip r:embed="rId5" cstate="email">
            <a:duotone>
              <a:prstClr val="black"/>
              <a:schemeClr val="accent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4119890" y="3810000"/>
            <a:ext cx="904219" cy="62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9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Layers of </a:t>
            </a:r>
            <a:r>
              <a:rPr lang="en-US" dirty="0" err="1"/>
              <a:t>of</a:t>
            </a:r>
            <a:r>
              <a:rPr lang="en-US" dirty="0"/>
              <a:t> Clouds</a:t>
            </a:r>
          </a:p>
        </p:txBody>
      </p:sp>
      <p:sp>
        <p:nvSpPr>
          <p:cNvPr id="4" name="Slide Number Placeholder 3"/>
          <p:cNvSpPr>
            <a:spLocks noGrp="1"/>
          </p:cNvSpPr>
          <p:nvPr>
            <p:ph type="sldNum" sz="quarter" idx="12"/>
          </p:nvPr>
        </p:nvSpPr>
        <p:spPr/>
        <p:txBody>
          <a:bodyPr/>
          <a:lstStyle/>
          <a:p>
            <a:fld id="{0E80665F-2521-4C7E-AB43-782584C3C534}"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92687685"/>
              </p:ext>
            </p:extLst>
          </p:nvPr>
        </p:nvGraphicFramePr>
        <p:xfrm>
          <a:off x="457200" y="1066800"/>
          <a:ext cx="8229600" cy="5378333"/>
        </p:xfrm>
        <a:graphic>
          <a:graphicData uri="http://schemas.openxmlformats.org/drawingml/2006/table">
            <a:tbl>
              <a:tblPr firstRow="1" bandRow="1"/>
              <a:tblGrid>
                <a:gridCol w="1905000"/>
                <a:gridCol w="2667000"/>
                <a:gridCol w="3657600"/>
              </a:tblGrid>
              <a:tr h="253070">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Cloud Category</a:t>
                      </a: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The Cloud handles...</a:t>
                      </a:r>
                      <a:endParaRPr lang="en-US" sz="1600" dirty="0">
                        <a:effectLst/>
                        <a:latin typeface="+mj-lt"/>
                        <a:ea typeface="Calibri"/>
                        <a:cs typeface="Times New Roman"/>
                      </a:endParaRPr>
                    </a:p>
                  </a:txBody>
                  <a:tcPr marL="45720" marR="45720" marT="18288" marB="18288">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Examples</a:t>
                      </a:r>
                      <a:endParaRPr lang="en-US" sz="1600" b="1" dirty="0">
                        <a:effectLst/>
                        <a:latin typeface="+mj-lt"/>
                        <a:ea typeface="Calibri"/>
                        <a:cs typeface="Times New Roman"/>
                      </a:endParaRPr>
                    </a:p>
                  </a:txBody>
                  <a:tcPr marL="45720" marR="45720" marT="18288" marB="18288">
                    <a:lnL w="12700" cap="flat" cmpd="sng" algn="ctr">
                      <a:solidFill>
                        <a:srgbClr val="4F81BD"/>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606738">
                <a:tc>
                  <a:txBody>
                    <a:bodyPr/>
                    <a:lstStyle/>
                    <a:p>
                      <a:pPr marL="0" marR="0" indent="0">
                        <a:lnSpc>
                          <a:spcPct val="115000"/>
                        </a:lnSpc>
                        <a:spcBef>
                          <a:spcPts val="0"/>
                        </a:spcBef>
                        <a:spcAft>
                          <a:spcPts val="0"/>
                        </a:spcAft>
                      </a:pPr>
                      <a:r>
                        <a:rPr lang="en-US" sz="1600" b="1" dirty="0">
                          <a:solidFill>
                            <a:srgbClr val="333333"/>
                          </a:solidFill>
                          <a:effectLst/>
                          <a:latin typeface="+mj-lt"/>
                          <a:ea typeface="Calibri"/>
                          <a:cs typeface="Times New Roman"/>
                        </a:rPr>
                        <a:t>SaaS: </a:t>
                      </a:r>
                      <a:endParaRPr lang="en-US" sz="1600" dirty="0">
                        <a:effectLst/>
                        <a:latin typeface="+mj-lt"/>
                        <a:ea typeface="Calibri"/>
                        <a:cs typeface="Times New Roman"/>
                      </a:endParaRPr>
                    </a:p>
                    <a:p>
                      <a:pPr marL="0" marR="0" indent="0">
                        <a:lnSpc>
                          <a:spcPct val="115000"/>
                        </a:lnSpc>
                        <a:spcBef>
                          <a:spcPts val="0"/>
                        </a:spcBef>
                        <a:spcAft>
                          <a:spcPts val="600"/>
                        </a:spcAft>
                      </a:pPr>
                      <a:r>
                        <a:rPr lang="en-US" sz="1600" b="0" dirty="0" smtClean="0">
                          <a:solidFill>
                            <a:srgbClr val="333333"/>
                          </a:solidFill>
                          <a:effectLst/>
                          <a:latin typeface="+mj-lt"/>
                          <a:ea typeface="Calibri"/>
                          <a:cs typeface="Times New Roman"/>
                        </a:rPr>
                        <a:t>Software</a:t>
                      </a:r>
                      <a:endParaRPr lang="en-US" sz="1600" b="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gn="l" defTabSz="914400" rtl="0" eaLnBrk="1" latinLnBrk="0" hangingPunct="1">
                        <a:lnSpc>
                          <a:spcPct val="115000"/>
                        </a:lnSpc>
                        <a:spcBef>
                          <a:spcPts val="0"/>
                        </a:spcBef>
                        <a:spcAft>
                          <a:spcPts val="600"/>
                        </a:spcAft>
                      </a:pPr>
                      <a:r>
                        <a:rPr lang="en-US" sz="1600" kern="1200" dirty="0" smtClean="0">
                          <a:solidFill>
                            <a:schemeClr val="tx1"/>
                          </a:solidFill>
                          <a:effectLst/>
                          <a:latin typeface="+mj-lt"/>
                          <a:ea typeface="Calibri"/>
                          <a:cs typeface="Times New Roman"/>
                        </a:rPr>
                        <a:t>e.g.,</a:t>
                      </a:r>
                      <a:r>
                        <a:rPr lang="en-US" sz="1600" kern="1200" baseline="0" dirty="0" smtClean="0">
                          <a:solidFill>
                            <a:schemeClr val="tx1"/>
                          </a:solidFill>
                          <a:effectLst/>
                          <a:latin typeface="+mj-lt"/>
                          <a:ea typeface="Calibri"/>
                          <a:cs typeface="Times New Roman"/>
                        </a:rPr>
                        <a:t> </a:t>
                      </a:r>
                      <a:r>
                        <a:rPr lang="en-US" sz="1600" kern="1200" dirty="0" smtClean="0">
                          <a:solidFill>
                            <a:schemeClr val="tx1"/>
                          </a:solidFill>
                          <a:effectLst/>
                          <a:latin typeface="+mj-lt"/>
                          <a:ea typeface="Calibri"/>
                          <a:cs typeface="Times New Roman"/>
                        </a:rPr>
                        <a:t>Office Application</a:t>
                      </a:r>
                      <a:r>
                        <a:rPr lang="en-US" sz="1600" kern="1200" baseline="0" dirty="0" smtClean="0">
                          <a:solidFill>
                            <a:schemeClr val="tx1"/>
                          </a:solidFill>
                          <a:effectLst/>
                          <a:latin typeface="+mj-lt"/>
                          <a:ea typeface="Calibri"/>
                          <a:cs typeface="Times New Roman"/>
                        </a:rPr>
                        <a:t> Functionality</a:t>
                      </a:r>
                      <a:endParaRPr lang="en-US" sz="1600" kern="1200" dirty="0">
                        <a:solidFill>
                          <a:schemeClr val="tx1"/>
                        </a:solidFill>
                        <a:effectLst/>
                        <a:latin typeface="+mj-lt"/>
                        <a:ea typeface="Calibri"/>
                        <a:cs typeface="Times New Roman"/>
                      </a:endParaRPr>
                    </a:p>
                  </a:txBody>
                  <a:tcPr marL="45720" marR="45720" marT="18288" marB="18288">
                    <a:lnL>
                      <a:noFill/>
                    </a:lnL>
                    <a:lnR>
                      <a:noFill/>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3"/>
                        </a:rPr>
                        <a:t>Microsoft Office Web Apps</a:t>
                      </a:r>
                      <a:endParaRPr lang="en-US" sz="1600" b="1" dirty="0">
                        <a:effectLst/>
                        <a:latin typeface="+mj-lt"/>
                        <a:ea typeface="Calibri"/>
                        <a:cs typeface="Times New Roman"/>
                      </a:endParaRPr>
                    </a:p>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4" tooltip="docs.google.com"/>
                        </a:rPr>
                        <a:t>Google Docs</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606738">
                <a:tc>
                  <a:txBody>
                    <a:bodyPr/>
                    <a:lstStyle/>
                    <a:p>
                      <a:pPr marL="0" marR="0" indent="0">
                        <a:lnSpc>
                          <a:spcPct val="115000"/>
                        </a:lnSpc>
                        <a:spcBef>
                          <a:spcPts val="0"/>
                        </a:spcBef>
                        <a:spcAft>
                          <a:spcPts val="0"/>
                        </a:spcAft>
                      </a:pPr>
                      <a:r>
                        <a:rPr lang="en-US" sz="1600" b="1" dirty="0" err="1">
                          <a:solidFill>
                            <a:srgbClr val="333333"/>
                          </a:solidFill>
                          <a:effectLst/>
                          <a:latin typeface="+mj-lt"/>
                          <a:ea typeface="Calibri"/>
                          <a:cs typeface="Times New Roman"/>
                        </a:rPr>
                        <a:t>PaaS</a:t>
                      </a:r>
                      <a:r>
                        <a:rPr lang="en-US" sz="1600" dirty="0">
                          <a:solidFill>
                            <a:srgbClr val="333333"/>
                          </a:solidFill>
                          <a:effectLst/>
                          <a:latin typeface="+mj-lt"/>
                          <a:ea typeface="Calibri"/>
                          <a:cs typeface="Calibri"/>
                        </a:rPr>
                        <a:t>: </a:t>
                      </a:r>
                      <a:endParaRPr lang="en-US" sz="1600" dirty="0">
                        <a:effectLst/>
                        <a:latin typeface="+mj-lt"/>
                        <a:ea typeface="Calibri"/>
                        <a:cs typeface="Times New Roman"/>
                      </a:endParaRPr>
                    </a:p>
                    <a:p>
                      <a:pPr marL="0" marR="0" indent="0">
                        <a:lnSpc>
                          <a:spcPct val="115000"/>
                        </a:lnSpc>
                        <a:spcBef>
                          <a:spcPts val="0"/>
                        </a:spcBef>
                        <a:spcAft>
                          <a:spcPts val="600"/>
                        </a:spcAft>
                      </a:pPr>
                      <a:r>
                        <a:rPr lang="en-US" sz="1600" dirty="0" smtClean="0">
                          <a:solidFill>
                            <a:srgbClr val="333333"/>
                          </a:solidFill>
                          <a:effectLst/>
                          <a:latin typeface="+mj-lt"/>
                          <a:ea typeface="Calibri"/>
                          <a:cs typeface="Calibri"/>
                        </a:rPr>
                        <a:t>Platform</a:t>
                      </a: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dirty="0">
                          <a:effectLst/>
                          <a:latin typeface="+mj-lt"/>
                          <a:ea typeface="Calibri"/>
                          <a:cs typeface="Times New Roman"/>
                        </a:rPr>
                        <a:t>Relational Database Management Systems</a:t>
                      </a: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5"/>
                        </a:rPr>
                        <a:t>Microsoft SQL Azure</a:t>
                      </a:r>
                      <a:endParaRPr lang="en-US" sz="1600" b="1" dirty="0">
                        <a:effectLst/>
                        <a:latin typeface="+mj-lt"/>
                        <a:ea typeface="Calibri"/>
                        <a:cs typeface="Times New Roman"/>
                      </a:endParaRPr>
                    </a:p>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6"/>
                        </a:rPr>
                        <a:t>Amazon RDS</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606738">
                <a:tc>
                  <a:txBody>
                    <a:bodyPr/>
                    <a:lstStyle/>
                    <a:p>
                      <a:pPr marL="0" marR="0" indent="0">
                        <a:lnSpc>
                          <a:spcPct val="115000"/>
                        </a:lnSpc>
                        <a:spcBef>
                          <a:spcPts val="0"/>
                        </a:spcBef>
                        <a:spcAft>
                          <a:spcPts val="600"/>
                        </a:spcAft>
                      </a:pPr>
                      <a:r>
                        <a:rPr lang="en-US" sz="1600" b="1">
                          <a:solidFill>
                            <a:srgbClr val="333333"/>
                          </a:solidFill>
                          <a:effectLst/>
                          <a:latin typeface="+mj-lt"/>
                          <a:ea typeface="Calibri"/>
                          <a:cs typeface="Times New Roman"/>
                        </a:rPr>
                        <a:t> </a:t>
                      </a:r>
                      <a:endParaRPr lang="en-US" sz="160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dirty="0">
                          <a:effectLst/>
                          <a:latin typeface="+mj-lt"/>
                          <a:ea typeface="Calibri"/>
                          <a:cs typeface="Times New Roman"/>
                        </a:rPr>
                        <a:t>Frameworks and Runtimes</a:t>
                      </a: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7"/>
                        </a:rPr>
                        <a:t>Microsoft Windows Azure</a:t>
                      </a:r>
                      <a:r>
                        <a:rPr lang="en-US" sz="1600" b="1" dirty="0">
                          <a:effectLst/>
                          <a:latin typeface="+mj-lt"/>
                          <a:ea typeface="Calibri"/>
                          <a:cs typeface="Times New Roman"/>
                        </a:rPr>
                        <a:t> </a:t>
                      </a:r>
                      <a:r>
                        <a:rPr lang="en-US" sz="1600" b="0" dirty="0">
                          <a:effectLst/>
                          <a:latin typeface="+mj-lt"/>
                          <a:ea typeface="Calibri"/>
                          <a:cs typeface="Times New Roman"/>
                        </a:rPr>
                        <a:t>- .NET</a:t>
                      </a:r>
                    </a:p>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8"/>
                        </a:rPr>
                        <a:t>Google App Engine</a:t>
                      </a:r>
                      <a:r>
                        <a:rPr lang="en-US" sz="1600" b="1" dirty="0">
                          <a:effectLst/>
                          <a:latin typeface="+mj-lt"/>
                          <a:ea typeface="Calibri"/>
                          <a:cs typeface="Times New Roman"/>
                        </a:rPr>
                        <a:t> </a:t>
                      </a:r>
                      <a:r>
                        <a:rPr lang="en-US" sz="1600" b="0" dirty="0" smtClean="0">
                          <a:effectLst/>
                          <a:latin typeface="+mj-lt"/>
                          <a:ea typeface="Calibri"/>
                          <a:cs typeface="Times New Roman"/>
                        </a:rPr>
                        <a:t>– Java,</a:t>
                      </a:r>
                      <a:r>
                        <a:rPr lang="en-US" sz="1600" b="0" baseline="0" dirty="0" smtClean="0">
                          <a:effectLst/>
                          <a:latin typeface="+mj-lt"/>
                          <a:ea typeface="Calibri"/>
                          <a:cs typeface="Times New Roman"/>
                        </a:rPr>
                        <a:t> </a:t>
                      </a:r>
                      <a:r>
                        <a:rPr lang="en-US" sz="1600" b="0" dirty="0" smtClean="0">
                          <a:effectLst/>
                          <a:latin typeface="+mj-lt"/>
                          <a:ea typeface="Calibri"/>
                          <a:cs typeface="Times New Roman"/>
                        </a:rPr>
                        <a:t>Python</a:t>
                      </a:r>
                      <a:endParaRPr lang="en-US" sz="1600" b="0"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606738">
                <a:tc>
                  <a:txBody>
                    <a:bodyPr/>
                    <a:lstStyle/>
                    <a:p>
                      <a:pPr marL="0" marR="0" indent="0">
                        <a:lnSpc>
                          <a:spcPct val="115000"/>
                        </a:lnSpc>
                        <a:spcBef>
                          <a:spcPts val="0"/>
                        </a:spcBef>
                        <a:spcAft>
                          <a:spcPts val="600"/>
                        </a:spcAft>
                      </a:pPr>
                      <a:endParaRPr lang="en-US" sz="160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Messaging Queue</a:t>
                      </a:r>
                      <a:endParaRPr lang="en-US" sz="1600" dirty="0">
                        <a:effectLst/>
                        <a:latin typeface="+mj-lt"/>
                        <a:ea typeface="Calibri"/>
                        <a:cs typeface="Times New Roman"/>
                      </a:endParaRP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b="1" dirty="0" smtClean="0">
                          <a:effectLst/>
                          <a:latin typeface="+mj-lt"/>
                          <a:ea typeface="Calibri"/>
                          <a:cs typeface="Times New Roman"/>
                          <a:hlinkClick r:id="rId9"/>
                        </a:rPr>
                        <a:t>Microsoft Azure Queue</a:t>
                      </a:r>
                      <a:endParaRPr lang="en-US" sz="1600" b="1" dirty="0" smtClean="0">
                        <a:effectLst/>
                        <a:latin typeface="+mj-lt"/>
                        <a:ea typeface="Calibri"/>
                        <a:cs typeface="Times New Roman"/>
                      </a:endParaRPr>
                    </a:p>
                    <a:p>
                      <a:pPr marL="0" marR="0" indent="0">
                        <a:lnSpc>
                          <a:spcPct val="115000"/>
                        </a:lnSpc>
                        <a:spcBef>
                          <a:spcPts val="0"/>
                        </a:spcBef>
                        <a:spcAft>
                          <a:spcPts val="600"/>
                        </a:spcAft>
                      </a:pPr>
                      <a:r>
                        <a:rPr lang="en-US" sz="1600" b="1" dirty="0" smtClean="0">
                          <a:effectLst/>
                          <a:latin typeface="+mj-lt"/>
                          <a:ea typeface="Calibri"/>
                          <a:cs typeface="Times New Roman"/>
                          <a:hlinkClick r:id="rId10"/>
                        </a:rPr>
                        <a:t>Amazon SQS</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606738">
                <a:tc>
                  <a:txBody>
                    <a:bodyPr/>
                    <a:lstStyle/>
                    <a:p>
                      <a:pPr marL="0" marR="0" indent="0">
                        <a:lnSpc>
                          <a:spcPct val="115000"/>
                        </a:lnSpc>
                        <a:spcBef>
                          <a:spcPts val="0"/>
                        </a:spcBef>
                        <a:spcAft>
                          <a:spcPts val="0"/>
                        </a:spcAft>
                      </a:pPr>
                      <a:r>
                        <a:rPr lang="en-US" sz="1600" b="1" dirty="0" err="1">
                          <a:effectLst/>
                          <a:latin typeface="+mj-lt"/>
                          <a:ea typeface="Calibri"/>
                          <a:cs typeface="Times New Roman"/>
                        </a:rPr>
                        <a:t>IaaS</a:t>
                      </a:r>
                      <a:r>
                        <a:rPr lang="en-US" sz="1600" dirty="0">
                          <a:effectLst/>
                          <a:latin typeface="+mj-lt"/>
                          <a:ea typeface="Calibri"/>
                          <a:cs typeface="Times New Roman"/>
                        </a:rPr>
                        <a:t>: </a:t>
                      </a:r>
                    </a:p>
                    <a:p>
                      <a:pPr marL="0" marR="0" indent="0">
                        <a:lnSpc>
                          <a:spcPct val="115000"/>
                        </a:lnSpc>
                        <a:spcBef>
                          <a:spcPts val="0"/>
                        </a:spcBef>
                        <a:spcAft>
                          <a:spcPts val="600"/>
                        </a:spcAft>
                      </a:pPr>
                      <a:r>
                        <a:rPr lang="en-US" sz="1600" dirty="0" smtClean="0">
                          <a:effectLst/>
                          <a:latin typeface="+mj-lt"/>
                          <a:ea typeface="Calibri"/>
                          <a:cs typeface="Times New Roman"/>
                        </a:rPr>
                        <a:t>Infrastructure</a:t>
                      </a: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a:effectLst/>
                          <a:latin typeface="+mj-lt"/>
                          <a:ea typeface="Calibri"/>
                          <a:cs typeface="Times New Roman"/>
                        </a:rPr>
                        <a:t>Servers</a:t>
                      </a: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11"/>
                        </a:rPr>
                        <a:t>Amazon EC2</a:t>
                      </a:r>
                      <a:r>
                        <a:rPr lang="en-US" sz="1600" b="1" dirty="0">
                          <a:effectLst/>
                          <a:latin typeface="+mj-lt"/>
                          <a:ea typeface="Calibri"/>
                          <a:cs typeface="Times New Roman"/>
                        </a:rPr>
                        <a:t> </a:t>
                      </a:r>
                      <a:r>
                        <a:rPr lang="en-US" sz="1600" b="0" dirty="0">
                          <a:effectLst/>
                          <a:latin typeface="+mj-lt"/>
                          <a:ea typeface="Calibri"/>
                          <a:cs typeface="Times New Roman"/>
                        </a:rPr>
                        <a:t>- </a:t>
                      </a:r>
                      <a:r>
                        <a:rPr lang="en-US" sz="1600" b="0" dirty="0" smtClean="0">
                          <a:effectLst/>
                          <a:latin typeface="+mj-lt"/>
                          <a:ea typeface="Calibri"/>
                          <a:cs typeface="Times New Roman"/>
                        </a:rPr>
                        <a:t>Linux, Windows</a:t>
                      </a:r>
                      <a:endParaRPr lang="en-US" sz="1600" b="0" dirty="0">
                        <a:effectLst/>
                        <a:latin typeface="+mj-lt"/>
                        <a:ea typeface="Calibri"/>
                        <a:cs typeface="Times New Roman"/>
                      </a:endParaRPr>
                    </a:p>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12"/>
                        </a:rPr>
                        <a:t>Rackspace Cloud Servers</a:t>
                      </a:r>
                      <a:r>
                        <a:rPr lang="en-US" sz="1600" b="1" dirty="0">
                          <a:effectLst/>
                          <a:latin typeface="+mj-lt"/>
                          <a:ea typeface="Calibri"/>
                          <a:cs typeface="Times New Roman"/>
                        </a:rPr>
                        <a:t> </a:t>
                      </a:r>
                      <a:r>
                        <a:rPr lang="en-US" sz="1600" b="0" dirty="0">
                          <a:effectLst/>
                          <a:latin typeface="+mj-lt"/>
                          <a:ea typeface="Calibri"/>
                          <a:cs typeface="Times New Roman"/>
                        </a:rPr>
                        <a:t>- </a:t>
                      </a:r>
                      <a:r>
                        <a:rPr lang="en-US" sz="1600" b="0" dirty="0" smtClean="0">
                          <a:effectLst/>
                          <a:latin typeface="+mj-lt"/>
                          <a:ea typeface="Calibri"/>
                          <a:cs typeface="Times New Roman"/>
                        </a:rPr>
                        <a:t>Linux</a:t>
                      </a:r>
                      <a:endParaRPr lang="en-US" sz="1600" b="0"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606738">
                <a:tc>
                  <a:txBody>
                    <a:bodyPr/>
                    <a:lstStyle/>
                    <a:p>
                      <a:pPr marL="0" marR="0" indent="0">
                        <a:lnSpc>
                          <a:spcPct val="115000"/>
                        </a:lnSpc>
                        <a:spcBef>
                          <a:spcPts val="0"/>
                        </a:spcBef>
                        <a:spcAft>
                          <a:spcPts val="600"/>
                        </a:spcAft>
                      </a:pPr>
                      <a:r>
                        <a:rPr lang="en-US" sz="1600">
                          <a:effectLst/>
                          <a:latin typeface="+mj-lt"/>
                          <a:ea typeface="Calibri"/>
                          <a:cs typeface="Times New Roman"/>
                        </a:rPr>
                        <a:t> </a:t>
                      </a: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a:effectLst/>
                          <a:latin typeface="+mj-lt"/>
                          <a:ea typeface="Calibri"/>
                          <a:cs typeface="Times New Roman"/>
                        </a:rPr>
                        <a:t>Storage</a:t>
                      </a: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u="sng" dirty="0">
                          <a:solidFill>
                            <a:srgbClr val="0000FF"/>
                          </a:solidFill>
                          <a:effectLst/>
                          <a:latin typeface="+mj-lt"/>
                          <a:ea typeface="Calibri"/>
                          <a:cs typeface="Times New Roman"/>
                          <a:hlinkClick r:id="rId13"/>
                        </a:rPr>
                        <a:t>Amazon S3</a:t>
                      </a:r>
                      <a:r>
                        <a:rPr lang="en-US" sz="1600" b="1" dirty="0">
                          <a:effectLst/>
                          <a:latin typeface="+mj-lt"/>
                          <a:ea typeface="Calibri"/>
                          <a:cs typeface="Times New Roman"/>
                        </a:rPr>
                        <a:t> </a:t>
                      </a:r>
                      <a:r>
                        <a:rPr lang="en-US" sz="1600" b="1" dirty="0" smtClean="0">
                          <a:effectLst/>
                          <a:latin typeface="+mj-lt"/>
                          <a:ea typeface="Calibri"/>
                          <a:cs typeface="Times New Roman"/>
                        </a:rPr>
                        <a:t>/ </a:t>
                      </a:r>
                      <a:r>
                        <a:rPr lang="en-US" sz="1600" b="1" u="sng" kern="1200" dirty="0" smtClean="0">
                          <a:solidFill>
                            <a:srgbClr val="0000FF"/>
                          </a:solidFill>
                          <a:effectLst/>
                          <a:latin typeface="+mj-lt"/>
                          <a:ea typeface="Calibri"/>
                          <a:cs typeface="Times New Roman"/>
                          <a:hlinkClick r:id="rId14"/>
                        </a:rPr>
                        <a:t>SDB</a:t>
                      </a:r>
                      <a:r>
                        <a:rPr lang="en-US" sz="1600" b="1" u="sng" kern="1200" dirty="0" smtClean="0">
                          <a:solidFill>
                            <a:srgbClr val="0000FF"/>
                          </a:solidFill>
                          <a:effectLst/>
                          <a:latin typeface="+mj-lt"/>
                          <a:ea typeface="Calibri"/>
                          <a:cs typeface="Times New Roman"/>
                        </a:rPr>
                        <a:t> </a:t>
                      </a:r>
                      <a:r>
                        <a:rPr lang="en-US" sz="1600" b="0" dirty="0" smtClean="0">
                          <a:effectLst/>
                          <a:latin typeface="+mj-lt"/>
                          <a:ea typeface="Calibri"/>
                          <a:cs typeface="Times New Roman"/>
                        </a:rPr>
                        <a:t>- </a:t>
                      </a:r>
                      <a:r>
                        <a:rPr lang="en-US" sz="1600" b="0" dirty="0">
                          <a:effectLst/>
                          <a:latin typeface="+mj-lt"/>
                          <a:ea typeface="Calibri"/>
                          <a:cs typeface="Times New Roman"/>
                        </a:rPr>
                        <a:t>BLOB </a:t>
                      </a:r>
                      <a:r>
                        <a:rPr lang="en-US" sz="1600" b="0" dirty="0" smtClean="0">
                          <a:effectLst/>
                          <a:latin typeface="+mj-lt"/>
                          <a:ea typeface="Calibri"/>
                          <a:cs typeface="Times New Roman"/>
                        </a:rPr>
                        <a:t>/</a:t>
                      </a:r>
                      <a:r>
                        <a:rPr lang="en-US" sz="1600" b="0" baseline="0" dirty="0" smtClean="0">
                          <a:effectLst/>
                          <a:latin typeface="+mj-lt"/>
                          <a:ea typeface="Calibri"/>
                          <a:cs typeface="Times New Roman"/>
                        </a:rPr>
                        <a:t> Table</a:t>
                      </a:r>
                      <a:endParaRPr lang="en-US" sz="1600" b="0" dirty="0">
                        <a:effectLst/>
                        <a:latin typeface="+mj-lt"/>
                        <a:ea typeface="Calibri"/>
                        <a:cs typeface="Times New Roman"/>
                      </a:endParaRPr>
                    </a:p>
                    <a:p>
                      <a:pPr marL="0" marR="0" indent="0">
                        <a:lnSpc>
                          <a:spcPct val="115000"/>
                        </a:lnSpc>
                        <a:spcBef>
                          <a:spcPts val="0"/>
                        </a:spcBef>
                        <a:spcAft>
                          <a:spcPts val="600"/>
                        </a:spcAft>
                      </a:pPr>
                      <a:r>
                        <a:rPr lang="en-US" sz="1600" b="1" u="sng" dirty="0" smtClean="0">
                          <a:solidFill>
                            <a:srgbClr val="0000FF"/>
                          </a:solidFill>
                          <a:effectLst/>
                          <a:latin typeface="+mj-lt"/>
                          <a:ea typeface="Calibri"/>
                          <a:cs typeface="Times New Roman"/>
                          <a:hlinkClick r:id="rId15"/>
                        </a:rPr>
                        <a:t>Microsoft </a:t>
                      </a:r>
                      <a:r>
                        <a:rPr lang="en-US" sz="1600" b="1" u="sng" dirty="0">
                          <a:solidFill>
                            <a:srgbClr val="0000FF"/>
                          </a:solidFill>
                          <a:effectLst/>
                          <a:latin typeface="+mj-lt"/>
                          <a:ea typeface="Calibri"/>
                          <a:cs typeface="Times New Roman"/>
                          <a:hlinkClick r:id="rId15"/>
                        </a:rPr>
                        <a:t>Windows Azure </a:t>
                      </a:r>
                      <a:r>
                        <a:rPr lang="en-US" sz="1600" b="1" u="sng" dirty="0" smtClean="0">
                          <a:solidFill>
                            <a:srgbClr val="0000FF"/>
                          </a:solidFill>
                          <a:effectLst/>
                          <a:latin typeface="+mj-lt"/>
                          <a:ea typeface="Calibri"/>
                          <a:cs typeface="Times New Roman"/>
                          <a:hlinkClick r:id="rId15"/>
                        </a:rPr>
                        <a:t>Storage</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606738">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CDN</a:t>
                      </a:r>
                      <a:endParaRPr lang="en-US" sz="1600" dirty="0">
                        <a:effectLst/>
                        <a:latin typeface="+mj-lt"/>
                        <a:ea typeface="Calibri"/>
                        <a:cs typeface="Times New Roman"/>
                      </a:endParaRPr>
                    </a:p>
                  </a:txBody>
                  <a:tcPr marL="45720" marR="45720" marT="18288" marB="18288">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dirty="0" smtClean="0">
                          <a:effectLst/>
                          <a:latin typeface="+mj-lt"/>
                          <a:ea typeface="Calibri"/>
                          <a:cs typeface="Times New Roman"/>
                          <a:hlinkClick r:id="rId16"/>
                        </a:rPr>
                        <a:t>Windows Azure CDN</a:t>
                      </a:r>
                      <a:endParaRPr lang="en-US" sz="1600" b="1" dirty="0" smtClean="0">
                        <a:effectLst/>
                        <a:latin typeface="+mj-lt"/>
                        <a:ea typeface="Calibri"/>
                        <a:cs typeface="Times New Roman"/>
                      </a:endParaRPr>
                    </a:p>
                    <a:p>
                      <a:pPr marL="0" marR="0" indent="0">
                        <a:lnSpc>
                          <a:spcPct val="115000"/>
                        </a:lnSpc>
                        <a:spcBef>
                          <a:spcPts val="0"/>
                        </a:spcBef>
                        <a:spcAft>
                          <a:spcPts val="600"/>
                        </a:spcAft>
                      </a:pPr>
                      <a:r>
                        <a:rPr lang="en-US" sz="1600" b="1" dirty="0" smtClean="0">
                          <a:effectLst/>
                          <a:latin typeface="+mj-lt"/>
                          <a:ea typeface="Calibri"/>
                          <a:cs typeface="Times New Roman"/>
                          <a:hlinkClick r:id="rId17"/>
                        </a:rPr>
                        <a:t>Amazon </a:t>
                      </a:r>
                      <a:r>
                        <a:rPr lang="en-US" sz="1600" b="1" dirty="0" err="1" smtClean="0">
                          <a:effectLst/>
                          <a:latin typeface="+mj-lt"/>
                          <a:ea typeface="Calibri"/>
                          <a:cs typeface="Times New Roman"/>
                          <a:hlinkClick r:id="rId17"/>
                        </a:rPr>
                        <a:t>CloudFront</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346085">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5720" marR="45720" marT="18288" marB="18288">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Network</a:t>
                      </a:r>
                      <a:endParaRPr lang="en-US" sz="1600" dirty="0">
                        <a:effectLst/>
                        <a:latin typeface="+mj-lt"/>
                        <a:ea typeface="Calibri"/>
                        <a:cs typeface="Times New Roman"/>
                      </a:endParaRPr>
                    </a:p>
                  </a:txBody>
                  <a:tcPr marL="45720" marR="45720" marT="18288" marB="18288">
                    <a:lnL>
                      <a:noFill/>
                    </a:lnL>
                    <a:lnR>
                      <a:noFill/>
                    </a:lnR>
                    <a:lnT w="12700" cap="flat" cmpd="sng" algn="ctr">
                      <a:solidFill>
                        <a:srgbClr val="1F497D"/>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b="1" dirty="0" smtClean="0">
                          <a:effectLst/>
                          <a:latin typeface="+mj-lt"/>
                          <a:ea typeface="Calibri"/>
                          <a:cs typeface="Times New Roman"/>
                          <a:hlinkClick r:id="rId18"/>
                        </a:rPr>
                        <a:t>Amazon Virtual Private Cloud</a:t>
                      </a:r>
                      <a:endParaRPr lang="en-US" sz="1600" b="1" dirty="0">
                        <a:effectLst/>
                        <a:latin typeface="+mj-lt"/>
                        <a:ea typeface="Calibri"/>
                        <a:cs typeface="Times New Roman"/>
                      </a:endParaRPr>
                    </a:p>
                  </a:txBody>
                  <a:tcPr marL="45720" marR="45720" marT="18288" marB="18288">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BE5F1"/>
                    </a:solidFill>
                  </a:tcPr>
                </a:tc>
              </a:tr>
            </a:tbl>
          </a:graphicData>
        </a:graphic>
      </p:graphicFrame>
      <p:sp>
        <p:nvSpPr>
          <p:cNvPr id="8" name="Rectangle 7"/>
          <p:cNvSpPr/>
          <p:nvPr/>
        </p:nvSpPr>
        <p:spPr>
          <a:xfrm>
            <a:off x="5257800" y="6457890"/>
            <a:ext cx="2860078" cy="400110"/>
          </a:xfrm>
          <a:prstGeom prst="rect">
            <a:avLst/>
          </a:prstGeom>
        </p:spPr>
        <p:txBody>
          <a:bodyPr wrap="none">
            <a:spAutoFit/>
          </a:bodyPr>
          <a:lstStyle/>
          <a:p>
            <a:pPr algn="r"/>
            <a:r>
              <a:rPr lang="en-US" sz="2000" i="1" dirty="0" err="1" smtClean="0">
                <a:solidFill>
                  <a:prstClr val="black">
                    <a:lumMod val="50000"/>
                    <a:lumOff val="50000"/>
                  </a:prstClr>
                </a:solidFill>
                <a:latin typeface="Century Gothic"/>
              </a:rPr>
              <a:t>X</a:t>
            </a:r>
            <a:r>
              <a:rPr lang="en-US" sz="2000" dirty="0" err="1" smtClean="0">
                <a:solidFill>
                  <a:prstClr val="black">
                    <a:lumMod val="50000"/>
                    <a:lumOff val="50000"/>
                  </a:prstClr>
                </a:solidFill>
                <a:latin typeface="Century Gothic"/>
              </a:rPr>
              <a:t>aaS</a:t>
            </a:r>
            <a:r>
              <a:rPr lang="en-US" sz="2000" dirty="0" smtClean="0">
                <a:solidFill>
                  <a:prstClr val="black">
                    <a:lumMod val="50000"/>
                    <a:lumOff val="50000"/>
                  </a:prstClr>
                </a:solidFill>
                <a:latin typeface="Century Gothic"/>
              </a:rPr>
              <a:t> = …as a Service</a:t>
            </a:r>
            <a:endParaRPr lang="en-US" dirty="0"/>
          </a:p>
        </p:txBody>
      </p:sp>
    </p:spTree>
    <p:extLst>
      <p:ext uri="{BB962C8B-B14F-4D97-AF65-F5344CB8AC3E}">
        <p14:creationId xmlns:p14="http://schemas.microsoft.com/office/powerpoint/2010/main" val="37287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Clouds for Real?</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11</a:t>
            </a:fld>
            <a:endParaRPr lang="en-US"/>
          </a:p>
        </p:txBody>
      </p:sp>
      <p:pic>
        <p:nvPicPr>
          <p:cNvPr id="1026" name="Picture 2" descr="C:\Users\kenj\AppData\Local\Temp\msohtmlclip1\02\clip_image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752600"/>
            <a:ext cx="3886200" cy="4268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Content Placeholder 2"/>
          <p:cNvSpPr>
            <a:spLocks noGrp="1"/>
          </p:cNvSpPr>
          <p:nvPr>
            <p:ph idx="1"/>
          </p:nvPr>
        </p:nvSpPr>
        <p:spPr>
          <a:xfrm>
            <a:off x="3987800" y="1352624"/>
            <a:ext cx="5156200" cy="5105400"/>
          </a:xfrm>
        </p:spPr>
        <p:txBody>
          <a:bodyPr>
            <a:normAutofit/>
          </a:bodyPr>
          <a:lstStyle/>
          <a:p>
            <a:pPr marL="0" indent="0">
              <a:buNone/>
            </a:pPr>
            <a:r>
              <a:rPr lang="en-US" dirty="0" smtClean="0"/>
              <a:t> Massive Adoption</a:t>
            </a:r>
          </a:p>
          <a:p>
            <a:endParaRPr lang="en-US" dirty="0" smtClean="0"/>
          </a:p>
          <a:p>
            <a:pPr lvl="1"/>
            <a:r>
              <a:rPr lang="en-US" sz="2000" dirty="0" smtClean="0"/>
              <a:t>Global cloud computing to grow from $37.8 billion 2010 to </a:t>
            </a:r>
            <a:r>
              <a:rPr lang="en-US" sz="2000" b="1" dirty="0" smtClean="0"/>
              <a:t>$121.1 billion in 2015</a:t>
            </a:r>
          </a:p>
          <a:p>
            <a:pPr marL="457200" lvl="1" indent="0" algn="r">
              <a:buNone/>
            </a:pPr>
            <a:r>
              <a:rPr lang="en-US" sz="1200" dirty="0"/>
              <a:t>[R&amp;M, 2010] </a:t>
            </a:r>
          </a:p>
          <a:p>
            <a:pPr lvl="1"/>
            <a:endParaRPr lang="en-US" sz="2000" b="1" dirty="0" smtClean="0"/>
          </a:p>
          <a:p>
            <a:pPr lvl="1"/>
            <a:endParaRPr lang="en-US" sz="2000" b="1" dirty="0" smtClean="0"/>
          </a:p>
          <a:p>
            <a:pPr lvl="1"/>
            <a:r>
              <a:rPr lang="en-US" sz="2000" dirty="0"/>
              <a:t>By </a:t>
            </a:r>
            <a:r>
              <a:rPr lang="en-US" sz="2000" b="1" dirty="0"/>
              <a:t>2015</a:t>
            </a:r>
            <a:r>
              <a:rPr lang="en-US" sz="2000" dirty="0"/>
              <a:t>, business revenues from IT innovation enabled by the cloud could reach </a:t>
            </a:r>
            <a:r>
              <a:rPr lang="en-US" sz="2000" b="1" dirty="0"/>
              <a:t>US$1.1 trillion </a:t>
            </a:r>
            <a:r>
              <a:rPr lang="en-US" sz="2000" dirty="0"/>
              <a:t>a year</a:t>
            </a:r>
            <a:endParaRPr lang="en-US" sz="2000" b="1" dirty="0" smtClean="0"/>
          </a:p>
          <a:p>
            <a:pPr marL="457200" lvl="1" indent="0" algn="r">
              <a:buNone/>
            </a:pPr>
            <a:r>
              <a:rPr lang="en-US" sz="1200" dirty="0"/>
              <a:t>[Microsoft, March 2012] </a:t>
            </a:r>
          </a:p>
          <a:p>
            <a:pPr lvl="1"/>
            <a:endParaRPr lang="en-US" sz="2000" b="1" dirty="0"/>
          </a:p>
          <a:p>
            <a:pPr lvl="1"/>
            <a:endParaRPr lang="en-US" sz="2000" b="1" dirty="0" smtClean="0"/>
          </a:p>
        </p:txBody>
      </p:sp>
      <p:sp>
        <p:nvSpPr>
          <p:cNvPr id="5" name="Rounded Rectangle 4"/>
          <p:cNvSpPr/>
          <p:nvPr/>
        </p:nvSpPr>
        <p:spPr>
          <a:xfrm>
            <a:off x="149942" y="1295400"/>
            <a:ext cx="3886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en-US" b="1" dirty="0">
                <a:latin typeface="+mj-lt"/>
              </a:rPr>
              <a:t>Unparalleled Market Growth</a:t>
            </a:r>
          </a:p>
        </p:txBody>
      </p:sp>
      <p:sp>
        <p:nvSpPr>
          <p:cNvPr id="7" name="Rectangle 6"/>
          <p:cNvSpPr/>
          <p:nvPr/>
        </p:nvSpPr>
        <p:spPr>
          <a:xfrm>
            <a:off x="132388" y="6040549"/>
            <a:ext cx="1544012" cy="276999"/>
          </a:xfrm>
          <a:prstGeom prst="rect">
            <a:avLst/>
          </a:prstGeom>
        </p:spPr>
        <p:txBody>
          <a:bodyPr wrap="none">
            <a:spAutoFit/>
          </a:bodyPr>
          <a:lstStyle/>
          <a:p>
            <a:r>
              <a:rPr lang="en-US" sz="1200" dirty="0">
                <a:solidFill>
                  <a:schemeClr val="tx1">
                    <a:lumMod val="75000"/>
                    <a:lumOff val="25000"/>
                  </a:schemeClr>
                </a:solidFill>
                <a:latin typeface="+mj-lt"/>
              </a:rPr>
              <a:t>[</a:t>
            </a:r>
            <a:r>
              <a:rPr lang="en-US" sz="1200" dirty="0" err="1">
                <a:solidFill>
                  <a:schemeClr val="tx1">
                    <a:lumMod val="75000"/>
                    <a:lumOff val="25000"/>
                  </a:schemeClr>
                </a:solidFill>
                <a:latin typeface="+mj-lt"/>
              </a:rPr>
              <a:t>Hinchcliffe</a:t>
            </a:r>
            <a:r>
              <a:rPr lang="en-US" sz="1200" dirty="0">
                <a:solidFill>
                  <a:schemeClr val="tx1">
                    <a:lumMod val="75000"/>
                    <a:lumOff val="25000"/>
                  </a:schemeClr>
                </a:solidFill>
                <a:latin typeface="+mj-lt"/>
              </a:rPr>
              <a:t>, 2009] </a:t>
            </a:r>
          </a:p>
        </p:txBody>
      </p:sp>
    </p:spTree>
    <p:extLst>
      <p:ext uri="{BB962C8B-B14F-4D97-AF65-F5344CB8AC3E}">
        <p14:creationId xmlns:p14="http://schemas.microsoft.com/office/powerpoint/2010/main" val="373337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14 </a:t>
            </a:r>
            <a:r>
              <a:rPr lang="en-US" dirty="0">
                <a:effectLst/>
              </a:rPr>
              <a:t>Million New Jobs by 2015</a:t>
            </a:r>
            <a:endParaRPr lang="en-US" dirty="0"/>
          </a:p>
        </p:txBody>
      </p:sp>
      <p:sp>
        <p:nvSpPr>
          <p:cNvPr id="3" name="Content Placeholder 2"/>
          <p:cNvSpPr>
            <a:spLocks noGrp="1"/>
          </p:cNvSpPr>
          <p:nvPr>
            <p:ph idx="1"/>
          </p:nvPr>
        </p:nvSpPr>
        <p:spPr>
          <a:xfrm>
            <a:off x="500062" y="5791200"/>
            <a:ext cx="8229600" cy="487363"/>
          </a:xfrm>
        </p:spPr>
        <p:txBody>
          <a:bodyPr>
            <a:normAutofit/>
          </a:bodyPr>
          <a:lstStyle/>
          <a:p>
            <a:pPr marL="0" indent="0" algn="r">
              <a:buNone/>
            </a:pPr>
            <a:r>
              <a:rPr lang="en-US" sz="1400" dirty="0"/>
              <a:t>[Microsoft, March 2012] </a:t>
            </a:r>
          </a:p>
        </p:txBody>
      </p:sp>
      <p:sp>
        <p:nvSpPr>
          <p:cNvPr id="4" name="Slide Number Placeholder 3"/>
          <p:cNvSpPr>
            <a:spLocks noGrp="1"/>
          </p:cNvSpPr>
          <p:nvPr>
            <p:ph type="sldNum" sz="quarter" idx="12"/>
          </p:nvPr>
        </p:nvSpPr>
        <p:spPr/>
        <p:txBody>
          <a:bodyPr/>
          <a:lstStyle/>
          <a:p>
            <a:fld id="{0E80665F-2521-4C7E-AB43-782584C3C534}" type="slidenum">
              <a:rPr lang="en-US" smtClean="0"/>
              <a:t>12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219200"/>
            <a:ext cx="93821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15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Are Clouds for Real?</a:t>
            </a:r>
            <a:endParaRPr lang="en-US" dirty="0"/>
          </a:p>
        </p:txBody>
      </p:sp>
      <p:sp>
        <p:nvSpPr>
          <p:cNvPr id="4" name="Slide Number Placeholder 3"/>
          <p:cNvSpPr>
            <a:spLocks noGrp="1"/>
          </p:cNvSpPr>
          <p:nvPr>
            <p:ph type="sldNum" sz="quarter" idx="12"/>
          </p:nvPr>
        </p:nvSpPr>
        <p:spPr>
          <a:xfrm>
            <a:off x="8174872" y="6825967"/>
            <a:ext cx="561975" cy="365125"/>
          </a:xfrm>
        </p:spPr>
        <p:txBody>
          <a:bodyPr/>
          <a:lstStyle/>
          <a:p>
            <a:fld id="{0E80665F-2521-4C7E-AB43-782584C3C534}" type="slidenum">
              <a:rPr lang="en-US" smtClean="0"/>
              <a:t>13</a:t>
            </a:fld>
            <a:endParaRPr lang="en-US"/>
          </a:p>
        </p:txBody>
      </p:sp>
      <p:sp>
        <p:nvSpPr>
          <p:cNvPr id="15" name="Content Placeholder 2"/>
          <p:cNvSpPr>
            <a:spLocks noGrp="1"/>
          </p:cNvSpPr>
          <p:nvPr>
            <p:ph idx="1"/>
          </p:nvPr>
        </p:nvSpPr>
        <p:spPr>
          <a:xfrm>
            <a:off x="444795" y="1178363"/>
            <a:ext cx="8686800" cy="1923976"/>
          </a:xfrm>
        </p:spPr>
        <p:txBody>
          <a:bodyPr>
            <a:normAutofit/>
          </a:bodyPr>
          <a:lstStyle/>
          <a:p>
            <a:r>
              <a:rPr lang="en-US" dirty="0" smtClean="0"/>
              <a:t>Massive Investments</a:t>
            </a:r>
          </a:p>
          <a:p>
            <a:pPr lvl="1"/>
            <a:r>
              <a:rPr lang="en-US" dirty="0" smtClean="0"/>
              <a:t>Cloud </a:t>
            </a:r>
            <a:r>
              <a:rPr lang="en-US" dirty="0"/>
              <a:t>To Command 90% of Microsoft's R&amp;D Budget </a:t>
            </a:r>
            <a:r>
              <a:rPr lang="en-US" sz="1400" dirty="0"/>
              <a:t>[Forbes, 2011] </a:t>
            </a:r>
            <a:endParaRPr lang="en-US" sz="1400" dirty="0" smtClean="0"/>
          </a:p>
          <a:p>
            <a:pPr lvl="2"/>
            <a:r>
              <a:rPr lang="en-US" b="1" dirty="0" smtClean="0"/>
              <a:t>~</a:t>
            </a:r>
            <a:r>
              <a:rPr lang="en-US" b="1" dirty="0"/>
              <a:t>8.6 Billion in </a:t>
            </a:r>
            <a:r>
              <a:rPr lang="en-US" b="1" dirty="0" smtClean="0"/>
              <a:t>2011</a:t>
            </a:r>
          </a:p>
          <a:p>
            <a:pPr>
              <a:spcBef>
                <a:spcPts val="1200"/>
              </a:spcBef>
            </a:pPr>
            <a:r>
              <a:rPr lang="en-US" dirty="0"/>
              <a:t>Amazing Growth </a:t>
            </a:r>
            <a:endParaRPr lang="en-US" dirty="0" smtClean="0"/>
          </a:p>
          <a:p>
            <a:pPr marL="457200" lvl="1" indent="0">
              <a:spcBef>
                <a:spcPts val="0"/>
              </a:spcBef>
              <a:buNone/>
            </a:pPr>
            <a:r>
              <a:rPr lang="en-US" sz="1200" dirty="0"/>
              <a:t>		[Amazon Growth, 2011]</a:t>
            </a:r>
          </a:p>
          <a:p>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833" y="4595427"/>
            <a:ext cx="1685925" cy="61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8504" y="4672013"/>
            <a:ext cx="1466850" cy="85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84919" y="4419600"/>
            <a:ext cx="647700" cy="504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3522" y="5081871"/>
            <a:ext cx="1171575" cy="342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10530" y="5343043"/>
            <a:ext cx="1533525" cy="47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41194" y="5343043"/>
            <a:ext cx="1238250" cy="438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91503" y="6014215"/>
            <a:ext cx="1704975" cy="47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79309" y="6022028"/>
            <a:ext cx="1639529" cy="468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155759" y="6022028"/>
            <a:ext cx="1285875" cy="371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041084" y="5572344"/>
            <a:ext cx="904875"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media.amazonwebservices.com/blog/s3_growth_2011_q3_2.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800600" y="2064037"/>
            <a:ext cx="4267200" cy="31921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3143071"/>
            <a:ext cx="4572000" cy="1200329"/>
          </a:xfrm>
          <a:prstGeom prst="rect">
            <a:avLst/>
          </a:prstGeom>
        </p:spPr>
        <p:txBody>
          <a:bodyPr>
            <a:spAutoFit/>
          </a:bodyPr>
          <a:lstStyle/>
          <a:p>
            <a:pPr marL="342900" indent="-342900">
              <a:buFont typeface="Arial" pitchFamily="34" charset="0"/>
              <a:buChar char="•"/>
            </a:pPr>
            <a:r>
              <a:rPr lang="en-US" sz="2400" dirty="0">
                <a:solidFill>
                  <a:schemeClr val="tx1">
                    <a:lumMod val="65000"/>
                    <a:lumOff val="35000"/>
                  </a:schemeClr>
                </a:solidFill>
                <a:latin typeface="+mj-lt"/>
              </a:rPr>
              <a:t>Steep </a:t>
            </a:r>
            <a:r>
              <a:rPr lang="en-US" sz="2400" dirty="0" smtClean="0">
                <a:solidFill>
                  <a:schemeClr val="tx1">
                    <a:lumMod val="65000"/>
                    <a:lumOff val="35000"/>
                  </a:schemeClr>
                </a:solidFill>
                <a:latin typeface="+mj-lt"/>
              </a:rPr>
              <a:t>competition</a:t>
            </a:r>
            <a:endParaRPr lang="en-US" sz="2400" dirty="0">
              <a:solidFill>
                <a:schemeClr val="tx1">
                  <a:lumMod val="65000"/>
                  <a:lumOff val="35000"/>
                </a:schemeClr>
              </a:solidFill>
              <a:latin typeface="+mj-lt"/>
            </a:endParaRPr>
          </a:p>
          <a:p>
            <a:pPr marL="742950" lvl="1" indent="-285750">
              <a:buFont typeface="Arial" pitchFamily="34" charset="0"/>
              <a:buChar char="•"/>
            </a:pPr>
            <a:r>
              <a:rPr lang="en-US" dirty="0">
                <a:solidFill>
                  <a:schemeClr val="tx1">
                    <a:lumMod val="65000"/>
                    <a:lumOff val="35000"/>
                  </a:schemeClr>
                </a:solidFill>
                <a:latin typeface="+mj-lt"/>
              </a:rPr>
              <a:t>90 Cloud Computing Companies to Watch in 2011 </a:t>
            </a:r>
            <a:r>
              <a:rPr lang="en-US" sz="1200" dirty="0">
                <a:solidFill>
                  <a:schemeClr val="tx1">
                    <a:lumMod val="65000"/>
                    <a:lumOff val="35000"/>
                  </a:schemeClr>
                </a:solidFill>
                <a:latin typeface="+mj-lt"/>
              </a:rPr>
              <a:t>[CCJ, 2011] </a:t>
            </a:r>
          </a:p>
        </p:txBody>
      </p:sp>
    </p:spTree>
    <p:extLst>
      <p:ext uri="{BB962C8B-B14F-4D97-AF65-F5344CB8AC3E}">
        <p14:creationId xmlns:p14="http://schemas.microsoft.com/office/powerpoint/2010/main" val="32141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animEffect transition="in" filter="fade">
                                      <p:cBhvr>
                                        <p:cTn id="7" dur="500"/>
                                        <p:tgtEl>
                                          <p:spTgt spid="1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4" end="4"/>
                                            </p:txEl>
                                          </p:spTgt>
                                        </p:tgtEl>
                                        <p:attrNameLst>
                                          <p:attrName>style.visibility</p:attrName>
                                        </p:attrNameLst>
                                      </p:cBhvr>
                                      <p:to>
                                        <p:strVal val="visible"/>
                                      </p:to>
                                    </p:set>
                                    <p:animEffect transition="in" filter="fade">
                                      <p:cBhvr>
                                        <p:cTn id="10" dur="500"/>
                                        <p:tgtEl>
                                          <p:spTgt spid="1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fade">
                                      <p:cBhvr>
                                        <p:cTn id="32" dur="500"/>
                                        <p:tgtEl>
                                          <p:spTgt spid="5124"/>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5125"/>
                                        </p:tgtEl>
                                        <p:attrNameLst>
                                          <p:attrName>style.visibility</p:attrName>
                                        </p:attrNameLst>
                                      </p:cBhvr>
                                      <p:to>
                                        <p:strVal val="visible"/>
                                      </p:to>
                                    </p:set>
                                    <p:animEffect transition="in" filter="fade">
                                      <p:cBhvr>
                                        <p:cTn id="36" dur="500"/>
                                        <p:tgtEl>
                                          <p:spTgt spid="5125"/>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5126"/>
                                        </p:tgtEl>
                                        <p:attrNameLst>
                                          <p:attrName>style.visibility</p:attrName>
                                        </p:attrNameLst>
                                      </p:cBhvr>
                                      <p:to>
                                        <p:strVal val="visible"/>
                                      </p:to>
                                    </p:set>
                                    <p:animEffect transition="in" filter="fade">
                                      <p:cBhvr>
                                        <p:cTn id="40" dur="500"/>
                                        <p:tgtEl>
                                          <p:spTgt spid="5126"/>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5130"/>
                                        </p:tgtEl>
                                        <p:attrNameLst>
                                          <p:attrName>style.visibility</p:attrName>
                                        </p:attrNameLst>
                                      </p:cBhvr>
                                      <p:to>
                                        <p:strVal val="visible"/>
                                      </p:to>
                                    </p:set>
                                    <p:animEffect transition="in" filter="fade">
                                      <p:cBhvr>
                                        <p:cTn id="44" dur="500"/>
                                        <p:tgtEl>
                                          <p:spTgt spid="5130"/>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5129"/>
                                        </p:tgtEl>
                                        <p:attrNameLst>
                                          <p:attrName>style.visibility</p:attrName>
                                        </p:attrNameLst>
                                      </p:cBhvr>
                                      <p:to>
                                        <p:strVal val="visible"/>
                                      </p:to>
                                    </p:set>
                                    <p:animEffect transition="in" filter="fade">
                                      <p:cBhvr>
                                        <p:cTn id="48" dur="500"/>
                                        <p:tgtEl>
                                          <p:spTgt spid="5129"/>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5131"/>
                                        </p:tgtEl>
                                        <p:attrNameLst>
                                          <p:attrName>style.visibility</p:attrName>
                                        </p:attrNameLst>
                                      </p:cBhvr>
                                      <p:to>
                                        <p:strVal val="visible"/>
                                      </p:to>
                                    </p:set>
                                    <p:animEffect transition="in" filter="fade">
                                      <p:cBhvr>
                                        <p:cTn id="52" dur="500"/>
                                        <p:tgtEl>
                                          <p:spTgt spid="5131"/>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5128"/>
                                        </p:tgtEl>
                                        <p:attrNameLst>
                                          <p:attrName>style.visibility</p:attrName>
                                        </p:attrNameLst>
                                      </p:cBhvr>
                                      <p:to>
                                        <p:strVal val="visible"/>
                                      </p:to>
                                    </p:set>
                                    <p:animEffect transition="in" filter="fade">
                                      <p:cBhvr>
                                        <p:cTn id="56" dur="500"/>
                                        <p:tgtEl>
                                          <p:spTgt spid="5128"/>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5127"/>
                                        </p:tgtEl>
                                        <p:attrNameLst>
                                          <p:attrName>style.visibility</p:attrName>
                                        </p:attrNameLst>
                                      </p:cBhvr>
                                      <p:to>
                                        <p:strVal val="visible"/>
                                      </p:to>
                                    </p:set>
                                    <p:animEffect transition="in" filter="fade">
                                      <p:cBhvr>
                                        <p:cTn id="60"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Cloud Rewards</a:t>
            </a:r>
            <a:endParaRPr lang="en-US" dirty="0"/>
          </a:p>
        </p:txBody>
      </p:sp>
      <p:sp>
        <p:nvSpPr>
          <p:cNvPr id="6" name="Text Placeholder 5"/>
          <p:cNvSpPr>
            <a:spLocks noGrp="1"/>
          </p:cNvSpPr>
          <p:nvPr>
            <p:ph type="body" idx="1"/>
          </p:nvPr>
        </p:nvSpPr>
        <p:spPr/>
        <p:txBody>
          <a:bodyPr/>
          <a:lstStyle/>
          <a:p>
            <a:r>
              <a:rPr lang="en-US" dirty="0" smtClean="0"/>
              <a:t>The Promise of the Cloud</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14</a:t>
            </a:fld>
            <a:endParaRPr lang="en-US"/>
          </a:p>
        </p:txBody>
      </p:sp>
    </p:spTree>
    <p:extLst>
      <p:ext uri="{BB962C8B-B14F-4D97-AF65-F5344CB8AC3E}">
        <p14:creationId xmlns:p14="http://schemas.microsoft.com/office/powerpoint/2010/main" val="131229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Promises, Promises…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15</a:t>
            </a:fld>
            <a:endParaRPr lang="en-US"/>
          </a:p>
        </p:txBody>
      </p:sp>
      <p:sp>
        <p:nvSpPr>
          <p:cNvPr id="6" name="Content Placeholder 2"/>
          <p:cNvSpPr txBox="1">
            <a:spLocks/>
          </p:cNvSpPr>
          <p:nvPr/>
        </p:nvSpPr>
        <p:spPr>
          <a:xfrm>
            <a:off x="3962400" y="3733800"/>
            <a:ext cx="4152900" cy="20001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b="1" dirty="0" smtClean="0"/>
              <a:t>You</a:t>
            </a:r>
            <a:r>
              <a:rPr lang="en-US" dirty="0" smtClean="0"/>
              <a:t> are Empowered to Leverage These</a:t>
            </a:r>
          </a:p>
          <a:p>
            <a:r>
              <a:rPr lang="en-US" dirty="0" smtClean="0"/>
              <a:t>You Have an active role</a:t>
            </a:r>
          </a:p>
        </p:txBody>
      </p:sp>
      <p:pic>
        <p:nvPicPr>
          <p:cNvPr id="2052" name="Picture 4" descr="http://www.arterimalaysia.com/wp-content/uploads/2009/06/uncle-sam-480x5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2895600"/>
            <a:ext cx="2251219" cy="2476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990600" y="1219200"/>
            <a:ext cx="4267200" cy="15417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smtClean="0"/>
              <a:t>The Cloud Makes Many Promises</a:t>
            </a:r>
          </a:p>
        </p:txBody>
      </p:sp>
      <p:pic>
        <p:nvPicPr>
          <p:cNvPr id="2053" name="Picture 5" descr="C:\Users\seliot\AppData\Local\Microsoft\Windows\Temporary Internet Files\Content.IE5\DV135G20\MP900385319[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143" b="97905" l="10000" r="90000"/>
                    </a14:imgEffect>
                  </a14:imgLayer>
                </a14:imgProps>
              </a:ext>
              <a:ext uri="{28A0092B-C50C-407E-A947-70E740481C1C}">
                <a14:useLocalDpi xmlns:a14="http://schemas.microsoft.com/office/drawing/2010/main"/>
              </a:ext>
            </a:extLst>
          </a:blip>
          <a:srcRect/>
          <a:stretch>
            <a:fillRect/>
          </a:stretch>
        </p:blipFill>
        <p:spPr bwMode="auto">
          <a:xfrm>
            <a:off x="5410200" y="762000"/>
            <a:ext cx="19050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86562" y="5715000"/>
            <a:ext cx="7696200" cy="6821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dirty="0" smtClean="0"/>
              <a:t>Cloud Promise + Your Actions = Rewards</a:t>
            </a:r>
          </a:p>
        </p:txBody>
      </p:sp>
    </p:spTree>
    <p:extLst>
      <p:ext uri="{BB962C8B-B14F-4D97-AF65-F5344CB8AC3E}">
        <p14:creationId xmlns:p14="http://schemas.microsoft.com/office/powerpoint/2010/main" val="20785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A 40,000 ft. View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5395913"/>
              </p:ext>
            </p:extLst>
          </p:nvPr>
        </p:nvGraphicFramePr>
        <p:xfrm>
          <a:off x="372427" y="3124200"/>
          <a:ext cx="8619173" cy="3200400"/>
        </p:xfrm>
        <a:graphic>
          <a:graphicData uri="http://schemas.openxmlformats.org/drawingml/2006/table">
            <a:tbl>
              <a:tblPr>
                <a:tableStyleId>{3C2FFA5D-87B4-456A-9821-1D502468CF0F}</a:tableStyleId>
              </a:tblPr>
              <a:tblGrid>
                <a:gridCol w="3864293"/>
                <a:gridCol w="4754880"/>
              </a:tblGrid>
              <a:tr h="0">
                <a:tc>
                  <a:txBody>
                    <a:bodyPr/>
                    <a:lstStyle/>
                    <a:p>
                      <a:pPr marL="0" marR="0" fontAlgn="t">
                        <a:spcBef>
                          <a:spcPts val="0"/>
                        </a:spcBef>
                        <a:spcAft>
                          <a:spcPts val="0"/>
                        </a:spcAft>
                      </a:pPr>
                      <a:r>
                        <a:rPr lang="en-US" sz="2400" dirty="0" smtClean="0">
                          <a:effectLst/>
                          <a:latin typeface="+mj-lt"/>
                        </a:rPr>
                        <a:t>1. On </a:t>
                      </a:r>
                      <a:r>
                        <a:rPr lang="en-US" sz="2400" dirty="0">
                          <a:effectLst/>
                          <a:latin typeface="+mj-lt"/>
                        </a:rPr>
                        <a:t>demand capacity</a:t>
                      </a:r>
                    </a:p>
                  </a:txBody>
                  <a:tcPr/>
                </a:tc>
                <a:tc>
                  <a:txBody>
                    <a:bodyPr/>
                    <a:lstStyle/>
                    <a:p>
                      <a:pPr marL="0" marR="0" fontAlgn="t">
                        <a:spcBef>
                          <a:spcPts val="0"/>
                        </a:spcBef>
                        <a:spcAft>
                          <a:spcPts val="0"/>
                        </a:spcAft>
                      </a:pPr>
                      <a:r>
                        <a:rPr lang="en-US" sz="2400" dirty="0">
                          <a:effectLst/>
                          <a:latin typeface="+mj-lt"/>
                        </a:rPr>
                        <a:t>Elasticity</a:t>
                      </a:r>
                    </a:p>
                  </a:txBody>
                  <a:tcPr/>
                </a:tc>
              </a:tr>
              <a:tr h="0">
                <a:tc>
                  <a:txBody>
                    <a:bodyPr/>
                    <a:lstStyle/>
                    <a:p>
                      <a:pPr marL="0" marR="0" fontAlgn="t">
                        <a:spcBef>
                          <a:spcPts val="0"/>
                        </a:spcBef>
                        <a:spcAft>
                          <a:spcPts val="0"/>
                        </a:spcAft>
                      </a:pPr>
                      <a:r>
                        <a:rPr lang="en-US" sz="2400" dirty="0" smtClean="0">
                          <a:effectLst/>
                          <a:latin typeface="+mj-lt"/>
                        </a:rPr>
                        <a:t>2. Lower </a:t>
                      </a:r>
                      <a:r>
                        <a:rPr lang="en-US" sz="2400" dirty="0">
                          <a:effectLst/>
                          <a:latin typeface="+mj-lt"/>
                        </a:rPr>
                        <a:t>Cost</a:t>
                      </a:r>
                    </a:p>
                  </a:txBody>
                  <a:tcPr/>
                </a:tc>
                <a:tc>
                  <a:txBody>
                    <a:bodyPr/>
                    <a:lstStyle/>
                    <a:p>
                      <a:pPr marL="0" marR="0" fontAlgn="t">
                        <a:spcBef>
                          <a:spcPts val="0"/>
                        </a:spcBef>
                        <a:spcAft>
                          <a:spcPts val="0"/>
                        </a:spcAft>
                      </a:pPr>
                      <a:r>
                        <a:rPr lang="en-US" sz="2400" dirty="0">
                          <a:effectLst/>
                          <a:latin typeface="+mj-lt"/>
                        </a:rPr>
                        <a:t>The Cloud </a:t>
                      </a:r>
                      <a:r>
                        <a:rPr lang="en-US" sz="2400" dirty="0" smtClean="0">
                          <a:effectLst/>
                          <a:latin typeface="+mj-lt"/>
                        </a:rPr>
                        <a:t>is your data </a:t>
                      </a:r>
                      <a:r>
                        <a:rPr lang="en-US" sz="2400" dirty="0">
                          <a:effectLst/>
                          <a:latin typeface="+mj-lt"/>
                        </a:rPr>
                        <a:t>center</a:t>
                      </a:r>
                    </a:p>
                  </a:txBody>
                  <a:tcPr/>
                </a:tc>
              </a:tr>
              <a:tr h="0">
                <a:tc>
                  <a:txBody>
                    <a:bodyPr/>
                    <a:lstStyle/>
                    <a:p>
                      <a:pPr marL="0" marR="0" fontAlgn="t">
                        <a:spcBef>
                          <a:spcPts val="0"/>
                        </a:spcBef>
                        <a:spcAft>
                          <a:spcPts val="0"/>
                        </a:spcAft>
                      </a:pPr>
                      <a:r>
                        <a:rPr lang="en-US" sz="2400" dirty="0" smtClean="0">
                          <a:effectLst/>
                          <a:latin typeface="+mj-lt"/>
                        </a:rPr>
                        <a:t>3. Disaster </a:t>
                      </a:r>
                      <a:r>
                        <a:rPr lang="en-US" sz="2400" dirty="0">
                          <a:effectLst/>
                          <a:latin typeface="+mj-lt"/>
                        </a:rPr>
                        <a:t>Recovery</a:t>
                      </a:r>
                    </a:p>
                  </a:txBody>
                  <a:tcPr/>
                </a:tc>
                <a:tc>
                  <a:txBody>
                    <a:bodyPr/>
                    <a:lstStyle/>
                    <a:p>
                      <a:pPr marL="0" marR="0" fontAlgn="t">
                        <a:spcBef>
                          <a:spcPts val="0"/>
                        </a:spcBef>
                        <a:spcAft>
                          <a:spcPts val="0"/>
                        </a:spcAft>
                      </a:pPr>
                      <a:r>
                        <a:rPr lang="en-US" sz="2400" dirty="0">
                          <a:effectLst/>
                          <a:latin typeface="+mj-lt"/>
                        </a:rPr>
                        <a:t>Backups</a:t>
                      </a:r>
                    </a:p>
                  </a:txBody>
                  <a:tcPr/>
                </a:tc>
              </a:tr>
              <a:tr h="0">
                <a:tc>
                  <a:txBody>
                    <a:bodyPr/>
                    <a:lstStyle/>
                    <a:p>
                      <a:pPr marL="0" marR="0" fontAlgn="t">
                        <a:spcBef>
                          <a:spcPts val="0"/>
                        </a:spcBef>
                        <a:spcAft>
                          <a:spcPts val="0"/>
                        </a:spcAft>
                      </a:pPr>
                      <a:r>
                        <a:rPr lang="en-US" sz="2400" dirty="0" smtClean="0">
                          <a:effectLst/>
                          <a:latin typeface="+mj-lt"/>
                        </a:rPr>
                        <a:t>4. Fault </a:t>
                      </a:r>
                      <a:r>
                        <a:rPr lang="en-US" sz="2400" dirty="0">
                          <a:effectLst/>
                          <a:latin typeface="+mj-lt"/>
                        </a:rPr>
                        <a:t>tolerance</a:t>
                      </a:r>
                    </a:p>
                  </a:txBody>
                  <a:tcPr/>
                </a:tc>
                <a:tc>
                  <a:txBody>
                    <a:bodyPr/>
                    <a:lstStyle/>
                    <a:p>
                      <a:pPr marL="0" marR="0" fontAlgn="t">
                        <a:spcBef>
                          <a:spcPts val="0"/>
                        </a:spcBef>
                        <a:spcAft>
                          <a:spcPts val="0"/>
                        </a:spcAft>
                      </a:pPr>
                      <a:r>
                        <a:rPr lang="en-US" sz="2400" dirty="0" smtClean="0">
                          <a:effectLst/>
                          <a:latin typeface="+mj-lt"/>
                        </a:rPr>
                        <a:t>Redundancy</a:t>
                      </a:r>
                      <a:endParaRPr lang="en-US" sz="2400" dirty="0">
                        <a:effectLst/>
                        <a:latin typeface="+mj-lt"/>
                      </a:endParaRPr>
                    </a:p>
                  </a:txBody>
                  <a:tcPr/>
                </a:tc>
              </a:tr>
              <a:tr h="0">
                <a:tc>
                  <a:txBody>
                    <a:bodyPr/>
                    <a:lstStyle/>
                    <a:p>
                      <a:pPr marL="0" marR="0" fontAlgn="t">
                        <a:spcBef>
                          <a:spcPts val="0"/>
                        </a:spcBef>
                        <a:spcAft>
                          <a:spcPts val="0"/>
                        </a:spcAft>
                      </a:pPr>
                      <a:r>
                        <a:rPr lang="en-US" sz="2400" dirty="0" smtClean="0">
                          <a:effectLst/>
                          <a:latin typeface="+mj-lt"/>
                        </a:rPr>
                        <a:t>5. Ease </a:t>
                      </a:r>
                      <a:r>
                        <a:rPr lang="en-US" sz="2400" dirty="0">
                          <a:effectLst/>
                          <a:latin typeface="+mj-lt"/>
                        </a:rPr>
                        <a:t>of management</a:t>
                      </a:r>
                    </a:p>
                  </a:txBody>
                  <a:tcPr/>
                </a:tc>
                <a:tc>
                  <a:txBody>
                    <a:bodyPr/>
                    <a:lstStyle/>
                    <a:p>
                      <a:pPr marL="0" marR="0" fontAlgn="t">
                        <a:spcBef>
                          <a:spcPts val="0"/>
                        </a:spcBef>
                        <a:spcAft>
                          <a:spcPts val="0"/>
                        </a:spcAft>
                      </a:pPr>
                      <a:r>
                        <a:rPr lang="en-US" sz="2400" dirty="0">
                          <a:effectLst/>
                          <a:latin typeface="+mj-lt"/>
                        </a:rPr>
                        <a:t>Automation and APIs</a:t>
                      </a:r>
                    </a:p>
                  </a:txBody>
                  <a:tcPr/>
                </a:tc>
              </a:tr>
              <a:tr h="0">
                <a:tc>
                  <a:txBody>
                    <a:bodyPr/>
                    <a:lstStyle/>
                    <a:p>
                      <a:pPr marL="0" marR="0" fontAlgn="t">
                        <a:spcBef>
                          <a:spcPts val="0"/>
                        </a:spcBef>
                        <a:spcAft>
                          <a:spcPts val="0"/>
                        </a:spcAft>
                      </a:pPr>
                      <a:r>
                        <a:rPr lang="en-US" sz="2400" dirty="0" smtClean="0">
                          <a:effectLst/>
                          <a:latin typeface="+mj-lt"/>
                        </a:rPr>
                        <a:t>6. Rewards </a:t>
                      </a:r>
                      <a:r>
                        <a:rPr lang="en-US" sz="2400" dirty="0">
                          <a:effectLst/>
                          <a:latin typeface="+mj-lt"/>
                        </a:rPr>
                        <a:t>Guaranteed</a:t>
                      </a:r>
                    </a:p>
                  </a:txBody>
                  <a:tcPr/>
                </a:tc>
                <a:tc>
                  <a:txBody>
                    <a:bodyPr/>
                    <a:lstStyle/>
                    <a:p>
                      <a:pPr marL="0" marR="0" fontAlgn="t">
                        <a:spcBef>
                          <a:spcPts val="0"/>
                        </a:spcBef>
                        <a:spcAft>
                          <a:spcPts val="0"/>
                        </a:spcAft>
                      </a:pPr>
                      <a:r>
                        <a:rPr lang="en-US" sz="2400" dirty="0" smtClean="0">
                          <a:effectLst/>
                          <a:latin typeface="+mj-lt"/>
                        </a:rPr>
                        <a:t>SLA – Service Level Agreement</a:t>
                      </a:r>
                      <a:endParaRPr lang="en-US" sz="2400" dirty="0">
                        <a:effectLst/>
                        <a:latin typeface="+mj-lt"/>
                      </a:endParaRPr>
                    </a:p>
                  </a:txBody>
                  <a:tcPr/>
                </a:tc>
              </a:tr>
              <a:tr h="0">
                <a:tc>
                  <a:txBody>
                    <a:bodyPr/>
                    <a:lstStyle/>
                    <a:p>
                      <a:pPr marL="0" marR="0" fontAlgn="t">
                        <a:spcBef>
                          <a:spcPts val="0"/>
                        </a:spcBef>
                        <a:spcAft>
                          <a:spcPts val="0"/>
                        </a:spcAft>
                      </a:pPr>
                      <a:r>
                        <a:rPr lang="en-US" sz="2400" dirty="0" smtClean="0">
                          <a:effectLst/>
                          <a:latin typeface="+mj-lt"/>
                        </a:rPr>
                        <a:t>7. Easy </a:t>
                      </a:r>
                      <a:r>
                        <a:rPr lang="en-US" sz="2400" dirty="0">
                          <a:effectLst/>
                          <a:latin typeface="+mj-lt"/>
                        </a:rPr>
                        <a:t>Integration</a:t>
                      </a:r>
                    </a:p>
                  </a:txBody>
                  <a:tcPr/>
                </a:tc>
                <a:tc>
                  <a:txBody>
                    <a:bodyPr/>
                    <a:lstStyle/>
                    <a:p>
                      <a:pPr marL="0" marR="0" fontAlgn="t">
                        <a:spcBef>
                          <a:spcPts val="0"/>
                        </a:spcBef>
                        <a:spcAft>
                          <a:spcPts val="0"/>
                        </a:spcAft>
                      </a:pPr>
                      <a:r>
                        <a:rPr lang="en-US" sz="2400" dirty="0" smtClean="0">
                          <a:effectLst/>
                          <a:latin typeface="+mj-lt"/>
                        </a:rPr>
                        <a:t>Many Services </a:t>
                      </a:r>
                      <a:r>
                        <a:rPr lang="en-US" sz="2400" dirty="0">
                          <a:effectLst/>
                          <a:latin typeface="+mj-lt"/>
                        </a:rPr>
                        <a:t>- One Provider</a:t>
                      </a: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16</a:t>
            </a:fld>
            <a:endParaRPr lang="en-US"/>
          </a:p>
        </p:txBody>
      </p:sp>
      <p:pic>
        <p:nvPicPr>
          <p:cNvPr id="8" name="Picture 4" descr="http://www.arterimalaysia.com/wp-content/uploads/2009/06/uncle-sam-480x5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142999"/>
            <a:ext cx="1528430" cy="1681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5" descr="C:\Users\seliot\AppData\Local\Microsoft\Windows\Temporary Internet Files\Content.IE5\DV135G20\MP900385319[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3143" b="97905" l="10000" r="90000"/>
                    </a14:imgEffect>
                  </a14:imgLayer>
                </a14:imgProps>
              </a:ext>
              <a:ext uri="{28A0092B-C50C-407E-A947-70E740481C1C}">
                <a14:useLocalDpi xmlns:a14="http://schemas.microsoft.com/office/drawing/2010/main"/>
              </a:ext>
            </a:extLst>
          </a:blip>
          <a:srcRect/>
          <a:stretch>
            <a:fillRect/>
          </a:stretch>
        </p:blipFill>
        <p:spPr bwMode="auto">
          <a:xfrm>
            <a:off x="1676400" y="914400"/>
            <a:ext cx="1469571"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04800" y="2971800"/>
            <a:ext cx="8763000" cy="685800"/>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5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504161803"/>
              </p:ext>
            </p:extLst>
          </p:nvPr>
        </p:nvGraphicFramePr>
        <p:xfrm>
          <a:off x="6088548" y="1600200"/>
          <a:ext cx="2903052"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76200"/>
            <a:ext cx="8229600" cy="1417637"/>
          </a:xfrm>
        </p:spPr>
        <p:txBody>
          <a:bodyPr/>
          <a:lstStyle/>
          <a:p>
            <a:pPr fontAlgn="t"/>
            <a:r>
              <a:rPr lang="en-US" dirty="0" smtClean="0"/>
              <a:t>2. Lower Cost - </a:t>
            </a:r>
            <a:r>
              <a:rPr lang="en-US" dirty="0"/>
              <a:t/>
            </a:r>
            <a:br>
              <a:rPr lang="en-US" dirty="0"/>
            </a:br>
            <a:r>
              <a:rPr lang="en-US" dirty="0"/>
              <a:t>The Cloud is your data center</a:t>
            </a:r>
          </a:p>
        </p:txBody>
      </p:sp>
      <p:sp>
        <p:nvSpPr>
          <p:cNvPr id="3" name="Content Placeholder 2"/>
          <p:cNvSpPr>
            <a:spLocks noGrp="1"/>
          </p:cNvSpPr>
          <p:nvPr>
            <p:ph idx="1"/>
          </p:nvPr>
        </p:nvSpPr>
        <p:spPr>
          <a:xfrm>
            <a:off x="457200" y="1570037"/>
            <a:ext cx="6019800" cy="4906963"/>
          </a:xfrm>
        </p:spPr>
        <p:txBody>
          <a:bodyPr>
            <a:normAutofit/>
          </a:bodyPr>
          <a:lstStyle/>
          <a:p>
            <a:pPr fontAlgn="ctr"/>
            <a:r>
              <a:rPr lang="en-US" dirty="0" smtClean="0"/>
              <a:t>Asset </a:t>
            </a:r>
            <a:r>
              <a:rPr lang="en-US" dirty="0"/>
              <a:t>Utilization</a:t>
            </a:r>
          </a:p>
          <a:p>
            <a:pPr lvl="1" fontAlgn="ctr"/>
            <a:r>
              <a:rPr lang="en-US" dirty="0"/>
              <a:t>Data center server utilization </a:t>
            </a:r>
            <a:r>
              <a:rPr lang="en-US" dirty="0" smtClean="0"/>
              <a:t>averages </a:t>
            </a:r>
            <a:r>
              <a:rPr lang="en-US" dirty="0"/>
              <a:t>5%-20</a:t>
            </a:r>
            <a:r>
              <a:rPr lang="en-US" dirty="0" smtClean="0"/>
              <a:t>% </a:t>
            </a:r>
            <a:r>
              <a:rPr lang="en-US" sz="1400" dirty="0" smtClean="0"/>
              <a:t>[Berkeley </a:t>
            </a:r>
            <a:r>
              <a:rPr lang="en-US" sz="1400" dirty="0"/>
              <a:t>2009]</a:t>
            </a:r>
          </a:p>
          <a:p>
            <a:pPr fontAlgn="ctr"/>
            <a:r>
              <a:rPr lang="en-US" dirty="0" smtClean="0"/>
              <a:t>Hardware </a:t>
            </a:r>
            <a:r>
              <a:rPr lang="en-US" dirty="0"/>
              <a:t>Costs </a:t>
            </a:r>
          </a:p>
          <a:p>
            <a:pPr lvl="1" fontAlgn="ctr"/>
            <a:r>
              <a:rPr lang="en-US" dirty="0" smtClean="0"/>
              <a:t>Data </a:t>
            </a:r>
            <a:r>
              <a:rPr lang="en-US" dirty="0"/>
              <a:t>center </a:t>
            </a:r>
            <a:r>
              <a:rPr lang="en-US" dirty="0" smtClean="0"/>
              <a:t>performance - only increases with additional investment.</a:t>
            </a:r>
            <a:endParaRPr lang="en-US" dirty="0"/>
          </a:p>
          <a:p>
            <a:pPr fontAlgn="ctr"/>
            <a:r>
              <a:rPr lang="en-US" dirty="0"/>
              <a:t>Power Efficiency</a:t>
            </a:r>
          </a:p>
          <a:p>
            <a:pPr lvl="1" fontAlgn="ctr"/>
            <a:r>
              <a:rPr lang="en-US" dirty="0"/>
              <a:t>Power </a:t>
            </a:r>
            <a:r>
              <a:rPr lang="en-US" dirty="0" smtClean="0"/>
              <a:t>Usage Effectiveness (PUE) for Data Center</a:t>
            </a:r>
          </a:p>
          <a:p>
            <a:pPr lvl="1" fontAlgn="ctr"/>
            <a:r>
              <a:rPr lang="en-US" dirty="0"/>
              <a:t>Industry average 2.0</a:t>
            </a:r>
          </a:p>
          <a:p>
            <a:pPr lvl="1" fontAlgn="ctr"/>
            <a:r>
              <a:rPr lang="en-US" dirty="0" smtClean="0"/>
              <a:t>Microsoft Chicago:1.22</a:t>
            </a:r>
          </a:p>
          <a:p>
            <a:pPr lvl="1" fontAlgn="ctr"/>
            <a:r>
              <a:rPr lang="en-US" dirty="0" smtClean="0"/>
              <a:t>Microsoft Quincy 1.15  </a:t>
            </a:r>
            <a:r>
              <a:rPr lang="en-US" sz="1400" dirty="0" smtClean="0"/>
              <a:t>[Microsoft </a:t>
            </a:r>
            <a:r>
              <a:rPr lang="en-US" sz="1400" dirty="0"/>
              <a:t>DC, 2011</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0E80665F-2521-4C7E-AB43-782584C3C534}" type="slidenum">
              <a:rPr lang="en-US" smtClean="0"/>
              <a:t>17</a:t>
            </a:fld>
            <a:endParaRPr lang="en-US"/>
          </a:p>
        </p:txBody>
      </p:sp>
      <p:sp>
        <p:nvSpPr>
          <p:cNvPr id="5" name="Rectangle 4"/>
          <p:cNvSpPr/>
          <p:nvPr/>
        </p:nvSpPr>
        <p:spPr>
          <a:xfrm>
            <a:off x="914400" y="6172200"/>
            <a:ext cx="1507144" cy="338554"/>
          </a:xfrm>
          <a:prstGeom prst="rect">
            <a:avLst/>
          </a:prstGeom>
        </p:spPr>
        <p:txBody>
          <a:bodyPr wrap="none">
            <a:spAutoFit/>
          </a:bodyPr>
          <a:lstStyle/>
          <a:p>
            <a:r>
              <a:rPr lang="en-US" sz="1600" dirty="0">
                <a:solidFill>
                  <a:schemeClr val="tx1">
                    <a:lumMod val="50000"/>
                    <a:lumOff val="50000"/>
                  </a:schemeClr>
                </a:solidFill>
                <a:latin typeface="+mj-lt"/>
              </a:rPr>
              <a:t>Continued….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9033" y="1600200"/>
            <a:ext cx="2533650"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seliot\AppData\Local\Microsoft\Windows\Temporary Internet Files\Content.IE5\K3NWM4BV\MC90034062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17401" y="4267200"/>
            <a:ext cx="1816913" cy="140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2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lstStyle/>
          <a:p>
            <a:pPr algn="l"/>
            <a:r>
              <a:rPr lang="en-US" sz="4400" dirty="0"/>
              <a:t>Lower </a:t>
            </a:r>
            <a:r>
              <a:rPr lang="en-US" sz="4400" dirty="0" smtClean="0"/>
              <a:t>Cost - The </a:t>
            </a:r>
            <a:r>
              <a:rPr lang="en-US" sz="4400" dirty="0"/>
              <a:t>Cloud is your data </a:t>
            </a:r>
            <a:r>
              <a:rPr lang="en-US" sz="4400" dirty="0" smtClean="0"/>
              <a:t>center </a:t>
            </a:r>
            <a:r>
              <a:rPr lang="en-US" sz="3600" dirty="0" smtClean="0"/>
              <a:t>(</a:t>
            </a:r>
            <a:r>
              <a:rPr lang="en-US" sz="3600" dirty="0" err="1" smtClean="0"/>
              <a:t>cont</a:t>
            </a:r>
            <a:r>
              <a:rPr lang="en-US" sz="3600" dirty="0" smtClean="0"/>
              <a:t>)</a:t>
            </a:r>
            <a:endParaRPr lang="en-US" sz="3600" dirty="0"/>
          </a:p>
        </p:txBody>
      </p:sp>
      <p:sp>
        <p:nvSpPr>
          <p:cNvPr id="3" name="Content Placeholder 2"/>
          <p:cNvSpPr>
            <a:spLocks noGrp="1"/>
          </p:cNvSpPr>
          <p:nvPr>
            <p:ph idx="1"/>
          </p:nvPr>
        </p:nvSpPr>
        <p:spPr>
          <a:xfrm>
            <a:off x="457199" y="1828800"/>
            <a:ext cx="4837289" cy="4906963"/>
          </a:xfrm>
        </p:spPr>
        <p:txBody>
          <a:bodyPr>
            <a:noAutofit/>
          </a:bodyPr>
          <a:lstStyle/>
          <a:p>
            <a:pPr fontAlgn="ctr"/>
            <a:r>
              <a:rPr lang="en-US" dirty="0" smtClean="0"/>
              <a:t>Security</a:t>
            </a:r>
            <a:endParaRPr lang="en-US" dirty="0"/>
          </a:p>
          <a:p>
            <a:pPr lvl="1" fontAlgn="ctr"/>
            <a:r>
              <a:rPr lang="en-US" dirty="0" smtClean="0"/>
              <a:t>Network </a:t>
            </a:r>
            <a:r>
              <a:rPr lang="en-US" dirty="0"/>
              <a:t>security </a:t>
            </a:r>
            <a:r>
              <a:rPr lang="en-US" dirty="0" smtClean="0"/>
              <a:t>devices</a:t>
            </a:r>
          </a:p>
          <a:p>
            <a:pPr lvl="1" fontAlgn="ctr"/>
            <a:r>
              <a:rPr lang="en-US" dirty="0"/>
              <a:t>S</a:t>
            </a:r>
            <a:r>
              <a:rPr lang="en-US" dirty="0" smtClean="0"/>
              <a:t>ecurity </a:t>
            </a:r>
            <a:r>
              <a:rPr lang="en-US" dirty="0"/>
              <a:t>software </a:t>
            </a:r>
            <a:r>
              <a:rPr lang="en-US" dirty="0" smtClean="0"/>
              <a:t>licenses</a:t>
            </a:r>
          </a:p>
          <a:p>
            <a:pPr lvl="1" fontAlgn="ctr"/>
            <a:r>
              <a:rPr lang="en-US" dirty="0" smtClean="0"/>
              <a:t>Staffing</a:t>
            </a:r>
          </a:p>
          <a:p>
            <a:pPr lvl="1" fontAlgn="ctr"/>
            <a:r>
              <a:rPr lang="en-US" dirty="0" smtClean="0"/>
              <a:t>Regulatory compliance</a:t>
            </a:r>
          </a:p>
          <a:p>
            <a:pPr lvl="1" fontAlgn="ctr"/>
            <a:r>
              <a:rPr lang="en-US" dirty="0"/>
              <a:t>P</a:t>
            </a:r>
            <a:r>
              <a:rPr lang="en-US" dirty="0" smtClean="0"/>
              <a:t>hysical </a:t>
            </a:r>
            <a:r>
              <a:rPr lang="en-US" dirty="0"/>
              <a:t>security </a:t>
            </a:r>
            <a:r>
              <a:rPr lang="en-US" dirty="0" smtClean="0"/>
              <a:t>requirements</a:t>
            </a:r>
          </a:p>
          <a:p>
            <a:pPr fontAlgn="ctr"/>
            <a:r>
              <a:rPr lang="en-US" dirty="0" smtClean="0"/>
              <a:t>Supply </a:t>
            </a:r>
            <a:r>
              <a:rPr lang="en-US" dirty="0"/>
              <a:t>Chain Management</a:t>
            </a:r>
          </a:p>
          <a:p>
            <a:pPr lvl="1" fontAlgn="ctr"/>
            <a:r>
              <a:rPr lang="en-US" dirty="0" smtClean="0"/>
              <a:t>Ordering  servers and components costs money and time</a:t>
            </a:r>
            <a:endParaRPr lang="en-US" dirty="0"/>
          </a:p>
          <a:p>
            <a:pPr fontAlgn="ctr"/>
            <a:r>
              <a:rPr lang="en-US" dirty="0"/>
              <a:t>Personnel</a:t>
            </a:r>
          </a:p>
          <a:p>
            <a:pPr lvl="1" fontAlgn="ctr"/>
            <a:r>
              <a:rPr lang="en-US" dirty="0" smtClean="0"/>
              <a:t>Operating </a:t>
            </a:r>
            <a:r>
              <a:rPr lang="en-US" dirty="0"/>
              <a:t>data </a:t>
            </a:r>
            <a:r>
              <a:rPr lang="en-US" dirty="0" smtClean="0"/>
              <a:t>centers</a:t>
            </a:r>
          </a:p>
          <a:p>
            <a:pPr lvl="1" fontAlgn="ctr"/>
            <a:r>
              <a:rPr lang="en-US" dirty="0" smtClean="0"/>
              <a:t>Scaling </a:t>
            </a:r>
            <a:r>
              <a:rPr lang="en-US" dirty="0"/>
              <a:t>and managing physical </a:t>
            </a:r>
            <a:r>
              <a:rPr lang="en-US" dirty="0" smtClean="0"/>
              <a:t>growth</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18</a:t>
            </a:fld>
            <a:endParaRPr lang="en-US"/>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4489" y="4038600"/>
            <a:ext cx="343041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45967" y="990600"/>
            <a:ext cx="1866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4689" y="1857375"/>
            <a:ext cx="1719263" cy="133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5061" y="2197144"/>
            <a:ext cx="2024063" cy="198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6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500"/>
                                        <p:tgtEl>
                                          <p:spTgt spid="409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fade">
                                      <p:cBhvr>
                                        <p:cTn id="27" dur="500"/>
                                        <p:tgtEl>
                                          <p:spTgt spid="4101"/>
                                        </p:tgtEl>
                                      </p:cBhvr>
                                    </p:animEffec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fade">
                                      <p:cBhvr>
                                        <p:cTn id="4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438" y="152400"/>
            <a:ext cx="8229600" cy="438912"/>
          </a:xfrm>
        </p:spPr>
        <p:txBody>
          <a:bodyPr>
            <a:normAutofit fontScale="90000"/>
          </a:bodyPr>
          <a:lstStyle/>
          <a:p>
            <a:r>
              <a:rPr lang="en-US" dirty="0" smtClean="0"/>
              <a:t>Economies of Scale</a:t>
            </a:r>
            <a:endParaRPr lang="en-US" dirty="0"/>
          </a:p>
        </p:txBody>
      </p:sp>
      <p:sp>
        <p:nvSpPr>
          <p:cNvPr id="4" name="Text Placeholder 3"/>
          <p:cNvSpPr>
            <a:spLocks noGrp="1"/>
          </p:cNvSpPr>
          <p:nvPr>
            <p:ph type="body" sz="quarter" idx="10"/>
          </p:nvPr>
        </p:nvSpPr>
        <p:spPr>
          <a:xfrm>
            <a:off x="457200" y="853123"/>
            <a:ext cx="8229600" cy="682752"/>
          </a:xfrm>
        </p:spPr>
        <p:txBody>
          <a:bodyPr rIns="0"/>
          <a:lstStyle/>
          <a:p>
            <a:endParaRPr lang="en-US" b="1" dirty="0">
              <a:solidFill>
                <a:schemeClr val="accent1"/>
              </a:solidFill>
            </a:endParaRPr>
          </a:p>
          <a:p>
            <a:endParaRPr lang="en-US" dirty="0"/>
          </a:p>
        </p:txBody>
      </p:sp>
      <p:cxnSp>
        <p:nvCxnSpPr>
          <p:cNvPr id="5" name="Straight Connector 4"/>
          <p:cNvCxnSpPr/>
          <p:nvPr/>
        </p:nvCxnSpPr>
        <p:spPr>
          <a:xfrm>
            <a:off x="457200" y="838200"/>
            <a:ext cx="82432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1496704"/>
            <a:ext cx="82432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3"/>
          <p:cNvSpPr txBox="1">
            <a:spLocks/>
          </p:cNvSpPr>
          <p:nvPr/>
        </p:nvSpPr>
        <p:spPr>
          <a:xfrm>
            <a:off x="457200" y="838200"/>
            <a:ext cx="8229600" cy="682752"/>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lang="en-US" sz="1800" b="1" i="0" u="none" strike="noStrike" kern="1200" cap="none" spc="0" normalizeH="0" baseline="0" noProof="0" smtClean="0">
                <a:ln>
                  <a:noFill/>
                </a:ln>
                <a:solidFill>
                  <a:schemeClr val="bg1">
                    <a:lumMod val="65000"/>
                  </a:schemeClr>
                </a:solidFill>
                <a:effectLst/>
                <a:uLnTx/>
                <a:uFillTx/>
                <a:latin typeface="+mn-lt"/>
                <a:ea typeface="+mn-ea"/>
                <a:cs typeface="+mn-cs"/>
              </a:defRPr>
            </a:lvl1pPr>
            <a:lvl2pPr marL="519113" indent="-231775" algn="l" defTabSz="914400" rtl="0" eaLnBrk="1" latinLnBrk="0" hangingPunct="1">
              <a:spcBef>
                <a:spcPct val="20000"/>
              </a:spcBef>
              <a:buFont typeface="Courier New" pitchFamily="49" charset="0"/>
              <a:buChar char="o"/>
              <a:defRPr sz="1200" kern="1200">
                <a:solidFill>
                  <a:schemeClr val="tx1"/>
                </a:solidFill>
                <a:latin typeface="+mn-lt"/>
                <a:ea typeface="+mn-ea"/>
                <a:cs typeface="+mn-cs"/>
              </a:defRPr>
            </a:lvl2pPr>
            <a:lvl3pPr marL="682625" indent="-163513"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3pPr>
            <a:lvl4pPr marL="914400" indent="-1778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4pPr>
            <a:lvl5pPr marL="1146175" indent="-1778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dirty="0">
                <a:solidFill>
                  <a:srgbClr val="3B5480"/>
                </a:solidFill>
                <a:latin typeface="+mj-lt"/>
              </a:rPr>
              <a:t>Larger </a:t>
            </a:r>
            <a:r>
              <a:rPr dirty="0" smtClean="0">
                <a:solidFill>
                  <a:srgbClr val="3B5480"/>
                </a:solidFill>
                <a:latin typeface="+mj-lt"/>
              </a:rPr>
              <a:t>datacenters have almost </a:t>
            </a:r>
            <a:r>
              <a:rPr lang="en-US" dirty="0" smtClean="0">
                <a:solidFill>
                  <a:srgbClr val="3B5480"/>
                </a:solidFill>
                <a:latin typeface="+mj-lt"/>
              </a:rPr>
              <a:t>50</a:t>
            </a:r>
            <a:r>
              <a:rPr lang="en-US" dirty="0">
                <a:solidFill>
                  <a:srgbClr val="3B5480"/>
                </a:solidFill>
                <a:latin typeface="+mj-lt"/>
              </a:rPr>
              <a:t>% lower TCO </a:t>
            </a:r>
            <a:r>
              <a:rPr lang="en-US" dirty="0" smtClean="0">
                <a:solidFill>
                  <a:srgbClr val="3B5480"/>
                </a:solidFill>
                <a:latin typeface="+mj-lt"/>
              </a:rPr>
              <a:t>per server</a:t>
            </a:r>
            <a:endParaRPr dirty="0">
              <a:solidFill>
                <a:srgbClr val="3B5480"/>
              </a:solidFill>
              <a:latin typeface="+mj-lt"/>
            </a:endParaRPr>
          </a:p>
          <a:p>
            <a:endParaRPr dirty="0">
              <a:solidFill>
                <a:prstClr val="white">
                  <a:lumMod val="65000"/>
                </a:prstClr>
              </a:solidFill>
              <a:latin typeface="+mj-lt"/>
            </a:endParaRPr>
          </a:p>
        </p:txBody>
      </p:sp>
      <p:sp>
        <p:nvSpPr>
          <p:cNvPr id="10" name="Content Placeholder 1"/>
          <p:cNvSpPr>
            <a:spLocks noGrp="1"/>
          </p:cNvSpPr>
          <p:nvPr>
            <p:ph idx="1"/>
          </p:nvPr>
        </p:nvSpPr>
        <p:spPr>
          <a:xfrm>
            <a:off x="457200" y="2584661"/>
            <a:ext cx="3423744" cy="3505200"/>
          </a:xfrm>
        </p:spPr>
        <p:txBody>
          <a:bodyPr>
            <a:noAutofit/>
          </a:bodyPr>
          <a:lstStyle/>
          <a:p>
            <a:r>
              <a:rPr lang="en-US" sz="1800" b="1" dirty="0" smtClean="0"/>
              <a:t>Server hardware costs </a:t>
            </a:r>
            <a:r>
              <a:rPr lang="en-US" sz="1800" dirty="0"/>
              <a:t> </a:t>
            </a:r>
            <a:r>
              <a:rPr lang="en-US" sz="1800" dirty="0" smtClean="0"/>
              <a:t>(~45%  of total costs)</a:t>
            </a:r>
          </a:p>
          <a:p>
            <a:pPr marL="0" indent="0">
              <a:buNone/>
            </a:pPr>
            <a:endParaRPr lang="en-US" sz="1800" dirty="0" smtClean="0"/>
          </a:p>
          <a:p>
            <a:r>
              <a:rPr lang="en-US" sz="1800" b="1" dirty="0" smtClean="0"/>
              <a:t>Facility &amp; operations</a:t>
            </a:r>
            <a:r>
              <a:rPr lang="en-US" sz="1800" dirty="0" smtClean="0"/>
              <a:t>  (~25%)</a:t>
            </a:r>
          </a:p>
          <a:p>
            <a:pPr marL="0" indent="0">
              <a:buNone/>
            </a:pPr>
            <a:endParaRPr lang="en-US" sz="1800" b="1" dirty="0" smtClean="0"/>
          </a:p>
          <a:p>
            <a:r>
              <a:rPr lang="en-US" sz="1800" b="1" dirty="0" smtClean="0"/>
              <a:t>Hardware </a:t>
            </a:r>
            <a:r>
              <a:rPr lang="en-US" sz="1800" b="1" dirty="0"/>
              <a:t>labor </a:t>
            </a:r>
            <a:r>
              <a:rPr lang="en-US" sz="1800" b="1" dirty="0" smtClean="0"/>
              <a:t>costs</a:t>
            </a:r>
            <a:r>
              <a:rPr lang="en-US" sz="1800" dirty="0" smtClean="0"/>
              <a:t> </a:t>
            </a:r>
            <a:r>
              <a:rPr lang="en-US" sz="1800" dirty="0"/>
              <a:t>(</a:t>
            </a:r>
            <a:r>
              <a:rPr lang="en-US" sz="1800" dirty="0" smtClean="0"/>
              <a:t>~15%)</a:t>
            </a:r>
          </a:p>
          <a:p>
            <a:pPr marL="0" indent="0">
              <a:buNone/>
            </a:pPr>
            <a:endParaRPr lang="en-US" sz="1800" b="1" dirty="0" smtClean="0"/>
          </a:p>
          <a:p>
            <a:r>
              <a:rPr lang="en-US" sz="1800" b="1" dirty="0" smtClean="0"/>
              <a:t>Power costs</a:t>
            </a:r>
            <a:r>
              <a:rPr lang="en-US" sz="1800" dirty="0" smtClean="0"/>
              <a:t> (~15%)</a:t>
            </a:r>
          </a:p>
        </p:txBody>
      </p:sp>
      <p:sp>
        <p:nvSpPr>
          <p:cNvPr id="13" name="Text Placeholder 12"/>
          <p:cNvSpPr txBox="1">
            <a:spLocks/>
          </p:cNvSpPr>
          <p:nvPr/>
        </p:nvSpPr>
        <p:spPr>
          <a:xfrm>
            <a:off x="4845717" y="1771109"/>
            <a:ext cx="3925996" cy="323081"/>
          </a:xfrm>
          <a:prstGeom prst="rect">
            <a:avLst/>
          </a:prstGeom>
          <a:noFill/>
        </p:spPr>
        <p:txBody>
          <a:bodyPr anchor="b">
            <a:noAutofit/>
          </a:bodyPr>
          <a:lstStyle>
            <a:lvl1pPr>
              <a:buNone/>
              <a:defRPr lang="en-US" sz="1800" b="1" kern="1200" dirty="0" smtClean="0">
                <a:solidFill>
                  <a:schemeClr val="tx1"/>
                </a:solidFill>
                <a:latin typeface="+mn-lt"/>
                <a:ea typeface="+mn-ea"/>
                <a:cs typeface="+mn-cs"/>
              </a:defRPr>
            </a:lvl1pPr>
          </a:lstStyle>
          <a:p>
            <a:pPr>
              <a:spcBef>
                <a:spcPct val="20000"/>
              </a:spcBef>
              <a:defRPr/>
            </a:pPr>
            <a:r>
              <a:rPr sz="1400" dirty="0">
                <a:solidFill>
                  <a:prstClr val="black"/>
                </a:solidFill>
                <a:latin typeface="+mj-lt"/>
              </a:rPr>
              <a:t>ANNUAL TCO/SERVER DECLINES </a:t>
            </a:r>
            <a:r>
              <a:rPr sz="1400" dirty="0" smtClean="0">
                <a:solidFill>
                  <a:prstClr val="black"/>
                </a:solidFill>
                <a:latin typeface="+mj-lt"/>
              </a:rPr>
              <a:t>W/SCALE</a:t>
            </a:r>
            <a:endParaRPr sz="1400" dirty="0">
              <a:solidFill>
                <a:prstClr val="black"/>
              </a:solidFill>
              <a:latin typeface="+mj-lt"/>
            </a:endParaRPr>
          </a:p>
        </p:txBody>
      </p:sp>
      <p:grpSp>
        <p:nvGrpSpPr>
          <p:cNvPr id="14" name="Group 102"/>
          <p:cNvGrpSpPr/>
          <p:nvPr/>
        </p:nvGrpSpPr>
        <p:grpSpPr>
          <a:xfrm>
            <a:off x="4845717" y="1788014"/>
            <a:ext cx="3841083" cy="289271"/>
            <a:chOff x="145699" y="1371600"/>
            <a:chExt cx="3048001" cy="813593"/>
          </a:xfrm>
          <a:noFill/>
        </p:grpSpPr>
        <p:cxnSp>
          <p:nvCxnSpPr>
            <p:cNvPr id="15" name="Straight Connector 14"/>
            <p:cNvCxnSpPr/>
            <p:nvPr/>
          </p:nvCxnSpPr>
          <p:spPr>
            <a:xfrm rot="16200000" flipH="1">
              <a:off x="-250825" y="1774825"/>
              <a:ext cx="806450" cy="0"/>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45699" y="2185193"/>
              <a:ext cx="3048001" cy="0"/>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 name="Text Placeholder 12"/>
          <p:cNvSpPr txBox="1">
            <a:spLocks/>
          </p:cNvSpPr>
          <p:nvPr/>
        </p:nvSpPr>
        <p:spPr>
          <a:xfrm>
            <a:off x="457200" y="1777504"/>
            <a:ext cx="3925996" cy="323081"/>
          </a:xfrm>
          <a:prstGeom prst="rect">
            <a:avLst/>
          </a:prstGeom>
          <a:noFill/>
        </p:spPr>
        <p:txBody>
          <a:bodyPr anchor="b">
            <a:noAutofit/>
          </a:bodyPr>
          <a:lstStyle>
            <a:lvl1pPr>
              <a:buNone/>
              <a:defRPr lang="en-US" sz="1800" b="1" kern="1200" dirty="0" smtClean="0">
                <a:solidFill>
                  <a:schemeClr val="tx1"/>
                </a:solidFill>
                <a:latin typeface="+mn-lt"/>
                <a:ea typeface="+mn-ea"/>
                <a:cs typeface="+mn-cs"/>
              </a:defRPr>
            </a:lvl1pPr>
          </a:lstStyle>
          <a:p>
            <a:pPr>
              <a:spcBef>
                <a:spcPct val="20000"/>
              </a:spcBef>
              <a:defRPr/>
            </a:pPr>
            <a:r>
              <a:rPr sz="1400" dirty="0">
                <a:solidFill>
                  <a:prstClr val="black"/>
                </a:solidFill>
                <a:latin typeface="+mj-lt"/>
              </a:rPr>
              <a:t>MAIN DATA CENTER COST BUCKETS</a:t>
            </a:r>
          </a:p>
        </p:txBody>
      </p:sp>
      <p:grpSp>
        <p:nvGrpSpPr>
          <p:cNvPr id="18" name="Group 102"/>
          <p:cNvGrpSpPr/>
          <p:nvPr/>
        </p:nvGrpSpPr>
        <p:grpSpPr>
          <a:xfrm>
            <a:off x="457200" y="1794409"/>
            <a:ext cx="3746938" cy="289271"/>
            <a:chOff x="145699" y="1371600"/>
            <a:chExt cx="3048001" cy="813593"/>
          </a:xfrm>
          <a:noFill/>
        </p:grpSpPr>
        <p:cxnSp>
          <p:nvCxnSpPr>
            <p:cNvPr id="19" name="Straight Connector 18"/>
            <p:cNvCxnSpPr/>
            <p:nvPr/>
          </p:nvCxnSpPr>
          <p:spPr>
            <a:xfrm rot="16200000" flipH="1">
              <a:off x="-250825" y="1774825"/>
              <a:ext cx="806450" cy="0"/>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45699" y="2185193"/>
              <a:ext cx="3048001" cy="0"/>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5" name="Chart 34"/>
          <p:cNvGraphicFramePr>
            <a:graphicFrameLocks/>
          </p:cNvGraphicFramePr>
          <p:nvPr>
            <p:extLst>
              <p:ext uri="{D42A27DB-BD31-4B8C-83A1-F6EECF244321}">
                <p14:modId xmlns:p14="http://schemas.microsoft.com/office/powerpoint/2010/main" val="1296521329"/>
              </p:ext>
            </p:extLst>
          </p:nvPr>
        </p:nvGraphicFramePr>
        <p:xfrm>
          <a:off x="4341224" y="2480585"/>
          <a:ext cx="4684023" cy="3319530"/>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Arrow Connector 30"/>
          <p:cNvCxnSpPr/>
          <p:nvPr/>
        </p:nvCxnSpPr>
        <p:spPr>
          <a:xfrm rot="21037446">
            <a:off x="6774155" y="2944806"/>
            <a:ext cx="624315" cy="929115"/>
          </a:xfrm>
          <a:prstGeom prst="straightConnector1">
            <a:avLst/>
          </a:prstGeom>
          <a:ln w="19050">
            <a:noFill/>
            <a:tailEnd type="triangle" w="lg" len="med"/>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rot="1853260">
            <a:off x="6629302" y="3099410"/>
            <a:ext cx="1127018" cy="466382"/>
            <a:chOff x="5472734" y="4089333"/>
            <a:chExt cx="1171065" cy="353006"/>
          </a:xfrm>
        </p:grpSpPr>
        <p:sp>
          <p:nvSpPr>
            <p:cNvPr id="33" name="Right Arrow 32"/>
            <p:cNvSpPr/>
            <p:nvPr/>
          </p:nvSpPr>
          <p:spPr>
            <a:xfrm rot="720000">
              <a:off x="5472734" y="4089333"/>
              <a:ext cx="1171065" cy="353006"/>
            </a:xfrm>
            <a:prstGeom prst="rightArrow">
              <a:avLst>
                <a:gd name="adj1" fmla="val 59518"/>
                <a:gd name="adj2" fmla="val 69840"/>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0000"/>
                </a:solidFill>
              </a:endParaRPr>
            </a:p>
          </p:txBody>
        </p:sp>
        <p:sp>
          <p:nvSpPr>
            <p:cNvPr id="34" name="TextBox 33"/>
            <p:cNvSpPr txBox="1"/>
            <p:nvPr/>
          </p:nvSpPr>
          <p:spPr>
            <a:xfrm rot="720672">
              <a:off x="5480639" y="4167758"/>
              <a:ext cx="1090920" cy="186358"/>
            </a:xfrm>
            <a:prstGeom prst="rect">
              <a:avLst/>
            </a:prstGeom>
            <a:noFill/>
          </p:spPr>
          <p:txBody>
            <a:bodyPr wrap="square" lIns="91429" tIns="45715" rIns="91429" bIns="45715" rtlCol="0" anchor="ctr">
              <a:spAutoFit/>
            </a:bodyPr>
            <a:lstStyle/>
            <a:p>
              <a:pPr>
                <a:spcBef>
                  <a:spcPct val="20000"/>
                </a:spcBef>
              </a:pPr>
              <a:r>
                <a:rPr lang="en-US" sz="1000" b="1" dirty="0" smtClean="0">
                  <a:gradFill>
                    <a:gsLst>
                      <a:gs pos="0">
                        <a:srgbClr val="FFFFFF"/>
                      </a:gs>
                      <a:gs pos="80000">
                        <a:srgbClr val="FFFFFF"/>
                      </a:gs>
                    </a:gsLst>
                    <a:lin ang="5400000" scaled="0"/>
                  </a:gradFill>
                  <a:latin typeface="Arial" pitchFamily="34" charset="0"/>
                  <a:cs typeface="Arial" pitchFamily="34" charset="0"/>
                </a:rPr>
                <a:t>47% Savings</a:t>
              </a:r>
              <a:endParaRPr lang="en-US" sz="1000" b="1" dirty="0">
                <a:gradFill>
                  <a:gsLst>
                    <a:gs pos="0">
                      <a:srgbClr val="FFFFFF"/>
                    </a:gs>
                    <a:gs pos="80000">
                      <a:srgbClr val="FFFFFF"/>
                    </a:gs>
                  </a:gsLst>
                  <a:lin ang="5400000" scaled="0"/>
                </a:gradFill>
                <a:latin typeface="Arial" pitchFamily="34" charset="0"/>
                <a:cs typeface="Arial" pitchFamily="34" charset="0"/>
              </a:endParaRPr>
            </a:p>
          </p:txBody>
        </p:sp>
      </p:grpSp>
      <p:sp>
        <p:nvSpPr>
          <p:cNvPr id="21" name="TextBox 20"/>
          <p:cNvSpPr txBox="1"/>
          <p:nvPr/>
        </p:nvSpPr>
        <p:spPr>
          <a:xfrm>
            <a:off x="381000" y="6288852"/>
            <a:ext cx="1231427" cy="261610"/>
          </a:xfrm>
          <a:prstGeom prst="rect">
            <a:avLst/>
          </a:prstGeom>
          <a:noFill/>
        </p:spPr>
        <p:txBody>
          <a:bodyPr wrap="none" rtlCol="0">
            <a:spAutoFit/>
          </a:bodyPr>
          <a:lstStyle/>
          <a:p>
            <a:r>
              <a:rPr lang="en-US" sz="1100" dirty="0" smtClean="0">
                <a:solidFill>
                  <a:prstClr val="black"/>
                </a:solidFill>
              </a:rPr>
              <a:t>Source: Microsoft</a:t>
            </a:r>
            <a:endParaRPr lang="en-US" sz="1100" dirty="0">
              <a:solidFill>
                <a:prstClr val="black"/>
              </a:solidFill>
            </a:endParaRPr>
          </a:p>
        </p:txBody>
      </p:sp>
    </p:spTree>
    <p:extLst>
      <p:ext uri="{BB962C8B-B14F-4D97-AF65-F5344CB8AC3E}">
        <p14:creationId xmlns:p14="http://schemas.microsoft.com/office/powerpoint/2010/main" val="7782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About Us</a:t>
            </a:r>
            <a:endParaRPr lang="en-US"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dirty="0" smtClean="0"/>
              <a:t>Seth</a:t>
            </a:r>
          </a:p>
          <a:p>
            <a:r>
              <a:rPr lang="en-US" sz="2000" dirty="0" smtClean="0"/>
              <a:t>Microsoft Engineering Excellence: Best </a:t>
            </a:r>
            <a:r>
              <a:rPr lang="en-US" sz="2000" dirty="0"/>
              <a:t>practices for </a:t>
            </a:r>
            <a:r>
              <a:rPr lang="en-US" sz="2000" dirty="0" smtClean="0"/>
              <a:t>services and cloud</a:t>
            </a:r>
          </a:p>
          <a:p>
            <a:r>
              <a:rPr lang="en-US" sz="2000" dirty="0" smtClean="0"/>
              <a:t>Bing: Massive, distributed, data processing service</a:t>
            </a:r>
          </a:p>
          <a:p>
            <a:r>
              <a:rPr lang="en-US" sz="2000" dirty="0" smtClean="0"/>
              <a:t>Microsoft </a:t>
            </a:r>
            <a:r>
              <a:rPr lang="en-US" sz="2000" dirty="0" err="1" smtClean="0"/>
              <a:t>ExP</a:t>
            </a:r>
            <a:r>
              <a:rPr lang="en-US" sz="2000" dirty="0" smtClean="0"/>
              <a:t>: Data Driven Decision Making</a:t>
            </a:r>
          </a:p>
          <a:p>
            <a:r>
              <a:rPr lang="en-US" sz="2000" dirty="0" smtClean="0"/>
              <a:t>Amazon.com: Video, Music, and Kindle eBook services</a:t>
            </a:r>
          </a:p>
          <a:p>
            <a:pPr marL="0" indent="0">
              <a:spcBef>
                <a:spcPts val="1200"/>
              </a:spcBef>
              <a:buNone/>
            </a:pPr>
            <a:endParaRPr lang="en-US" dirty="0" smtClean="0"/>
          </a:p>
          <a:p>
            <a:pPr marL="0" indent="0">
              <a:spcBef>
                <a:spcPts val="1200"/>
              </a:spcBef>
              <a:buNone/>
            </a:pPr>
            <a:r>
              <a:rPr lang="en-US" dirty="0" smtClean="0"/>
              <a:t>Ken</a:t>
            </a:r>
          </a:p>
          <a:p>
            <a:r>
              <a:rPr lang="en-US" sz="2000" dirty="0" smtClean="0"/>
              <a:t>Principal Group Program Manager, Bing</a:t>
            </a:r>
          </a:p>
          <a:p>
            <a:r>
              <a:rPr lang="en-US" sz="2000" dirty="0" smtClean="0"/>
              <a:t>Office 2010, MSN, Hosted Exchange</a:t>
            </a:r>
          </a:p>
          <a:p>
            <a:r>
              <a:rPr lang="en-US" sz="2000" dirty="0" smtClean="0"/>
              <a:t>Director of Test Excellence</a:t>
            </a:r>
            <a:endParaRPr lang="en-US" sz="2000" dirty="0"/>
          </a:p>
        </p:txBody>
      </p:sp>
      <p:sp>
        <p:nvSpPr>
          <p:cNvPr id="4" name="Slide Number Placeholder 3"/>
          <p:cNvSpPr>
            <a:spLocks noGrp="1"/>
          </p:cNvSpPr>
          <p:nvPr>
            <p:ph type="sldNum" sz="quarter" idx="12"/>
          </p:nvPr>
        </p:nvSpPr>
        <p:spPr/>
        <p:txBody>
          <a:bodyPr/>
          <a:lstStyle/>
          <a:p>
            <a:fld id="{0E80665F-2521-4C7E-AB43-782584C3C534}" type="slidenum">
              <a:rPr lang="en-US" smtClean="0"/>
              <a:t>2</a:t>
            </a:fld>
            <a:endParaRPr lang="en-US"/>
          </a:p>
        </p:txBody>
      </p:sp>
      <p:pic>
        <p:nvPicPr>
          <p:cNvPr id="5" name="Picture 2" descr="File:Bing logo.sv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0" y="4876800"/>
            <a:ext cx="1886137" cy="939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escription: Description: Description: Description: C:\Users\v-mesekh\Local Cloud\Shared\Active Projects\Microsoft\MSFT-1241 Base Camp Launch Materials\Engineering Excellence BOM\Emails\siglogo.jpg"/>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35366" y="2286000"/>
            <a:ext cx="1536013" cy="990600"/>
          </a:xfrm>
          <a:prstGeom prst="rect">
            <a:avLst/>
          </a:prstGeom>
          <a:noFill/>
          <a:ln>
            <a:noFill/>
          </a:ln>
        </p:spPr>
      </p:pic>
    </p:spTree>
    <p:extLst>
      <p:ext uri="{BB962C8B-B14F-4D97-AF65-F5344CB8AC3E}">
        <p14:creationId xmlns:p14="http://schemas.microsoft.com/office/powerpoint/2010/main" val="279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dirty="0" smtClean="0"/>
              <a:t>3. Disaster Recovery &amp; </a:t>
            </a:r>
            <a:br>
              <a:rPr lang="en-US" dirty="0" smtClean="0"/>
            </a:br>
            <a:r>
              <a:rPr lang="en-US" dirty="0" smtClean="0"/>
              <a:t>4. Fault Tolerance</a:t>
            </a:r>
            <a:endParaRPr lang="en-US" dirty="0"/>
          </a:p>
        </p:txBody>
      </p:sp>
      <p:sp>
        <p:nvSpPr>
          <p:cNvPr id="3" name="Content Placeholder 2"/>
          <p:cNvSpPr>
            <a:spLocks noGrp="1"/>
          </p:cNvSpPr>
          <p:nvPr>
            <p:ph idx="1"/>
          </p:nvPr>
        </p:nvSpPr>
        <p:spPr>
          <a:xfrm>
            <a:off x="457200" y="1371600"/>
            <a:ext cx="8229600" cy="2286000"/>
          </a:xfrm>
        </p:spPr>
        <p:txBody>
          <a:bodyPr/>
          <a:lstStyle/>
          <a:p>
            <a:pPr marL="0" indent="0">
              <a:buNone/>
            </a:pPr>
            <a:r>
              <a:rPr lang="en-US" dirty="0"/>
              <a:t>Service Robustness Enabled </a:t>
            </a:r>
            <a:r>
              <a:rPr lang="en-US" dirty="0" smtClean="0"/>
              <a:t>by The Cloud</a:t>
            </a:r>
          </a:p>
          <a:p>
            <a:pPr marL="457200" indent="-457200"/>
            <a:r>
              <a:rPr lang="en-US" dirty="0" smtClean="0"/>
              <a:t>Multiple</a:t>
            </a:r>
            <a:r>
              <a:rPr lang="en-US" dirty="0"/>
              <a:t>, smaller servers for </a:t>
            </a:r>
            <a:r>
              <a:rPr lang="en-US" b="1" dirty="0"/>
              <a:t>R</a:t>
            </a:r>
            <a:r>
              <a:rPr lang="en-US" b="1" dirty="0" smtClean="0"/>
              <a:t>edundancy</a:t>
            </a:r>
            <a:endParaRPr lang="en-US" b="1" dirty="0"/>
          </a:p>
          <a:p>
            <a:pPr marL="457200" indent="-457200"/>
            <a:r>
              <a:rPr lang="en-US" dirty="0"/>
              <a:t>Handle load spikes via </a:t>
            </a:r>
            <a:r>
              <a:rPr lang="en-US" b="1" dirty="0"/>
              <a:t>Elastic Scalability</a:t>
            </a:r>
          </a:p>
          <a:p>
            <a:pPr marL="457200" indent="-457200"/>
            <a:r>
              <a:rPr lang="en-US" b="1" dirty="0"/>
              <a:t>Backups</a:t>
            </a:r>
            <a:r>
              <a:rPr lang="en-US" dirty="0"/>
              <a:t> leverage </a:t>
            </a:r>
            <a:r>
              <a:rPr lang="en-US" dirty="0" err="1"/>
              <a:t>IaaS</a:t>
            </a:r>
            <a:r>
              <a:rPr lang="en-US" dirty="0"/>
              <a:t> storage</a:t>
            </a:r>
          </a:p>
          <a:p>
            <a:pPr marL="457200" indent="-457200"/>
            <a:r>
              <a:rPr lang="en-US" dirty="0"/>
              <a:t>Use the tools via API – </a:t>
            </a:r>
            <a:r>
              <a:rPr lang="en-US" b="1" dirty="0"/>
              <a:t>Automate </a:t>
            </a:r>
          </a:p>
          <a:p>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20</a:t>
            </a:fld>
            <a:endParaRPr lang="en-US"/>
          </a:p>
        </p:txBody>
      </p:sp>
      <p:pic>
        <p:nvPicPr>
          <p:cNvPr id="2052" name="Picture 1" descr="Description: http://soulpants.files.wordpress.com/2010/06/struck-by-lightn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53000" y="3505200"/>
            <a:ext cx="3962400" cy="3122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4350638"/>
            <a:ext cx="4572000" cy="830997"/>
          </a:xfrm>
          <a:prstGeom prst="rect">
            <a:avLst/>
          </a:prstGeom>
        </p:spPr>
        <p:txBody>
          <a:bodyPr>
            <a:spAutoFit/>
          </a:bodyPr>
          <a:lstStyle/>
          <a:p>
            <a:pPr lvl="0">
              <a:spcBef>
                <a:spcPct val="20000"/>
              </a:spcBef>
            </a:pPr>
            <a:r>
              <a:rPr lang="en-US" sz="2400" dirty="0">
                <a:solidFill>
                  <a:prstClr val="black">
                    <a:lumMod val="65000"/>
                    <a:lumOff val="35000"/>
                  </a:prstClr>
                </a:solidFill>
                <a:latin typeface="Century Gothic"/>
              </a:rPr>
              <a:t>But how about when clouds turn stormy?</a:t>
            </a:r>
          </a:p>
        </p:txBody>
      </p:sp>
    </p:spTree>
    <p:extLst>
      <p:ext uri="{BB962C8B-B14F-4D97-AF65-F5344CB8AC3E}">
        <p14:creationId xmlns:p14="http://schemas.microsoft.com/office/powerpoint/2010/main" val="312187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fontAlgn="t"/>
            <a:r>
              <a:rPr lang="en-US" dirty="0" smtClean="0"/>
              <a:t>5. Ease </a:t>
            </a:r>
            <a:r>
              <a:rPr lang="en-US" dirty="0"/>
              <a:t>of </a:t>
            </a:r>
            <a:r>
              <a:rPr lang="en-US" dirty="0" smtClean="0"/>
              <a:t>management -</a:t>
            </a:r>
            <a:r>
              <a:rPr lang="en-US" dirty="0"/>
              <a:t/>
            </a:r>
            <a:br>
              <a:rPr lang="en-US" dirty="0"/>
            </a:br>
            <a:r>
              <a:rPr lang="en-US" dirty="0"/>
              <a:t>Automation and APIs</a:t>
            </a:r>
          </a:p>
        </p:txBody>
      </p:sp>
      <p:sp>
        <p:nvSpPr>
          <p:cNvPr id="3" name="Content Placeholder 2"/>
          <p:cNvSpPr>
            <a:spLocks noGrp="1"/>
          </p:cNvSpPr>
          <p:nvPr>
            <p:ph idx="1"/>
          </p:nvPr>
        </p:nvSpPr>
        <p:spPr>
          <a:xfrm>
            <a:off x="457200" y="5456237"/>
            <a:ext cx="8229600" cy="1173163"/>
          </a:xfrm>
        </p:spPr>
        <p:txBody>
          <a:bodyPr/>
          <a:lstStyle/>
          <a:p>
            <a:pPr marL="0" indent="0">
              <a:buNone/>
            </a:pPr>
            <a:r>
              <a:rPr lang="en-US" dirty="0" smtClean="0"/>
              <a:t>APIs</a:t>
            </a:r>
          </a:p>
          <a:p>
            <a:pPr lvl="1"/>
            <a:r>
              <a:rPr lang="en-US" dirty="0" smtClean="0"/>
              <a:t>Configure Instances, Load Balancers.. Everything</a:t>
            </a:r>
          </a:p>
          <a:p>
            <a:pPr lvl="1"/>
            <a:r>
              <a:rPr lang="en-US" dirty="0" smtClean="0"/>
              <a:t>Monitor </a:t>
            </a:r>
            <a:r>
              <a:rPr lang="en-US" dirty="0"/>
              <a:t>via Amazon </a:t>
            </a:r>
            <a:r>
              <a:rPr lang="en-US" dirty="0" err="1"/>
              <a:t>CloudWatch</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21</a:t>
            </a:fld>
            <a:endParaRPr lang="en-US"/>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434273"/>
            <a:ext cx="5514975" cy="3234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1524000"/>
            <a:ext cx="4733925" cy="2933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8000" y="1543050"/>
            <a:ext cx="1600200" cy="65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0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New Azure Portal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22</a:t>
            </a:fld>
            <a:endParaRPr lang="en-US"/>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37" y="762000"/>
            <a:ext cx="9077063" cy="597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905000" y="4733925"/>
            <a:ext cx="1600200" cy="381000"/>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77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E80665F-2521-4C7E-AB43-782584C3C534}" type="slidenum">
              <a:rPr lang="en-US" smtClean="0"/>
              <a:t>23</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0" y="228600"/>
            <a:ext cx="9020175"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46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E80665F-2521-4C7E-AB43-782584C3C534}" type="slidenum">
              <a:rPr lang="en-US" smtClean="0"/>
              <a:t>24</a:t>
            </a:fld>
            <a:endParaRPr lang="en-US"/>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8902534" cy="64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11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Manage Azure via REST APIs</a:t>
            </a:r>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pPr marL="0" indent="0">
              <a:buNone/>
            </a:pPr>
            <a:r>
              <a:rPr lang="en-US" dirty="0"/>
              <a:t>Operations on Hosted Services</a:t>
            </a:r>
          </a:p>
          <a:p>
            <a:pPr marL="0" indent="0">
              <a:buNone/>
            </a:pPr>
            <a:r>
              <a:rPr lang="en-US" dirty="0" smtClean="0"/>
              <a:t>Operations </a:t>
            </a:r>
            <a:r>
              <a:rPr lang="en-US" dirty="0"/>
              <a:t>on Storage Accounts</a:t>
            </a:r>
          </a:p>
          <a:p>
            <a:pPr marL="0" indent="0">
              <a:buNone/>
            </a:pPr>
            <a:r>
              <a:rPr lang="en-US" dirty="0" smtClean="0"/>
              <a:t>Operations </a:t>
            </a:r>
            <a:r>
              <a:rPr lang="en-US" dirty="0"/>
              <a:t>on Service Certificates</a:t>
            </a:r>
          </a:p>
          <a:p>
            <a:pPr marL="0" indent="0">
              <a:buNone/>
            </a:pPr>
            <a:r>
              <a:rPr lang="en-US" dirty="0"/>
              <a:t>Operations on Affinity Groups</a:t>
            </a:r>
          </a:p>
          <a:p>
            <a:pPr marL="0" indent="0">
              <a:buNone/>
            </a:pPr>
            <a:r>
              <a:rPr lang="en-US" dirty="0"/>
              <a:t>Operations on Locations</a:t>
            </a:r>
          </a:p>
          <a:p>
            <a:pPr marL="0" indent="0">
              <a:buNone/>
            </a:pPr>
            <a:r>
              <a:rPr lang="en-US" dirty="0"/>
              <a:t>Operations for Tracking Asynchronous Requests</a:t>
            </a:r>
          </a:p>
          <a:p>
            <a:pPr marL="0" indent="0">
              <a:buNone/>
            </a:pPr>
            <a:r>
              <a:rPr lang="en-US" dirty="0"/>
              <a:t>Operations for Retrieving Operating System Information</a:t>
            </a:r>
          </a:p>
          <a:p>
            <a:pPr marL="0" indent="0">
              <a:buNone/>
            </a:pPr>
            <a:r>
              <a:rPr lang="en-US" dirty="0"/>
              <a:t>Operations for Retrieving Subscription History</a:t>
            </a:r>
          </a:p>
          <a:p>
            <a:pPr marL="0" indent="0">
              <a:buNone/>
            </a:pPr>
            <a:r>
              <a:rPr lang="en-US" dirty="0"/>
              <a:t>Operations on Management Certificates</a:t>
            </a:r>
          </a:p>
          <a:p>
            <a:pPr marL="0" indent="0">
              <a:buNone/>
            </a:pPr>
            <a:r>
              <a:rPr lang="en-US" dirty="0"/>
              <a:t>Operations for Traffic Manager</a:t>
            </a:r>
          </a:p>
          <a:p>
            <a:pPr marL="0" indent="0">
              <a:buNone/>
            </a:pPr>
            <a:r>
              <a:rPr lang="en-US" dirty="0"/>
              <a:t>Operations on Virtual Machines</a:t>
            </a:r>
          </a:p>
          <a:p>
            <a:pPr marL="0" indent="0">
              <a:buNone/>
            </a:pPr>
            <a:r>
              <a:rPr lang="en-US" dirty="0"/>
              <a:t>Operations on Virtual Machine Images</a:t>
            </a:r>
          </a:p>
          <a:p>
            <a:pPr marL="0" indent="0">
              <a:buNone/>
            </a:pPr>
            <a:r>
              <a:rPr lang="en-US" dirty="0"/>
              <a:t>Operations on Virtual Machine Disks</a:t>
            </a:r>
          </a:p>
          <a:p>
            <a:pPr marL="0" indent="0">
              <a:buNone/>
            </a:pPr>
            <a:r>
              <a:rPr lang="en-US" dirty="0"/>
              <a:t>Operations on </a:t>
            </a:r>
            <a:r>
              <a:rPr lang="en-US" dirty="0" smtClean="0"/>
              <a:t>Virtual </a:t>
            </a:r>
            <a:r>
              <a:rPr lang="en-US" dirty="0"/>
              <a:t>Networks</a:t>
            </a:r>
          </a:p>
          <a:p>
            <a:pPr marL="0" indent="0">
              <a:buNone/>
            </a:pPr>
            <a:r>
              <a:rPr lang="en-US" dirty="0"/>
              <a:t>Operations on Virtual Network </a:t>
            </a:r>
            <a:r>
              <a:rPr lang="en-US" dirty="0" smtClean="0"/>
              <a:t>Gateways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25</a:t>
            </a:fld>
            <a:endParaRPr lang="en-US"/>
          </a:p>
        </p:txBody>
      </p:sp>
      <p:sp>
        <p:nvSpPr>
          <p:cNvPr id="5" name="Rounded Rectangle 4"/>
          <p:cNvSpPr/>
          <p:nvPr/>
        </p:nvSpPr>
        <p:spPr>
          <a:xfrm>
            <a:off x="2514600" y="1143000"/>
            <a:ext cx="6553200" cy="556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800100" lvl="1" indent="-342900">
              <a:buFont typeface="Arial" pitchFamily="34" charset="0"/>
              <a:buChar char="•"/>
            </a:pPr>
            <a:r>
              <a:rPr lang="en-US" sz="2000" dirty="0">
                <a:solidFill>
                  <a:schemeClr val="tx1">
                    <a:lumMod val="65000"/>
                    <a:lumOff val="35000"/>
                  </a:schemeClr>
                </a:solidFill>
                <a:latin typeface="+mj-lt"/>
              </a:rPr>
              <a:t>List Hosted Services</a:t>
            </a:r>
          </a:p>
          <a:p>
            <a:pPr marL="800100" lvl="1" indent="-342900">
              <a:buFont typeface="Arial" pitchFamily="34" charset="0"/>
              <a:buChar char="•"/>
            </a:pPr>
            <a:r>
              <a:rPr lang="en-US" sz="2000" dirty="0">
                <a:solidFill>
                  <a:schemeClr val="tx1">
                    <a:lumMod val="65000"/>
                    <a:lumOff val="35000"/>
                  </a:schemeClr>
                </a:solidFill>
                <a:latin typeface="+mj-lt"/>
              </a:rPr>
              <a:t>Create Hosted Service</a:t>
            </a:r>
          </a:p>
          <a:p>
            <a:pPr marL="800100" lvl="1" indent="-342900">
              <a:buFont typeface="Arial" pitchFamily="34" charset="0"/>
              <a:buChar char="•"/>
            </a:pPr>
            <a:r>
              <a:rPr lang="en-US" sz="2000" dirty="0">
                <a:solidFill>
                  <a:schemeClr val="tx1">
                    <a:lumMod val="65000"/>
                    <a:lumOff val="35000"/>
                  </a:schemeClr>
                </a:solidFill>
                <a:latin typeface="+mj-lt"/>
              </a:rPr>
              <a:t>Update Hosted Service</a:t>
            </a:r>
          </a:p>
          <a:p>
            <a:pPr marL="800100" lvl="1" indent="-342900">
              <a:buFont typeface="Arial" pitchFamily="34" charset="0"/>
              <a:buChar char="•"/>
            </a:pPr>
            <a:r>
              <a:rPr lang="en-US" sz="2000" dirty="0">
                <a:solidFill>
                  <a:schemeClr val="tx1">
                    <a:lumMod val="65000"/>
                    <a:lumOff val="35000"/>
                  </a:schemeClr>
                </a:solidFill>
                <a:latin typeface="+mj-lt"/>
              </a:rPr>
              <a:t>Delete Hosted Service</a:t>
            </a:r>
          </a:p>
          <a:p>
            <a:pPr marL="800100" lvl="1" indent="-342900">
              <a:buFont typeface="Arial" pitchFamily="34" charset="0"/>
              <a:buChar char="•"/>
            </a:pPr>
            <a:r>
              <a:rPr lang="en-US" sz="2000" dirty="0">
                <a:solidFill>
                  <a:schemeClr val="tx1">
                    <a:lumMod val="65000"/>
                    <a:lumOff val="35000"/>
                  </a:schemeClr>
                </a:solidFill>
                <a:latin typeface="+mj-lt"/>
              </a:rPr>
              <a:t>Get Hosted Service Properties</a:t>
            </a:r>
          </a:p>
          <a:p>
            <a:pPr marL="800100" lvl="1" indent="-342900">
              <a:buFont typeface="Arial" pitchFamily="34" charset="0"/>
              <a:buChar char="•"/>
            </a:pPr>
            <a:r>
              <a:rPr lang="en-US" sz="2000" dirty="0">
                <a:solidFill>
                  <a:schemeClr val="tx1">
                    <a:lumMod val="65000"/>
                    <a:lumOff val="35000"/>
                  </a:schemeClr>
                </a:solidFill>
                <a:latin typeface="+mj-lt"/>
              </a:rPr>
              <a:t>Create Deployment</a:t>
            </a:r>
          </a:p>
          <a:p>
            <a:pPr marL="800100" lvl="1" indent="-342900">
              <a:buFont typeface="Arial" pitchFamily="34" charset="0"/>
              <a:buChar char="•"/>
            </a:pPr>
            <a:r>
              <a:rPr lang="en-US" sz="2000" dirty="0">
                <a:solidFill>
                  <a:schemeClr val="tx1">
                    <a:lumMod val="65000"/>
                    <a:lumOff val="35000"/>
                  </a:schemeClr>
                </a:solidFill>
                <a:latin typeface="+mj-lt"/>
              </a:rPr>
              <a:t>Get Deployment</a:t>
            </a:r>
          </a:p>
          <a:p>
            <a:pPr marL="800100" lvl="1" indent="-342900">
              <a:buFont typeface="Arial" pitchFamily="34" charset="0"/>
              <a:buChar char="•"/>
            </a:pPr>
            <a:r>
              <a:rPr lang="en-US" sz="2000" dirty="0">
                <a:solidFill>
                  <a:schemeClr val="tx1">
                    <a:lumMod val="65000"/>
                    <a:lumOff val="35000"/>
                  </a:schemeClr>
                </a:solidFill>
                <a:latin typeface="+mj-lt"/>
              </a:rPr>
              <a:t>Swap Deployment</a:t>
            </a:r>
          </a:p>
          <a:p>
            <a:pPr marL="800100" lvl="1" indent="-342900">
              <a:buFont typeface="Arial" pitchFamily="34" charset="0"/>
              <a:buChar char="•"/>
            </a:pPr>
            <a:r>
              <a:rPr lang="en-US" sz="2000" dirty="0">
                <a:solidFill>
                  <a:schemeClr val="tx1">
                    <a:lumMod val="65000"/>
                    <a:lumOff val="35000"/>
                  </a:schemeClr>
                </a:solidFill>
                <a:latin typeface="+mj-lt"/>
              </a:rPr>
              <a:t>Delete Deployment</a:t>
            </a:r>
          </a:p>
          <a:p>
            <a:pPr marL="800100" lvl="1" indent="-342900">
              <a:buFont typeface="Arial" pitchFamily="34" charset="0"/>
              <a:buChar char="•"/>
            </a:pPr>
            <a:r>
              <a:rPr lang="en-US" sz="2000" dirty="0">
                <a:solidFill>
                  <a:schemeClr val="tx1">
                    <a:lumMod val="65000"/>
                    <a:lumOff val="35000"/>
                  </a:schemeClr>
                </a:solidFill>
                <a:latin typeface="+mj-lt"/>
              </a:rPr>
              <a:t>Change Deployment Configuration</a:t>
            </a:r>
          </a:p>
          <a:p>
            <a:pPr marL="800100" lvl="1" indent="-342900">
              <a:buFont typeface="Arial" pitchFamily="34" charset="0"/>
              <a:buChar char="•"/>
            </a:pPr>
            <a:r>
              <a:rPr lang="en-US" sz="2000" dirty="0">
                <a:solidFill>
                  <a:schemeClr val="tx1">
                    <a:lumMod val="65000"/>
                    <a:lumOff val="35000"/>
                  </a:schemeClr>
                </a:solidFill>
                <a:latin typeface="+mj-lt"/>
              </a:rPr>
              <a:t>Update Deployment Status</a:t>
            </a:r>
          </a:p>
          <a:p>
            <a:pPr marL="800100" lvl="1" indent="-342900">
              <a:buFont typeface="Arial" pitchFamily="34" charset="0"/>
              <a:buChar char="•"/>
            </a:pPr>
            <a:r>
              <a:rPr lang="en-US" sz="2000" dirty="0">
                <a:solidFill>
                  <a:schemeClr val="tx1">
                    <a:lumMod val="65000"/>
                    <a:lumOff val="35000"/>
                  </a:schemeClr>
                </a:solidFill>
                <a:latin typeface="+mj-lt"/>
              </a:rPr>
              <a:t>Upgrade Deployment</a:t>
            </a:r>
          </a:p>
          <a:p>
            <a:pPr marL="800100" lvl="1" indent="-342900">
              <a:buFont typeface="Arial" pitchFamily="34" charset="0"/>
              <a:buChar char="•"/>
            </a:pPr>
            <a:r>
              <a:rPr lang="en-US" sz="2000" dirty="0">
                <a:solidFill>
                  <a:schemeClr val="tx1">
                    <a:lumMod val="65000"/>
                    <a:lumOff val="35000"/>
                  </a:schemeClr>
                </a:solidFill>
                <a:latin typeface="+mj-lt"/>
              </a:rPr>
              <a:t>Walk Upgrade Domain</a:t>
            </a:r>
          </a:p>
          <a:p>
            <a:pPr marL="800100" lvl="1" indent="-342900">
              <a:buFont typeface="Arial" pitchFamily="34" charset="0"/>
              <a:buChar char="•"/>
            </a:pPr>
            <a:r>
              <a:rPr lang="en-US" sz="2000" dirty="0">
                <a:solidFill>
                  <a:schemeClr val="tx1">
                    <a:lumMod val="65000"/>
                    <a:lumOff val="35000"/>
                  </a:schemeClr>
                </a:solidFill>
                <a:latin typeface="+mj-lt"/>
              </a:rPr>
              <a:t>Reboot Role Instance</a:t>
            </a:r>
          </a:p>
          <a:p>
            <a:pPr marL="800100" lvl="1" indent="-342900">
              <a:buFont typeface="Arial" pitchFamily="34" charset="0"/>
              <a:buChar char="•"/>
            </a:pPr>
            <a:r>
              <a:rPr lang="en-US" sz="2000" dirty="0">
                <a:solidFill>
                  <a:schemeClr val="tx1">
                    <a:lumMod val="65000"/>
                    <a:lumOff val="35000"/>
                  </a:schemeClr>
                </a:solidFill>
                <a:latin typeface="+mj-lt"/>
              </a:rPr>
              <a:t>Reimage Role Instance</a:t>
            </a:r>
          </a:p>
          <a:p>
            <a:pPr marL="800100" lvl="1" indent="-342900">
              <a:buFont typeface="Arial" pitchFamily="34" charset="0"/>
              <a:buChar char="•"/>
            </a:pPr>
            <a:r>
              <a:rPr lang="en-US" sz="2000" dirty="0">
                <a:solidFill>
                  <a:schemeClr val="tx1">
                    <a:lumMod val="65000"/>
                    <a:lumOff val="35000"/>
                  </a:schemeClr>
                </a:solidFill>
                <a:latin typeface="+mj-lt"/>
              </a:rPr>
              <a:t>Rollback Update Or Upgrade</a:t>
            </a:r>
          </a:p>
          <a:p>
            <a:pPr marL="800100" lvl="1" indent="-342900">
              <a:buFont typeface="Arial" pitchFamily="34" charset="0"/>
              <a:buChar char="•"/>
            </a:pPr>
            <a:r>
              <a:rPr lang="en-US" sz="2000" dirty="0">
                <a:solidFill>
                  <a:schemeClr val="tx1">
                    <a:lumMod val="65000"/>
                    <a:lumOff val="35000"/>
                  </a:schemeClr>
                </a:solidFill>
                <a:latin typeface="+mj-lt"/>
              </a:rPr>
              <a:t>Check Hosted Service Name Availability</a:t>
            </a:r>
          </a:p>
          <a:p>
            <a:pPr marL="800100" lvl="1" indent="-342900">
              <a:buFont typeface="Arial" pitchFamily="34" charset="0"/>
              <a:buChar char="•"/>
            </a:pPr>
            <a:r>
              <a:rPr lang="en-US" sz="2000" dirty="0">
                <a:solidFill>
                  <a:schemeClr val="tx1">
                    <a:lumMod val="65000"/>
                    <a:lumOff val="35000"/>
                  </a:schemeClr>
                </a:solidFill>
                <a:latin typeface="+mj-lt"/>
              </a:rPr>
              <a:t>Get Package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685800"/>
            <a:ext cx="1543050" cy="371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67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1" end="1"/>
                                            </p:txEl>
                                          </p:spTgt>
                                        </p:tgtEl>
                                        <p:attrNameLst>
                                          <p:attrName>style.opacity</p:attrName>
                                        </p:attrNameLst>
                                      </p:cBhvr>
                                      <p:to>
                                        <p:strVal val="0.25"/>
                                      </p:to>
                                    </p:set>
                                    <p:animEffect filter="image" prLst="opacity: 0.2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7" end="7"/>
                                            </p:txEl>
                                          </p:spTgt>
                                        </p:tgtEl>
                                        <p:attrNameLst>
                                          <p:attrName>style.opacity</p:attrName>
                                        </p:attrNameLst>
                                      </p:cBhvr>
                                      <p:to>
                                        <p:strVal val="0.25"/>
                                      </p:to>
                                    </p:set>
                                    <p:animEffect filter="image" prLst="opacity: 0.25">
                                      <p:cBhvr rctx="IE">
                                        <p:cTn id="25" dur="indefinite"/>
                                        <p:tgtEl>
                                          <p:spTgt spid="3">
                                            <p:txEl>
                                              <p:pRg st="7" end="7"/>
                                            </p:txEl>
                                          </p:spTgt>
                                        </p:tgtEl>
                                      </p:cBhvr>
                                    </p:animEffect>
                                  </p:childTnLst>
                                </p:cTn>
                              </p:par>
                              <p:par>
                                <p:cTn id="26" presetID="9" presetClass="emph" presetSubtype="0" nodeType="withEffect">
                                  <p:stCondLst>
                                    <p:cond delay="0"/>
                                  </p:stCondLst>
                                  <p:childTnLst>
                                    <p:set>
                                      <p:cBhvr rctx="PPT">
                                        <p:cTn id="27" dur="indefinite"/>
                                        <p:tgtEl>
                                          <p:spTgt spid="3">
                                            <p:txEl>
                                              <p:pRg st="8" end="8"/>
                                            </p:txEl>
                                          </p:spTgt>
                                        </p:tgtEl>
                                        <p:attrNameLst>
                                          <p:attrName>style.opacity</p:attrName>
                                        </p:attrNameLst>
                                      </p:cBhvr>
                                      <p:to>
                                        <p:strVal val="0.25"/>
                                      </p:to>
                                    </p:set>
                                    <p:animEffect filter="image" prLst="opacity: 0.25">
                                      <p:cBhvr rctx="IE">
                                        <p:cTn id="28" dur="indefinite"/>
                                        <p:tgtEl>
                                          <p:spTgt spid="3">
                                            <p:txEl>
                                              <p:pRg st="8" end="8"/>
                                            </p:txEl>
                                          </p:spTgt>
                                        </p:tgtEl>
                                      </p:cBhvr>
                                    </p:animEffect>
                                  </p:childTnLst>
                                </p:cTn>
                              </p:par>
                              <p:par>
                                <p:cTn id="29" presetID="9" presetClass="emph" presetSubtype="0" nodeType="withEffect">
                                  <p:stCondLst>
                                    <p:cond delay="0"/>
                                  </p:stCondLst>
                                  <p:childTnLst>
                                    <p:set>
                                      <p:cBhvr rctx="PPT">
                                        <p:cTn id="30" dur="indefinite"/>
                                        <p:tgtEl>
                                          <p:spTgt spid="3">
                                            <p:txEl>
                                              <p:pRg st="9" end="9"/>
                                            </p:txEl>
                                          </p:spTgt>
                                        </p:tgtEl>
                                        <p:attrNameLst>
                                          <p:attrName>style.opacity</p:attrName>
                                        </p:attrNameLst>
                                      </p:cBhvr>
                                      <p:to>
                                        <p:strVal val="0.25"/>
                                      </p:to>
                                    </p:set>
                                    <p:animEffect filter="image" prLst="opacity: 0.25">
                                      <p:cBhvr rctx="IE">
                                        <p:cTn id="31" dur="indefinite"/>
                                        <p:tgtEl>
                                          <p:spTgt spid="3">
                                            <p:txEl>
                                              <p:pRg st="9" end="9"/>
                                            </p:txEl>
                                          </p:spTgt>
                                        </p:tgtEl>
                                      </p:cBhvr>
                                    </p:animEffect>
                                  </p:childTnLst>
                                </p:cTn>
                              </p:par>
                              <p:par>
                                <p:cTn id="32" presetID="9" presetClass="emph" presetSubtype="0" nodeType="withEffect">
                                  <p:stCondLst>
                                    <p:cond delay="0"/>
                                  </p:stCondLst>
                                  <p:childTnLst>
                                    <p:set>
                                      <p:cBhvr rctx="PPT">
                                        <p:cTn id="33" dur="indefinite"/>
                                        <p:tgtEl>
                                          <p:spTgt spid="3">
                                            <p:txEl>
                                              <p:pRg st="10" end="10"/>
                                            </p:txEl>
                                          </p:spTgt>
                                        </p:tgtEl>
                                        <p:attrNameLst>
                                          <p:attrName>style.opacity</p:attrName>
                                        </p:attrNameLst>
                                      </p:cBhvr>
                                      <p:to>
                                        <p:strVal val="0.25"/>
                                      </p:to>
                                    </p:set>
                                    <p:animEffect filter="image" prLst="opacity: 0.25">
                                      <p:cBhvr rctx="IE">
                                        <p:cTn id="34" dur="indefinite"/>
                                        <p:tgtEl>
                                          <p:spTgt spid="3">
                                            <p:txEl>
                                              <p:pRg st="10" end="10"/>
                                            </p:txEl>
                                          </p:spTgt>
                                        </p:tgtEl>
                                      </p:cBhvr>
                                    </p:animEffect>
                                  </p:childTnLst>
                                </p:cTn>
                              </p:par>
                              <p:par>
                                <p:cTn id="35" presetID="9" presetClass="emph" presetSubtype="0" nodeType="withEffect">
                                  <p:stCondLst>
                                    <p:cond delay="0"/>
                                  </p:stCondLst>
                                  <p:childTnLst>
                                    <p:set>
                                      <p:cBhvr rctx="PPT">
                                        <p:cTn id="36" dur="indefinite"/>
                                        <p:tgtEl>
                                          <p:spTgt spid="3">
                                            <p:txEl>
                                              <p:pRg st="11" end="11"/>
                                            </p:txEl>
                                          </p:spTgt>
                                        </p:tgtEl>
                                        <p:attrNameLst>
                                          <p:attrName>style.opacity</p:attrName>
                                        </p:attrNameLst>
                                      </p:cBhvr>
                                      <p:to>
                                        <p:strVal val="0.25"/>
                                      </p:to>
                                    </p:set>
                                    <p:animEffect filter="image" prLst="opacity: 0.25">
                                      <p:cBhvr rctx="IE">
                                        <p:cTn id="37" dur="indefinite"/>
                                        <p:tgtEl>
                                          <p:spTgt spid="3">
                                            <p:txEl>
                                              <p:pRg st="11" end="11"/>
                                            </p:txEl>
                                          </p:spTgt>
                                        </p:tgtEl>
                                      </p:cBhvr>
                                    </p:animEffect>
                                  </p:childTnLst>
                                </p:cTn>
                              </p:par>
                              <p:par>
                                <p:cTn id="38" presetID="9" presetClass="emph" presetSubtype="0" nodeType="withEffect">
                                  <p:stCondLst>
                                    <p:cond delay="0"/>
                                  </p:stCondLst>
                                  <p:childTnLst>
                                    <p:set>
                                      <p:cBhvr rctx="PPT">
                                        <p:cTn id="39" dur="indefinite"/>
                                        <p:tgtEl>
                                          <p:spTgt spid="3">
                                            <p:txEl>
                                              <p:pRg st="12" end="12"/>
                                            </p:txEl>
                                          </p:spTgt>
                                        </p:tgtEl>
                                        <p:attrNameLst>
                                          <p:attrName>style.opacity</p:attrName>
                                        </p:attrNameLst>
                                      </p:cBhvr>
                                      <p:to>
                                        <p:strVal val="0.25"/>
                                      </p:to>
                                    </p:set>
                                    <p:animEffect filter="image" prLst="opacity: 0.25">
                                      <p:cBhvr rctx="IE">
                                        <p:cTn id="40" dur="indefinite"/>
                                        <p:tgtEl>
                                          <p:spTgt spid="3">
                                            <p:txEl>
                                              <p:pRg st="12" end="12"/>
                                            </p:txEl>
                                          </p:spTgt>
                                        </p:tgtEl>
                                      </p:cBhvr>
                                    </p:animEffect>
                                  </p:childTnLst>
                                </p:cTn>
                              </p:par>
                              <p:par>
                                <p:cTn id="41" presetID="9" presetClass="emph" presetSubtype="0" nodeType="withEffect">
                                  <p:stCondLst>
                                    <p:cond delay="0"/>
                                  </p:stCondLst>
                                  <p:childTnLst>
                                    <p:set>
                                      <p:cBhvr rctx="PPT">
                                        <p:cTn id="42" dur="indefinite"/>
                                        <p:tgtEl>
                                          <p:spTgt spid="3">
                                            <p:txEl>
                                              <p:pRg st="13" end="13"/>
                                            </p:txEl>
                                          </p:spTgt>
                                        </p:tgtEl>
                                        <p:attrNameLst>
                                          <p:attrName>style.opacity</p:attrName>
                                        </p:attrNameLst>
                                      </p:cBhvr>
                                      <p:to>
                                        <p:strVal val="0.25"/>
                                      </p:to>
                                    </p:set>
                                    <p:animEffect filter="image" prLst="opacity: 0.25">
                                      <p:cBhvr rctx="IE">
                                        <p:cTn id="43" dur="indefinite"/>
                                        <p:tgtEl>
                                          <p:spTgt spid="3">
                                            <p:txEl>
                                              <p:pRg st="13" end="13"/>
                                            </p:txEl>
                                          </p:spTgt>
                                        </p:tgtEl>
                                      </p:cBhvr>
                                    </p:animEffect>
                                  </p:childTnLst>
                                </p:cTn>
                              </p:par>
                              <p:par>
                                <p:cTn id="44" presetID="9" presetClass="emph" presetSubtype="0" nodeType="withEffect">
                                  <p:stCondLst>
                                    <p:cond delay="0"/>
                                  </p:stCondLst>
                                  <p:childTnLst>
                                    <p:set>
                                      <p:cBhvr rctx="PPT">
                                        <p:cTn id="45" dur="indefinite"/>
                                        <p:tgtEl>
                                          <p:spTgt spid="3">
                                            <p:txEl>
                                              <p:pRg st="14" end="14"/>
                                            </p:txEl>
                                          </p:spTgt>
                                        </p:tgtEl>
                                        <p:attrNameLst>
                                          <p:attrName>style.opacity</p:attrName>
                                        </p:attrNameLst>
                                      </p:cBhvr>
                                      <p:to>
                                        <p:strVal val="0.25"/>
                                      </p:to>
                                    </p:set>
                                    <p:animEffect filter="image" prLst="opacity: 0.25">
                                      <p:cBhvr rctx="IE">
                                        <p:cTn id="46" dur="indefinite"/>
                                        <p:tgtEl>
                                          <p:spTgt spid="3">
                                            <p:txEl>
                                              <p:pRg st="14" end="1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62000"/>
          </a:xfrm>
        </p:spPr>
        <p:txBody>
          <a:bodyPr/>
          <a:lstStyle/>
          <a:p>
            <a:pPr fontAlgn="t"/>
            <a:r>
              <a:rPr lang="en-US" sz="4000" dirty="0" smtClean="0"/>
              <a:t>6. Rewards </a:t>
            </a:r>
            <a:r>
              <a:rPr lang="en-US" sz="4000" dirty="0"/>
              <a:t>Guaranteed - </a:t>
            </a:r>
            <a:r>
              <a:rPr lang="en-US" sz="4000" dirty="0" smtClean="0"/>
              <a:t>Cloud SLAs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0854658"/>
              </p:ext>
            </p:extLst>
          </p:nvPr>
        </p:nvGraphicFramePr>
        <p:xfrm>
          <a:off x="412642" y="990600"/>
          <a:ext cx="8229600" cy="42164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latin typeface="+mj-lt"/>
                      </a:endParaRPr>
                    </a:p>
                  </a:txBody>
                  <a:tcPr/>
                </a:tc>
                <a:tc>
                  <a:txBody>
                    <a:bodyPr/>
                    <a:lstStyle/>
                    <a:p>
                      <a:r>
                        <a:rPr lang="en-US" dirty="0" smtClean="0">
                          <a:latin typeface="+mj-lt"/>
                        </a:rPr>
                        <a:t>Microsoft</a:t>
                      </a:r>
                      <a:endParaRPr lang="en-US" dirty="0">
                        <a:latin typeface="+mj-lt"/>
                      </a:endParaRPr>
                    </a:p>
                  </a:txBody>
                  <a:tcPr/>
                </a:tc>
                <a:tc>
                  <a:txBody>
                    <a:bodyPr/>
                    <a:lstStyle/>
                    <a:p>
                      <a:r>
                        <a:rPr lang="en-US" dirty="0" smtClean="0">
                          <a:latin typeface="+mj-lt"/>
                        </a:rPr>
                        <a:t>Amazon</a:t>
                      </a:r>
                      <a:endParaRPr lang="en-US" dirty="0">
                        <a:latin typeface="+mj-lt"/>
                      </a:endParaRPr>
                    </a:p>
                  </a:txBody>
                  <a:tcPr/>
                </a:tc>
                <a:tc>
                  <a:txBody>
                    <a:bodyPr/>
                    <a:lstStyle/>
                    <a:p>
                      <a:r>
                        <a:rPr lang="en-US" dirty="0" smtClean="0">
                          <a:latin typeface="+mj-lt"/>
                        </a:rPr>
                        <a:t>Rackspace</a:t>
                      </a:r>
                      <a:endParaRPr lang="en-US" dirty="0">
                        <a:latin typeface="+mj-lt"/>
                      </a:endParaRPr>
                    </a:p>
                  </a:txBody>
                  <a:tcPr/>
                </a:tc>
                <a:tc>
                  <a:txBody>
                    <a:bodyPr/>
                    <a:lstStyle/>
                    <a:p>
                      <a:r>
                        <a:rPr lang="en-US" dirty="0" smtClean="0">
                          <a:latin typeface="+mj-lt"/>
                        </a:rPr>
                        <a:t>Google</a:t>
                      </a:r>
                      <a:endParaRPr lang="en-US" dirty="0">
                        <a:latin typeface="+mj-lt"/>
                      </a:endParaRPr>
                    </a:p>
                  </a:txBody>
                  <a:tcPr/>
                </a:tc>
              </a:tr>
              <a:tr h="370840">
                <a:tc>
                  <a:txBody>
                    <a:bodyPr/>
                    <a:lstStyle/>
                    <a:p>
                      <a:r>
                        <a:rPr lang="en-US" dirty="0" smtClean="0">
                          <a:latin typeface="+mj-lt"/>
                        </a:rPr>
                        <a:t>Service</a:t>
                      </a:r>
                      <a:endParaRPr lang="en-US" dirty="0">
                        <a:latin typeface="+mj-lt"/>
                      </a:endParaRPr>
                    </a:p>
                  </a:txBody>
                  <a:tcPr/>
                </a:tc>
                <a:tc>
                  <a:txBody>
                    <a:bodyPr/>
                    <a:lstStyle/>
                    <a:p>
                      <a:r>
                        <a:rPr lang="en-US" dirty="0" smtClean="0">
                          <a:latin typeface="+mj-lt"/>
                        </a:rPr>
                        <a:t>Azure Compute</a:t>
                      </a:r>
                    </a:p>
                  </a:txBody>
                  <a:tcPr/>
                </a:tc>
                <a:tc>
                  <a:txBody>
                    <a:bodyPr/>
                    <a:lstStyle/>
                    <a:p>
                      <a:r>
                        <a:rPr lang="en-US" dirty="0" smtClean="0">
                          <a:latin typeface="+mj-lt"/>
                        </a:rPr>
                        <a:t>EC2</a:t>
                      </a:r>
                    </a:p>
                  </a:txBody>
                  <a:tcPr/>
                </a:tc>
                <a:tc>
                  <a:txBody>
                    <a:bodyPr/>
                    <a:lstStyle/>
                    <a:p>
                      <a:r>
                        <a:rPr lang="en-US" dirty="0" smtClean="0">
                          <a:latin typeface="+mj-lt"/>
                        </a:rPr>
                        <a:t>Cloud Servers</a:t>
                      </a:r>
                    </a:p>
                  </a:txBody>
                  <a:tcPr/>
                </a:tc>
                <a:tc>
                  <a:txBody>
                    <a:bodyPr/>
                    <a:lstStyle/>
                    <a:p>
                      <a:r>
                        <a:rPr lang="en-US" dirty="0" smtClean="0">
                          <a:latin typeface="+mj-lt"/>
                        </a:rPr>
                        <a:t>Apps for Business</a:t>
                      </a:r>
                      <a:endParaRPr lang="en-US" dirty="0">
                        <a:latin typeface="+mj-lt"/>
                      </a:endParaRPr>
                    </a:p>
                  </a:txBody>
                  <a:tcPr/>
                </a:tc>
              </a:tr>
              <a:tr h="370840">
                <a:tc>
                  <a:txBody>
                    <a:bodyPr/>
                    <a:lstStyle/>
                    <a:p>
                      <a:r>
                        <a:rPr lang="en-US" dirty="0" smtClean="0">
                          <a:latin typeface="+mj-lt"/>
                        </a:rPr>
                        <a:t>SLA</a:t>
                      </a:r>
                      <a:endParaRPr lang="en-US" dirty="0">
                        <a:latin typeface="+mj-lt"/>
                      </a:endParaRPr>
                    </a:p>
                  </a:txBody>
                  <a:tcPr/>
                </a:tc>
                <a:tc>
                  <a:txBody>
                    <a:bodyPr/>
                    <a:lstStyle/>
                    <a:p>
                      <a:r>
                        <a:rPr lang="en-US" dirty="0" smtClean="0">
                          <a:latin typeface="+mj-lt"/>
                        </a:rPr>
                        <a:t>99.9%</a:t>
                      </a:r>
                    </a:p>
                    <a:p>
                      <a:r>
                        <a:rPr lang="en-US" dirty="0" smtClean="0">
                          <a:latin typeface="+mj-lt"/>
                        </a:rPr>
                        <a:t>99.95%</a:t>
                      </a:r>
                      <a:r>
                        <a:rPr lang="en-US" baseline="30000" dirty="0" smtClean="0">
                          <a:latin typeface="+mj-lt"/>
                        </a:rPr>
                        <a:t>1</a:t>
                      </a:r>
                      <a:endParaRPr lang="en-US" baseline="30000" dirty="0">
                        <a:latin typeface="+mj-lt"/>
                      </a:endParaRPr>
                    </a:p>
                  </a:txBody>
                  <a:tcPr/>
                </a:tc>
                <a:tc>
                  <a:txBody>
                    <a:bodyPr/>
                    <a:lstStyle/>
                    <a:p>
                      <a:r>
                        <a:rPr lang="en-US" dirty="0" smtClean="0">
                          <a:latin typeface="+mj-lt"/>
                        </a:rPr>
                        <a:t>99.95%</a:t>
                      </a:r>
                      <a:endParaRPr lang="en-US" dirty="0">
                        <a:latin typeface="+mj-lt"/>
                      </a:endParaRPr>
                    </a:p>
                  </a:txBody>
                  <a:tcPr/>
                </a:tc>
                <a:tc>
                  <a:txBody>
                    <a:bodyPr/>
                    <a:lstStyle/>
                    <a:p>
                      <a:r>
                        <a:rPr lang="en-US" dirty="0" smtClean="0">
                          <a:latin typeface="+mj-lt"/>
                        </a:rPr>
                        <a:t>100%</a:t>
                      </a:r>
                      <a:endParaRPr lang="en-US" dirty="0">
                        <a:latin typeface="+mj-lt"/>
                      </a:endParaRPr>
                    </a:p>
                  </a:txBody>
                  <a:tcPr/>
                </a:tc>
                <a:tc>
                  <a:txBody>
                    <a:bodyPr/>
                    <a:lstStyle/>
                    <a:p>
                      <a:r>
                        <a:rPr lang="en-US" dirty="0" smtClean="0">
                          <a:latin typeface="+mj-lt"/>
                        </a:rPr>
                        <a:t>99.9%</a:t>
                      </a:r>
                      <a:endParaRPr lang="en-US" dirty="0">
                        <a:latin typeface="+mj-lt"/>
                      </a:endParaRPr>
                    </a:p>
                  </a:txBody>
                  <a:tcPr/>
                </a:tc>
              </a:tr>
              <a:tr h="370840">
                <a:tc>
                  <a:txBody>
                    <a:bodyPr/>
                    <a:lstStyle/>
                    <a:p>
                      <a:r>
                        <a:rPr lang="en-US" dirty="0" smtClean="0">
                          <a:latin typeface="+mj-lt"/>
                        </a:rPr>
                        <a:t>Service Credit</a:t>
                      </a:r>
                    </a:p>
                    <a:p>
                      <a:endParaRPr lang="en-US" dirty="0">
                        <a:latin typeface="+mj-lt"/>
                      </a:endParaRPr>
                    </a:p>
                  </a:txBody>
                  <a:tcPr/>
                </a:tc>
                <a:tc>
                  <a:txBody>
                    <a:bodyPr/>
                    <a:lstStyle/>
                    <a:p>
                      <a:r>
                        <a:rPr lang="en-US" baseline="0" dirty="0" smtClean="0">
                          <a:latin typeface="+mj-lt"/>
                        </a:rPr>
                        <a:t>10%-25%</a:t>
                      </a:r>
                    </a:p>
                  </a:txBody>
                  <a:tcPr/>
                </a:tc>
                <a:tc>
                  <a:txBody>
                    <a:bodyPr/>
                    <a:lstStyle/>
                    <a:p>
                      <a:r>
                        <a:rPr lang="en-US" dirty="0" smtClean="0">
                          <a:latin typeface="+mj-lt"/>
                        </a:rPr>
                        <a:t>10%</a:t>
                      </a:r>
                      <a:endParaRPr lang="en-US" dirty="0">
                        <a:latin typeface="+mj-lt"/>
                      </a:endParaRPr>
                    </a:p>
                  </a:txBody>
                  <a:tcPr/>
                </a:tc>
                <a:tc>
                  <a:txBody>
                    <a:bodyPr/>
                    <a:lstStyle/>
                    <a:p>
                      <a:r>
                        <a:rPr lang="en-US" dirty="0" smtClean="0">
                          <a:latin typeface="+mj-lt"/>
                        </a:rPr>
                        <a:t>5%-100%</a:t>
                      </a:r>
                    </a:p>
                    <a:p>
                      <a:endParaRPr lang="en-US" dirty="0">
                        <a:latin typeface="+mj-lt"/>
                      </a:endParaRPr>
                    </a:p>
                  </a:txBody>
                  <a:tcPr/>
                </a:tc>
                <a:tc>
                  <a:txBody>
                    <a:bodyPr/>
                    <a:lstStyle/>
                    <a:p>
                      <a:r>
                        <a:rPr lang="en-US" dirty="0" smtClean="0">
                          <a:latin typeface="+mj-lt"/>
                        </a:rPr>
                        <a:t>3-15 days</a:t>
                      </a:r>
                      <a:endParaRPr lang="en-US" dirty="0">
                        <a:latin typeface="+mj-lt"/>
                      </a:endParaRPr>
                    </a:p>
                  </a:txBody>
                  <a:tcPr/>
                </a:tc>
              </a:tr>
              <a:tr h="370840">
                <a:tc>
                  <a:txBody>
                    <a:bodyPr/>
                    <a:lstStyle/>
                    <a:p>
                      <a:r>
                        <a:rPr lang="en-US" dirty="0" smtClean="0">
                          <a:latin typeface="+mj-lt"/>
                        </a:rPr>
                        <a:t>Storage</a:t>
                      </a:r>
                      <a:endParaRPr lang="en-US" dirty="0">
                        <a:latin typeface="+mj-lt"/>
                      </a:endParaRPr>
                    </a:p>
                  </a:txBody>
                  <a:tcPr/>
                </a:tc>
                <a:tc>
                  <a:txBody>
                    <a:bodyPr/>
                    <a:lstStyle/>
                    <a:p>
                      <a:r>
                        <a:rPr lang="en-US" baseline="0" dirty="0" smtClean="0">
                          <a:latin typeface="+mj-lt"/>
                        </a:rPr>
                        <a:t>Azure Storage</a:t>
                      </a:r>
                    </a:p>
                  </a:txBody>
                  <a:tcPr/>
                </a:tc>
                <a:tc>
                  <a:txBody>
                    <a:bodyPr/>
                    <a:lstStyle/>
                    <a:p>
                      <a:r>
                        <a:rPr lang="en-US" dirty="0" smtClean="0">
                          <a:latin typeface="+mj-lt"/>
                        </a:rPr>
                        <a:t>S3</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Cloud Files</a:t>
                      </a:r>
                    </a:p>
                    <a:p>
                      <a:endParaRPr lang="en-US" dirty="0">
                        <a:latin typeface="+mj-lt"/>
                      </a:endParaRPr>
                    </a:p>
                  </a:txBody>
                  <a:tcPr/>
                </a:tc>
                <a:tc>
                  <a:txBody>
                    <a:bodyPr/>
                    <a:lstStyle/>
                    <a:p>
                      <a:endParaRPr lang="en-US" dirty="0">
                        <a:latin typeface="+mj-lt"/>
                      </a:endParaRPr>
                    </a:p>
                  </a:txBody>
                  <a:tcPr/>
                </a:tc>
              </a:tr>
              <a:tr h="370840">
                <a:tc>
                  <a:txBody>
                    <a:bodyPr/>
                    <a:lstStyle/>
                    <a:p>
                      <a:r>
                        <a:rPr lang="en-US" dirty="0" smtClean="0">
                          <a:latin typeface="+mj-lt"/>
                        </a:rPr>
                        <a:t>SLA</a:t>
                      </a:r>
                      <a:endParaRPr lang="en-US" dirty="0">
                        <a:latin typeface="+mj-lt"/>
                      </a:endParaRPr>
                    </a:p>
                  </a:txBody>
                  <a:tcPr/>
                </a:tc>
                <a:tc>
                  <a:txBody>
                    <a:bodyPr/>
                    <a:lstStyle/>
                    <a:p>
                      <a:r>
                        <a:rPr lang="en-US" baseline="0" dirty="0" smtClean="0">
                          <a:latin typeface="+mj-lt"/>
                        </a:rPr>
                        <a:t>99.9%</a:t>
                      </a:r>
                      <a:endParaRPr lang="en-US" baseline="0" dirty="0">
                        <a:latin typeface="+mj-lt"/>
                      </a:endParaRPr>
                    </a:p>
                  </a:txBody>
                  <a:tcPr/>
                </a:tc>
                <a:tc>
                  <a:txBody>
                    <a:bodyPr/>
                    <a:lstStyle/>
                    <a:p>
                      <a:r>
                        <a:rPr lang="en-US" dirty="0" smtClean="0">
                          <a:latin typeface="+mj-lt"/>
                        </a:rPr>
                        <a:t>99.9%</a:t>
                      </a:r>
                      <a:endParaRPr lang="en-US" dirty="0">
                        <a:latin typeface="+mj-lt"/>
                      </a:endParaRPr>
                    </a:p>
                  </a:txBody>
                  <a:tcPr/>
                </a:tc>
                <a:tc>
                  <a:txBody>
                    <a:bodyPr/>
                    <a:lstStyle/>
                    <a:p>
                      <a:r>
                        <a:rPr lang="en-US" dirty="0" smtClean="0">
                          <a:latin typeface="+mj-lt"/>
                        </a:rPr>
                        <a:t>99.9%</a:t>
                      </a:r>
                      <a:endParaRPr lang="en-US" dirty="0">
                        <a:latin typeface="+mj-lt"/>
                      </a:endParaRPr>
                    </a:p>
                  </a:txBody>
                  <a:tcPr/>
                </a:tc>
                <a:tc>
                  <a:txBody>
                    <a:bodyPr/>
                    <a:lstStyle/>
                    <a:p>
                      <a:endParaRPr lang="en-US" dirty="0">
                        <a:latin typeface="+mj-lt"/>
                      </a:endParaRPr>
                    </a:p>
                  </a:txBody>
                  <a:tcPr/>
                </a:tc>
              </a:tr>
              <a:tr h="370840">
                <a:tc>
                  <a:txBody>
                    <a:bodyPr/>
                    <a:lstStyle/>
                    <a:p>
                      <a:r>
                        <a:rPr lang="en-US" dirty="0" smtClean="0">
                          <a:latin typeface="+mj-lt"/>
                        </a:rPr>
                        <a:t>Service Credit</a:t>
                      </a:r>
                      <a:endParaRPr lang="en-US" dirty="0">
                        <a:latin typeface="+mj-lt"/>
                      </a:endParaRPr>
                    </a:p>
                  </a:txBody>
                  <a:tcPr/>
                </a:tc>
                <a:tc>
                  <a:txBody>
                    <a:bodyPr/>
                    <a:lstStyle/>
                    <a:p>
                      <a:r>
                        <a:rPr lang="en-US" baseline="0" dirty="0" smtClean="0">
                          <a:latin typeface="+mj-lt"/>
                        </a:rPr>
                        <a:t>10%-25%</a:t>
                      </a:r>
                    </a:p>
                    <a:p>
                      <a:endParaRPr lang="en-US" baseline="0" dirty="0">
                        <a:latin typeface="+mj-lt"/>
                      </a:endParaRPr>
                    </a:p>
                  </a:txBody>
                  <a:tcPr/>
                </a:tc>
                <a:tc>
                  <a:txBody>
                    <a:bodyPr/>
                    <a:lstStyle/>
                    <a:p>
                      <a:r>
                        <a:rPr lang="en-US" dirty="0" smtClean="0">
                          <a:latin typeface="+mj-lt"/>
                        </a:rPr>
                        <a:t>10%-25%</a:t>
                      </a:r>
                      <a:endParaRPr lang="en-US" dirty="0">
                        <a:latin typeface="+mj-lt"/>
                      </a:endParaRPr>
                    </a:p>
                  </a:txBody>
                  <a:tcPr/>
                </a:tc>
                <a:tc>
                  <a:txBody>
                    <a:bodyPr/>
                    <a:lstStyle/>
                    <a:p>
                      <a:r>
                        <a:rPr lang="en-US" dirty="0" smtClean="0">
                          <a:latin typeface="+mj-lt"/>
                        </a:rPr>
                        <a:t>10%-100%</a:t>
                      </a:r>
                      <a:endParaRPr lang="en-US" dirty="0">
                        <a:latin typeface="+mj-lt"/>
                      </a:endParaRPr>
                    </a:p>
                  </a:txBody>
                  <a:tcPr/>
                </a:tc>
                <a:tc>
                  <a:txBody>
                    <a:bodyPr/>
                    <a:lstStyle/>
                    <a:p>
                      <a:endParaRPr lang="en-US" dirty="0">
                        <a:latin typeface="+mj-lt"/>
                      </a:endParaRPr>
                    </a:p>
                  </a:txBody>
                  <a:tcP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26</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57200" y="5181600"/>
                <a:ext cx="7619394" cy="1296317"/>
              </a:xfrm>
              <a:prstGeom prst="rect">
                <a:avLst/>
              </a:prstGeom>
              <a:noFill/>
            </p:spPr>
            <p:txBody>
              <a:bodyPr wrap="none" rtlCol="0">
                <a:spAutoFit/>
              </a:bodyPr>
              <a:lstStyle/>
              <a:p>
                <a:pPr marL="342900" indent="-342900">
                  <a:buAutoNum type="arabicPeriod"/>
                </a:pPr>
                <a:r>
                  <a:rPr lang="en-US" sz="1400" dirty="0" smtClean="0">
                    <a:solidFill>
                      <a:schemeClr val="tx1">
                        <a:lumMod val="75000"/>
                        <a:lumOff val="25000"/>
                      </a:schemeClr>
                    </a:solidFill>
                    <a:latin typeface="+mj-lt"/>
                  </a:rPr>
                  <a:t>If two </a:t>
                </a:r>
                <a:r>
                  <a:rPr lang="en-US" sz="1400" dirty="0">
                    <a:solidFill>
                      <a:schemeClr val="tx1">
                        <a:lumMod val="75000"/>
                        <a:lumOff val="25000"/>
                      </a:schemeClr>
                    </a:solidFill>
                    <a:latin typeface="+mj-lt"/>
                  </a:rPr>
                  <a:t>or more role instances in different fault and upgrade </a:t>
                </a:r>
                <a:r>
                  <a:rPr lang="en-US" sz="1400" dirty="0" smtClean="0">
                    <a:solidFill>
                      <a:schemeClr val="tx1">
                        <a:lumMod val="75000"/>
                        <a:lumOff val="25000"/>
                      </a:schemeClr>
                    </a:solidFill>
                    <a:latin typeface="+mj-lt"/>
                  </a:rPr>
                  <a:t>domains    [Cloud SLAs]</a:t>
                </a:r>
              </a:p>
              <a:p>
                <a:pPr marL="342900" indent="-342900">
                  <a:buAutoNum type="arabicPeriod"/>
                </a:pPr>
                <a:endParaRPr lang="en-US" dirty="0">
                  <a:solidFill>
                    <a:schemeClr val="tx1">
                      <a:lumMod val="75000"/>
                      <a:lumOff val="25000"/>
                    </a:schemeClr>
                  </a:solidFill>
                  <a:latin typeface="+mj-lt"/>
                </a:endParaRPr>
              </a:p>
              <a:p>
                <a:r>
                  <a:rPr lang="en-US" dirty="0" smtClean="0">
                    <a:solidFill>
                      <a:schemeClr val="tx1">
                        <a:lumMod val="75000"/>
                        <a:lumOff val="25000"/>
                      </a:schemeClr>
                    </a:solidFill>
                    <a:latin typeface="+mj-lt"/>
                  </a:rPr>
                  <a:t>Example:  Azure Storage Uptime = </a:t>
                </a:r>
                <a14:m>
                  <m:oMath xmlns:m="http://schemas.openxmlformats.org/officeDocument/2006/math">
                    <m:r>
                      <a:rPr lang="en-US" b="0" i="1" smtClean="0">
                        <a:solidFill>
                          <a:schemeClr val="tx1">
                            <a:lumMod val="75000"/>
                            <a:lumOff val="25000"/>
                          </a:schemeClr>
                        </a:solidFill>
                        <a:latin typeface="Cambria Math"/>
                      </a:rPr>
                      <m:t>100%−</m:t>
                    </m:r>
                    <m:f>
                      <m:fPr>
                        <m:ctrlPr>
                          <a:rPr lang="en-US" b="0" i="1" smtClean="0">
                            <a:solidFill>
                              <a:schemeClr val="tx1">
                                <a:lumMod val="75000"/>
                                <a:lumOff val="25000"/>
                              </a:schemeClr>
                            </a:solidFill>
                            <a:latin typeface="Cambria Math"/>
                          </a:rPr>
                        </m:ctrlPr>
                      </m:fPr>
                      <m:num>
                        <m:r>
                          <a:rPr lang="en-US" i="1">
                            <a:solidFill>
                              <a:schemeClr val="tx1">
                                <a:lumMod val="75000"/>
                                <a:lumOff val="25000"/>
                              </a:schemeClr>
                            </a:solidFill>
                            <a:latin typeface="Cambria Math"/>
                          </a:rPr>
                          <m:t>𝐹𝑎𝑖𝑙𝑒𝑑</m:t>
                        </m:r>
                        <m:r>
                          <a:rPr lang="en-US" i="1">
                            <a:solidFill>
                              <a:schemeClr val="tx1">
                                <a:lumMod val="75000"/>
                                <a:lumOff val="25000"/>
                              </a:schemeClr>
                            </a:solidFill>
                            <a:latin typeface="Cambria Math"/>
                          </a:rPr>
                          <m:t> </m:t>
                        </m:r>
                        <m:r>
                          <a:rPr lang="en-US" i="1">
                            <a:solidFill>
                              <a:schemeClr val="tx1">
                                <a:lumMod val="75000"/>
                                <a:lumOff val="25000"/>
                              </a:schemeClr>
                            </a:solidFill>
                            <a:latin typeface="Cambria Math"/>
                          </a:rPr>
                          <m:t>𝑆𝑡𝑜𝑟𝑎𝑔𝑒</m:t>
                        </m:r>
                        <m:r>
                          <a:rPr lang="en-US" i="1">
                            <a:solidFill>
                              <a:schemeClr val="tx1">
                                <a:lumMod val="75000"/>
                                <a:lumOff val="25000"/>
                              </a:schemeClr>
                            </a:solidFill>
                            <a:latin typeface="Cambria Math"/>
                          </a:rPr>
                          <m:t> </m:t>
                        </m:r>
                        <m:r>
                          <a:rPr lang="en-US" i="1">
                            <a:solidFill>
                              <a:schemeClr val="tx1">
                                <a:lumMod val="75000"/>
                                <a:lumOff val="25000"/>
                              </a:schemeClr>
                            </a:solidFill>
                            <a:latin typeface="Cambria Math"/>
                          </a:rPr>
                          <m:t>𝑇𝑟𝑎𝑛𝑠𝑎𝑐𝑡𝑖𝑜𝑛𝑠</m:t>
                        </m:r>
                      </m:num>
                      <m:den>
                        <m:r>
                          <a:rPr lang="en-US" i="1">
                            <a:solidFill>
                              <a:schemeClr val="tx1">
                                <a:lumMod val="75000"/>
                                <a:lumOff val="25000"/>
                              </a:schemeClr>
                            </a:solidFill>
                            <a:latin typeface="Cambria Math"/>
                          </a:rPr>
                          <m:t>𝑇𝑜𝑡𝑎𝑙</m:t>
                        </m:r>
                        <m:r>
                          <a:rPr lang="en-US" i="1">
                            <a:solidFill>
                              <a:schemeClr val="tx1">
                                <a:lumMod val="75000"/>
                                <a:lumOff val="25000"/>
                              </a:schemeClr>
                            </a:solidFill>
                            <a:latin typeface="Cambria Math"/>
                          </a:rPr>
                          <m:t> </m:t>
                        </m:r>
                        <m:r>
                          <a:rPr lang="en-US" i="1">
                            <a:solidFill>
                              <a:schemeClr val="tx1">
                                <a:lumMod val="75000"/>
                                <a:lumOff val="25000"/>
                              </a:schemeClr>
                            </a:solidFill>
                            <a:latin typeface="Cambria Math"/>
                          </a:rPr>
                          <m:t>𝑆𝑡𝑜𝑟𝑎𝑔𝑒</m:t>
                        </m:r>
                        <m:r>
                          <a:rPr lang="en-US" i="1">
                            <a:solidFill>
                              <a:schemeClr val="tx1">
                                <a:lumMod val="75000"/>
                                <a:lumOff val="25000"/>
                              </a:schemeClr>
                            </a:solidFill>
                            <a:latin typeface="Cambria Math"/>
                          </a:rPr>
                          <m:t> </m:t>
                        </m:r>
                        <m:r>
                          <a:rPr lang="en-US" i="1">
                            <a:solidFill>
                              <a:schemeClr val="tx1">
                                <a:lumMod val="75000"/>
                                <a:lumOff val="25000"/>
                              </a:schemeClr>
                            </a:solidFill>
                            <a:latin typeface="Cambria Math"/>
                          </a:rPr>
                          <m:t>𝑇𝑟𝑎𝑛𝑠𝑎𝑐𝑡𝑖𝑜𝑛𝑠</m:t>
                        </m:r>
                      </m:den>
                    </m:f>
                  </m:oMath>
                </a14:m>
                <a:endParaRPr lang="en-US" b="0" dirty="0" smtClean="0">
                  <a:solidFill>
                    <a:schemeClr val="tx1">
                      <a:lumMod val="75000"/>
                      <a:lumOff val="25000"/>
                    </a:schemeClr>
                  </a:solidFill>
                  <a:latin typeface="+mj-lt"/>
                </a:endParaRPr>
              </a:p>
              <a:p>
                <a:pPr marL="285750" indent="-285750">
                  <a:buFont typeface="Arial" pitchFamily="34" charset="0"/>
                  <a:buChar char="•"/>
                </a:pPr>
                <a:r>
                  <a:rPr lang="en-US" dirty="0" smtClean="0">
                    <a:solidFill>
                      <a:schemeClr val="tx1">
                        <a:lumMod val="75000"/>
                        <a:lumOff val="25000"/>
                      </a:schemeClr>
                    </a:solidFill>
                    <a:latin typeface="+mj-lt"/>
                  </a:rPr>
                  <a:t>Failures Transactions includes completed but too slow</a:t>
                </a:r>
                <a:endParaRPr lang="en-US" dirty="0">
                  <a:solidFill>
                    <a:schemeClr val="tx1">
                      <a:lumMod val="75000"/>
                      <a:lumOff val="25000"/>
                    </a:schemeClr>
                  </a:solidFill>
                  <a:latin typeface="+mj-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5181600"/>
                <a:ext cx="7619394" cy="1296317"/>
              </a:xfrm>
              <a:prstGeom prst="rect">
                <a:avLst/>
              </a:prstGeom>
              <a:blipFill rotWithShape="1">
                <a:blip r:embed="rId3"/>
                <a:stretch>
                  <a:fillRect l="-640" t="-469" b="-6103"/>
                </a:stretch>
              </a:blipFill>
            </p:spPr>
            <p:txBody>
              <a:bodyPr/>
              <a:lstStyle/>
              <a:p>
                <a:r>
                  <a:rPr lang="en-US">
                    <a:noFill/>
                  </a:rPr>
                  <a:t> </a:t>
                </a:r>
              </a:p>
            </p:txBody>
          </p:sp>
        </mc:Fallback>
      </mc:AlternateContent>
    </p:spTree>
    <p:extLst>
      <p:ext uri="{BB962C8B-B14F-4D97-AF65-F5344CB8AC3E}">
        <p14:creationId xmlns:p14="http://schemas.microsoft.com/office/powerpoint/2010/main" val="106394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SLAs, What are They Good For?</a:t>
            </a:r>
            <a:endParaRPr lang="en-US" sz="4400" dirty="0"/>
          </a:p>
        </p:txBody>
      </p:sp>
      <p:sp>
        <p:nvSpPr>
          <p:cNvPr id="3" name="Content Placeholder 2"/>
          <p:cNvSpPr>
            <a:spLocks noGrp="1"/>
          </p:cNvSpPr>
          <p:nvPr>
            <p:ph idx="1"/>
          </p:nvPr>
        </p:nvSpPr>
        <p:spPr>
          <a:xfrm>
            <a:off x="457200" y="1219200"/>
            <a:ext cx="8229600" cy="4952999"/>
          </a:xfrm>
        </p:spPr>
        <p:txBody>
          <a:bodyPr>
            <a:normAutofit/>
          </a:bodyPr>
          <a:lstStyle/>
          <a:p>
            <a:r>
              <a:rPr lang="en-US" sz="2800" dirty="0" smtClean="0"/>
              <a:t>Service Credits will likely not compensate for lost business and negative customer impact.</a:t>
            </a:r>
          </a:p>
          <a:p>
            <a:pPr>
              <a:spcBef>
                <a:spcPts val="1200"/>
              </a:spcBef>
            </a:pPr>
            <a:r>
              <a:rPr lang="en-US" sz="2800" dirty="0" smtClean="0"/>
              <a:t>Providers pay out service credits, but the cost in publicity is more.</a:t>
            </a:r>
          </a:p>
          <a:p>
            <a:pPr lvl="1"/>
            <a:r>
              <a:rPr lang="en-US" sz="2000" dirty="0" smtClean="0"/>
              <a:t>The market will reward those that </a:t>
            </a:r>
            <a:r>
              <a:rPr lang="en-US" sz="2000" b="1" dirty="0" smtClean="0"/>
              <a:t>keep their SLAs</a:t>
            </a:r>
          </a:p>
          <a:p>
            <a:pPr lvl="1"/>
            <a:r>
              <a:rPr lang="en-US" sz="2000" dirty="0" smtClean="0"/>
              <a:t>But Enterprise cloud users cannot afford to bet on the wrong provider.</a:t>
            </a:r>
          </a:p>
          <a:p>
            <a:pPr>
              <a:spcBef>
                <a:spcPts val="1200"/>
              </a:spcBef>
            </a:pPr>
            <a:r>
              <a:rPr lang="en-US" sz="2800" dirty="0" smtClean="0"/>
              <a:t>99.9% uptime = 9 </a:t>
            </a:r>
            <a:r>
              <a:rPr lang="en-US" sz="2800" dirty="0" err="1" smtClean="0"/>
              <a:t>hrs</a:t>
            </a:r>
            <a:r>
              <a:rPr lang="en-US" sz="2800" dirty="0" smtClean="0"/>
              <a:t>/</a:t>
            </a:r>
            <a:r>
              <a:rPr lang="en-US" sz="2800" dirty="0" err="1" smtClean="0"/>
              <a:t>yr</a:t>
            </a:r>
            <a:r>
              <a:rPr lang="en-US" sz="2800" dirty="0" smtClean="0"/>
              <a:t> down</a:t>
            </a:r>
          </a:p>
          <a:p>
            <a:pPr>
              <a:spcBef>
                <a:spcPts val="1200"/>
              </a:spcBef>
            </a:pPr>
            <a:r>
              <a:rPr lang="en-US" sz="2800" dirty="0" smtClean="0"/>
              <a:t>Must architect defensively</a:t>
            </a:r>
          </a:p>
          <a:p>
            <a:pPr lvl="1"/>
            <a:r>
              <a:rPr lang="en-US" sz="2000" dirty="0" smtClean="0"/>
              <a:t>More when we get to case studies</a:t>
            </a:r>
          </a:p>
        </p:txBody>
      </p:sp>
      <p:sp>
        <p:nvSpPr>
          <p:cNvPr id="4" name="Slide Number Placeholder 3"/>
          <p:cNvSpPr>
            <a:spLocks noGrp="1"/>
          </p:cNvSpPr>
          <p:nvPr>
            <p:ph type="sldNum" sz="quarter" idx="12"/>
          </p:nvPr>
        </p:nvSpPr>
        <p:spPr/>
        <p:txBody>
          <a:bodyPr/>
          <a:lstStyle/>
          <a:p>
            <a:fld id="{0E80665F-2521-4C7E-AB43-782584C3C534}" type="slidenum">
              <a:rPr lang="en-US" smtClean="0"/>
              <a:t>27</a:t>
            </a:fld>
            <a:endParaRPr lang="en-US"/>
          </a:p>
        </p:txBody>
      </p:sp>
    </p:spTree>
    <p:extLst>
      <p:ext uri="{BB962C8B-B14F-4D97-AF65-F5344CB8AC3E}">
        <p14:creationId xmlns:p14="http://schemas.microsoft.com/office/powerpoint/2010/main" val="266879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rot="10965665">
            <a:off x="4550840" y="1785177"/>
            <a:ext cx="4556051" cy="165052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0"/>
            <a:ext cx="8229600" cy="1371600"/>
          </a:xfrm>
        </p:spPr>
        <p:txBody>
          <a:bodyPr/>
          <a:lstStyle/>
          <a:p>
            <a:pPr fontAlgn="t"/>
            <a:r>
              <a:rPr lang="en-US" dirty="0" smtClean="0"/>
              <a:t>7. Easy Integration - </a:t>
            </a:r>
            <a:r>
              <a:rPr lang="en-US" dirty="0"/>
              <a:t/>
            </a:r>
            <a:br>
              <a:rPr lang="en-US" dirty="0"/>
            </a:br>
            <a:r>
              <a:rPr lang="en-US" dirty="0"/>
              <a:t>Many </a:t>
            </a:r>
            <a:r>
              <a:rPr lang="en-US" dirty="0" smtClean="0"/>
              <a:t>Services, </a:t>
            </a:r>
            <a:r>
              <a:rPr lang="en-US" dirty="0"/>
              <a:t>One </a:t>
            </a:r>
            <a:r>
              <a:rPr lang="en-US" dirty="0" smtClean="0"/>
              <a:t>Provider</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28</a:t>
            </a:fld>
            <a:endParaRPr lang="en-US"/>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1676400"/>
            <a:ext cx="6613451" cy="431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32466"/>
            <a:ext cx="6093352" cy="4996934"/>
          </a:xfrm>
        </p:spPr>
        <p:txBody>
          <a:bodyPr>
            <a:normAutofit lnSpcReduction="10000"/>
          </a:bodyPr>
          <a:lstStyle/>
          <a:p>
            <a:pPr marL="0" indent="0">
              <a:buNone/>
            </a:pPr>
            <a:r>
              <a:rPr lang="en-US" dirty="0" smtClean="0"/>
              <a:t>Your Application, plus: </a:t>
            </a:r>
          </a:p>
          <a:p>
            <a:r>
              <a:rPr lang="en-US" dirty="0" smtClean="0"/>
              <a:t>Storage</a:t>
            </a:r>
          </a:p>
          <a:p>
            <a:r>
              <a:rPr lang="en-US" dirty="0" smtClean="0"/>
              <a:t>Databases</a:t>
            </a:r>
          </a:p>
          <a:p>
            <a:r>
              <a:rPr lang="en-US" dirty="0"/>
              <a:t>W</a:t>
            </a:r>
            <a:r>
              <a:rPr lang="en-US" dirty="0" smtClean="0"/>
              <a:t>eb Servers</a:t>
            </a:r>
          </a:p>
          <a:p>
            <a:r>
              <a:rPr lang="en-US" dirty="0" smtClean="0"/>
              <a:t>CDN</a:t>
            </a:r>
          </a:p>
          <a:p>
            <a:pPr marL="0" indent="0">
              <a:buNone/>
            </a:pPr>
            <a:r>
              <a:rPr lang="en-US" dirty="0" smtClean="0"/>
              <a:t>….all in the Cloud</a:t>
            </a:r>
            <a:endParaRPr lang="en-US" dirty="0"/>
          </a:p>
          <a:p>
            <a:pPr marL="0" indent="0">
              <a:buNone/>
            </a:pPr>
            <a:endParaRPr lang="en-US" dirty="0" smtClean="0"/>
          </a:p>
          <a:p>
            <a:pPr marL="0" indent="0">
              <a:buNone/>
            </a:pPr>
            <a:r>
              <a:rPr lang="en-US" dirty="0"/>
              <a:t>Availability and </a:t>
            </a:r>
            <a:endParaRPr lang="en-US" dirty="0" smtClean="0"/>
          </a:p>
          <a:p>
            <a:pPr marL="0" indent="0">
              <a:buNone/>
            </a:pPr>
            <a:r>
              <a:rPr lang="en-US" dirty="0" smtClean="0"/>
              <a:t>Interoperability </a:t>
            </a:r>
          </a:p>
          <a:p>
            <a:pPr marL="0" indent="0">
              <a:buNone/>
            </a:pPr>
            <a:r>
              <a:rPr lang="en-US" dirty="0" smtClean="0"/>
              <a:t>within </a:t>
            </a:r>
            <a:r>
              <a:rPr lang="en-US" dirty="0"/>
              <a:t>a single </a:t>
            </a:r>
            <a:endParaRPr lang="en-US" dirty="0" smtClean="0"/>
          </a:p>
          <a:p>
            <a:pPr marL="0" indent="0">
              <a:buNone/>
            </a:pPr>
            <a:r>
              <a:rPr lang="en-US" dirty="0" smtClean="0"/>
              <a:t>cloud provider</a:t>
            </a:r>
          </a:p>
          <a:p>
            <a:r>
              <a:rPr lang="en-US" dirty="0" smtClean="0"/>
              <a:t>Simpler </a:t>
            </a:r>
            <a:r>
              <a:rPr lang="en-US" dirty="0"/>
              <a:t>than building </a:t>
            </a:r>
            <a:r>
              <a:rPr lang="en-US" dirty="0" smtClean="0"/>
              <a:t>full </a:t>
            </a:r>
            <a:r>
              <a:rPr lang="en-US" dirty="0"/>
              <a:t>solution.  </a:t>
            </a:r>
          </a:p>
        </p:txBody>
      </p:sp>
      <p:sp>
        <p:nvSpPr>
          <p:cNvPr id="5" name="Rectangle 4"/>
          <p:cNvSpPr/>
          <p:nvPr/>
        </p:nvSpPr>
        <p:spPr>
          <a:xfrm>
            <a:off x="4724400" y="1459468"/>
            <a:ext cx="3195105" cy="369332"/>
          </a:xfrm>
          <a:prstGeom prst="rect">
            <a:avLst/>
          </a:prstGeom>
        </p:spPr>
        <p:txBody>
          <a:bodyPr wrap="none">
            <a:spAutoFit/>
          </a:bodyPr>
          <a:lstStyle/>
          <a:p>
            <a:r>
              <a:rPr lang="en-US" dirty="0" smtClean="0">
                <a:solidFill>
                  <a:schemeClr val="tx1">
                    <a:lumMod val="75000"/>
                    <a:lumOff val="25000"/>
                  </a:schemeClr>
                </a:solidFill>
                <a:latin typeface="+mj-lt"/>
              </a:rPr>
              <a:t>A Video Download Service</a:t>
            </a:r>
            <a:endParaRPr lang="en-US" dirty="0">
              <a:solidFill>
                <a:schemeClr val="tx1">
                  <a:lumMod val="75000"/>
                  <a:lumOff val="25000"/>
                </a:schemeClr>
              </a:solidFill>
              <a:latin typeface="+mj-lt"/>
            </a:endParaRPr>
          </a:p>
        </p:txBody>
      </p:sp>
      <p:sp>
        <p:nvSpPr>
          <p:cNvPr id="7" name="Rounded Rectangle 6"/>
          <p:cNvSpPr/>
          <p:nvPr/>
        </p:nvSpPr>
        <p:spPr>
          <a:xfrm>
            <a:off x="3048000" y="4648200"/>
            <a:ext cx="5562600" cy="1371600"/>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0" y="2883725"/>
            <a:ext cx="5562600" cy="1905000"/>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6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animBg="1"/>
      <p:bldP spid="7" grpId="1"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Getting Into The Cloud</a:t>
            </a:r>
            <a:endParaRPr lang="en-US" dirty="0"/>
          </a:p>
        </p:txBody>
      </p:sp>
      <p:sp>
        <p:nvSpPr>
          <p:cNvPr id="6" name="Text Placeholder 5"/>
          <p:cNvSpPr>
            <a:spLocks noGrp="1"/>
          </p:cNvSpPr>
          <p:nvPr>
            <p:ph type="body" idx="1"/>
          </p:nvPr>
        </p:nvSpPr>
        <p:spPr/>
        <p:txBody>
          <a:bodyPr/>
          <a:lstStyle/>
          <a:p>
            <a:r>
              <a:rPr lang="en-US" dirty="0" smtClean="0"/>
              <a:t>Plan Pick and Execute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29</a:t>
            </a:fld>
            <a:endParaRPr lang="en-US"/>
          </a:p>
        </p:txBody>
      </p:sp>
    </p:spTree>
    <p:extLst>
      <p:ext uri="{BB962C8B-B14F-4D97-AF65-F5344CB8AC3E}">
        <p14:creationId xmlns:p14="http://schemas.microsoft.com/office/powerpoint/2010/main" val="6969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Know?</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a:t>
            </a:fld>
            <a:endParaRPr lang="en-US"/>
          </a:p>
        </p:txBody>
      </p:sp>
      <p:pic>
        <p:nvPicPr>
          <p:cNvPr id="2050" name="Picture 2" descr="C:\Users\seliot\AppData\Local\Microsoft\Windows\Temporary Internet Files\Content.IE5\5DIURBZD\MC900060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7314" y="2114849"/>
            <a:ext cx="3047086" cy="2838151"/>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flipH="1">
            <a:off x="3352800" y="1371600"/>
            <a:ext cx="3123743" cy="1828800"/>
          </a:xfrm>
          <a:prstGeom prst="cloudCallou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ontent Placeholder 2"/>
          <p:cNvSpPr>
            <a:spLocks noGrp="1"/>
          </p:cNvSpPr>
          <p:nvPr>
            <p:ph idx="1"/>
          </p:nvPr>
        </p:nvSpPr>
        <p:spPr>
          <a:xfrm>
            <a:off x="381000" y="1524000"/>
            <a:ext cx="3200400" cy="1828800"/>
          </a:xfrm>
        </p:spPr>
        <p:txBody>
          <a:bodyPr>
            <a:noAutofit/>
          </a:bodyPr>
          <a:lstStyle/>
          <a:p>
            <a:r>
              <a:rPr lang="en-US" dirty="0"/>
              <a:t>J</a:t>
            </a:r>
            <a:r>
              <a:rPr lang="en-US" dirty="0" smtClean="0"/>
              <a:t>ust beginning with cloud?</a:t>
            </a:r>
          </a:p>
          <a:p>
            <a:endParaRPr lang="en-US" dirty="0" smtClean="0"/>
          </a:p>
          <a:p>
            <a:r>
              <a:rPr lang="en-US" dirty="0" smtClean="0"/>
              <a:t>Who has a major project coming up?</a:t>
            </a:r>
          </a:p>
        </p:txBody>
      </p:sp>
      <p:sp>
        <p:nvSpPr>
          <p:cNvPr id="7" name="Content Placeholder 2"/>
          <p:cNvSpPr txBox="1">
            <a:spLocks/>
          </p:cNvSpPr>
          <p:nvPr/>
        </p:nvSpPr>
        <p:spPr>
          <a:xfrm>
            <a:off x="381000" y="4191000"/>
            <a:ext cx="5106314"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t>Who has </a:t>
            </a:r>
            <a:r>
              <a:rPr lang="en-US" dirty="0" smtClean="0"/>
              <a:t>already implemented </a:t>
            </a:r>
            <a:r>
              <a:rPr lang="en-US" dirty="0"/>
              <a:t>a cloud </a:t>
            </a:r>
            <a:r>
              <a:rPr lang="en-US" dirty="0" smtClean="0"/>
              <a:t>service?</a:t>
            </a:r>
          </a:p>
          <a:p>
            <a:endParaRPr lang="en-US" dirty="0" smtClean="0"/>
          </a:p>
          <a:p>
            <a:r>
              <a:rPr lang="en-US" dirty="0" smtClean="0"/>
              <a:t>Anything ever gone wrong?</a:t>
            </a:r>
          </a:p>
        </p:txBody>
      </p:sp>
    </p:spTree>
    <p:extLst>
      <p:ext uri="{BB962C8B-B14F-4D97-AF65-F5344CB8AC3E}">
        <p14:creationId xmlns:p14="http://schemas.microsoft.com/office/powerpoint/2010/main" val="240178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Your Cloud Migration</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30</a:t>
            </a:fld>
            <a:endParaRPr lang="en-US"/>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673" y="1371600"/>
            <a:ext cx="8591550" cy="2293671"/>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57200" y="4114800"/>
            <a:ext cx="8229600" cy="22921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ctr"/>
            <a:r>
              <a:rPr lang="en-US" dirty="0" smtClean="0"/>
              <a:t> </a:t>
            </a:r>
            <a:r>
              <a:rPr lang="en-US" dirty="0" smtClean="0">
                <a:solidFill>
                  <a:schemeClr val="tx1">
                    <a:lumMod val="65000"/>
                    <a:lumOff val="35000"/>
                  </a:schemeClr>
                </a:solidFill>
              </a:rPr>
              <a:t>Model courtesy of Amazon</a:t>
            </a:r>
          </a:p>
          <a:p>
            <a:pPr lvl="1" fontAlgn="ctr"/>
            <a:r>
              <a:rPr lang="en-US" dirty="0" smtClean="0">
                <a:solidFill>
                  <a:schemeClr val="tx1">
                    <a:lumMod val="65000"/>
                    <a:lumOff val="35000"/>
                  </a:schemeClr>
                </a:solidFill>
              </a:rPr>
              <a:t>Six step model</a:t>
            </a:r>
          </a:p>
          <a:p>
            <a:pPr lvl="1" fontAlgn="ctr"/>
            <a:r>
              <a:rPr lang="en-US" dirty="0" smtClean="0">
                <a:solidFill>
                  <a:schemeClr val="tx1">
                    <a:lumMod val="65000"/>
                    <a:lumOff val="35000"/>
                  </a:schemeClr>
                </a:solidFill>
              </a:rPr>
              <a:t>Plan, proof of concept, execution, optimize</a:t>
            </a:r>
          </a:p>
          <a:p>
            <a:pPr fontAlgn="ctr"/>
            <a:r>
              <a:rPr lang="en-US" dirty="0" smtClean="0">
                <a:solidFill>
                  <a:schemeClr val="tx1">
                    <a:lumMod val="65000"/>
                    <a:lumOff val="35000"/>
                  </a:schemeClr>
                </a:solidFill>
              </a:rPr>
              <a:t>Leaping into the Cloud</a:t>
            </a:r>
            <a:r>
              <a:rPr lang="en-US" dirty="0">
                <a:solidFill>
                  <a:schemeClr val="tx1">
                    <a:lumMod val="65000"/>
                    <a:lumOff val="35000"/>
                  </a:schemeClr>
                </a:solidFill>
              </a:rPr>
              <a:t> </a:t>
            </a:r>
            <a:r>
              <a:rPr lang="en-US" dirty="0" smtClean="0">
                <a:solidFill>
                  <a:schemeClr val="tx1">
                    <a:lumMod val="65000"/>
                    <a:lumOff val="35000"/>
                  </a:schemeClr>
                </a:solidFill>
              </a:rPr>
              <a:t>is mostly about planning and execution</a:t>
            </a:r>
          </a:p>
        </p:txBody>
      </p:sp>
      <p:sp>
        <p:nvSpPr>
          <p:cNvPr id="5" name="Rectangle 4"/>
          <p:cNvSpPr/>
          <p:nvPr/>
        </p:nvSpPr>
        <p:spPr>
          <a:xfrm>
            <a:off x="1828800" y="1295400"/>
            <a:ext cx="7111423" cy="2438400"/>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6268483"/>
            <a:ext cx="1560042" cy="276999"/>
          </a:xfrm>
          <a:prstGeom prst="rect">
            <a:avLst/>
          </a:prstGeom>
        </p:spPr>
        <p:txBody>
          <a:bodyPr wrap="none">
            <a:spAutoFit/>
          </a:bodyPr>
          <a:lstStyle/>
          <a:p>
            <a:pPr fontAlgn="b"/>
            <a:r>
              <a:rPr lang="en-US" sz="1200" dirty="0">
                <a:solidFill>
                  <a:schemeClr val="dk1"/>
                </a:solidFill>
                <a:latin typeface="+mj-lt"/>
              </a:rPr>
              <a:t>[AWS Whitepaper]</a:t>
            </a:r>
          </a:p>
        </p:txBody>
      </p:sp>
    </p:spTree>
    <p:extLst>
      <p:ext uri="{BB962C8B-B14F-4D97-AF65-F5344CB8AC3E}">
        <p14:creationId xmlns:p14="http://schemas.microsoft.com/office/powerpoint/2010/main" val="5463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each Application</a:t>
            </a:r>
            <a:endParaRPr lang="en-US" dirty="0"/>
          </a:p>
        </p:txBody>
      </p:sp>
      <p:sp>
        <p:nvSpPr>
          <p:cNvPr id="3" name="Content Placeholder 2"/>
          <p:cNvSpPr>
            <a:spLocks noGrp="1"/>
          </p:cNvSpPr>
          <p:nvPr>
            <p:ph idx="1"/>
          </p:nvPr>
        </p:nvSpPr>
        <p:spPr>
          <a:xfrm>
            <a:off x="457200" y="1066800"/>
            <a:ext cx="8229600" cy="4906963"/>
          </a:xfrm>
        </p:spPr>
        <p:txBody>
          <a:bodyPr/>
          <a:lstStyle/>
          <a:p>
            <a:pPr marL="0" indent="0">
              <a:buNone/>
            </a:pPr>
            <a:r>
              <a:rPr lang="en-US" dirty="0" smtClean="0"/>
              <a:t>The </a:t>
            </a:r>
            <a:r>
              <a:rPr lang="en-US" dirty="0"/>
              <a:t>c</a:t>
            </a:r>
            <a:r>
              <a:rPr lang="en-US" dirty="0" smtClean="0"/>
              <a:t>loud providers </a:t>
            </a:r>
            <a:r>
              <a:rPr lang="en-US" b="1" i="1" dirty="0" smtClean="0"/>
              <a:t>want</a:t>
            </a:r>
            <a:r>
              <a:rPr lang="en-US" dirty="0" smtClean="0"/>
              <a:t> you there</a:t>
            </a:r>
          </a:p>
          <a:p>
            <a:pPr marL="0" indent="0">
              <a:buNone/>
            </a:pPr>
            <a:r>
              <a:rPr lang="en-US" dirty="0" smtClean="0"/>
              <a:t>Microsoft Azure</a:t>
            </a:r>
          </a:p>
          <a:p>
            <a:pPr lvl="1"/>
            <a:r>
              <a:rPr lang="en-US" dirty="0"/>
              <a:t>Microsoft Assessment and Planning (MAP) </a:t>
            </a:r>
            <a:r>
              <a:rPr lang="en-US" dirty="0" smtClean="0"/>
              <a:t>Toolkit      </a:t>
            </a:r>
            <a:r>
              <a:rPr lang="en-US" sz="1200" dirty="0" smtClean="0"/>
              <a:t>[</a:t>
            </a:r>
            <a:r>
              <a:rPr lang="en-US" sz="1200" dirty="0"/>
              <a:t>MAP Toolkit]</a:t>
            </a:r>
          </a:p>
          <a:p>
            <a:pPr lvl="2"/>
            <a:r>
              <a:rPr lang="en-US" dirty="0" smtClean="0"/>
              <a:t>Automatically finds your web apps, web servers and DBs</a:t>
            </a:r>
          </a:p>
          <a:p>
            <a:pPr marL="0" indent="0">
              <a:buNone/>
            </a:pPr>
            <a:r>
              <a:rPr lang="en-US" sz="2000" b="1" dirty="0"/>
              <a:t>Estimates what you need</a:t>
            </a:r>
          </a:p>
          <a:p>
            <a:pPr marL="0" indent="0">
              <a:buNone/>
            </a:pPr>
            <a:r>
              <a:rPr lang="en-US" sz="1600" dirty="0" smtClean="0"/>
              <a:t>Azure compute instances </a:t>
            </a:r>
          </a:p>
          <a:p>
            <a:pPr marL="0" indent="0">
              <a:buNone/>
            </a:pPr>
            <a:r>
              <a:rPr lang="en-US" sz="1600" dirty="0" smtClean="0"/>
              <a:t>SQL Azure DBs</a:t>
            </a:r>
          </a:p>
          <a:p>
            <a:pPr marL="0" indent="0">
              <a:buNone/>
            </a:pPr>
            <a:r>
              <a:rPr lang="en-US" sz="1600" dirty="0" smtClean="0"/>
              <a:t>Bandwidth </a:t>
            </a:r>
          </a:p>
          <a:p>
            <a:pPr marL="0" indent="0">
              <a:buNone/>
            </a:pPr>
            <a:r>
              <a:rPr lang="en-US" sz="1600" dirty="0" smtClean="0"/>
              <a:t>Storage</a:t>
            </a:r>
            <a:endParaRPr lang="en-US" sz="1600" dirty="0"/>
          </a:p>
        </p:txBody>
      </p:sp>
      <p:sp>
        <p:nvSpPr>
          <p:cNvPr id="4" name="Slide Number Placeholder 3"/>
          <p:cNvSpPr>
            <a:spLocks noGrp="1"/>
          </p:cNvSpPr>
          <p:nvPr>
            <p:ph type="sldNum" sz="quarter" idx="12"/>
          </p:nvPr>
        </p:nvSpPr>
        <p:spPr/>
        <p:txBody>
          <a:bodyPr/>
          <a:lstStyle/>
          <a:p>
            <a:fld id="{0E80665F-2521-4C7E-AB43-782584C3C534}" type="slidenum">
              <a:rPr lang="en-US" smtClean="0"/>
              <a:t>31</a:t>
            </a:fld>
            <a:endParaRPr lang="en-US"/>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2646480"/>
            <a:ext cx="4329819" cy="3982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4805" y="3638550"/>
            <a:ext cx="3181995" cy="2990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54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Execute you plan</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32</a:t>
            </a:fld>
            <a:endParaRPr lang="en-US"/>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673" y="1219200"/>
            <a:ext cx="8591550" cy="2293671"/>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57200" y="37338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ctr"/>
            <a:r>
              <a:rPr lang="en-US" dirty="0" smtClean="0">
                <a:solidFill>
                  <a:schemeClr val="tx1">
                    <a:lumMod val="65000"/>
                    <a:lumOff val="35000"/>
                  </a:schemeClr>
                </a:solidFill>
              </a:rPr>
              <a:t>Proof of Concept</a:t>
            </a:r>
          </a:p>
          <a:p>
            <a:pPr lvl="1" fontAlgn="ctr"/>
            <a:r>
              <a:rPr lang="en-US" dirty="0" smtClean="0">
                <a:solidFill>
                  <a:schemeClr val="tx1">
                    <a:lumMod val="65000"/>
                    <a:lumOff val="35000"/>
                  </a:schemeClr>
                </a:solidFill>
              </a:rPr>
              <a:t>Build a trial version in the cloud</a:t>
            </a:r>
          </a:p>
          <a:p>
            <a:pPr lvl="1" fontAlgn="ctr"/>
            <a:r>
              <a:rPr lang="en-US" dirty="0" smtClean="0">
                <a:solidFill>
                  <a:schemeClr val="tx1">
                    <a:lumMod val="65000"/>
                    <a:lumOff val="35000"/>
                  </a:schemeClr>
                </a:solidFill>
              </a:rPr>
              <a:t>Plan for data Migration and App Migration</a:t>
            </a:r>
          </a:p>
          <a:p>
            <a:pPr fontAlgn="ctr"/>
            <a:r>
              <a:rPr lang="en-US" dirty="0" smtClean="0">
                <a:solidFill>
                  <a:schemeClr val="tx1">
                    <a:lumMod val="65000"/>
                    <a:lumOff val="35000"/>
                  </a:schemeClr>
                </a:solidFill>
              </a:rPr>
              <a:t>To do this, you will need to pick a cloud provider</a:t>
            </a:r>
          </a:p>
        </p:txBody>
      </p:sp>
      <p:sp>
        <p:nvSpPr>
          <p:cNvPr id="7" name="Rectangle 6"/>
          <p:cNvSpPr/>
          <p:nvPr/>
        </p:nvSpPr>
        <p:spPr>
          <a:xfrm>
            <a:off x="228600" y="1143000"/>
            <a:ext cx="1600200" cy="2362200"/>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1143000"/>
            <a:ext cx="2971800" cy="2362200"/>
          </a:xfrm>
          <a:prstGeom prst="rect">
            <a:avLst/>
          </a:prstGeom>
          <a:solidFill>
            <a:schemeClr val="bg1">
              <a:lumMod val="85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18692" y="5715000"/>
            <a:ext cx="1560042" cy="276999"/>
          </a:xfrm>
          <a:prstGeom prst="rect">
            <a:avLst/>
          </a:prstGeom>
        </p:spPr>
        <p:txBody>
          <a:bodyPr wrap="none">
            <a:spAutoFit/>
          </a:bodyPr>
          <a:lstStyle/>
          <a:p>
            <a:pPr fontAlgn="b"/>
            <a:r>
              <a:rPr lang="en-US" sz="1200" dirty="0">
                <a:solidFill>
                  <a:schemeClr val="dk1"/>
                </a:solidFill>
                <a:latin typeface="+mj-lt"/>
              </a:rPr>
              <a:t>[AWS Whitepaper]</a:t>
            </a:r>
          </a:p>
        </p:txBody>
      </p:sp>
    </p:spTree>
    <p:extLst>
      <p:ext uri="{BB962C8B-B14F-4D97-AF65-F5344CB8AC3E}">
        <p14:creationId xmlns:p14="http://schemas.microsoft.com/office/powerpoint/2010/main" val="38743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the Services you need</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33</a:t>
            </a:fld>
            <a:endParaRPr lang="en-US"/>
          </a:p>
        </p:txBody>
      </p:sp>
      <p:grpSp>
        <p:nvGrpSpPr>
          <p:cNvPr id="11" name="Group 10"/>
          <p:cNvGrpSpPr/>
          <p:nvPr/>
        </p:nvGrpSpPr>
        <p:grpSpPr>
          <a:xfrm>
            <a:off x="4267200" y="1562258"/>
            <a:ext cx="4800600" cy="647542"/>
            <a:chOff x="231459" y="2746154"/>
            <a:chExt cx="1415145" cy="647542"/>
          </a:xfrm>
        </p:grpSpPr>
        <p:sp>
          <p:nvSpPr>
            <p:cNvPr id="12" name="Rounded Rectangle 11"/>
            <p:cNvSpPr/>
            <p:nvPr/>
          </p:nvSpPr>
          <p:spPr>
            <a:xfrm>
              <a:off x="231459" y="2746154"/>
              <a:ext cx="1415145" cy="6475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250425" y="2765120"/>
              <a:ext cx="1377213" cy="609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b="1" kern="1200" dirty="0" smtClean="0">
                  <a:latin typeface="+mj-lt"/>
                </a:rPr>
                <a:t>Dynamic Pricing Models</a:t>
              </a:r>
              <a:endParaRPr lang="en-US" b="1" kern="1200" dirty="0">
                <a:latin typeface="+mj-lt"/>
              </a:endParaRPr>
            </a:p>
          </p:txBody>
        </p:sp>
      </p:grpSp>
      <p:pic>
        <p:nvPicPr>
          <p:cNvPr id="1028" name="Picture 4" descr="Cloud Computing Cost Models: Long Term Contract, Retail, and Spot Market (Commod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5628" y="2209800"/>
            <a:ext cx="4872172"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505187"/>
            <a:ext cx="3814628" cy="4819413"/>
          </a:xfrm>
        </p:spPr>
        <p:txBody>
          <a:bodyPr>
            <a:normAutofit/>
          </a:bodyPr>
          <a:lstStyle/>
          <a:p>
            <a:r>
              <a:rPr lang="en-US" dirty="0" smtClean="0"/>
              <a:t>Types of Services you need (Window/Linux)</a:t>
            </a:r>
          </a:p>
          <a:p>
            <a:r>
              <a:rPr lang="en-US" sz="2600" dirty="0"/>
              <a:t>Type of Contract</a:t>
            </a:r>
          </a:p>
          <a:p>
            <a:pPr lvl="1"/>
            <a:r>
              <a:rPr lang="en-US" sz="2000" dirty="0"/>
              <a:t>Different pricing</a:t>
            </a:r>
          </a:p>
          <a:p>
            <a:pPr lvl="1"/>
            <a:r>
              <a:rPr lang="en-US" sz="2000" dirty="0"/>
              <a:t>Different </a:t>
            </a:r>
            <a:r>
              <a:rPr lang="en-US" sz="2000" dirty="0" smtClean="0"/>
              <a:t>SLAs</a:t>
            </a:r>
            <a:endParaRPr lang="en-US" dirty="0" smtClean="0"/>
          </a:p>
          <a:p>
            <a:r>
              <a:rPr lang="en-US" dirty="0" smtClean="0"/>
              <a:t>Security Levels</a:t>
            </a:r>
          </a:p>
          <a:p>
            <a:pPr lvl="1"/>
            <a:r>
              <a:rPr lang="en-US" sz="2000" dirty="0" smtClean="0"/>
              <a:t>FISMA  Compliant – Federal Information Security Management Act </a:t>
            </a:r>
            <a:r>
              <a:rPr lang="en-US" sz="1600" dirty="0" smtClean="0"/>
              <a:t>[FISMA, 2002]</a:t>
            </a:r>
          </a:p>
          <a:p>
            <a:pPr lvl="1"/>
            <a:r>
              <a:rPr lang="en-US" sz="2000" dirty="0" smtClean="0"/>
              <a:t>Other Security compliance</a:t>
            </a:r>
          </a:p>
        </p:txBody>
      </p:sp>
    </p:spTree>
    <p:extLst>
      <p:ext uri="{BB962C8B-B14F-4D97-AF65-F5344CB8AC3E}">
        <p14:creationId xmlns:p14="http://schemas.microsoft.com/office/powerpoint/2010/main" val="408808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990600"/>
          </a:xfrm>
        </p:spPr>
        <p:txBody>
          <a:bodyPr/>
          <a:lstStyle/>
          <a:p>
            <a:r>
              <a:rPr lang="en-US" dirty="0"/>
              <a:t>Pick the Right </a:t>
            </a:r>
            <a:r>
              <a:rPr lang="en-US" dirty="0" smtClean="0"/>
              <a:t>Cloud Provider</a:t>
            </a:r>
            <a:endParaRPr lang="en-US" dirty="0"/>
          </a:p>
        </p:txBody>
      </p:sp>
      <p:sp>
        <p:nvSpPr>
          <p:cNvPr id="3" name="Content Placeholder 2"/>
          <p:cNvSpPr>
            <a:spLocks noGrp="1"/>
          </p:cNvSpPr>
          <p:nvPr>
            <p:ph idx="1"/>
          </p:nvPr>
        </p:nvSpPr>
        <p:spPr/>
        <p:txBody>
          <a:bodyPr/>
          <a:lstStyle/>
          <a:p>
            <a:r>
              <a:rPr lang="en-US" dirty="0" smtClean="0"/>
              <a:t>Handy </a:t>
            </a:r>
            <a:r>
              <a:rPr lang="en-US" dirty="0"/>
              <a:t>Cloud Computing Price Comparison Engines </a:t>
            </a:r>
            <a:r>
              <a:rPr lang="en-US" sz="1400" dirty="0"/>
              <a:t>[Cloud Tweaks, </a:t>
            </a:r>
            <a:r>
              <a:rPr lang="en-US" sz="1400" dirty="0" smtClean="0"/>
              <a:t>2011</a:t>
            </a:r>
            <a:r>
              <a:rPr lang="en-US" sz="1400" dirty="0"/>
              <a:t>] </a:t>
            </a:r>
            <a:endParaRPr lang="en-US" sz="1400" dirty="0" smtClean="0"/>
          </a:p>
          <a:p>
            <a:endParaRPr lang="en-US" dirty="0" smtClean="0"/>
          </a:p>
          <a:p>
            <a:pPr marL="457200" indent="-457200">
              <a:buFont typeface="+mj-lt"/>
              <a:buAutoNum type="arabicPeriod"/>
            </a:pPr>
            <a:r>
              <a:rPr lang="en-US" dirty="0" smtClean="0"/>
              <a:t>FindTheBest.com</a:t>
            </a:r>
          </a:p>
          <a:p>
            <a:pPr marL="457200" indent="-457200">
              <a:buFont typeface="+mj-lt"/>
              <a:buAutoNum type="arabicPeriod"/>
            </a:pPr>
            <a:endParaRPr lang="en-US" dirty="0"/>
          </a:p>
          <a:p>
            <a:pPr marL="457200" indent="-457200">
              <a:buFont typeface="+mj-lt"/>
              <a:buAutoNum type="arabicPeriod"/>
            </a:pPr>
            <a:r>
              <a:rPr lang="en-US" dirty="0" smtClean="0"/>
              <a:t> ServDex.com</a:t>
            </a:r>
          </a:p>
          <a:p>
            <a:pPr marL="457200" indent="-457200">
              <a:buFont typeface="+mj-lt"/>
              <a:buAutoNum type="arabicPeriod"/>
            </a:pPr>
            <a:endParaRPr lang="en-US" dirty="0"/>
          </a:p>
          <a:p>
            <a:pPr marL="457200" indent="-457200">
              <a:buFont typeface="+mj-lt"/>
              <a:buAutoNum type="arabicPeriod"/>
            </a:pPr>
            <a:r>
              <a:rPr lang="en-US" dirty="0" smtClean="0"/>
              <a:t>CloudSurfing.com</a:t>
            </a:r>
          </a:p>
          <a:p>
            <a:pPr marL="0" indent="0">
              <a:buNone/>
            </a:pPr>
            <a:endParaRPr lang="en-US" dirty="0" smtClean="0"/>
          </a:p>
          <a:p>
            <a:pPr marL="457200" indent="-457200">
              <a:buFont typeface="+mj-lt"/>
              <a:buAutoNum type="arabicPeriod" startAt="4"/>
            </a:pPr>
            <a:r>
              <a:rPr lang="en-US" dirty="0" smtClean="0"/>
              <a:t>Cloudarade.com</a:t>
            </a:r>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34</a:t>
            </a:fld>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3232" y="2057400"/>
            <a:ext cx="4368368" cy="2209800"/>
          </a:xfrm>
          <a:prstGeom prst="rect">
            <a:avLst/>
          </a:prstGeom>
          <a:ln w="15875" cap="sq">
            <a:solidFill>
              <a:srgbClr val="000000">
                <a:alpha val="50000"/>
              </a:srgbClr>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descr="C:\Users\kenj\Pictures\CloudResearch\cloud-surf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3267703"/>
            <a:ext cx="3581400" cy="2599697"/>
          </a:xfrm>
          <a:prstGeom prst="rect">
            <a:avLst/>
          </a:prstGeom>
          <a:ln w="15875" cap="sq">
            <a:solidFill>
              <a:srgbClr val="000000">
                <a:alpha val="50000"/>
              </a:srgbClr>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3" name="Picture 5" descr="C:\Users\kenj\Pictures\CloudResearch\servdex-clou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2414" y="3657600"/>
            <a:ext cx="3715386" cy="2405673"/>
          </a:xfrm>
          <a:prstGeom prst="rect">
            <a:avLst/>
          </a:prstGeom>
          <a:ln w="15875" cap="sq">
            <a:solidFill>
              <a:srgbClr val="000000">
                <a:alpha val="50000"/>
              </a:srgbClr>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63861" y="4355926"/>
            <a:ext cx="3208539" cy="2425874"/>
          </a:xfrm>
          <a:prstGeom prst="rect">
            <a:avLst/>
          </a:prstGeom>
          <a:ln w="15875" cap="sq">
            <a:solidFill>
              <a:srgbClr val="000000">
                <a:alpha val="50000"/>
              </a:srgbClr>
            </a:solidFill>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953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1000"/>
                                        <p:tgtEl>
                                          <p:spTgt spid="2053"/>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5 Amazing Cloud Case Studies</a:t>
            </a:r>
            <a:endParaRPr lang="en-US" dirty="0"/>
          </a:p>
        </p:txBody>
      </p:sp>
      <p:sp>
        <p:nvSpPr>
          <p:cNvPr id="6" name="Text Placeholder 5"/>
          <p:cNvSpPr>
            <a:spLocks noGrp="1"/>
          </p:cNvSpPr>
          <p:nvPr>
            <p:ph type="body" idx="1"/>
          </p:nvPr>
        </p:nvSpPr>
        <p:spPr>
          <a:xfrm>
            <a:off x="609600" y="4114800"/>
            <a:ext cx="7772400" cy="1131887"/>
          </a:xfrm>
        </p:spPr>
        <p:txBody>
          <a:bodyPr/>
          <a:lstStyle/>
          <a:p>
            <a:pPr lvl="1" algn="ctr"/>
            <a:r>
              <a:rPr lang="en-US" dirty="0">
                <a:solidFill>
                  <a:schemeClr val="tx1">
                    <a:lumMod val="65000"/>
                    <a:lumOff val="35000"/>
                  </a:schemeClr>
                </a:solidFill>
              </a:rPr>
              <a:t>Rewards, Risks &amp; Mitigations</a:t>
            </a:r>
          </a:p>
        </p:txBody>
      </p:sp>
      <p:sp>
        <p:nvSpPr>
          <p:cNvPr id="4" name="Slide Number Placeholder 3"/>
          <p:cNvSpPr>
            <a:spLocks noGrp="1"/>
          </p:cNvSpPr>
          <p:nvPr>
            <p:ph type="sldNum" sz="quarter" idx="12"/>
          </p:nvPr>
        </p:nvSpPr>
        <p:spPr/>
        <p:txBody>
          <a:bodyPr/>
          <a:lstStyle/>
          <a:p>
            <a:fld id="{0E80665F-2521-4C7E-AB43-782584C3C534}" type="slidenum">
              <a:rPr lang="en-US" smtClean="0"/>
              <a:t>35</a:t>
            </a:fld>
            <a:endParaRPr lang="en-US"/>
          </a:p>
        </p:txBody>
      </p:sp>
    </p:spTree>
    <p:extLst>
      <p:ext uri="{BB962C8B-B14F-4D97-AF65-F5344CB8AC3E}">
        <p14:creationId xmlns:p14="http://schemas.microsoft.com/office/powerpoint/2010/main" val="41289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36</a:t>
            </a:fld>
            <a:endParaRPr lang="en-US"/>
          </a:p>
        </p:txBody>
      </p:sp>
      <p:graphicFrame>
        <p:nvGraphicFramePr>
          <p:cNvPr id="5" name="Diagram 4"/>
          <p:cNvGraphicFramePr/>
          <p:nvPr>
            <p:extLst>
              <p:ext uri="{D42A27DB-BD31-4B8C-83A1-F6EECF244321}">
                <p14:modId xmlns:p14="http://schemas.microsoft.com/office/powerpoint/2010/main" val="781054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16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37</a:t>
            </a:fld>
            <a:endParaRPr lang="en-US"/>
          </a:p>
        </p:txBody>
      </p:sp>
      <p:graphicFrame>
        <p:nvGraphicFramePr>
          <p:cNvPr id="5" name="Diagram 4"/>
          <p:cNvGraphicFramePr/>
          <p:nvPr>
            <p:extLst>
              <p:ext uri="{D42A27DB-BD31-4B8C-83A1-F6EECF244321}">
                <p14:modId xmlns:p14="http://schemas.microsoft.com/office/powerpoint/2010/main" val="79505963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1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38</a:t>
            </a:fld>
            <a:endParaRPr lang="en-US"/>
          </a:p>
        </p:txBody>
      </p:sp>
      <p:graphicFrame>
        <p:nvGraphicFramePr>
          <p:cNvPr id="5" name="Diagram 4"/>
          <p:cNvGraphicFramePr/>
          <p:nvPr>
            <p:extLst>
              <p:ext uri="{D42A27DB-BD31-4B8C-83A1-F6EECF244321}">
                <p14:modId xmlns:p14="http://schemas.microsoft.com/office/powerpoint/2010/main" val="23232888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9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39</a:t>
            </a:fld>
            <a:endParaRPr lang="en-US"/>
          </a:p>
        </p:txBody>
      </p:sp>
      <p:graphicFrame>
        <p:nvGraphicFramePr>
          <p:cNvPr id="5" name="Diagram 4"/>
          <p:cNvGraphicFramePr/>
          <p:nvPr>
            <p:extLst>
              <p:ext uri="{D42A27DB-BD31-4B8C-83A1-F6EECF244321}">
                <p14:modId xmlns:p14="http://schemas.microsoft.com/office/powerpoint/2010/main" val="40098978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9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Introduction</a:t>
            </a:r>
            <a:endParaRPr lang="en-US" dirty="0"/>
          </a:p>
        </p:txBody>
      </p:sp>
      <p:sp>
        <p:nvSpPr>
          <p:cNvPr id="3" name="Content Placeholder 2"/>
          <p:cNvSpPr>
            <a:spLocks noGrp="1"/>
          </p:cNvSpPr>
          <p:nvPr>
            <p:ph idx="1"/>
          </p:nvPr>
        </p:nvSpPr>
        <p:spPr>
          <a:xfrm>
            <a:off x="524540" y="1371600"/>
            <a:ext cx="8229600" cy="3505199"/>
          </a:xfrm>
        </p:spPr>
        <p:txBody>
          <a:bodyPr>
            <a:normAutofit/>
          </a:bodyPr>
          <a:lstStyle/>
          <a:p>
            <a:pPr>
              <a:spcBef>
                <a:spcPts val="1200"/>
              </a:spcBef>
              <a:spcAft>
                <a:spcPts val="600"/>
              </a:spcAft>
            </a:pPr>
            <a:r>
              <a:rPr lang="en-US" dirty="0" smtClean="0"/>
              <a:t>About Clouds</a:t>
            </a:r>
          </a:p>
          <a:p>
            <a:pPr>
              <a:spcBef>
                <a:spcPts val="1200"/>
              </a:spcBef>
              <a:spcAft>
                <a:spcPts val="600"/>
              </a:spcAft>
            </a:pPr>
            <a:r>
              <a:rPr lang="en-US" dirty="0" smtClean="0"/>
              <a:t>Cloud Rewards</a:t>
            </a:r>
          </a:p>
          <a:p>
            <a:pPr>
              <a:spcBef>
                <a:spcPts val="1200"/>
              </a:spcBef>
              <a:spcAft>
                <a:spcPts val="600"/>
              </a:spcAft>
            </a:pPr>
            <a:r>
              <a:rPr lang="en-US" dirty="0" smtClean="0"/>
              <a:t>Getting Into The Cloud</a:t>
            </a:r>
          </a:p>
          <a:p>
            <a:pPr>
              <a:spcBef>
                <a:spcPts val="1200"/>
              </a:spcBef>
              <a:spcAft>
                <a:spcPts val="600"/>
              </a:spcAft>
            </a:pPr>
            <a:r>
              <a:rPr lang="en-US" dirty="0"/>
              <a:t>5 Amazing Cloud Case </a:t>
            </a:r>
            <a:r>
              <a:rPr lang="en-US" dirty="0" smtClean="0"/>
              <a:t>Studies</a:t>
            </a:r>
          </a:p>
          <a:p>
            <a:pPr lvl="1">
              <a:spcBef>
                <a:spcPts val="0"/>
              </a:spcBef>
              <a:spcAft>
                <a:spcPts val="600"/>
              </a:spcAft>
            </a:pPr>
            <a:r>
              <a:rPr lang="en-US" dirty="0" smtClean="0"/>
              <a:t>Rewards, Risks</a:t>
            </a:r>
            <a:r>
              <a:rPr lang="en-US" dirty="0"/>
              <a:t> </a:t>
            </a:r>
            <a:r>
              <a:rPr lang="en-US" dirty="0" smtClean="0"/>
              <a:t>&amp; Mitigations</a:t>
            </a:r>
          </a:p>
          <a:p>
            <a:pPr>
              <a:spcBef>
                <a:spcPts val="1200"/>
              </a:spcBef>
              <a:spcAft>
                <a:spcPts val="600"/>
              </a:spcAft>
            </a:pPr>
            <a:r>
              <a:rPr lang="en-US" dirty="0" smtClean="0"/>
              <a:t>Testing in The Cloud</a:t>
            </a:r>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a:t>
            </a:fld>
            <a:endParaRPr lang="en-US"/>
          </a:p>
        </p:txBody>
      </p:sp>
      <p:sp>
        <p:nvSpPr>
          <p:cNvPr id="5" name="Content Placeholder 2"/>
          <p:cNvSpPr txBox="1">
            <a:spLocks/>
          </p:cNvSpPr>
          <p:nvPr/>
        </p:nvSpPr>
        <p:spPr>
          <a:xfrm>
            <a:off x="533400" y="57912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600" dirty="0" smtClean="0"/>
              <a:t>The latest version of this slide deck can be found at:</a:t>
            </a:r>
          </a:p>
          <a:p>
            <a:pPr marL="0" indent="0">
              <a:buNone/>
            </a:pPr>
            <a:r>
              <a:rPr lang="en-US" sz="1600" dirty="0">
                <a:hlinkClick r:id="rId2"/>
              </a:rPr>
              <a:t>http://</a:t>
            </a:r>
            <a:r>
              <a:rPr lang="en-US" sz="1600" dirty="0" smtClean="0">
                <a:hlinkClick r:id="rId2"/>
              </a:rPr>
              <a:t>www.setheliot.com/blog/bsc-west-2012/</a:t>
            </a:r>
            <a:r>
              <a:rPr lang="en-US" sz="1600" dirty="0" smtClean="0"/>
              <a:t> </a:t>
            </a:r>
            <a:endParaRPr lang="en-US" sz="1600" dirty="0"/>
          </a:p>
        </p:txBody>
      </p:sp>
      <p:pic>
        <p:nvPicPr>
          <p:cNvPr id="2052" name="Picture 4" descr="C:\Users\seliot\AppData\Local\Microsoft\Windows\Temporary Internet Files\Content.IE5\S08V4KFT\MP90043132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6951" y="1219200"/>
            <a:ext cx="3308449"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809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705600" cy="1447800"/>
          </a:xfrm>
        </p:spPr>
        <p:txBody>
          <a:bodyPr/>
          <a:lstStyle/>
          <a:p>
            <a:r>
              <a:rPr lang="en-US" dirty="0" smtClean="0"/>
              <a:t>Amazon.com Elasticity and Cost Savings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40</a:t>
            </a:fld>
            <a:endParaRPr lang="en-US"/>
          </a:p>
        </p:txBody>
      </p:sp>
      <p:graphicFrame>
        <p:nvGraphicFramePr>
          <p:cNvPr id="5" name="Diagram 4"/>
          <p:cNvGraphicFramePr/>
          <p:nvPr>
            <p:extLst>
              <p:ext uri="{D42A27DB-BD31-4B8C-83A1-F6EECF244321}">
                <p14:modId xmlns:p14="http://schemas.microsoft.com/office/powerpoint/2010/main" val="838210172"/>
              </p:ext>
            </p:extLst>
          </p:nvPr>
        </p:nvGraphicFramePr>
        <p:xfrm>
          <a:off x="152400" y="152400"/>
          <a:ext cx="2819400" cy="209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81200" y="2209800"/>
            <a:ext cx="5762625" cy="4136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24600" y="6380791"/>
            <a:ext cx="1422184" cy="307777"/>
          </a:xfrm>
          <a:prstGeom prst="rect">
            <a:avLst/>
          </a:prstGeom>
        </p:spPr>
        <p:txBody>
          <a:bodyPr wrap="none">
            <a:spAutoFit/>
          </a:bodyPr>
          <a:lstStyle/>
          <a:p>
            <a:pPr>
              <a:defRPr/>
            </a:pPr>
            <a:r>
              <a:rPr lang="en-US" sz="1400" dirty="0">
                <a:latin typeface="+mj-lt"/>
              </a:rPr>
              <a:t>[Jenkins, 2011]</a:t>
            </a:r>
          </a:p>
        </p:txBody>
      </p:sp>
    </p:spTree>
    <p:extLst>
      <p:ext uri="{BB962C8B-B14F-4D97-AF65-F5344CB8AC3E}">
        <p14:creationId xmlns:p14="http://schemas.microsoft.com/office/powerpoint/2010/main" val="19125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7010400" cy="990600"/>
          </a:xfrm>
        </p:spPr>
        <p:txBody>
          <a:bodyPr/>
          <a:lstStyle/>
          <a:p>
            <a:r>
              <a:rPr lang="en-US" dirty="0" smtClean="0"/>
              <a:t>Website Traffic is Spikey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41</a:t>
            </a:fld>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282700"/>
            <a:ext cx="7423571"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3948370496"/>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22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Buffer</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42</a:t>
            </a:fld>
            <a:endParaRPr lang="en-U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706" y="1304925"/>
            <a:ext cx="7576294"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2480929280"/>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011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0100" y="1314450"/>
            <a:ext cx="7513446"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Major Waste!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43</a:t>
            </a:fld>
            <a:endParaRPr lang="en-US"/>
          </a:p>
        </p:txBody>
      </p:sp>
      <p:graphicFrame>
        <p:nvGraphicFramePr>
          <p:cNvPr id="7" name="Diagram 6"/>
          <p:cNvGraphicFramePr/>
          <p:nvPr>
            <p:extLst>
              <p:ext uri="{D42A27DB-BD31-4B8C-83A1-F6EECF244321}">
                <p14:modId xmlns:p14="http://schemas.microsoft.com/office/powerpoint/2010/main" val="737764363"/>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1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it’s Even Worse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44</a:t>
            </a:fld>
            <a:endParaRPr lang="en-US"/>
          </a:p>
        </p:txBody>
      </p:sp>
      <p:graphicFrame>
        <p:nvGraphicFramePr>
          <p:cNvPr id="7" name="Diagram 6"/>
          <p:cNvGraphicFramePr/>
          <p:nvPr>
            <p:extLst>
              <p:ext uri="{D42A27DB-BD31-4B8C-83A1-F6EECF244321}">
                <p14:modId xmlns:p14="http://schemas.microsoft.com/office/powerpoint/2010/main" val="145873022"/>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www.wallstreetoasis.com/files/images/money-to-burn_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905000" y="1676400"/>
            <a:ext cx="5257800" cy="472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2799" y="1333500"/>
            <a:ext cx="7724013"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Seasonality Spikes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45</a:t>
            </a:fld>
            <a:endParaRPr lang="en-US"/>
          </a:p>
        </p:txBody>
      </p:sp>
      <p:graphicFrame>
        <p:nvGraphicFramePr>
          <p:cNvPr id="7" name="Diagram 6"/>
          <p:cNvGraphicFramePr/>
          <p:nvPr>
            <p:extLst>
              <p:ext uri="{D42A27DB-BD31-4B8C-83A1-F6EECF244321}">
                <p14:modId xmlns:p14="http://schemas.microsoft.com/office/powerpoint/2010/main" val="1411788060"/>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488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80665F-2521-4C7E-AB43-782584C3C534}" type="slidenum">
              <a:rPr lang="en-US" smtClean="0"/>
              <a:t>46</a:t>
            </a:fld>
            <a:endParaRPr lang="en-US"/>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295400"/>
            <a:ext cx="7726680" cy="505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76200"/>
            <a:ext cx="8229600" cy="990600"/>
          </a:xfrm>
        </p:spPr>
        <p:txBody>
          <a:bodyPr/>
          <a:lstStyle/>
          <a:p>
            <a:r>
              <a:rPr lang="en-US" dirty="0" smtClean="0"/>
              <a:t>Big Waste</a:t>
            </a:r>
            <a:endParaRPr lang="en-US" dirty="0"/>
          </a:p>
        </p:txBody>
      </p:sp>
      <p:graphicFrame>
        <p:nvGraphicFramePr>
          <p:cNvPr id="7" name="Diagram 6"/>
          <p:cNvGraphicFramePr/>
          <p:nvPr>
            <p:extLst>
              <p:ext uri="{D42A27DB-BD31-4B8C-83A1-F6EECF244321}">
                <p14:modId xmlns:p14="http://schemas.microsoft.com/office/powerpoint/2010/main" val="1279996058"/>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743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467600" cy="990600"/>
          </a:xfrm>
        </p:spPr>
        <p:txBody>
          <a:bodyPr/>
          <a:lstStyle/>
          <a:p>
            <a:r>
              <a:rPr lang="en-US" sz="4400" dirty="0" smtClean="0"/>
              <a:t>Might as well be Flushing $$</a:t>
            </a:r>
            <a:endParaRPr lang="en-US" sz="4400" dirty="0"/>
          </a:p>
        </p:txBody>
      </p:sp>
      <p:sp>
        <p:nvSpPr>
          <p:cNvPr id="4" name="Slide Number Placeholder 3"/>
          <p:cNvSpPr>
            <a:spLocks noGrp="1"/>
          </p:cNvSpPr>
          <p:nvPr>
            <p:ph type="sldNum" sz="quarter" idx="12"/>
          </p:nvPr>
        </p:nvSpPr>
        <p:spPr/>
        <p:txBody>
          <a:bodyPr/>
          <a:lstStyle/>
          <a:p>
            <a:fld id="{0E80665F-2521-4C7E-AB43-782584C3C534}" type="slidenum">
              <a:rPr lang="en-US" smtClean="0"/>
              <a:t>47</a:t>
            </a:fld>
            <a:endParaRPr lang="en-US"/>
          </a:p>
        </p:txBody>
      </p:sp>
      <p:pic>
        <p:nvPicPr>
          <p:cNvPr id="1026" name="Picture 2" descr="http://www.thecomingdepression.net/wp-content/uploads/2010/10/flushing-money-down-the-toile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773834"/>
            <a:ext cx="3581400" cy="38649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4674870" y="1773834"/>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r>
              <a:rPr lang="en-US" sz="2400" spc="-100" dirty="0" smtClean="0">
                <a:gradFill>
                  <a:gsLst>
                    <a:gs pos="0">
                      <a:srgbClr val="FFFFFF"/>
                    </a:gs>
                    <a:gs pos="100000">
                      <a:srgbClr val="FFFFFF"/>
                    </a:gs>
                  </a:gsLst>
                  <a:lin ang="5400000" scaled="0"/>
                </a:gradFill>
                <a:latin typeface="+mj-lt"/>
                <a:ea typeface="Segoe UI" pitchFamily="34" charset="0"/>
                <a:cs typeface="Segoe UI" pitchFamily="34" charset="0"/>
              </a:rPr>
              <a:t>Must have Active Passive Failover</a:t>
            </a:r>
            <a:endParaRPr lang="en-US" sz="2400" spc="-1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8" name="Rectangle 7"/>
          <p:cNvSpPr/>
          <p:nvPr/>
        </p:nvSpPr>
        <p:spPr bwMode="auto">
          <a:xfrm>
            <a:off x="6656026" y="3760425"/>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r>
              <a:rPr lang="en-US" sz="2400" kern="0" spc="-100" dirty="0" smtClean="0">
                <a:solidFill>
                  <a:schemeClr val="bg1"/>
                </a:solidFill>
                <a:latin typeface="+mj-lt"/>
                <a:ea typeface="Segoe UI" pitchFamily="34" charset="0"/>
                <a:cs typeface="Segoe UI" pitchFamily="34" charset="0"/>
              </a:rPr>
              <a:t>Give me a Break</a:t>
            </a:r>
            <a:endParaRPr lang="en-US" sz="2400" spc="-1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9" name="Rectangle 8"/>
          <p:cNvSpPr/>
          <p:nvPr/>
        </p:nvSpPr>
        <p:spPr bwMode="auto">
          <a:xfrm>
            <a:off x="6656026" y="1773834"/>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r>
              <a:rPr lang="en-US" sz="2400" kern="0" spc="-100" dirty="0">
                <a:solidFill>
                  <a:schemeClr val="bg1"/>
                </a:solidFill>
                <a:latin typeface="+mj-lt"/>
                <a:ea typeface="Segoe UI" pitchFamily="34" charset="0"/>
                <a:cs typeface="Segoe UI" pitchFamily="34" charset="0"/>
              </a:rPr>
              <a:t>Let’s Build for Peak + </a:t>
            </a:r>
            <a:r>
              <a:rPr lang="en-US" sz="2400" kern="0" spc="-100" dirty="0" smtClean="0">
                <a:solidFill>
                  <a:schemeClr val="bg1"/>
                </a:solidFill>
                <a:latin typeface="+mj-lt"/>
                <a:ea typeface="Segoe UI" pitchFamily="34" charset="0"/>
                <a:cs typeface="Segoe UI" pitchFamily="34" charset="0"/>
              </a:rPr>
              <a:t>Buffer</a:t>
            </a:r>
            <a:endParaRPr lang="en-US" sz="2400" spc="-1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0" name="Rectangle 9"/>
          <p:cNvSpPr/>
          <p:nvPr/>
        </p:nvSpPr>
        <p:spPr bwMode="auto">
          <a:xfrm>
            <a:off x="4674870" y="3760425"/>
            <a:ext cx="1878374" cy="18783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45720" defTabSz="914099" fontAlgn="base">
              <a:spcBef>
                <a:spcPct val="0"/>
              </a:spcBef>
              <a:spcAft>
                <a:spcPct val="0"/>
              </a:spcAft>
            </a:pPr>
            <a:r>
              <a:rPr lang="en-US" sz="2400" kern="0" spc="-100" dirty="0" smtClean="0">
                <a:solidFill>
                  <a:schemeClr val="bg1"/>
                </a:solidFill>
                <a:latin typeface="+mj-lt"/>
                <a:ea typeface="Segoe UI" pitchFamily="34" charset="0"/>
                <a:cs typeface="Segoe UI" pitchFamily="34" charset="0"/>
              </a:rPr>
              <a:t>You Can’t Survive if your COGS are the highest</a:t>
            </a:r>
            <a:endParaRPr lang="en-US" sz="2400" spc="-100" dirty="0">
              <a:gradFill>
                <a:gsLst>
                  <a:gs pos="0">
                    <a:srgbClr val="FFFFFF"/>
                  </a:gs>
                  <a:gs pos="100000">
                    <a:srgbClr val="FFFFFF"/>
                  </a:gs>
                </a:gsLst>
                <a:lin ang="5400000" scaled="0"/>
              </a:gradFill>
              <a:latin typeface="+mj-lt"/>
              <a:ea typeface="Segoe UI" pitchFamily="34" charset="0"/>
              <a:cs typeface="Segoe UI" pitchFamily="34" charset="0"/>
            </a:endParaRPr>
          </a:p>
        </p:txBody>
      </p:sp>
      <p:graphicFrame>
        <p:nvGraphicFramePr>
          <p:cNvPr id="11" name="Diagram 10"/>
          <p:cNvGraphicFramePr/>
          <p:nvPr>
            <p:extLst>
              <p:ext uri="{D42A27DB-BD31-4B8C-83A1-F6EECF244321}">
                <p14:modId xmlns:p14="http://schemas.microsoft.com/office/powerpoint/2010/main" val="1639003668"/>
              </p:ext>
            </p:extLst>
          </p:nvPr>
        </p:nvGraphicFramePr>
        <p:xfrm>
          <a:off x="-117987" y="24581"/>
          <a:ext cx="2099187" cy="1651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199" cy="990600"/>
          </a:xfrm>
        </p:spPr>
        <p:txBody>
          <a:bodyPr/>
          <a:lstStyle/>
          <a:p>
            <a:r>
              <a:rPr lang="en-US" sz="4400" dirty="0" smtClean="0"/>
              <a:t>Let’s Move to the Cloud</a:t>
            </a:r>
            <a:endParaRPr lang="en-US" sz="4400" dirty="0"/>
          </a:p>
        </p:txBody>
      </p:sp>
      <p:sp>
        <p:nvSpPr>
          <p:cNvPr id="4" name="Slide Number Placeholder 3"/>
          <p:cNvSpPr>
            <a:spLocks noGrp="1"/>
          </p:cNvSpPr>
          <p:nvPr>
            <p:ph type="sldNum" sz="quarter" idx="12"/>
          </p:nvPr>
        </p:nvSpPr>
        <p:spPr/>
        <p:txBody>
          <a:bodyPr/>
          <a:lstStyle/>
          <a:p>
            <a:fld id="{0E80665F-2521-4C7E-AB43-782584C3C534}" type="slidenum">
              <a:rPr lang="en-US" smtClean="0"/>
              <a:t>48</a:t>
            </a:fld>
            <a:endParaRPr lang="en-US"/>
          </a:p>
        </p:txBody>
      </p:sp>
      <p:graphicFrame>
        <p:nvGraphicFramePr>
          <p:cNvPr id="5" name="Diagram 4"/>
          <p:cNvGraphicFramePr/>
          <p:nvPr>
            <p:extLst>
              <p:ext uri="{D42A27DB-BD31-4B8C-83A1-F6EECF244321}">
                <p14:modId xmlns:p14="http://schemas.microsoft.com/office/powerpoint/2010/main" val="170160482"/>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idx="1"/>
          </p:nvPr>
        </p:nvSpPr>
        <p:spPr>
          <a:xfrm>
            <a:off x="457200" y="2057400"/>
            <a:ext cx="8229600" cy="4221163"/>
          </a:xfrm>
        </p:spPr>
        <p:txBody>
          <a:bodyPr vert="horz" lIns="91440" tIns="45720" rIns="91440" bIns="45720" rtlCol="0">
            <a:normAutofit/>
          </a:bodyPr>
          <a:lstStyle/>
          <a:p>
            <a:pPr>
              <a:spcBef>
                <a:spcPts val="1200"/>
              </a:spcBef>
            </a:pPr>
            <a:r>
              <a:rPr lang="en-US" sz="2800" dirty="0"/>
              <a:t>November 10th 2010 full migration to EC2</a:t>
            </a:r>
          </a:p>
          <a:p>
            <a:pPr>
              <a:spcBef>
                <a:spcPts val="1200"/>
              </a:spcBef>
            </a:pPr>
            <a:r>
              <a:rPr lang="en-US" sz="2800" dirty="0" smtClean="0"/>
              <a:t>Reduced </a:t>
            </a:r>
            <a:r>
              <a:rPr lang="en-US" sz="2800" dirty="0"/>
              <a:t>spending on server capacity</a:t>
            </a:r>
          </a:p>
          <a:p>
            <a:pPr>
              <a:spcBef>
                <a:spcPts val="1200"/>
              </a:spcBef>
            </a:pPr>
            <a:r>
              <a:rPr lang="en-US" sz="2800" dirty="0" smtClean="0"/>
              <a:t>Fleet </a:t>
            </a:r>
            <a:r>
              <a:rPr lang="en-US" sz="2800" dirty="0"/>
              <a:t>scales dynamically in increments as small as a single host</a:t>
            </a:r>
          </a:p>
          <a:p>
            <a:pPr>
              <a:spcBef>
                <a:spcPts val="1200"/>
              </a:spcBef>
            </a:pPr>
            <a:r>
              <a:rPr lang="en-US" sz="2800" dirty="0" smtClean="0"/>
              <a:t>Traffic </a:t>
            </a:r>
            <a:r>
              <a:rPr lang="en-US" sz="2800" dirty="0"/>
              <a:t>spikes handled with ease</a:t>
            </a:r>
          </a:p>
          <a:p>
            <a:pPr>
              <a:spcBef>
                <a:spcPts val="1200"/>
              </a:spcBef>
            </a:pPr>
            <a:r>
              <a:rPr lang="en-US" sz="2800" dirty="0" smtClean="0"/>
              <a:t>Cultural </a:t>
            </a:r>
            <a:r>
              <a:rPr lang="en-US" sz="2800" dirty="0"/>
              <a:t>change – aim for small server </a:t>
            </a:r>
            <a:r>
              <a:rPr lang="en-US" sz="2800" dirty="0" smtClean="0"/>
              <a:t>footprints</a:t>
            </a:r>
            <a:endParaRPr lang="en-US" sz="2800" dirty="0"/>
          </a:p>
        </p:txBody>
      </p:sp>
    </p:spTree>
    <p:extLst>
      <p:ext uri="{BB962C8B-B14F-4D97-AF65-F5344CB8AC3E}">
        <p14:creationId xmlns:p14="http://schemas.microsoft.com/office/powerpoint/2010/main" val="258454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6324600" cy="990600"/>
          </a:xfrm>
        </p:spPr>
        <p:txBody>
          <a:bodyPr/>
          <a:lstStyle/>
          <a:p>
            <a:r>
              <a:rPr lang="en-US" dirty="0"/>
              <a:t>Business </a:t>
            </a:r>
            <a:r>
              <a:rPr lang="en-US" dirty="0" smtClean="0"/>
              <a:t>Continuity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49</a:t>
            </a:fld>
            <a:endParaRPr lang="en-US"/>
          </a:p>
        </p:txBody>
      </p:sp>
      <p:pic>
        <p:nvPicPr>
          <p:cNvPr id="6146" name="Picture 2" descr="C:\Users\seliot\AppData\Local\Microsoft\Windows\Temporary Internet Files\Content.IE5\3N9ZN9KL\MC900434847[1].pn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771900" y="26670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eliot\AppData\Local\Microsoft\Windows\Temporary Internet Files\Content.IE5\Q39W8Q1J\MC90010497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143000"/>
            <a:ext cx="1826057" cy="1826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seliot\AppData\Local\Microsoft\Windows\Temporary Internet Files\Content.IE5\S08V4KFT\MC900104978[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0" y="1676400"/>
            <a:ext cx="1826971" cy="18269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eliot\AppData\Local\Microsoft\Windows\Temporary Internet Files\Content.IE5\CPB81V03\MC900104982[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9800" y="3505200"/>
            <a:ext cx="1817827" cy="18114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seliot\AppData\Local\Microsoft\Windows\Temporary Internet Files\Content.IE5\KZHADTVL\MC900104974[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28800" y="3963314"/>
            <a:ext cx="1826057" cy="1827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p:cNvGraphicFramePr/>
          <p:nvPr>
            <p:extLst>
              <p:ext uri="{D42A27DB-BD31-4B8C-83A1-F6EECF244321}">
                <p14:modId xmlns:p14="http://schemas.microsoft.com/office/powerpoint/2010/main" val="1498977797"/>
              </p:ext>
            </p:extLst>
          </p:nvPr>
        </p:nvGraphicFramePr>
        <p:xfrm>
          <a:off x="228600" y="304800"/>
          <a:ext cx="2819400" cy="20977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4" descr="C:\Users\seliot\AppData\Local\Microsoft\Windows\Temporary Internet Files\Content.IE5\0ML64AWQ\MC900104984[1].wm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74115" y="2514600"/>
            <a:ext cx="1821485" cy="18159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657600" y="4906670"/>
            <a:ext cx="2519026" cy="16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21000000" lon="600000" rev="21594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97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37" presetClass="path" presetSubtype="0" accel="50000" decel="50000" fill="hold" nodeType="afterEffect">
                                  <p:stCondLst>
                                    <p:cond delay="1000"/>
                                  </p:stCondLst>
                                  <p:childTnLst>
                                    <p:animMotion origin="layout" path="M 3.05556E-6 4.58015E-6 L 0.01284 -0.05876 C 0.01562 -0.07148 0.02066 -0.08906 0.02725 -0.10711 C 0.03472 -0.12769 0.04114 -0.14365 0.04652 -0.15406 L 0.07222 -0.20519 " pathEditMode="relative" rAng="-3887061" ptsTypes="FffFF">
                                      <p:cBhvr>
                                        <p:cTn id="25" dur="2000" fill="hold"/>
                                        <p:tgtEl>
                                          <p:spTgt spid="10"/>
                                        </p:tgtEl>
                                        <p:attrNameLst>
                                          <p:attrName>ppt_x</p:attrName>
                                          <p:attrName>ppt_y</p:attrName>
                                        </p:attrNameLst>
                                      </p:cBhvr>
                                      <p:rCtr x="3177" y="-10525"/>
                                    </p:animMotion>
                                  </p:childTnLst>
                                </p:cTn>
                              </p:par>
                              <p:par>
                                <p:cTn id="26" presetID="37" presetClass="path" presetSubtype="0" accel="50000" decel="50000" fill="hold" nodeType="withEffect">
                                  <p:stCondLst>
                                    <p:cond delay="1000"/>
                                  </p:stCondLst>
                                  <p:childTnLst>
                                    <p:animMotion origin="layout" path="M 4.16667E-6 -3.49526E-6 L -0.02639 -0.09114 C -0.03177 -0.1108 -0.04427 -0.13393 -0.0599 -0.15429 C -0.07743 -0.17765 -0.09427 -0.19269 -0.10903 -0.1994 L -0.17778 -0.23386 " pathEditMode="relative" rAng="13479165" ptsTypes="FffFF">
                                      <p:cBhvr>
                                        <p:cTn id="27" dur="2000" fill="hold"/>
                                        <p:tgtEl>
                                          <p:spTgt spid="9"/>
                                        </p:tgtEl>
                                        <p:attrNameLst>
                                          <p:attrName>ppt_x</p:attrName>
                                          <p:attrName>ppt_y</p:attrName>
                                        </p:attrNameLst>
                                      </p:cBhvr>
                                      <p:rCtr x="-7465" y="-13602"/>
                                    </p:animMotion>
                                  </p:childTnLst>
                                </p:cTn>
                              </p:par>
                              <p:par>
                                <p:cTn id="28" presetID="37" presetClass="path" presetSubtype="0" accel="50000" decel="50000" fill="hold" nodeType="withEffect">
                                  <p:stCondLst>
                                    <p:cond delay="1000"/>
                                  </p:stCondLst>
                                  <p:childTnLst>
                                    <p:animMotion origin="layout" path="M 2.5E-6 -1.85185E-6 L -0.05868 -0.00926 C -0.07101 -0.01111 -0.08941 -0.01157 -0.10851 -0.01041 C -0.13004 -0.00926 -0.1474 -0.00648 -0.15955 -0.00301 L -0.21771 0.0125 " pathEditMode="relative" rAng="10651913" ptsTypes="FffFF">
                                      <p:cBhvr>
                                        <p:cTn id="29" dur="2000" fill="hold"/>
                                        <p:tgtEl>
                                          <p:spTgt spid="7"/>
                                        </p:tgtEl>
                                        <p:attrNameLst>
                                          <p:attrName>ppt_x</p:attrName>
                                          <p:attrName>ppt_y</p:attrName>
                                        </p:attrNameLst>
                                      </p:cBhvr>
                                      <p:rCtr x="-10903" y="-208"/>
                                    </p:animMotion>
                                  </p:childTnLst>
                                </p:cTn>
                              </p:par>
                              <p:par>
                                <p:cTn id="30" presetID="37" presetClass="path" presetSubtype="0" accel="50000" decel="50000" fill="hold" nodeType="withEffect">
                                  <p:stCondLst>
                                    <p:cond delay="1000"/>
                                  </p:stCondLst>
                                  <p:childTnLst>
                                    <p:animMotion origin="layout" path="M -0.01319 -0.01735 L -0.05416 0.00786 C -0.06302 0.01318 -0.07343 0.02405 -0.08298 0.03747 C -0.09392 0.05251 -0.10121 0.06615 -0.10451 0.07818 L -0.12187 0.13416 " pathEditMode="relative" rAng="8021396" ptsTypes="FffFF">
                                      <p:cBhvr>
                                        <p:cTn id="31" dur="2000" fill="hold"/>
                                        <p:tgtEl>
                                          <p:spTgt spid="6"/>
                                        </p:tgtEl>
                                        <p:attrNameLst>
                                          <p:attrName>ppt_x</p:attrName>
                                          <p:attrName>ppt_y</p:attrName>
                                        </p:attrNameLst>
                                      </p:cBhvr>
                                      <p:rCtr x="-6233" y="6546"/>
                                    </p:animMotion>
                                  </p:childTnLst>
                                </p:cTn>
                              </p:par>
                              <p:par>
                                <p:cTn id="32" presetID="37" presetClass="path" presetSubtype="0" accel="50000" decel="50000" fill="hold" nodeType="withEffect">
                                  <p:stCondLst>
                                    <p:cond delay="1000"/>
                                  </p:stCondLst>
                                  <p:childTnLst>
                                    <p:animMotion origin="layout" path="M -3.33333E-6 2.96296E-6 L 0.07066 0.03541 C 0.08577 0.04352 0.10521 0.04421 0.12431 0.03611 C 0.14566 0.02777 0.16111 0.01365 0.17049 -0.00394 L 0.21563 -0.08473 " pathEditMode="relative" rAng="-985934" ptsTypes="FffFF">
                                      <p:cBhvr>
                                        <p:cTn id="33" dur="2000" fill="hold"/>
                                        <p:tgtEl>
                                          <p:spTgt spid="8"/>
                                        </p:tgtEl>
                                        <p:attrNameLst>
                                          <p:attrName>ppt_x</p:attrName>
                                          <p:attrName>ppt_y</p:attrName>
                                        </p:attrNameLst>
                                      </p:cBhvr>
                                      <p:rCtr x="11649" y="-301"/>
                                    </p:animMotion>
                                  </p:childTnLst>
                                </p:cTn>
                              </p:par>
                              <p:par>
                                <p:cTn id="34" presetID="10" presetClass="entr" presetSubtype="0"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Clouds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E80665F-2521-4C7E-AB43-782584C3C534}" type="slidenum">
              <a:rPr lang="en-US" smtClean="0"/>
              <a:t>5</a:t>
            </a:fld>
            <a:endParaRPr lang="en-US"/>
          </a:p>
        </p:txBody>
      </p:sp>
    </p:spTree>
    <p:extLst>
      <p:ext uri="{BB962C8B-B14F-4D97-AF65-F5344CB8AC3E}">
        <p14:creationId xmlns:p14="http://schemas.microsoft.com/office/powerpoint/2010/main" val="12855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315200" cy="990600"/>
          </a:xfrm>
        </p:spPr>
        <p:txBody>
          <a:bodyPr/>
          <a:lstStyle/>
          <a:p>
            <a:r>
              <a:rPr lang="en-US" dirty="0" smtClean="0"/>
              <a:t>A Cautionary Tale</a:t>
            </a:r>
            <a:endParaRPr lang="en-US" dirty="0"/>
          </a:p>
        </p:txBody>
      </p:sp>
      <p:sp>
        <p:nvSpPr>
          <p:cNvPr id="3" name="Content Placeholder 2"/>
          <p:cNvSpPr>
            <a:spLocks noGrp="1"/>
          </p:cNvSpPr>
          <p:nvPr>
            <p:ph idx="1"/>
          </p:nvPr>
        </p:nvSpPr>
        <p:spPr>
          <a:xfrm>
            <a:off x="533399" y="5021416"/>
            <a:ext cx="8229600" cy="1401763"/>
          </a:xfrm>
        </p:spPr>
        <p:txBody>
          <a:bodyPr/>
          <a:lstStyle/>
          <a:p>
            <a:pPr marL="0" indent="0">
              <a:buNone/>
            </a:pPr>
            <a:r>
              <a:rPr lang="en-US" dirty="0" err="1" smtClean="0"/>
              <a:t>Farecast</a:t>
            </a:r>
            <a:r>
              <a:rPr lang="en-US" dirty="0" smtClean="0"/>
              <a:t> becomes Bing Travel</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50</a:t>
            </a:fld>
            <a:endParaRPr lang="en-US"/>
          </a:p>
        </p:txBody>
      </p:sp>
      <p:pic>
        <p:nvPicPr>
          <p:cNvPr id="5" name="Picture 2"/>
          <p:cNvPicPr>
            <a:picLocks noChangeAspect="1" noChangeArrowheads="1"/>
          </p:cNvPicPr>
          <p:nvPr/>
        </p:nvPicPr>
        <p:blipFill>
          <a:blip r:embed="rId2" cstate="print">
            <a:extLst/>
          </a:blip>
          <a:srcRect/>
          <a:stretch>
            <a:fillRect/>
          </a:stretch>
        </p:blipFill>
        <p:spPr bwMode="auto">
          <a:xfrm>
            <a:off x="533399" y="1749425"/>
            <a:ext cx="6448425" cy="3267075"/>
          </a:xfrm>
          <a:prstGeom prst="rect">
            <a:avLst/>
          </a:prstGeom>
          <a:noFill/>
          <a:extLst/>
        </p:spPr>
      </p:pic>
      <p:sp>
        <p:nvSpPr>
          <p:cNvPr id="6" name="Content Placeholder 2"/>
          <p:cNvSpPr txBox="1">
            <a:spLocks/>
          </p:cNvSpPr>
          <p:nvPr/>
        </p:nvSpPr>
        <p:spPr>
          <a:xfrm>
            <a:off x="6981824" y="1905000"/>
            <a:ext cx="2135633" cy="1477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smtClean="0"/>
              <a:t>April 2008</a:t>
            </a:r>
            <a:endParaRPr lang="en-US" dirty="0"/>
          </a:p>
        </p:txBody>
      </p:sp>
      <p:graphicFrame>
        <p:nvGraphicFramePr>
          <p:cNvPr id="7" name="Diagram 6"/>
          <p:cNvGraphicFramePr/>
          <p:nvPr>
            <p:extLst>
              <p:ext uri="{D42A27DB-BD31-4B8C-83A1-F6EECF244321}">
                <p14:modId xmlns:p14="http://schemas.microsoft.com/office/powerpoint/2010/main" val="989470755"/>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8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Safety Net</a:t>
            </a:r>
          </a:p>
        </p:txBody>
      </p:sp>
      <p:pic>
        <p:nvPicPr>
          <p:cNvPr id="8194" name="Picture 2" descr="http://english.people.com.cn/200610/08/images/xin_39100308100754816607.jpg"/>
          <p:cNvPicPr>
            <a:picLocks noChangeAspect="1" noChangeArrowheads="1"/>
          </p:cNvPicPr>
          <p:nvPr/>
        </p:nvPicPr>
        <p:blipFill>
          <a:blip r:embed="rId2" cstate="print">
            <a:extLst/>
          </a:blip>
          <a:srcRect/>
          <a:stretch>
            <a:fillRect/>
          </a:stretch>
        </p:blipFill>
        <p:spPr bwMode="auto">
          <a:xfrm>
            <a:off x="3461240" y="1195965"/>
            <a:ext cx="5526610" cy="48818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Title 1"/>
          <p:cNvSpPr txBox="1">
            <a:spLocks/>
          </p:cNvSpPr>
          <p:nvPr/>
        </p:nvSpPr>
        <p:spPr bwMode="auto">
          <a:xfrm>
            <a:off x="40943" y="1986549"/>
            <a:ext cx="3411941" cy="378190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3200" b="1">
                <a:solidFill>
                  <a:srgbClr val="FF993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9pPr>
          </a:lstStyle>
          <a:p>
            <a:pPr algn="ctr"/>
            <a:r>
              <a:rPr lang="en-US" b="0" dirty="0" smtClean="0">
                <a:solidFill>
                  <a:schemeClr val="tx1">
                    <a:lumMod val="65000"/>
                    <a:lumOff val="35000"/>
                  </a:schemeClr>
                </a:solidFill>
                <a:effectLst/>
                <a:cs typeface="Calibri" pitchFamily="34" charset="0"/>
              </a:rPr>
              <a:t>Service housed in a single Datacenter.</a:t>
            </a:r>
          </a:p>
          <a:p>
            <a:pPr algn="ctr"/>
            <a:endParaRPr lang="en-US" b="0" dirty="0">
              <a:solidFill>
                <a:schemeClr val="tx1">
                  <a:lumMod val="65000"/>
                  <a:lumOff val="35000"/>
                </a:schemeClr>
              </a:solidFill>
              <a:effectLst/>
              <a:cs typeface="Calibri" pitchFamily="34" charset="0"/>
            </a:endParaRPr>
          </a:p>
          <a:p>
            <a:pPr algn="ctr"/>
            <a:r>
              <a:rPr lang="en-US" b="0" dirty="0" smtClean="0">
                <a:solidFill>
                  <a:schemeClr val="tx1">
                    <a:lumMod val="65000"/>
                    <a:lumOff val="35000"/>
                  </a:schemeClr>
                </a:solidFill>
                <a:effectLst/>
                <a:cs typeface="Calibri" pitchFamily="34" charset="0"/>
              </a:rPr>
              <a:t>No Budget for 2</a:t>
            </a:r>
            <a:r>
              <a:rPr lang="en-US" b="0" baseline="30000" dirty="0" smtClean="0">
                <a:solidFill>
                  <a:schemeClr val="tx1">
                    <a:lumMod val="65000"/>
                    <a:lumOff val="35000"/>
                  </a:schemeClr>
                </a:solidFill>
                <a:effectLst/>
                <a:cs typeface="Calibri" pitchFamily="34" charset="0"/>
              </a:rPr>
              <a:t>nd</a:t>
            </a:r>
            <a:r>
              <a:rPr lang="en-US" b="0" dirty="0" smtClean="0">
                <a:solidFill>
                  <a:schemeClr val="tx1">
                    <a:lumMod val="65000"/>
                    <a:lumOff val="35000"/>
                  </a:schemeClr>
                </a:solidFill>
                <a:effectLst/>
                <a:cs typeface="Calibri" pitchFamily="34" charset="0"/>
              </a:rPr>
              <a:t> DC </a:t>
            </a:r>
            <a:r>
              <a:rPr lang="en-US" b="0" dirty="0" err="1" smtClean="0">
                <a:solidFill>
                  <a:schemeClr val="tx1">
                    <a:lumMod val="65000"/>
                    <a:lumOff val="35000"/>
                  </a:schemeClr>
                </a:solidFill>
                <a:effectLst/>
                <a:cs typeface="Calibri" pitchFamily="34" charset="0"/>
              </a:rPr>
              <a:t>Buildout</a:t>
            </a:r>
            <a:r>
              <a:rPr lang="en-US" b="0" dirty="0" smtClean="0">
                <a:solidFill>
                  <a:schemeClr val="tx1">
                    <a:lumMod val="65000"/>
                    <a:lumOff val="35000"/>
                  </a:schemeClr>
                </a:solidFill>
                <a:effectLst/>
                <a:cs typeface="Calibri" pitchFamily="34" charset="0"/>
              </a:rPr>
              <a:t>.</a:t>
            </a:r>
          </a:p>
        </p:txBody>
      </p:sp>
      <p:graphicFrame>
        <p:nvGraphicFramePr>
          <p:cNvPr id="5" name="Diagram 4"/>
          <p:cNvGraphicFramePr/>
          <p:nvPr>
            <p:extLst>
              <p:ext uri="{D42A27DB-BD31-4B8C-83A1-F6EECF244321}">
                <p14:modId xmlns:p14="http://schemas.microsoft.com/office/powerpoint/2010/main" val="459923134"/>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5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5094295" cy="1295400"/>
          </a:xfrm>
        </p:spPr>
        <p:txBody>
          <a:bodyPr/>
          <a:lstStyle/>
          <a:p>
            <a:pPr algn="l">
              <a:lnSpc>
                <a:spcPct val="100000"/>
              </a:lnSpc>
              <a:spcBef>
                <a:spcPts val="400"/>
              </a:spcBef>
            </a:pPr>
            <a:r>
              <a:rPr lang="en-US" sz="2400" dirty="0">
                <a:solidFill>
                  <a:schemeClr val="tx1">
                    <a:lumMod val="65000"/>
                    <a:lumOff val="35000"/>
                  </a:schemeClr>
                </a:solidFill>
                <a:effectLst/>
                <a:latin typeface="+mj-lt"/>
                <a:ea typeface="+mn-ea"/>
                <a:cs typeface="+mn-cs"/>
              </a:rPr>
              <a:t>July 2009</a:t>
            </a:r>
            <a:br>
              <a:rPr lang="en-US" sz="2400" dirty="0">
                <a:solidFill>
                  <a:schemeClr val="tx1">
                    <a:lumMod val="65000"/>
                    <a:lumOff val="35000"/>
                  </a:schemeClr>
                </a:solidFill>
                <a:effectLst/>
                <a:latin typeface="+mj-lt"/>
                <a:ea typeface="+mn-ea"/>
                <a:cs typeface="+mn-cs"/>
              </a:rPr>
            </a:br>
            <a:r>
              <a:rPr lang="en-US" sz="2400" dirty="0">
                <a:solidFill>
                  <a:schemeClr val="tx1">
                    <a:lumMod val="65000"/>
                    <a:lumOff val="35000"/>
                  </a:schemeClr>
                </a:solidFill>
                <a:effectLst/>
                <a:latin typeface="+mj-lt"/>
                <a:ea typeface="+mn-ea"/>
                <a:cs typeface="+mn-cs"/>
              </a:rPr>
              <a:t>Disaster </a:t>
            </a:r>
            <a:r>
              <a:rPr lang="en-US" sz="2400" dirty="0" smtClean="0">
                <a:solidFill>
                  <a:schemeClr val="tx1">
                    <a:lumMod val="65000"/>
                    <a:lumOff val="35000"/>
                  </a:schemeClr>
                </a:solidFill>
                <a:effectLst/>
                <a:latin typeface="+mj-lt"/>
                <a:ea typeface="+mn-ea"/>
                <a:cs typeface="+mn-cs"/>
              </a:rPr>
              <a:t>Strikes!</a:t>
            </a:r>
            <a:br>
              <a:rPr lang="en-US" sz="2400" dirty="0" smtClean="0">
                <a:solidFill>
                  <a:schemeClr val="tx1">
                    <a:lumMod val="65000"/>
                    <a:lumOff val="35000"/>
                  </a:schemeClr>
                </a:solidFill>
                <a:effectLst/>
                <a:latin typeface="+mj-lt"/>
                <a:ea typeface="+mn-ea"/>
                <a:cs typeface="+mn-cs"/>
              </a:rPr>
            </a:br>
            <a:r>
              <a:rPr lang="en-US" sz="2400" dirty="0" smtClean="0">
                <a:solidFill>
                  <a:schemeClr val="tx1">
                    <a:lumMod val="65000"/>
                    <a:lumOff val="35000"/>
                  </a:schemeClr>
                </a:solidFill>
                <a:effectLst/>
                <a:latin typeface="+mj-lt"/>
                <a:ea typeface="+mn-ea"/>
                <a:cs typeface="+mn-cs"/>
              </a:rPr>
              <a:t>An </a:t>
            </a:r>
            <a:r>
              <a:rPr lang="en-US" sz="2400" dirty="0">
                <a:solidFill>
                  <a:schemeClr val="tx1">
                    <a:lumMod val="65000"/>
                    <a:lumOff val="35000"/>
                  </a:schemeClr>
                </a:solidFill>
                <a:effectLst/>
                <a:latin typeface="+mj-lt"/>
                <a:ea typeface="+mn-ea"/>
                <a:cs typeface="+mn-cs"/>
              </a:rPr>
              <a:t>Electrical Fire @ Fisher </a:t>
            </a:r>
            <a:r>
              <a:rPr lang="en-US" sz="2400" dirty="0" smtClean="0">
                <a:solidFill>
                  <a:schemeClr val="tx1">
                    <a:lumMod val="65000"/>
                    <a:lumOff val="35000"/>
                  </a:schemeClr>
                </a:solidFill>
                <a:effectLst/>
                <a:latin typeface="+mj-lt"/>
                <a:ea typeface="+mn-ea"/>
                <a:cs typeface="+mn-cs"/>
              </a:rPr>
              <a:t>Plaza</a:t>
            </a:r>
            <a:endParaRPr lang="en-US" sz="2400" dirty="0">
              <a:solidFill>
                <a:schemeClr val="tx1">
                  <a:lumMod val="65000"/>
                  <a:lumOff val="35000"/>
                </a:schemeClr>
              </a:solidFill>
              <a:effectLst/>
              <a:latin typeface="+mj-lt"/>
              <a:ea typeface="+mn-ea"/>
              <a:cs typeface="+mn-cs"/>
            </a:endParaRPr>
          </a:p>
        </p:txBody>
      </p:sp>
      <p:pic>
        <p:nvPicPr>
          <p:cNvPr id="5" name="Picture 2" descr="http://assets.bizjournals.com/cms_media/images/fisher3.jpg?site=techflash.com"/>
          <p:cNvPicPr>
            <a:picLocks noChangeAspect="1" noChangeArrowheads="1"/>
          </p:cNvPicPr>
          <p:nvPr/>
        </p:nvPicPr>
        <p:blipFill>
          <a:blip r:embed="rId2" cstate="print">
            <a:extLst/>
          </a:blip>
          <a:srcRect/>
          <a:stretch>
            <a:fillRect/>
          </a:stretch>
        </p:blipFill>
        <p:spPr bwMode="auto">
          <a:xfrm rot="16200000">
            <a:off x="3921584" y="1649206"/>
            <a:ext cx="6931465" cy="3486119"/>
          </a:xfrm>
          <a:prstGeom prst="rect">
            <a:avLst/>
          </a:prstGeom>
          <a:noFill/>
          <a:extLst/>
        </p:spPr>
      </p:pic>
      <p:pic>
        <p:nvPicPr>
          <p:cNvPr id="4" name="Picture 4" descr="http://www.conversationmarketing.com/fisherfire/noooo-data-cent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852829"/>
            <a:ext cx="2419276" cy="2509939"/>
          </a:xfrm>
          <a:prstGeom prst="rect">
            <a:avLst/>
          </a:prstGeom>
          <a:ln>
            <a:noFill/>
          </a:ln>
          <a:effectLst>
            <a:outerShdw blurRad="292100" dist="139700" dir="2700000" algn="tl" rotWithShape="0">
              <a:srgbClr val="333333">
                <a:alpha val="65000"/>
              </a:srgbClr>
            </a:outerShdw>
          </a:effectLst>
          <a:extLst/>
        </p:spPr>
      </p:pic>
      <p:sp>
        <p:nvSpPr>
          <p:cNvPr id="6" name="Title 1"/>
          <p:cNvSpPr txBox="1">
            <a:spLocks/>
          </p:cNvSpPr>
          <p:nvPr/>
        </p:nvSpPr>
        <p:spPr>
          <a:xfrm>
            <a:off x="304800" y="4114800"/>
            <a:ext cx="5094295" cy="133657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spcBef>
                <a:spcPts val="400"/>
              </a:spcBef>
            </a:pPr>
            <a:r>
              <a:rPr lang="en-US" sz="2400" dirty="0" smtClean="0">
                <a:solidFill>
                  <a:schemeClr val="tx1">
                    <a:lumMod val="65000"/>
                    <a:lumOff val="35000"/>
                  </a:schemeClr>
                </a:solidFill>
                <a:effectLst/>
                <a:latin typeface="+mj-lt"/>
                <a:ea typeface="+mn-ea"/>
                <a:cs typeface="+mn-cs"/>
              </a:rPr>
              <a:t>TV Stations, Radio Stations, Online Games, &amp; Bing Travel</a:t>
            </a:r>
            <a:endParaRPr lang="en-US" sz="2400" dirty="0">
              <a:solidFill>
                <a:schemeClr val="tx1">
                  <a:lumMod val="65000"/>
                  <a:lumOff val="35000"/>
                </a:schemeClr>
              </a:solidFill>
              <a:effectLst/>
              <a:latin typeface="+mj-lt"/>
              <a:ea typeface="+mn-ea"/>
              <a:cs typeface="+mn-cs"/>
            </a:endParaRPr>
          </a:p>
        </p:txBody>
      </p:sp>
      <p:graphicFrame>
        <p:nvGraphicFramePr>
          <p:cNvPr id="7" name="Diagram 6"/>
          <p:cNvGraphicFramePr/>
          <p:nvPr>
            <p:extLst>
              <p:ext uri="{D42A27DB-BD31-4B8C-83A1-F6EECF244321}">
                <p14:modId xmlns:p14="http://schemas.microsoft.com/office/powerpoint/2010/main" val="459923134"/>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19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9344" y="491320"/>
            <a:ext cx="5354656" cy="1947080"/>
          </a:xfrm>
        </p:spPr>
        <p:txBody>
          <a:bodyPr/>
          <a:lstStyle/>
          <a:p>
            <a:pPr algn="ctr"/>
            <a:r>
              <a:rPr lang="en-US" dirty="0"/>
              <a:t>Bing Travel is now</a:t>
            </a:r>
          </a:p>
        </p:txBody>
      </p:sp>
      <p:pic>
        <p:nvPicPr>
          <p:cNvPr id="6" name="Picture 2" descr="http://www.inxsol.com/images2_0/datacenter.png"/>
          <p:cNvPicPr>
            <a:picLocks noChangeAspect="1" noChangeArrowheads="1"/>
          </p:cNvPicPr>
          <p:nvPr/>
        </p:nvPicPr>
        <p:blipFill>
          <a:blip r:embed="rId2" cstate="print">
            <a:extLst/>
          </a:blip>
          <a:srcRect/>
          <a:stretch>
            <a:fillRect/>
          </a:stretch>
        </p:blipFill>
        <p:spPr bwMode="auto">
          <a:xfrm>
            <a:off x="298560" y="304800"/>
            <a:ext cx="3338384" cy="3408163"/>
          </a:xfrm>
          <a:prstGeom prst="rect">
            <a:avLst/>
          </a:prstGeom>
          <a:noFill/>
          <a:extLst/>
        </p:spPr>
      </p:pic>
      <p:sp>
        <p:nvSpPr>
          <p:cNvPr id="7" name="Title 1"/>
          <p:cNvSpPr txBox="1">
            <a:spLocks/>
          </p:cNvSpPr>
          <p:nvPr/>
        </p:nvSpPr>
        <p:spPr bwMode="auto">
          <a:xfrm>
            <a:off x="875730" y="4060968"/>
            <a:ext cx="3860043" cy="244454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3200" b="1">
                <a:solidFill>
                  <a:srgbClr val="FF993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5pPr>
            <a:lvl6pPr marL="4572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6pPr>
            <a:lvl7pPr marL="9144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7pPr>
            <a:lvl8pPr marL="13716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8pPr>
            <a:lvl9pPr marL="1828800" algn="l"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Segoe Semibold" pitchFamily="34" charset="0"/>
              </a:defRPr>
            </a:lvl9pPr>
          </a:lstStyle>
          <a:p>
            <a:pPr algn="ctr"/>
            <a:r>
              <a:rPr lang="en-US" sz="4400" dirty="0" smtClean="0">
                <a:latin typeface="Calibri" pitchFamily="34" charset="0"/>
                <a:cs typeface="Calibri" pitchFamily="34" charset="0"/>
              </a:rPr>
              <a:t>2+ Datacenters</a:t>
            </a:r>
            <a:endParaRPr lang="en-US" sz="4400" dirty="0">
              <a:latin typeface="Calibri" pitchFamily="34" charset="0"/>
              <a:cs typeface="Calibri" pitchFamily="34" charset="0"/>
            </a:endParaRPr>
          </a:p>
        </p:txBody>
      </p:sp>
      <p:pic>
        <p:nvPicPr>
          <p:cNvPr id="8" name="Picture 7">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3369067"/>
            <a:ext cx="3200400" cy="2895600"/>
          </a:xfrm>
          <a:prstGeom prst="rect">
            <a:avLst/>
          </a:prstGeom>
          <a:ln>
            <a:noFill/>
          </a:ln>
          <a:effectLst>
            <a:outerShdw blurRad="292100" dist="139700" dir="2700000" algn="tl" rotWithShape="0">
              <a:srgbClr val="333333">
                <a:alpha val="65000"/>
              </a:srgbClr>
            </a:outerShdw>
          </a:effectLst>
        </p:spPr>
      </p:pic>
      <p:graphicFrame>
        <p:nvGraphicFramePr>
          <p:cNvPr id="9" name="Diagram 8"/>
          <p:cNvGraphicFramePr/>
          <p:nvPr>
            <p:extLst>
              <p:ext uri="{D42A27DB-BD31-4B8C-83A1-F6EECF244321}">
                <p14:modId xmlns:p14="http://schemas.microsoft.com/office/powerpoint/2010/main" val="1131909543"/>
              </p:ext>
            </p:extLst>
          </p:nvPr>
        </p:nvGraphicFramePr>
        <p:xfrm>
          <a:off x="6691511" y="-9832"/>
          <a:ext cx="2403987" cy="1804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9946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199" cy="990600"/>
          </a:xfrm>
        </p:spPr>
        <p:txBody>
          <a:bodyPr/>
          <a:lstStyle/>
          <a:p>
            <a:r>
              <a:rPr lang="en-US" sz="4000" dirty="0" smtClean="0"/>
              <a:t>Microsoft has Geo-Redundancy</a:t>
            </a:r>
            <a:endParaRPr lang="en-US" sz="4000" dirty="0"/>
          </a:p>
        </p:txBody>
      </p:sp>
      <p:sp>
        <p:nvSpPr>
          <p:cNvPr id="4" name="Slide Number Placeholder 3"/>
          <p:cNvSpPr>
            <a:spLocks noGrp="1"/>
          </p:cNvSpPr>
          <p:nvPr>
            <p:ph type="sldNum" sz="quarter" idx="12"/>
          </p:nvPr>
        </p:nvSpPr>
        <p:spPr/>
        <p:txBody>
          <a:bodyPr/>
          <a:lstStyle/>
          <a:p>
            <a:fld id="{0E80665F-2521-4C7E-AB43-782584C3C534}" type="slidenum">
              <a:rPr lang="en-US" smtClean="0"/>
              <a:t>54</a:t>
            </a:fld>
            <a:endParaRPr lang="en-US"/>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468528"/>
            <a:ext cx="8334375" cy="4779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5" name="Diagram 4"/>
          <p:cNvGraphicFramePr/>
          <p:nvPr>
            <p:extLst>
              <p:ext uri="{D42A27DB-BD31-4B8C-83A1-F6EECF244321}">
                <p14:modId xmlns:p14="http://schemas.microsoft.com/office/powerpoint/2010/main" val="1733462209"/>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15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239000" cy="1600200"/>
          </a:xfrm>
        </p:spPr>
        <p:txBody>
          <a:bodyPr/>
          <a:lstStyle/>
          <a:p>
            <a:r>
              <a:rPr lang="en-US" sz="4400" dirty="0" smtClean="0"/>
              <a:t>…Therefore YOU have </a:t>
            </a:r>
            <a:br>
              <a:rPr lang="en-US" sz="4400" dirty="0" smtClean="0"/>
            </a:br>
            <a:r>
              <a:rPr lang="en-US" sz="4400" dirty="0" smtClean="0"/>
              <a:t>Geo-Redundancy </a:t>
            </a:r>
            <a:endParaRPr lang="en-US" sz="4400" dirty="0"/>
          </a:p>
        </p:txBody>
      </p:sp>
      <p:sp>
        <p:nvSpPr>
          <p:cNvPr id="3" name="Content Placeholder 2"/>
          <p:cNvSpPr>
            <a:spLocks noGrp="1"/>
          </p:cNvSpPr>
          <p:nvPr>
            <p:ph idx="1"/>
          </p:nvPr>
        </p:nvSpPr>
        <p:spPr>
          <a:xfrm>
            <a:off x="457200" y="1676400"/>
            <a:ext cx="6858000" cy="4800600"/>
          </a:xfrm>
        </p:spPr>
        <p:txBody>
          <a:bodyPr>
            <a:normAutofit fontScale="77500" lnSpcReduction="20000"/>
          </a:bodyPr>
          <a:lstStyle/>
          <a:p>
            <a:pPr marL="0" indent="0" algn="ctr">
              <a:buNone/>
            </a:pPr>
            <a:r>
              <a:rPr lang="en-US" dirty="0" smtClean="0"/>
              <a:t>…in The Cloud</a:t>
            </a:r>
          </a:p>
          <a:p>
            <a:pPr marL="0" indent="0" algn="ctr">
              <a:buNone/>
            </a:pPr>
            <a:endParaRPr lang="en-US" dirty="0" smtClean="0"/>
          </a:p>
          <a:p>
            <a:r>
              <a:rPr lang="en-US" dirty="0" smtClean="0"/>
              <a:t>Windows </a:t>
            </a:r>
            <a:r>
              <a:rPr lang="en-US" dirty="0"/>
              <a:t>Azure Traffic </a:t>
            </a:r>
            <a:r>
              <a:rPr lang="en-US" dirty="0" smtClean="0"/>
              <a:t>Manager</a:t>
            </a:r>
          </a:p>
          <a:p>
            <a:pPr lvl="1">
              <a:spcAft>
                <a:spcPts val="600"/>
              </a:spcAft>
            </a:pPr>
            <a:r>
              <a:rPr lang="en-US" sz="2000" dirty="0" smtClean="0"/>
              <a:t>Automatically </a:t>
            </a:r>
            <a:r>
              <a:rPr lang="en-US" sz="2000" b="1" dirty="0"/>
              <a:t>load balance </a:t>
            </a:r>
            <a:r>
              <a:rPr lang="en-US" sz="2000" dirty="0" smtClean="0"/>
              <a:t>traffic </a:t>
            </a:r>
            <a:r>
              <a:rPr lang="en-US" sz="2000" dirty="0"/>
              <a:t>to the best data </a:t>
            </a:r>
            <a:r>
              <a:rPr lang="en-US" sz="2000" dirty="0" smtClean="0"/>
              <a:t>center</a:t>
            </a:r>
          </a:p>
          <a:p>
            <a:pPr lvl="2">
              <a:spcAft>
                <a:spcPts val="600"/>
              </a:spcAft>
            </a:pPr>
            <a:r>
              <a:rPr lang="en-US" sz="2000" dirty="0" smtClean="0"/>
              <a:t>Performance</a:t>
            </a:r>
          </a:p>
          <a:p>
            <a:pPr lvl="2">
              <a:spcAft>
                <a:spcPts val="600"/>
              </a:spcAft>
            </a:pPr>
            <a:r>
              <a:rPr lang="en-US" sz="2000" dirty="0" smtClean="0"/>
              <a:t>Failover</a:t>
            </a:r>
          </a:p>
          <a:p>
            <a:pPr>
              <a:spcBef>
                <a:spcPts val="600"/>
              </a:spcBef>
            </a:pPr>
            <a:endParaRPr lang="en-US" dirty="0" smtClean="0"/>
          </a:p>
          <a:p>
            <a:pPr>
              <a:spcBef>
                <a:spcPts val="600"/>
              </a:spcBef>
            </a:pPr>
            <a:r>
              <a:rPr lang="en-US" dirty="0" smtClean="0"/>
              <a:t>Amazon S3 Storage</a:t>
            </a:r>
          </a:p>
          <a:p>
            <a:pPr lvl="1"/>
            <a:r>
              <a:rPr lang="en-US" sz="2000" dirty="0" smtClean="0"/>
              <a:t>“data </a:t>
            </a:r>
            <a:r>
              <a:rPr lang="en-US" sz="2000" dirty="0"/>
              <a:t>is </a:t>
            </a:r>
            <a:r>
              <a:rPr lang="en-US" sz="2000" b="1" dirty="0"/>
              <a:t>replicated</a:t>
            </a:r>
            <a:r>
              <a:rPr lang="en-US" sz="2000" dirty="0"/>
              <a:t> over multiple locations such that failure modes are independent of each other. The locations are chosen with great care to achieve this independence</a:t>
            </a:r>
            <a:r>
              <a:rPr lang="en-US" sz="2000" dirty="0" smtClean="0"/>
              <a:t>”</a:t>
            </a:r>
            <a:r>
              <a:rPr lang="en-US" sz="1600" dirty="0" smtClean="0"/>
              <a:t> </a:t>
            </a:r>
          </a:p>
          <a:p>
            <a:pPr marL="457200" lvl="1" indent="0" algn="r">
              <a:buNone/>
            </a:pPr>
            <a:r>
              <a:rPr lang="en-US" sz="1400" dirty="0" smtClean="0"/>
              <a:t>[Amazon geo, May 2010]</a:t>
            </a:r>
          </a:p>
          <a:p>
            <a:pPr marL="457200" lvl="1" indent="0" algn="r">
              <a:buNone/>
            </a:pPr>
            <a:endParaRPr lang="en-US" sz="1400" dirty="0" smtClean="0"/>
          </a:p>
          <a:p>
            <a:pPr marL="342900" lvl="1" indent="-342900">
              <a:spcBef>
                <a:spcPts val="600"/>
              </a:spcBef>
              <a:buFont typeface="Arial" pitchFamily="34" charset="0"/>
              <a:buChar char="•"/>
            </a:pPr>
            <a:r>
              <a:rPr lang="en-US" sz="2400" dirty="0"/>
              <a:t>Google Cloud Storage</a:t>
            </a:r>
          </a:p>
          <a:p>
            <a:pPr lvl="1"/>
            <a:r>
              <a:rPr lang="en-US" sz="2100" dirty="0" smtClean="0"/>
              <a:t>“We </a:t>
            </a:r>
            <a:r>
              <a:rPr lang="en-US" sz="2100" b="1" dirty="0"/>
              <a:t>replicate</a:t>
            </a:r>
            <a:r>
              <a:rPr lang="en-US" sz="2100" dirty="0"/>
              <a:t> data to multiple data centers and serve an end-user’s request from the nearest data center that holds a copy of the </a:t>
            </a:r>
            <a:r>
              <a:rPr lang="en-US" sz="2100" dirty="0" smtClean="0"/>
              <a:t>data”</a:t>
            </a:r>
          </a:p>
          <a:p>
            <a:pPr marL="457200" lvl="1" indent="0" algn="r">
              <a:buNone/>
            </a:pPr>
            <a:r>
              <a:rPr lang="en-US" sz="1400" dirty="0"/>
              <a:t>[Google Cloud Storage]</a:t>
            </a:r>
          </a:p>
        </p:txBody>
      </p:sp>
      <p:graphicFrame>
        <p:nvGraphicFramePr>
          <p:cNvPr id="5" name="Diagram 4"/>
          <p:cNvGraphicFramePr/>
          <p:nvPr>
            <p:extLst>
              <p:ext uri="{D42A27DB-BD31-4B8C-83A1-F6EECF244321}">
                <p14:modId xmlns:p14="http://schemas.microsoft.com/office/powerpoint/2010/main" val="1250445729"/>
              </p:ext>
            </p:extLst>
          </p:nvPr>
        </p:nvGraphicFramePr>
        <p:xfrm>
          <a:off x="152400" y="127000"/>
          <a:ext cx="2410146" cy="1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www.thejoyofcode.com/Uploads/Windows-Live-Writer/Cloud-Artwork_D99F/Web_4.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91400" y="1676400"/>
            <a:ext cx="133409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hejoyofcode.com/Uploads/Windows-Live-Writer/Cloud-Artwork_D99F/Worker_4.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72200" y="2667000"/>
            <a:ext cx="133409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thejoyofcode.com/Uploads/Windows-Live-Writer/Cloud-Artwork_D99F/Blob_4.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96200" y="3886200"/>
            <a:ext cx="120908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hejoyofcode.com/Uploads/Windows-Live-Writer/Cloud-Artwork_D99F/SQL_4.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16415" y="5105400"/>
            <a:ext cx="120908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09890" y="6531586"/>
            <a:ext cx="2476960" cy="253916"/>
          </a:xfrm>
          <a:prstGeom prst="rect">
            <a:avLst/>
          </a:prstGeom>
        </p:spPr>
        <p:txBody>
          <a:bodyPr wrap="none">
            <a:spAutoFit/>
          </a:bodyPr>
          <a:lstStyle/>
          <a:p>
            <a:r>
              <a:rPr lang="en-US" sz="1050" dirty="0" smtClean="0">
                <a:solidFill>
                  <a:schemeClr val="tx1">
                    <a:lumMod val="50000"/>
                    <a:lumOff val="50000"/>
                  </a:schemeClr>
                </a:solidFill>
                <a:latin typeface="+mj-lt"/>
              </a:rPr>
              <a:t>[Images: http://thejoyofcode.com]</a:t>
            </a:r>
            <a:endParaRPr lang="en-US" sz="1050" dirty="0">
              <a:solidFill>
                <a:schemeClr val="tx1">
                  <a:lumMod val="50000"/>
                  <a:lumOff val="50000"/>
                </a:schemeClr>
              </a:solidFill>
              <a:latin typeface="+mj-lt"/>
            </a:endParaRPr>
          </a:p>
        </p:txBody>
      </p:sp>
    </p:spTree>
    <p:extLst>
      <p:ext uri="{BB962C8B-B14F-4D97-AF65-F5344CB8AC3E}">
        <p14:creationId xmlns:p14="http://schemas.microsoft.com/office/powerpoint/2010/main" val="133812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par>
                                <p:cTn id="43" presetID="10" presetClass="entr" presetSubtype="0" fill="hold" nodeType="withEffect">
                                  <p:stCondLst>
                                    <p:cond delay="0"/>
                                  </p:stCondLst>
                                  <p:childTnLst>
                                    <p:set>
                                      <p:cBhvr>
                                        <p:cTn id="44" dur="1" fill="hold">
                                          <p:stCondLst>
                                            <p:cond delay="0"/>
                                          </p:stCondLst>
                                        </p:cTn>
                                        <p:tgtEl>
                                          <p:spTgt spid="1036"/>
                                        </p:tgtEl>
                                        <p:attrNameLst>
                                          <p:attrName>style.visibility</p:attrName>
                                        </p:attrNameLst>
                                      </p:cBhvr>
                                      <p:to>
                                        <p:strVal val="visible"/>
                                      </p:to>
                                    </p:set>
                                    <p:animEffect transition="in" filter="fade">
                                      <p:cBhvr>
                                        <p:cTn id="45" dur="500"/>
                                        <p:tgtEl>
                                          <p:spTgt spid="1036"/>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Do You?</a:t>
            </a:r>
            <a:endParaRPr lang="en-US" dirty="0"/>
          </a:p>
        </p:txBody>
      </p:sp>
      <p:sp>
        <p:nvSpPr>
          <p:cNvPr id="3" name="Content Placeholder 2"/>
          <p:cNvSpPr>
            <a:spLocks noGrp="1"/>
          </p:cNvSpPr>
          <p:nvPr>
            <p:ph idx="1"/>
          </p:nvPr>
        </p:nvSpPr>
        <p:spPr>
          <a:xfrm>
            <a:off x="457200" y="1219201"/>
            <a:ext cx="8610600" cy="1600200"/>
          </a:xfrm>
        </p:spPr>
        <p:txBody>
          <a:bodyPr/>
          <a:lstStyle/>
          <a:p>
            <a:pPr marL="0" indent="0">
              <a:buNone/>
            </a:pPr>
            <a:endParaRPr lang="en-US" dirty="0" smtClean="0"/>
          </a:p>
          <a:p>
            <a:pPr marL="0" indent="0">
              <a:buNone/>
            </a:pPr>
            <a:endParaRPr lang="en-US" dirty="0"/>
          </a:p>
          <a:p>
            <a:pPr marL="0" indent="0">
              <a:buNone/>
            </a:pPr>
            <a:r>
              <a:rPr lang="en-US" dirty="0" smtClean="0"/>
              <a:t>April 21, 2011 – </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56</a:t>
            </a:fld>
            <a:endParaRPr lang="en-US"/>
          </a:p>
        </p:txBody>
      </p:sp>
      <p:pic>
        <p:nvPicPr>
          <p:cNvPr id="7172" name="Picture 4" descr="C:\Users\seliot\AppData\Local\Temp\msohtmlclip1\02\clip_image001.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2630011"/>
            <a:ext cx="4800600" cy="3840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324600" y="3480958"/>
            <a:ext cx="2819400" cy="1631216"/>
          </a:xfrm>
          <a:prstGeom prst="rect">
            <a:avLst/>
          </a:prstGeom>
        </p:spPr>
        <p:txBody>
          <a:bodyPr wrap="square">
            <a:spAutoFit/>
          </a:bodyPr>
          <a:lstStyle/>
          <a:p>
            <a:r>
              <a:rPr lang="en-US" dirty="0">
                <a:latin typeface="+mj-lt"/>
                <a:hlinkClick r:id="rId5"/>
              </a:rPr>
              <a:t>http://</a:t>
            </a:r>
            <a:r>
              <a:rPr lang="en-US" dirty="0" smtClean="0">
                <a:latin typeface="+mj-lt"/>
                <a:hlinkClick r:id="rId5"/>
              </a:rPr>
              <a:t>en.wikipedia.org/wiki/Skynet</a:t>
            </a:r>
            <a:r>
              <a:rPr lang="en-US" dirty="0" smtClean="0">
                <a:latin typeface="+mj-lt"/>
              </a:rPr>
              <a:t> </a:t>
            </a:r>
          </a:p>
          <a:p>
            <a:endParaRPr lang="en-US" dirty="0">
              <a:latin typeface="+mj-lt"/>
            </a:endParaRPr>
          </a:p>
          <a:p>
            <a:r>
              <a:rPr lang="en-US" sz="1400" dirty="0">
                <a:solidFill>
                  <a:schemeClr val="tx1">
                    <a:lumMod val="65000"/>
                    <a:lumOff val="35000"/>
                  </a:schemeClr>
                </a:solidFill>
                <a:latin typeface="+mj-lt"/>
              </a:rPr>
              <a:t>Credit to </a:t>
            </a:r>
            <a:r>
              <a:rPr lang="en-US" sz="1400" dirty="0">
                <a:solidFill>
                  <a:schemeClr val="tx1">
                    <a:lumMod val="65000"/>
                    <a:lumOff val="35000"/>
                  </a:schemeClr>
                </a:solidFill>
                <a:latin typeface="+mj-lt"/>
                <a:hlinkClick r:id="rId6" tooltip="Posts by Don MacAskill"/>
              </a:rPr>
              <a:t>Don </a:t>
            </a:r>
            <a:r>
              <a:rPr lang="en-US" sz="1400" dirty="0" err="1">
                <a:solidFill>
                  <a:schemeClr val="tx1">
                    <a:lumMod val="65000"/>
                    <a:lumOff val="35000"/>
                  </a:schemeClr>
                </a:solidFill>
                <a:latin typeface="+mj-lt"/>
                <a:hlinkClick r:id="rId6" tooltip="Posts by Don MacAskill"/>
              </a:rPr>
              <a:t>MacAskill</a:t>
            </a:r>
            <a:r>
              <a:rPr lang="en-US" sz="1400" dirty="0">
                <a:solidFill>
                  <a:schemeClr val="tx1">
                    <a:lumMod val="65000"/>
                    <a:lumOff val="35000"/>
                  </a:schemeClr>
                </a:solidFill>
                <a:latin typeface="+mj-lt"/>
                <a:hlinkClick r:id="rId6" tooltip="Posts by Don MacAskill"/>
              </a:rPr>
              <a:t> </a:t>
            </a:r>
            <a:r>
              <a:rPr lang="en-US" sz="1400" dirty="0">
                <a:solidFill>
                  <a:schemeClr val="tx1">
                    <a:lumMod val="65000"/>
                    <a:lumOff val="35000"/>
                  </a:schemeClr>
                </a:solidFill>
                <a:latin typeface="+mj-lt"/>
              </a:rPr>
              <a:t>for pointing this out</a:t>
            </a:r>
          </a:p>
          <a:p>
            <a:endParaRPr lang="en-US" dirty="0">
              <a:latin typeface="+mj-lt"/>
            </a:endParaRPr>
          </a:p>
        </p:txBody>
      </p:sp>
      <p:sp>
        <p:nvSpPr>
          <p:cNvPr id="8" name="TextBox 7"/>
          <p:cNvSpPr txBox="1"/>
          <p:nvPr/>
        </p:nvSpPr>
        <p:spPr>
          <a:xfrm>
            <a:off x="2743200" y="2057400"/>
            <a:ext cx="6425157" cy="461665"/>
          </a:xfrm>
          <a:prstGeom prst="rect">
            <a:avLst/>
          </a:prstGeom>
          <a:noFill/>
        </p:spPr>
        <p:txBody>
          <a:bodyPr wrap="none" rtlCol="0">
            <a:spAutoFit/>
          </a:bodyPr>
          <a:lstStyle/>
          <a:p>
            <a:r>
              <a:rPr lang="en-US" sz="2400" dirty="0" err="1">
                <a:solidFill>
                  <a:schemeClr val="tx1">
                    <a:lumMod val="65000"/>
                    <a:lumOff val="35000"/>
                  </a:schemeClr>
                </a:solidFill>
                <a:latin typeface="+mj-lt"/>
              </a:rPr>
              <a:t>Skynet</a:t>
            </a:r>
            <a:r>
              <a:rPr lang="en-US" sz="2400" dirty="0">
                <a:solidFill>
                  <a:schemeClr val="tx1">
                    <a:lumMod val="65000"/>
                    <a:lumOff val="35000"/>
                  </a:schemeClr>
                </a:solidFill>
                <a:latin typeface="+mj-lt"/>
              </a:rPr>
              <a:t> begins it’s attack against </a:t>
            </a:r>
            <a:r>
              <a:rPr lang="en-US" sz="2400" dirty="0" smtClean="0">
                <a:solidFill>
                  <a:schemeClr val="tx1">
                    <a:lumMod val="65000"/>
                    <a:lumOff val="35000"/>
                  </a:schemeClr>
                </a:solidFill>
                <a:latin typeface="+mj-lt"/>
              </a:rPr>
              <a:t>humanity</a:t>
            </a:r>
            <a:endParaRPr lang="en-US" sz="2400" dirty="0">
              <a:solidFill>
                <a:schemeClr val="tx1">
                  <a:lumMod val="65000"/>
                  <a:lumOff val="35000"/>
                </a:schemeClr>
              </a:solidFill>
              <a:latin typeface="+mj-lt"/>
            </a:endParaRPr>
          </a:p>
        </p:txBody>
      </p:sp>
      <p:graphicFrame>
        <p:nvGraphicFramePr>
          <p:cNvPr id="9" name="Diagram 8"/>
          <p:cNvGraphicFramePr/>
          <p:nvPr>
            <p:extLst>
              <p:ext uri="{D42A27DB-BD31-4B8C-83A1-F6EECF244321}">
                <p14:modId xmlns:p14="http://schemas.microsoft.com/office/powerpoint/2010/main" val="4139934225"/>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p:cNvSpPr/>
          <p:nvPr/>
        </p:nvSpPr>
        <p:spPr>
          <a:xfrm>
            <a:off x="2369574" y="1371600"/>
            <a:ext cx="6596678" cy="461665"/>
          </a:xfrm>
          <a:prstGeom prst="rect">
            <a:avLst/>
          </a:prstGeom>
        </p:spPr>
        <p:txBody>
          <a:bodyPr wrap="none">
            <a:spAutoFit/>
          </a:bodyPr>
          <a:lstStyle/>
          <a:p>
            <a:r>
              <a:rPr lang="en-US" sz="2400" dirty="0">
                <a:solidFill>
                  <a:schemeClr val="tx1">
                    <a:lumMod val="65000"/>
                    <a:lumOff val="35000"/>
                  </a:schemeClr>
                </a:solidFill>
                <a:latin typeface="+mj-lt"/>
              </a:rPr>
              <a:t>Again, you are responsible for good design</a:t>
            </a:r>
          </a:p>
        </p:txBody>
      </p:sp>
    </p:spTree>
    <p:extLst>
      <p:ext uri="{BB962C8B-B14F-4D97-AF65-F5344CB8AC3E}">
        <p14:creationId xmlns:p14="http://schemas.microsoft.com/office/powerpoint/2010/main" val="10846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Do You?</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dirty="0" smtClean="0"/>
              <a:t>April 21, 2011 – Amazon AWS EC2/RDS Outage</a:t>
            </a:r>
          </a:p>
          <a:p>
            <a:r>
              <a:rPr lang="en-US" dirty="0" smtClean="0"/>
              <a:t>Took </a:t>
            </a:r>
            <a:r>
              <a:rPr lang="en-US" dirty="0"/>
              <a:t>down </a:t>
            </a:r>
            <a:endParaRPr lang="en-US" dirty="0" smtClean="0"/>
          </a:p>
          <a:p>
            <a:endParaRPr lang="en-US" dirty="0" smtClean="0"/>
          </a:p>
          <a:p>
            <a:endParaRPr lang="en-US" dirty="0" smtClean="0"/>
          </a:p>
          <a:p>
            <a:r>
              <a:rPr lang="en-US" dirty="0" smtClean="0"/>
              <a:t>But one website had reason to be Smug</a:t>
            </a:r>
            <a:endParaRPr lang="en-US" dirty="0"/>
          </a:p>
          <a:p>
            <a:pPr lvl="1"/>
            <a:r>
              <a:rPr lang="en-US" dirty="0" smtClean="0"/>
              <a:t>…minimally </a:t>
            </a:r>
            <a:r>
              <a:rPr lang="en-US" dirty="0"/>
              <a:t>impacted, and all major services remained online during the AWS </a:t>
            </a:r>
            <a:r>
              <a:rPr lang="en-US" dirty="0" smtClean="0"/>
              <a:t>outage</a:t>
            </a:r>
          </a:p>
          <a:p>
            <a:pPr lvl="1"/>
            <a:endParaRPr lang="en-US" b="1" dirty="0"/>
          </a:p>
          <a:p>
            <a:r>
              <a:rPr lang="en-US" sz="2000" dirty="0" smtClean="0"/>
              <a:t>Netflix stayed up too… more later…</a:t>
            </a:r>
          </a:p>
          <a:p>
            <a:pPr marL="0" indent="0">
              <a:buNone/>
            </a:pPr>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57</a:t>
            </a:fld>
            <a:endParaRPr lang="en-US"/>
          </a:p>
        </p:txBody>
      </p:sp>
      <p:pic>
        <p:nvPicPr>
          <p:cNvPr id="819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3895725"/>
            <a:ext cx="21574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2975333"/>
            <a:ext cx="11049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43175" y="3042007"/>
            <a:ext cx="1352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7340" y="2950288"/>
            <a:ext cx="1622302" cy="47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43600" y="2927708"/>
            <a:ext cx="1400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2819560461"/>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2369574" y="1371600"/>
            <a:ext cx="6596678" cy="461665"/>
          </a:xfrm>
          <a:prstGeom prst="rect">
            <a:avLst/>
          </a:prstGeom>
        </p:spPr>
        <p:txBody>
          <a:bodyPr wrap="none">
            <a:spAutoFit/>
          </a:bodyPr>
          <a:lstStyle/>
          <a:p>
            <a:r>
              <a:rPr lang="en-US" sz="2400" dirty="0">
                <a:solidFill>
                  <a:schemeClr val="tx1">
                    <a:lumMod val="65000"/>
                    <a:lumOff val="35000"/>
                  </a:schemeClr>
                </a:solidFill>
                <a:latin typeface="+mj-lt"/>
              </a:rPr>
              <a:t>Again, you are responsible for good design</a:t>
            </a:r>
          </a:p>
        </p:txBody>
      </p:sp>
    </p:spTree>
    <p:extLst>
      <p:ext uri="{BB962C8B-B14F-4D97-AF65-F5344CB8AC3E}">
        <p14:creationId xmlns:p14="http://schemas.microsoft.com/office/powerpoint/2010/main" val="333211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500"/>
                                        <p:tgtEl>
                                          <p:spTgt spid="819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97"/>
                                        </p:tgtEl>
                                        <p:attrNameLst>
                                          <p:attrName>style.visibility</p:attrName>
                                        </p:attrNameLst>
                                      </p:cBhvr>
                                      <p:to>
                                        <p:strVal val="visible"/>
                                      </p:to>
                                    </p:set>
                                    <p:animEffect transition="in" filter="fade">
                                      <p:cBhvr>
                                        <p:cTn id="23" dur="500"/>
                                        <p:tgtEl>
                                          <p:spTgt spid="819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193"/>
                                        </p:tgtEl>
                                        <p:attrNameLst>
                                          <p:attrName>style.visibility</p:attrName>
                                        </p:attrNameLst>
                                      </p:cBhvr>
                                      <p:to>
                                        <p:strVal val="visible"/>
                                      </p:to>
                                    </p:set>
                                    <p:animEffect transition="in" filter="fade">
                                      <p:cBhvr>
                                        <p:cTn id="33" dur="500"/>
                                        <p:tgtEl>
                                          <p:spTgt spid="819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Do You?</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dirty="0" smtClean="0">
                <a:solidFill>
                  <a:schemeClr val="bg1">
                    <a:lumMod val="75000"/>
                  </a:schemeClr>
                </a:solidFill>
              </a:rPr>
              <a:t>April 21, 2011 – Amazon AWS EC2/RDS Outage</a:t>
            </a:r>
          </a:p>
          <a:p>
            <a:r>
              <a:rPr lang="en-US" dirty="0" smtClean="0">
                <a:solidFill>
                  <a:schemeClr val="bg1">
                    <a:lumMod val="75000"/>
                  </a:schemeClr>
                </a:solidFill>
              </a:rPr>
              <a:t>Took </a:t>
            </a:r>
            <a:r>
              <a:rPr lang="en-US" dirty="0">
                <a:solidFill>
                  <a:schemeClr val="bg1">
                    <a:lumMod val="75000"/>
                  </a:schemeClr>
                </a:solidFill>
              </a:rPr>
              <a:t>down </a:t>
            </a:r>
            <a:endParaRPr lang="en-US" dirty="0" smtClean="0">
              <a:solidFill>
                <a:schemeClr val="bg1">
                  <a:lumMod val="75000"/>
                </a:schemeClr>
              </a:solidFill>
            </a:endParaRPr>
          </a:p>
          <a:p>
            <a:endParaRPr lang="en-US" dirty="0" smtClean="0">
              <a:solidFill>
                <a:schemeClr val="bg1">
                  <a:lumMod val="75000"/>
                </a:schemeClr>
              </a:solidFill>
            </a:endParaRPr>
          </a:p>
          <a:p>
            <a:endParaRPr lang="en-US" dirty="0" smtClean="0">
              <a:solidFill>
                <a:schemeClr val="bg1">
                  <a:lumMod val="75000"/>
                </a:schemeClr>
              </a:solidFill>
            </a:endParaRPr>
          </a:p>
          <a:p>
            <a:r>
              <a:rPr lang="en-US" dirty="0" smtClean="0">
                <a:solidFill>
                  <a:schemeClr val="bg1">
                    <a:lumMod val="75000"/>
                  </a:schemeClr>
                </a:solidFill>
              </a:rPr>
              <a:t>But one website had reason to be Smug</a:t>
            </a:r>
            <a:endParaRPr lang="en-US" dirty="0">
              <a:solidFill>
                <a:schemeClr val="bg1">
                  <a:lumMod val="75000"/>
                </a:schemeClr>
              </a:solidFill>
            </a:endParaRPr>
          </a:p>
          <a:p>
            <a:pPr lvl="1"/>
            <a:r>
              <a:rPr lang="en-US" dirty="0" smtClean="0">
                <a:solidFill>
                  <a:schemeClr val="bg1">
                    <a:lumMod val="75000"/>
                  </a:schemeClr>
                </a:solidFill>
              </a:rPr>
              <a:t>…minimally </a:t>
            </a:r>
            <a:r>
              <a:rPr lang="en-US" dirty="0">
                <a:solidFill>
                  <a:schemeClr val="bg1">
                    <a:lumMod val="75000"/>
                  </a:schemeClr>
                </a:solidFill>
              </a:rPr>
              <a:t>impacted, and all major services remained online during the AWS </a:t>
            </a:r>
            <a:r>
              <a:rPr lang="en-US" dirty="0" smtClean="0">
                <a:solidFill>
                  <a:schemeClr val="bg1">
                    <a:lumMod val="75000"/>
                  </a:schemeClr>
                </a:solidFill>
              </a:rPr>
              <a:t>outage</a:t>
            </a:r>
          </a:p>
          <a:p>
            <a:pPr lvl="1"/>
            <a:endParaRPr lang="en-US" b="1" dirty="0">
              <a:solidFill>
                <a:schemeClr val="bg1">
                  <a:lumMod val="75000"/>
                </a:schemeClr>
              </a:solidFill>
            </a:endParaRPr>
          </a:p>
          <a:p>
            <a:r>
              <a:rPr lang="en-US" sz="2000" dirty="0" smtClean="0">
                <a:solidFill>
                  <a:schemeClr val="bg1">
                    <a:lumMod val="75000"/>
                  </a:schemeClr>
                </a:solidFill>
              </a:rPr>
              <a:t>Netflix stayed up too… more later…</a:t>
            </a:r>
          </a:p>
          <a:p>
            <a:pPr marL="0" indent="0">
              <a:buNone/>
            </a:pPr>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58</a:t>
            </a:fld>
            <a:endParaRPr lang="en-US"/>
          </a:p>
        </p:txBody>
      </p:sp>
      <p:pic>
        <p:nvPicPr>
          <p:cNvPr id="8193" name="Picture 1"/>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5943600" y="3895725"/>
            <a:ext cx="215741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lum bright="70000" contrast="-70000"/>
            <a:extLst>
              <a:ext uri="{28A0092B-C50C-407E-A947-70E740481C1C}">
                <a14:useLocalDpi xmlns:a14="http://schemas.microsoft.com/office/drawing/2010/main"/>
              </a:ext>
            </a:extLst>
          </a:blip>
          <a:srcRect/>
          <a:stretch>
            <a:fillRect/>
          </a:stretch>
        </p:blipFill>
        <p:spPr bwMode="auto">
          <a:xfrm>
            <a:off x="1295400" y="2975333"/>
            <a:ext cx="11049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lum bright="70000" contrast="-70000"/>
            <a:extLst>
              <a:ext uri="{28A0092B-C50C-407E-A947-70E740481C1C}">
                <a14:useLocalDpi xmlns:a14="http://schemas.microsoft.com/office/drawing/2010/main"/>
              </a:ext>
            </a:extLst>
          </a:blip>
          <a:srcRect/>
          <a:stretch>
            <a:fillRect/>
          </a:stretch>
        </p:blipFill>
        <p:spPr bwMode="auto">
          <a:xfrm>
            <a:off x="2543175" y="3042007"/>
            <a:ext cx="1352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email">
            <a:lum bright="70000" contrast="-70000"/>
            <a:extLst>
              <a:ext uri="{28A0092B-C50C-407E-A947-70E740481C1C}">
                <a14:useLocalDpi xmlns:a14="http://schemas.microsoft.com/office/drawing/2010/main"/>
              </a:ext>
            </a:extLst>
          </a:blip>
          <a:srcRect/>
          <a:stretch>
            <a:fillRect/>
          </a:stretch>
        </p:blipFill>
        <p:spPr bwMode="auto">
          <a:xfrm>
            <a:off x="4037340" y="2950288"/>
            <a:ext cx="1622302" cy="47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lum bright="70000" contrast="-70000"/>
            <a:extLst>
              <a:ext uri="{28A0092B-C50C-407E-A947-70E740481C1C}">
                <a14:useLocalDpi xmlns:a14="http://schemas.microsoft.com/office/drawing/2010/main"/>
              </a:ext>
            </a:extLst>
          </a:blip>
          <a:srcRect/>
          <a:stretch>
            <a:fillRect/>
          </a:stretch>
        </p:blipFill>
        <p:spPr bwMode="auto">
          <a:xfrm>
            <a:off x="5943600" y="2927708"/>
            <a:ext cx="1400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1583068769"/>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2369574" y="1371600"/>
            <a:ext cx="6596678" cy="461665"/>
          </a:xfrm>
          <a:prstGeom prst="rect">
            <a:avLst/>
          </a:prstGeom>
        </p:spPr>
        <p:txBody>
          <a:bodyPr wrap="none">
            <a:spAutoFit/>
          </a:bodyPr>
          <a:lstStyle/>
          <a:p>
            <a:r>
              <a:rPr lang="en-US" sz="2400" dirty="0">
                <a:solidFill>
                  <a:schemeClr val="tx1">
                    <a:lumMod val="65000"/>
                    <a:lumOff val="35000"/>
                  </a:schemeClr>
                </a:solidFill>
                <a:latin typeface="+mj-lt"/>
              </a:rPr>
              <a:t>Again, you are responsible for good design</a:t>
            </a:r>
          </a:p>
        </p:txBody>
      </p:sp>
      <p:sp>
        <p:nvSpPr>
          <p:cNvPr id="5" name="Rounded Rectangle 4"/>
          <p:cNvSpPr/>
          <p:nvPr/>
        </p:nvSpPr>
        <p:spPr>
          <a:xfrm>
            <a:off x="1243013" y="2790825"/>
            <a:ext cx="6858000" cy="2209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bg1"/>
                </a:solidFill>
                <a:effectLst>
                  <a:outerShdw blurRad="38100" dist="38100" dir="2700000" algn="tl">
                    <a:srgbClr val="000000">
                      <a:alpha val="43137"/>
                    </a:srgbClr>
                  </a:outerShdw>
                </a:effectLst>
                <a:latin typeface="+mj-lt"/>
              </a:rPr>
              <a:t>You must…</a:t>
            </a:r>
          </a:p>
          <a:p>
            <a:pPr algn="ctr"/>
            <a:r>
              <a:rPr lang="en-US" sz="4400" dirty="0">
                <a:solidFill>
                  <a:schemeClr val="bg1"/>
                </a:solidFill>
                <a:effectLst>
                  <a:outerShdw blurRad="38100" dist="38100" dir="2700000" algn="tl">
                    <a:srgbClr val="000000">
                      <a:alpha val="43137"/>
                    </a:srgbClr>
                  </a:outerShdw>
                </a:effectLst>
                <a:latin typeface="+mj-lt"/>
              </a:rPr>
              <a:t>Design for Redundancy</a:t>
            </a:r>
          </a:p>
        </p:txBody>
      </p:sp>
    </p:spTree>
    <p:extLst>
      <p:ext uri="{BB962C8B-B14F-4D97-AF65-F5344CB8AC3E}">
        <p14:creationId xmlns:p14="http://schemas.microsoft.com/office/powerpoint/2010/main" val="150070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974" y="76200"/>
            <a:ext cx="6981825" cy="990600"/>
          </a:xfrm>
        </p:spPr>
        <p:txBody>
          <a:bodyPr/>
          <a:lstStyle/>
          <a:p>
            <a:r>
              <a:rPr lang="en-US" dirty="0" smtClean="0"/>
              <a:t>Don’t Be This Guy</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59</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209800"/>
            <a:ext cx="7178850"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251090072"/>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935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990600"/>
          </a:xfrm>
        </p:spPr>
        <p:txBody>
          <a:bodyPr/>
          <a:lstStyle/>
          <a:p>
            <a:r>
              <a:rPr lang="en-US" dirty="0"/>
              <a:t>Three Ingredients of The Cloud </a:t>
            </a:r>
          </a:p>
        </p:txBody>
      </p:sp>
      <p:sp>
        <p:nvSpPr>
          <p:cNvPr id="3" name="Content Placeholder 2"/>
          <p:cNvSpPr>
            <a:spLocks noGrp="1"/>
          </p:cNvSpPr>
          <p:nvPr>
            <p:ph idx="1"/>
          </p:nvPr>
        </p:nvSpPr>
        <p:spPr>
          <a:xfrm>
            <a:off x="457200" y="1219200"/>
            <a:ext cx="7924800" cy="5410200"/>
          </a:xfrm>
        </p:spPr>
        <p:txBody>
          <a:bodyPr>
            <a:normAutofit/>
          </a:bodyPr>
          <a:lstStyle/>
          <a:p>
            <a:pPr marL="514350" indent="-514350">
              <a:buFont typeface="+mj-lt"/>
              <a:buAutoNum type="arabicPeriod"/>
            </a:pPr>
            <a:r>
              <a:rPr lang="en-US" sz="2800" dirty="0" smtClean="0"/>
              <a:t>Standardized </a:t>
            </a:r>
            <a:r>
              <a:rPr lang="en-US" sz="2800" dirty="0"/>
              <a:t>IT capability or service </a:t>
            </a:r>
            <a:endParaRPr lang="en-US" sz="2800" dirty="0" smtClean="0"/>
          </a:p>
          <a:p>
            <a:pPr lvl="1"/>
            <a:r>
              <a:rPr lang="en-US" sz="2000" dirty="0" smtClean="0"/>
              <a:t>No </a:t>
            </a:r>
            <a:r>
              <a:rPr lang="en-US" sz="2000" dirty="0"/>
              <a:t>customizing </a:t>
            </a:r>
            <a:r>
              <a:rPr lang="en-US" sz="2000" dirty="0" smtClean="0"/>
              <a:t>for </a:t>
            </a:r>
            <a:r>
              <a:rPr lang="en-US" sz="2000" dirty="0"/>
              <a:t>each </a:t>
            </a:r>
            <a:r>
              <a:rPr lang="en-US" sz="2000" dirty="0" smtClean="0"/>
              <a:t>customer</a:t>
            </a:r>
          </a:p>
          <a:p>
            <a:pPr lvl="1"/>
            <a:r>
              <a:rPr lang="en-US" sz="2000" dirty="0" smtClean="0"/>
              <a:t>Economies of Scale - </a:t>
            </a:r>
            <a:r>
              <a:rPr lang="en-US" sz="2000" dirty="0"/>
              <a:t>rote, repeatability</a:t>
            </a:r>
            <a:endParaRPr lang="en-US" sz="2000" dirty="0" smtClean="0"/>
          </a:p>
          <a:p>
            <a:pPr marL="457200" lvl="1" indent="0">
              <a:buNone/>
            </a:pPr>
            <a:endParaRPr lang="en-US" sz="2000" dirty="0" smtClean="0"/>
          </a:p>
          <a:p>
            <a:pPr marL="457200" lvl="1" indent="0">
              <a:buNone/>
            </a:pPr>
            <a:endParaRPr lang="en-US" sz="2000" dirty="0" smtClean="0"/>
          </a:p>
          <a:p>
            <a:pPr marL="514350" indent="-514350">
              <a:buFont typeface="+mj-lt"/>
              <a:buAutoNum type="arabicPeriod"/>
            </a:pPr>
            <a:r>
              <a:rPr lang="en-US" sz="2800" dirty="0" smtClean="0"/>
              <a:t>Pay Per Use</a:t>
            </a:r>
          </a:p>
          <a:p>
            <a:pPr lvl="1"/>
            <a:r>
              <a:rPr lang="en-US" sz="2000" dirty="0" smtClean="0"/>
              <a:t>The power of zero</a:t>
            </a:r>
          </a:p>
          <a:p>
            <a:pPr marL="457200" lvl="1" indent="0">
              <a:buNone/>
            </a:pPr>
            <a:endParaRPr lang="en-US" sz="2000" dirty="0" smtClean="0"/>
          </a:p>
          <a:p>
            <a:pPr marL="457200" lvl="1" indent="0">
              <a:buNone/>
            </a:pPr>
            <a:endParaRPr lang="en-US" sz="2000" dirty="0" smtClean="0"/>
          </a:p>
          <a:p>
            <a:pPr marL="514350" indent="-514350">
              <a:buFont typeface="+mj-lt"/>
              <a:buAutoNum type="arabicPeriod"/>
            </a:pPr>
            <a:r>
              <a:rPr lang="en-US" sz="2800" dirty="0" smtClean="0"/>
              <a:t>Self-Service Deployment</a:t>
            </a:r>
          </a:p>
          <a:p>
            <a:pPr lvl="1"/>
            <a:r>
              <a:rPr lang="en-US" sz="2000" dirty="0" smtClean="0"/>
              <a:t>Fully Automated</a:t>
            </a:r>
          </a:p>
          <a:p>
            <a:pPr lvl="1"/>
            <a:r>
              <a:rPr lang="en-US" sz="2000" dirty="0" err="1" smtClean="0"/>
              <a:t>DevOps</a:t>
            </a:r>
            <a:r>
              <a:rPr lang="en-US" sz="2000" dirty="0" smtClean="0"/>
              <a:t>, </a:t>
            </a:r>
            <a:r>
              <a:rPr lang="en-US" sz="2000" dirty="0" err="1" smtClean="0"/>
              <a:t>NoOps</a:t>
            </a:r>
            <a:endParaRPr lang="en-US" sz="1600" dirty="0" smtClean="0"/>
          </a:p>
          <a:p>
            <a:pPr marL="0" indent="0" algn="r">
              <a:buNone/>
            </a:pPr>
            <a:r>
              <a:rPr lang="en-US" sz="1600" dirty="0" smtClean="0"/>
              <a:t>[</a:t>
            </a:r>
            <a:r>
              <a:rPr lang="en-US" sz="1600" dirty="0"/>
              <a:t>Staten, 2010</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0E80665F-2521-4C7E-AB43-782584C3C534}" type="slidenum">
              <a:rPr lang="en-US" smtClean="0"/>
              <a:t>6</a:t>
            </a:fld>
            <a:endParaRPr lang="en-US"/>
          </a:p>
        </p:txBody>
      </p:sp>
      <p:pic>
        <p:nvPicPr>
          <p:cNvPr id="205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9660" l="0" r="100000"/>
                    </a14:imgEffect>
                  </a14:imgLayer>
                </a14:imgProps>
              </a:ext>
              <a:ext uri="{28A0092B-C50C-407E-A947-70E740481C1C}">
                <a14:useLocalDpi xmlns:a14="http://schemas.microsoft.com/office/drawing/2010/main"/>
              </a:ext>
            </a:extLst>
          </a:blip>
          <a:srcRect/>
          <a:stretch>
            <a:fillRect/>
          </a:stretch>
        </p:blipFill>
        <p:spPr bwMode="auto">
          <a:xfrm>
            <a:off x="2645229" y="2755315"/>
            <a:ext cx="2266950" cy="18616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seliot\AppData\Local\Microsoft\Windows\Temporary Internet Files\Content.IE5\V7G71NDI\MC900149918[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0" y="1828800"/>
            <a:ext cx="2214327" cy="1765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553200" cy="1371600"/>
          </a:xfrm>
        </p:spPr>
        <p:txBody>
          <a:bodyPr/>
          <a:lstStyle/>
          <a:p>
            <a:r>
              <a:rPr lang="en-US" dirty="0" smtClean="0"/>
              <a:t>How Did </a:t>
            </a:r>
            <a:r>
              <a:rPr lang="en-US" dirty="0" err="1"/>
              <a:t>S</a:t>
            </a:r>
            <a:r>
              <a:rPr lang="en-US" dirty="0" err="1" smtClean="0"/>
              <a:t>mugMug</a:t>
            </a:r>
            <a:r>
              <a:rPr lang="en-US" dirty="0" smtClean="0"/>
              <a:t> Do It?</a:t>
            </a:r>
            <a:endParaRPr lang="en-US" dirty="0"/>
          </a:p>
        </p:txBody>
      </p:sp>
      <p:sp>
        <p:nvSpPr>
          <p:cNvPr id="3" name="Content Placeholder 2"/>
          <p:cNvSpPr>
            <a:spLocks noGrp="1"/>
          </p:cNvSpPr>
          <p:nvPr>
            <p:ph idx="1"/>
          </p:nvPr>
        </p:nvSpPr>
        <p:spPr>
          <a:xfrm>
            <a:off x="457200" y="2636837"/>
            <a:ext cx="8229600" cy="3840163"/>
          </a:xfrm>
        </p:spPr>
        <p:txBody>
          <a:bodyPr>
            <a:normAutofit/>
          </a:bodyPr>
          <a:lstStyle/>
          <a:p>
            <a:r>
              <a:rPr lang="en-US" dirty="0"/>
              <a:t>Availability Zones (AZs</a:t>
            </a:r>
            <a:r>
              <a:rPr lang="en-US" dirty="0" smtClean="0"/>
              <a:t>)</a:t>
            </a:r>
          </a:p>
          <a:p>
            <a:r>
              <a:rPr lang="en-US" dirty="0" smtClean="0"/>
              <a:t>Failures Should Not Span AZs</a:t>
            </a:r>
          </a:p>
          <a:p>
            <a:pPr lvl="1"/>
            <a:r>
              <a:rPr lang="en-US" dirty="0" smtClean="0"/>
              <a:t>In this case they did!</a:t>
            </a:r>
          </a:p>
          <a:p>
            <a:r>
              <a:rPr lang="en-US" dirty="0" err="1" smtClean="0"/>
              <a:t>SmugMug</a:t>
            </a:r>
            <a:r>
              <a:rPr lang="en-US" dirty="0" smtClean="0"/>
              <a:t> uses Three AZs</a:t>
            </a:r>
          </a:p>
          <a:p>
            <a:r>
              <a:rPr lang="en-US" dirty="0" smtClean="0"/>
              <a:t>Designed </a:t>
            </a:r>
            <a:r>
              <a:rPr lang="en-US" dirty="0"/>
              <a:t>to fail and </a:t>
            </a:r>
            <a:r>
              <a:rPr lang="en-US" dirty="0" smtClean="0"/>
              <a:t>recover</a:t>
            </a:r>
          </a:p>
          <a:p>
            <a:pPr lvl="1"/>
            <a:r>
              <a:rPr lang="en-US" dirty="0" smtClean="0"/>
              <a:t>Any </a:t>
            </a:r>
            <a:r>
              <a:rPr lang="en-US" dirty="0"/>
              <a:t>of our instances, or any group of instances in an AZ, can be “shot in the head</a:t>
            </a:r>
            <a:r>
              <a:rPr lang="en-US" dirty="0" smtClean="0"/>
              <a:t>”  </a:t>
            </a:r>
            <a:r>
              <a:rPr lang="en-US" sz="1400" dirty="0" smtClean="0"/>
              <a:t>[</a:t>
            </a:r>
            <a:r>
              <a:rPr lang="en-US" sz="1400" dirty="0" err="1" smtClean="0"/>
              <a:t>SmugMug</a:t>
            </a:r>
            <a:r>
              <a:rPr lang="en-US" sz="1400" dirty="0" smtClean="0"/>
              <a:t> April 2011]</a:t>
            </a:r>
          </a:p>
          <a:p>
            <a:r>
              <a:rPr lang="en-US" dirty="0" smtClean="0"/>
              <a:t>Incident Response</a:t>
            </a:r>
          </a:p>
          <a:p>
            <a:pPr lvl="1"/>
            <a:r>
              <a:rPr lang="en-US" dirty="0"/>
              <a:t>We updated our own status board, and then I tried to work around the </a:t>
            </a:r>
            <a:r>
              <a:rPr lang="en-US" dirty="0" smtClean="0"/>
              <a:t>problem…. 5 minutes [later] </a:t>
            </a:r>
            <a:r>
              <a:rPr lang="en-US" dirty="0"/>
              <a:t>we were back in business</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E80665F-2521-4C7E-AB43-782584C3C534}" type="slidenum">
              <a:rPr lang="en-US" smtClean="0"/>
              <a:t>60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5575" y="1685925"/>
            <a:ext cx="46958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488989231"/>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673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295400"/>
            <a:ext cx="223193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76200"/>
            <a:ext cx="6629400" cy="990600"/>
          </a:xfrm>
        </p:spPr>
        <p:txBody>
          <a:bodyPr/>
          <a:lstStyle/>
          <a:p>
            <a:r>
              <a:rPr lang="en-US" dirty="0" smtClean="0"/>
              <a:t>How Do You Do It?</a:t>
            </a:r>
            <a:endParaRPr lang="en-US" dirty="0"/>
          </a:p>
        </p:txBody>
      </p:sp>
      <p:sp>
        <p:nvSpPr>
          <p:cNvPr id="3" name="Content Placeholder 2"/>
          <p:cNvSpPr>
            <a:spLocks noGrp="1"/>
          </p:cNvSpPr>
          <p:nvPr>
            <p:ph idx="1"/>
          </p:nvPr>
        </p:nvSpPr>
        <p:spPr>
          <a:xfrm>
            <a:off x="457200" y="1981200"/>
            <a:ext cx="8229600" cy="4419600"/>
          </a:xfrm>
        </p:spPr>
        <p:txBody>
          <a:bodyPr>
            <a:normAutofit lnSpcReduction="10000"/>
          </a:bodyPr>
          <a:lstStyle/>
          <a:p>
            <a:r>
              <a:rPr lang="en-US" dirty="0" smtClean="0"/>
              <a:t>Multiple Amazon AZs or Azure Regions</a:t>
            </a:r>
          </a:p>
          <a:p>
            <a:r>
              <a:rPr lang="en-US" dirty="0" smtClean="0"/>
              <a:t>Plus Traffic Management</a:t>
            </a:r>
          </a:p>
          <a:p>
            <a:pPr lvl="1"/>
            <a:r>
              <a:rPr lang="en-US" dirty="0" smtClean="0"/>
              <a:t>Multiple service instances costs </a:t>
            </a:r>
            <a:r>
              <a:rPr lang="en-US" dirty="0"/>
              <a:t>m</a:t>
            </a:r>
            <a:r>
              <a:rPr lang="en-US" dirty="0" smtClean="0"/>
              <a:t>ore</a:t>
            </a:r>
          </a:p>
          <a:p>
            <a:endParaRPr lang="en-US" dirty="0"/>
          </a:p>
          <a:p>
            <a:r>
              <a:rPr lang="en-US" dirty="0" smtClean="0"/>
              <a:t>Azure LRS: Local Redundant Storage</a:t>
            </a:r>
          </a:p>
          <a:p>
            <a:pPr lvl="1"/>
            <a:r>
              <a:rPr lang="en-US" dirty="0" smtClean="0"/>
              <a:t>Protects against common </a:t>
            </a:r>
            <a:r>
              <a:rPr lang="en-US" dirty="0"/>
              <a:t>failures (disk, node, rack) </a:t>
            </a:r>
            <a:endParaRPr lang="en-US" dirty="0" smtClean="0"/>
          </a:p>
          <a:p>
            <a:r>
              <a:rPr lang="en-US" dirty="0"/>
              <a:t>Azure GRS: Geo-Redundant </a:t>
            </a:r>
            <a:r>
              <a:rPr lang="en-US" dirty="0" smtClean="0"/>
              <a:t>Storage</a:t>
            </a:r>
          </a:p>
          <a:p>
            <a:pPr lvl="1"/>
            <a:r>
              <a:rPr lang="en-US" dirty="0" smtClean="0"/>
              <a:t>Protects against Data Center outage</a:t>
            </a:r>
          </a:p>
          <a:p>
            <a:pPr lvl="1"/>
            <a:r>
              <a:rPr lang="en-US" dirty="0" smtClean="0"/>
              <a:t>Costs 23%-34% more</a:t>
            </a:r>
            <a:endParaRPr lang="en-US" dirty="0"/>
          </a:p>
          <a:p>
            <a:pPr lvl="1"/>
            <a:endParaRPr lang="en-US" dirty="0" smtClean="0"/>
          </a:p>
          <a:p>
            <a:pPr marL="0" indent="0">
              <a:buNone/>
            </a:pPr>
            <a:r>
              <a:rPr lang="en-US" dirty="0" smtClean="0"/>
              <a:t>Choose how to spend your $$$</a:t>
            </a:r>
          </a:p>
          <a:p>
            <a:pPr lvl="1"/>
            <a:r>
              <a:rPr lang="en-US" dirty="0" smtClean="0"/>
              <a:t>Resiliency or Response</a:t>
            </a:r>
            <a:endParaRPr lang="en-US" dirty="0"/>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61</a:t>
            </a:fld>
            <a:endParaRPr lang="en-US"/>
          </a:p>
        </p:txBody>
      </p:sp>
      <p:graphicFrame>
        <p:nvGraphicFramePr>
          <p:cNvPr id="5" name="Diagram 4"/>
          <p:cNvGraphicFramePr/>
          <p:nvPr>
            <p:extLst>
              <p:ext uri="{D42A27DB-BD31-4B8C-83A1-F6EECF244321}">
                <p14:modId xmlns:p14="http://schemas.microsoft.com/office/powerpoint/2010/main" val="1760144512"/>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1" name="Picture 3" descr="C:\Users\seliot\AppData\Local\Microsoft\Windows\Temporary Internet Files\Content.IE5\UUFINQ71\MC900431631[1].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096000" y="48768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55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fade">
                                      <p:cBhvr>
                                        <p:cTn id="4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6324600" cy="2819400"/>
          </a:xfrm>
        </p:spPr>
        <p:txBody>
          <a:bodyPr/>
          <a:lstStyle/>
          <a:p>
            <a:r>
              <a:rPr lang="en-US" dirty="0" smtClean="0"/>
              <a:t>Fault Tolerance</a:t>
            </a:r>
            <a:br>
              <a:rPr lang="en-US" dirty="0" smtClean="0"/>
            </a:br>
            <a:r>
              <a:rPr lang="en-US" sz="3200" dirty="0" smtClean="0"/>
              <a:t>..or What Do You Need to Worry About When Running Your Own Data Center</a:t>
            </a:r>
            <a:endParaRPr lang="en-US" sz="3200" dirty="0"/>
          </a:p>
        </p:txBody>
      </p:sp>
      <p:sp>
        <p:nvSpPr>
          <p:cNvPr id="3" name="Content Placeholder 2"/>
          <p:cNvSpPr>
            <a:spLocks noGrp="1"/>
          </p:cNvSpPr>
          <p:nvPr>
            <p:ph idx="1"/>
          </p:nvPr>
        </p:nvSpPr>
        <p:spPr>
          <a:xfrm>
            <a:off x="4191000" y="4094429"/>
            <a:ext cx="4648200" cy="914400"/>
          </a:xfrm>
        </p:spPr>
        <p:txBody>
          <a:bodyPr/>
          <a:lstStyle/>
          <a:p>
            <a:pPr marL="0" indent="0">
              <a:buNone/>
            </a:pPr>
            <a:r>
              <a:rPr lang="en-US" dirty="0"/>
              <a:t>Failure is Always an Option</a:t>
            </a:r>
          </a:p>
        </p:txBody>
      </p:sp>
      <p:sp>
        <p:nvSpPr>
          <p:cNvPr id="4" name="Slide Number Placeholder 3"/>
          <p:cNvSpPr>
            <a:spLocks noGrp="1"/>
          </p:cNvSpPr>
          <p:nvPr>
            <p:ph type="sldNum" sz="quarter" idx="12"/>
          </p:nvPr>
        </p:nvSpPr>
        <p:spPr/>
        <p:txBody>
          <a:bodyPr/>
          <a:lstStyle/>
          <a:p>
            <a:fld id="{0E80665F-2521-4C7E-AB43-782584C3C534}" type="slidenum">
              <a:rPr lang="en-US" smtClean="0"/>
              <a:t>62</a:t>
            </a:fld>
            <a:endParaRPr lang="en-US"/>
          </a:p>
        </p:txBody>
      </p:sp>
      <p:graphicFrame>
        <p:nvGraphicFramePr>
          <p:cNvPr id="5" name="Diagram 4"/>
          <p:cNvGraphicFramePr/>
          <p:nvPr>
            <p:extLst>
              <p:ext uri="{D42A27DB-BD31-4B8C-83A1-F6EECF244321}">
                <p14:modId xmlns:p14="http://schemas.microsoft.com/office/powerpoint/2010/main" val="2448301244"/>
              </p:ext>
            </p:extLst>
          </p:nvPr>
        </p:nvGraphicFramePr>
        <p:xfrm>
          <a:off x="304800" y="457200"/>
          <a:ext cx="2819400" cy="209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9" name="Picture 1" descr="C:\Users\seliot\AppData\Local\Microsoft\Windows\Temporary Internet Files\Content.IE5\G65PSP06\MC900323680[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 y="3429000"/>
            <a:ext cx="3308726" cy="22452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981200" y="5901629"/>
            <a:ext cx="2388795" cy="461665"/>
          </a:xfrm>
          <a:prstGeom prst="rect">
            <a:avLst/>
          </a:prstGeom>
        </p:spPr>
        <p:txBody>
          <a:bodyPr wrap="none">
            <a:spAutoFit/>
          </a:bodyPr>
          <a:lstStyle/>
          <a:p>
            <a:r>
              <a:rPr lang="en-US" sz="2400" i="1" dirty="0" smtClean="0">
                <a:solidFill>
                  <a:prstClr val="black">
                    <a:lumMod val="65000"/>
                    <a:lumOff val="35000"/>
                  </a:prstClr>
                </a:solidFill>
                <a:latin typeface="Century Gothic"/>
              </a:rPr>
              <a:t>For Example….</a:t>
            </a:r>
            <a:endParaRPr lang="en-US" dirty="0"/>
          </a:p>
        </p:txBody>
      </p:sp>
      <p:pic>
        <p:nvPicPr>
          <p:cNvPr id="614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43400" y="5641236"/>
            <a:ext cx="1649805" cy="7595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82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315200" cy="990600"/>
          </a:xfrm>
        </p:spPr>
        <p:txBody>
          <a:bodyPr/>
          <a:lstStyle/>
          <a:p>
            <a:r>
              <a:rPr lang="en-US" sz="4400" dirty="0" smtClean="0"/>
              <a:t>First Year -New Data Center</a:t>
            </a:r>
            <a:endParaRPr lang="en-US" sz="4400" dirty="0"/>
          </a:p>
        </p:txBody>
      </p:sp>
      <p:sp>
        <p:nvSpPr>
          <p:cNvPr id="3" name="Content Placeholder 2"/>
          <p:cNvSpPr>
            <a:spLocks noGrp="1"/>
          </p:cNvSpPr>
          <p:nvPr>
            <p:ph idx="1"/>
          </p:nvPr>
        </p:nvSpPr>
        <p:spPr>
          <a:xfrm>
            <a:off x="457200" y="1600200"/>
            <a:ext cx="8229600" cy="4754563"/>
          </a:xfrm>
        </p:spPr>
        <p:txBody>
          <a:bodyPr>
            <a:normAutofit fontScale="92500"/>
          </a:bodyPr>
          <a:lstStyle/>
          <a:p>
            <a:pPr marL="0" indent="0">
              <a:buNone/>
            </a:pPr>
            <a:endParaRPr lang="en-US" dirty="0"/>
          </a:p>
          <a:p>
            <a:pPr fontAlgn="ctr"/>
            <a:r>
              <a:rPr lang="en-US" dirty="0" smtClean="0"/>
              <a:t>1 Power </a:t>
            </a:r>
            <a:r>
              <a:rPr lang="en-US" dirty="0"/>
              <a:t>Distribution </a:t>
            </a:r>
            <a:r>
              <a:rPr lang="en-US" dirty="0" smtClean="0"/>
              <a:t>Unit </a:t>
            </a:r>
            <a:r>
              <a:rPr lang="en-US" dirty="0"/>
              <a:t>failure </a:t>
            </a:r>
            <a:r>
              <a:rPr lang="en-US" dirty="0" smtClean="0"/>
              <a:t>(500-1000 machines)</a:t>
            </a:r>
            <a:endParaRPr lang="en-US" dirty="0"/>
          </a:p>
          <a:p>
            <a:pPr fontAlgn="ctr"/>
            <a:r>
              <a:rPr lang="en-US" dirty="0"/>
              <a:t>1 rack-move </a:t>
            </a:r>
            <a:r>
              <a:rPr lang="en-US" dirty="0" smtClean="0"/>
              <a:t>(500-1000 machines)</a:t>
            </a:r>
            <a:endParaRPr lang="en-US" dirty="0"/>
          </a:p>
          <a:p>
            <a:pPr fontAlgn="ctr"/>
            <a:r>
              <a:rPr lang="en-US" dirty="0"/>
              <a:t>1 network rewiring (rolling 5% of </a:t>
            </a:r>
            <a:r>
              <a:rPr lang="en-US" dirty="0" smtClean="0"/>
              <a:t>machines)</a:t>
            </a:r>
            <a:endParaRPr lang="en-US" dirty="0"/>
          </a:p>
          <a:p>
            <a:pPr fontAlgn="ctr"/>
            <a:r>
              <a:rPr lang="en-US" dirty="0"/>
              <a:t>20 rack failures (40-80 </a:t>
            </a:r>
            <a:r>
              <a:rPr lang="en-US" dirty="0" smtClean="0"/>
              <a:t>machines)</a:t>
            </a:r>
            <a:endParaRPr lang="en-US" dirty="0"/>
          </a:p>
          <a:p>
            <a:pPr fontAlgn="ctr"/>
            <a:r>
              <a:rPr lang="en-US" dirty="0"/>
              <a:t>8 network maintenances </a:t>
            </a:r>
            <a:r>
              <a:rPr lang="en-US" dirty="0" smtClean="0"/>
              <a:t>(~30-min connectivity </a:t>
            </a:r>
            <a:r>
              <a:rPr lang="en-US" dirty="0"/>
              <a:t>losses)</a:t>
            </a:r>
          </a:p>
          <a:p>
            <a:pPr fontAlgn="ctr"/>
            <a:r>
              <a:rPr lang="en-US" dirty="0" smtClean="0"/>
              <a:t>12 </a:t>
            </a:r>
            <a:r>
              <a:rPr lang="en-US" dirty="0"/>
              <a:t>router </a:t>
            </a:r>
            <a:r>
              <a:rPr lang="en-US" dirty="0" smtClean="0"/>
              <a:t>reloads</a:t>
            </a:r>
            <a:endParaRPr lang="en-US" dirty="0"/>
          </a:p>
          <a:p>
            <a:pPr fontAlgn="ctr"/>
            <a:r>
              <a:rPr lang="en-US" dirty="0"/>
              <a:t>3 router </a:t>
            </a:r>
            <a:r>
              <a:rPr lang="en-US" dirty="0" smtClean="0"/>
              <a:t>failures</a:t>
            </a:r>
          </a:p>
          <a:p>
            <a:pPr fontAlgn="ctr"/>
            <a:r>
              <a:rPr lang="en-US" dirty="0" smtClean="0"/>
              <a:t>Dozens </a:t>
            </a:r>
            <a:r>
              <a:rPr lang="en-US" dirty="0"/>
              <a:t>of minor 30-second blips for DNS</a:t>
            </a:r>
          </a:p>
          <a:p>
            <a:pPr fontAlgn="ctr"/>
            <a:r>
              <a:rPr lang="en-US" dirty="0"/>
              <a:t>1000 individual machine failures</a:t>
            </a:r>
          </a:p>
          <a:p>
            <a:pPr fontAlgn="ctr"/>
            <a:r>
              <a:rPr lang="en-US" dirty="0" smtClean="0"/>
              <a:t>1000s of </a:t>
            </a:r>
            <a:r>
              <a:rPr lang="en-US" dirty="0"/>
              <a:t>hard drive failures</a:t>
            </a:r>
          </a:p>
          <a:p>
            <a:pPr marL="0" indent="0">
              <a:buNone/>
            </a:pP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63</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4419600"/>
            <a:ext cx="1676400" cy="1363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926345043"/>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4339861" y="6172200"/>
            <a:ext cx="2111475" cy="307777"/>
          </a:xfrm>
          <a:prstGeom prst="rect">
            <a:avLst/>
          </a:prstGeom>
        </p:spPr>
        <p:txBody>
          <a:bodyPr wrap="none">
            <a:spAutoFit/>
          </a:bodyPr>
          <a:lstStyle/>
          <a:p>
            <a:pPr>
              <a:defRPr/>
            </a:pPr>
            <a:r>
              <a:rPr lang="en-US" sz="1400" dirty="0">
                <a:solidFill>
                  <a:schemeClr val="tx1">
                    <a:lumMod val="65000"/>
                    <a:lumOff val="35000"/>
                  </a:schemeClr>
                </a:solidFill>
                <a:latin typeface="+mj-lt"/>
              </a:rPr>
              <a:t>[Google Cluster, 2008]</a:t>
            </a:r>
          </a:p>
        </p:txBody>
      </p:sp>
    </p:spTree>
    <p:extLst>
      <p:ext uri="{BB962C8B-B14F-4D97-AF65-F5344CB8AC3E}">
        <p14:creationId xmlns:p14="http://schemas.microsoft.com/office/powerpoint/2010/main" val="37253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lstStyle/>
          <a:p>
            <a:r>
              <a:rPr lang="en-US" dirty="0" smtClean="0"/>
              <a:t>How Does The </a:t>
            </a:r>
            <a:br>
              <a:rPr lang="en-US" dirty="0" smtClean="0"/>
            </a:br>
            <a:r>
              <a:rPr lang="en-US" dirty="0" smtClean="0"/>
              <a:t>Cloud Help?</a:t>
            </a:r>
            <a:endParaRPr lang="en-US" dirty="0"/>
          </a:p>
        </p:txBody>
      </p:sp>
      <p:sp>
        <p:nvSpPr>
          <p:cNvPr id="3" name="Content Placeholder 2"/>
          <p:cNvSpPr>
            <a:spLocks noGrp="1"/>
          </p:cNvSpPr>
          <p:nvPr>
            <p:ph idx="1"/>
          </p:nvPr>
        </p:nvSpPr>
        <p:spPr>
          <a:xfrm>
            <a:off x="381000" y="2057400"/>
            <a:ext cx="8229600" cy="4267200"/>
          </a:xfrm>
        </p:spPr>
        <p:txBody>
          <a:bodyPr>
            <a:normAutofit/>
          </a:bodyPr>
          <a:lstStyle/>
          <a:p>
            <a:pPr marL="0" indent="0">
              <a:buNone/>
            </a:pPr>
            <a:r>
              <a:rPr lang="en-US" dirty="0" smtClean="0"/>
              <a:t>The Cloud </a:t>
            </a:r>
            <a:r>
              <a:rPr lang="en-US" b="1" dirty="0" smtClean="0"/>
              <a:t>is</a:t>
            </a:r>
            <a:r>
              <a:rPr lang="en-US" dirty="0" smtClean="0"/>
              <a:t> better</a:t>
            </a:r>
          </a:p>
          <a:p>
            <a:r>
              <a:rPr lang="en-US" dirty="0" smtClean="0"/>
              <a:t>Fault-tolerant </a:t>
            </a:r>
            <a:r>
              <a:rPr lang="en-US" dirty="0"/>
              <a:t>hardware and network infrastructure</a:t>
            </a:r>
          </a:p>
          <a:p>
            <a:r>
              <a:rPr lang="en-US" dirty="0"/>
              <a:t>Advanced Ops personnel and </a:t>
            </a:r>
            <a:r>
              <a:rPr lang="en-US" dirty="0" smtClean="0"/>
              <a:t>processes</a:t>
            </a:r>
          </a:p>
          <a:p>
            <a:r>
              <a:rPr lang="en-US" dirty="0" smtClean="0"/>
              <a:t>State of the art: Power</a:t>
            </a:r>
            <a:r>
              <a:rPr lang="en-US" dirty="0"/>
              <a:t>, Cooling, </a:t>
            </a:r>
            <a:r>
              <a:rPr lang="en-US" dirty="0" smtClean="0"/>
              <a:t>Security</a:t>
            </a:r>
          </a:p>
          <a:p>
            <a:pPr marL="0" indent="0">
              <a:buNone/>
            </a:pPr>
            <a:endParaRPr lang="en-US" dirty="0"/>
          </a:p>
          <a:p>
            <a:endParaRPr lang="en-US" dirty="0" smtClean="0"/>
          </a:p>
          <a:p>
            <a:pPr marL="0" indent="0">
              <a:buNone/>
            </a:pPr>
            <a:endParaRPr lang="en-US" dirty="0" smtClean="0"/>
          </a:p>
          <a:p>
            <a:pPr marL="0" indent="0">
              <a:buNone/>
            </a:pPr>
            <a:r>
              <a:rPr lang="en-US" dirty="0" smtClean="0"/>
              <a:t>The Cloud </a:t>
            </a:r>
            <a:r>
              <a:rPr lang="en-US" b="1" dirty="0" smtClean="0"/>
              <a:t>is </a:t>
            </a:r>
            <a:r>
              <a:rPr lang="en-US" b="1" i="1" dirty="0" smtClean="0"/>
              <a:t>not</a:t>
            </a:r>
            <a:r>
              <a:rPr lang="en-US" b="1" dirty="0" smtClean="0"/>
              <a:t> </a:t>
            </a:r>
            <a:r>
              <a:rPr lang="en-US" dirty="0" smtClean="0"/>
              <a:t>better</a:t>
            </a:r>
          </a:p>
          <a:p>
            <a:r>
              <a:rPr lang="en-US" dirty="0" smtClean="0"/>
              <a:t>but gives you better tools to….</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64</a:t>
            </a:fld>
            <a:endParaRPr lang="en-US"/>
          </a:p>
        </p:txBody>
      </p:sp>
      <p:graphicFrame>
        <p:nvGraphicFramePr>
          <p:cNvPr id="5" name="Diagram 4"/>
          <p:cNvGraphicFramePr/>
          <p:nvPr>
            <p:extLst>
              <p:ext uri="{D42A27DB-BD31-4B8C-83A1-F6EECF244321}">
                <p14:modId xmlns:p14="http://schemas.microsoft.com/office/powerpoint/2010/main" val="2390380453"/>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email">
            <a:clrChange>
              <a:clrFrom>
                <a:srgbClr val="F8F8F8"/>
              </a:clrFrom>
              <a:clrTo>
                <a:srgbClr val="F8F8F8">
                  <a:alpha val="0"/>
                </a:srgbClr>
              </a:clrTo>
            </a:clrChange>
            <a:extLst>
              <a:ext uri="{28A0092B-C50C-407E-A947-70E740481C1C}">
                <a14:useLocalDpi xmlns:a14="http://schemas.microsoft.com/office/drawing/2010/main"/>
              </a:ext>
            </a:extLst>
          </a:blip>
          <a:srcRect/>
          <a:stretch>
            <a:fillRect/>
          </a:stretch>
        </p:blipFill>
        <p:spPr bwMode="auto">
          <a:xfrm>
            <a:off x="5334000" y="3962400"/>
            <a:ext cx="2431256" cy="95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41924" y="4281291"/>
            <a:ext cx="15906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creativecoder.in/wp-content/uploads/2012/02/Microsoft-s-Windows-Azure-Experiences-Major-Outage-5.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09800" y="3962400"/>
            <a:ext cx="1152328" cy="11523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reativecoder.in/wp-content/uploads/2012/02/Microsoft-s-Windows-Azure-Experiences-Major-Outage-5.png"/>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33794" y="3960628"/>
            <a:ext cx="1152328" cy="11523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84998" y="3947378"/>
            <a:ext cx="1049920" cy="98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2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additive="base">
                                        <p:cTn id="18" dur="500" fill="hold"/>
                                        <p:tgtEl>
                                          <p:spTgt spid="5124"/>
                                        </p:tgtEl>
                                        <p:attrNameLst>
                                          <p:attrName>ppt_x</p:attrName>
                                        </p:attrNameLst>
                                      </p:cBhvr>
                                      <p:tavLst>
                                        <p:tav tm="0">
                                          <p:val>
                                            <p:strVal val="0-#ppt_w/2"/>
                                          </p:val>
                                        </p:tav>
                                        <p:tav tm="100000">
                                          <p:val>
                                            <p:strVal val="#ppt_x"/>
                                          </p:val>
                                        </p:tav>
                                      </p:tavLst>
                                    </p:anim>
                                    <p:anim calcmode="lin" valueType="num">
                                      <p:cBhvr additive="base">
                                        <p:cTn id="19" dur="500" fill="hold"/>
                                        <p:tgtEl>
                                          <p:spTgt spid="5124"/>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990600"/>
          </a:xfrm>
        </p:spPr>
        <p:txBody>
          <a:bodyPr/>
          <a:lstStyle/>
          <a:p>
            <a:r>
              <a:rPr lang="en-US" dirty="0" smtClean="0"/>
              <a:t>…Embrace Failure</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65</a:t>
            </a:fld>
            <a:endParaRPr lang="en-US"/>
          </a:p>
        </p:txBody>
      </p:sp>
      <p:sp>
        <p:nvSpPr>
          <p:cNvPr id="5" name="Rectangle 4"/>
          <p:cNvSpPr/>
          <p:nvPr/>
        </p:nvSpPr>
        <p:spPr>
          <a:xfrm>
            <a:off x="6324600" y="6324600"/>
            <a:ext cx="1963999" cy="307777"/>
          </a:xfrm>
          <a:prstGeom prst="rect">
            <a:avLst/>
          </a:prstGeom>
        </p:spPr>
        <p:txBody>
          <a:bodyPr wrap="none">
            <a:spAutoFit/>
          </a:bodyPr>
          <a:lstStyle/>
          <a:p>
            <a:pPr>
              <a:defRPr/>
            </a:pPr>
            <a:r>
              <a:rPr lang="en-US" sz="1400" dirty="0" smtClean="0">
                <a:solidFill>
                  <a:schemeClr val="tx1">
                    <a:lumMod val="65000"/>
                    <a:lumOff val="35000"/>
                  </a:schemeClr>
                </a:solidFill>
                <a:latin typeface="+mj-lt"/>
              </a:rPr>
              <a:t>[http://despair.com]</a:t>
            </a:r>
          </a:p>
        </p:txBody>
      </p:sp>
      <p:pic>
        <p:nvPicPr>
          <p:cNvPr id="1026" name="Picture 2" descr="http://worstprofessorever.com/wp-content/uploads/2010/11/failur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9925" y="1126049"/>
            <a:ext cx="4257675" cy="5191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817499471"/>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152400" y="3209928"/>
            <a:ext cx="2930610" cy="830997"/>
          </a:xfrm>
          <a:prstGeom prst="rect">
            <a:avLst/>
          </a:prstGeom>
        </p:spPr>
        <p:txBody>
          <a:bodyPr wrap="none">
            <a:spAutoFit/>
          </a:bodyPr>
          <a:lstStyle/>
          <a:p>
            <a:r>
              <a:rPr lang="en-US" sz="2400" dirty="0">
                <a:solidFill>
                  <a:prstClr val="black"/>
                </a:solidFill>
                <a:latin typeface="+mj-lt"/>
              </a:rPr>
              <a:t>a</a:t>
            </a:r>
            <a:r>
              <a:rPr lang="en-US" sz="2400" dirty="0" smtClean="0">
                <a:solidFill>
                  <a:prstClr val="black"/>
                </a:solidFill>
                <a:latin typeface="+mj-lt"/>
              </a:rPr>
              <a:t>ka</a:t>
            </a:r>
          </a:p>
          <a:p>
            <a:r>
              <a:rPr lang="en-US" sz="2400" dirty="0" smtClean="0">
                <a:solidFill>
                  <a:prstClr val="black"/>
                </a:solidFill>
                <a:latin typeface="+mj-lt"/>
              </a:rPr>
              <a:t>design </a:t>
            </a:r>
            <a:r>
              <a:rPr lang="en-US" sz="2400" dirty="0">
                <a:solidFill>
                  <a:prstClr val="black"/>
                </a:solidFill>
                <a:latin typeface="+mj-lt"/>
              </a:rPr>
              <a:t>defensively</a:t>
            </a:r>
            <a:endParaRPr lang="en-US" sz="2400" dirty="0">
              <a:latin typeface="+mj-lt"/>
            </a:endParaRPr>
          </a:p>
        </p:txBody>
      </p:sp>
    </p:spTree>
    <p:extLst>
      <p:ext uri="{BB962C8B-B14F-4D97-AF65-F5344CB8AC3E}">
        <p14:creationId xmlns:p14="http://schemas.microsoft.com/office/powerpoint/2010/main" val="332819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990600"/>
          </a:xfrm>
        </p:spPr>
        <p:txBody>
          <a:bodyPr/>
          <a:lstStyle/>
          <a:p>
            <a:r>
              <a:rPr lang="en-US" dirty="0"/>
              <a:t>Embrace Failure</a:t>
            </a:r>
          </a:p>
        </p:txBody>
      </p:sp>
      <p:sp>
        <p:nvSpPr>
          <p:cNvPr id="3" name="Content Placeholder 2"/>
          <p:cNvSpPr>
            <a:spLocks noGrp="1"/>
          </p:cNvSpPr>
          <p:nvPr>
            <p:ph idx="1"/>
          </p:nvPr>
        </p:nvSpPr>
        <p:spPr>
          <a:xfrm>
            <a:off x="685800" y="1371600"/>
            <a:ext cx="8001000" cy="5181600"/>
          </a:xfrm>
        </p:spPr>
        <p:txBody>
          <a:bodyPr>
            <a:normAutofit lnSpcReduction="10000"/>
          </a:bodyPr>
          <a:lstStyle/>
          <a:p>
            <a:pPr marL="0" indent="0" algn="ctr">
              <a:buNone/>
            </a:pPr>
            <a:r>
              <a:rPr lang="en-US" dirty="0" smtClean="0"/>
              <a:t>Design Defensively</a:t>
            </a:r>
          </a:p>
          <a:p>
            <a:r>
              <a:rPr lang="en-US" dirty="0" smtClean="0"/>
              <a:t>Each System has to succeed, even on its own</a:t>
            </a:r>
          </a:p>
          <a:p>
            <a:pPr lvl="1"/>
            <a:r>
              <a:rPr lang="en-US" dirty="0" smtClean="0"/>
              <a:t>Small Stateless Services</a:t>
            </a:r>
          </a:p>
          <a:p>
            <a:pPr lvl="1"/>
            <a:r>
              <a:rPr lang="en-US" dirty="0" smtClean="0"/>
              <a:t>Recommendation System Down? Show </a:t>
            </a:r>
            <a:r>
              <a:rPr lang="en-US" dirty="0"/>
              <a:t>popular titles instead of personalized picks</a:t>
            </a:r>
            <a:endParaRPr lang="en-US" dirty="0" smtClean="0"/>
          </a:p>
          <a:p>
            <a:pPr>
              <a:spcBef>
                <a:spcPts val="1200"/>
              </a:spcBef>
            </a:pPr>
            <a:r>
              <a:rPr lang="en-US" dirty="0" smtClean="0"/>
              <a:t>Assume host failures happen</a:t>
            </a:r>
          </a:p>
          <a:p>
            <a:pPr lvl="1"/>
            <a:r>
              <a:rPr lang="en-US" dirty="0" smtClean="0"/>
              <a:t>Remember, “shot in the head”</a:t>
            </a:r>
          </a:p>
          <a:p>
            <a:pPr lvl="1"/>
            <a:r>
              <a:rPr lang="en-US" dirty="0" smtClean="0"/>
              <a:t>Cloud Advantage: Re-Spawn!</a:t>
            </a:r>
          </a:p>
          <a:p>
            <a:pPr>
              <a:spcBef>
                <a:spcPts val="1200"/>
              </a:spcBef>
            </a:pPr>
            <a:r>
              <a:rPr lang="en-US" dirty="0" smtClean="0"/>
              <a:t>Short Timeouts and Quick Retries – Fail Fast</a:t>
            </a:r>
          </a:p>
          <a:p>
            <a:pPr lvl="1"/>
            <a:r>
              <a:rPr lang="en-US" dirty="0"/>
              <a:t>Co-tenancy can introduce variance in throughput at any level of the stack. </a:t>
            </a:r>
            <a:endParaRPr lang="en-US" dirty="0" smtClean="0"/>
          </a:p>
          <a:p>
            <a:pPr lvl="1"/>
            <a:r>
              <a:rPr lang="en-US" dirty="0" smtClean="0"/>
              <a:t>Requires Idempotent Interfaces</a:t>
            </a:r>
          </a:p>
          <a:p>
            <a:pPr>
              <a:spcBef>
                <a:spcPts val="1200"/>
              </a:spcBef>
            </a:pPr>
            <a:r>
              <a:rPr lang="en-US" dirty="0"/>
              <a:t>Research and Test with Full Scale / Real Data</a:t>
            </a:r>
          </a:p>
          <a:p>
            <a:pPr lvl="1"/>
            <a:r>
              <a:rPr lang="en-US" dirty="0"/>
              <a:t>Cloud </a:t>
            </a:r>
            <a:r>
              <a:rPr lang="en-US" dirty="0" smtClean="0"/>
              <a:t>Advantage: Elasticity</a:t>
            </a:r>
          </a:p>
        </p:txBody>
      </p:sp>
      <p:sp>
        <p:nvSpPr>
          <p:cNvPr id="4" name="Slide Number Placeholder 3"/>
          <p:cNvSpPr>
            <a:spLocks noGrp="1"/>
          </p:cNvSpPr>
          <p:nvPr>
            <p:ph type="sldNum" sz="quarter" idx="12"/>
          </p:nvPr>
        </p:nvSpPr>
        <p:spPr/>
        <p:txBody>
          <a:bodyPr/>
          <a:lstStyle/>
          <a:p>
            <a:fld id="{0E80665F-2521-4C7E-AB43-782584C3C534}" type="slidenum">
              <a:rPr lang="en-US" smtClean="0"/>
              <a:t>66</a:t>
            </a:fld>
            <a:endParaRPr lang="en-US"/>
          </a:p>
        </p:txBody>
      </p:sp>
      <p:sp>
        <p:nvSpPr>
          <p:cNvPr id="5" name="Rectangle 4"/>
          <p:cNvSpPr/>
          <p:nvPr/>
        </p:nvSpPr>
        <p:spPr>
          <a:xfrm>
            <a:off x="6248400" y="6052810"/>
            <a:ext cx="2191626" cy="523220"/>
          </a:xfrm>
          <a:prstGeom prst="rect">
            <a:avLst/>
          </a:prstGeom>
        </p:spPr>
        <p:txBody>
          <a:bodyPr wrap="none">
            <a:spAutoFit/>
          </a:bodyPr>
          <a:lstStyle/>
          <a:p>
            <a:pPr>
              <a:defRPr/>
            </a:pPr>
            <a:r>
              <a:rPr lang="en-US" sz="1400" dirty="0">
                <a:solidFill>
                  <a:schemeClr val="tx1">
                    <a:lumMod val="65000"/>
                    <a:lumOff val="35000"/>
                  </a:schemeClr>
                </a:solidFill>
                <a:latin typeface="+mj-lt"/>
              </a:rPr>
              <a:t>[Netflix </a:t>
            </a:r>
            <a:r>
              <a:rPr lang="en-US" sz="1400" dirty="0" smtClean="0">
                <a:solidFill>
                  <a:schemeClr val="tx1">
                    <a:lumMod val="65000"/>
                    <a:lumOff val="35000"/>
                  </a:schemeClr>
                </a:solidFill>
                <a:latin typeface="+mj-lt"/>
              </a:rPr>
              <a:t>AWS, </a:t>
            </a:r>
            <a:r>
              <a:rPr lang="en-US" sz="1400" dirty="0">
                <a:solidFill>
                  <a:schemeClr val="tx1">
                    <a:lumMod val="65000"/>
                    <a:lumOff val="35000"/>
                  </a:schemeClr>
                </a:solidFill>
                <a:latin typeface="+mj-lt"/>
              </a:rPr>
              <a:t>Dec 2010</a:t>
            </a:r>
            <a:r>
              <a:rPr lang="en-US" sz="1400" dirty="0" smtClean="0">
                <a:solidFill>
                  <a:schemeClr val="tx1">
                    <a:lumMod val="65000"/>
                    <a:lumOff val="35000"/>
                  </a:schemeClr>
                </a:solidFill>
                <a:latin typeface="+mj-lt"/>
              </a:rPr>
              <a:t>]</a:t>
            </a:r>
          </a:p>
          <a:p>
            <a:pPr>
              <a:defRPr/>
            </a:pPr>
            <a:r>
              <a:rPr lang="en-US" sz="1400" dirty="0" smtClean="0">
                <a:solidFill>
                  <a:schemeClr val="tx1">
                    <a:lumMod val="65000"/>
                    <a:lumOff val="35000"/>
                  </a:schemeClr>
                </a:solidFill>
                <a:latin typeface="+mj-lt"/>
              </a:rPr>
              <a:t>[</a:t>
            </a:r>
            <a:r>
              <a:rPr lang="en-US" sz="1400" dirty="0" err="1" smtClean="0">
                <a:solidFill>
                  <a:schemeClr val="tx1">
                    <a:lumMod val="65000"/>
                    <a:lumOff val="35000"/>
                  </a:schemeClr>
                </a:solidFill>
                <a:latin typeface="+mj-lt"/>
              </a:rPr>
              <a:t>Twilio</a:t>
            </a:r>
            <a:r>
              <a:rPr lang="en-US" sz="1400" dirty="0">
                <a:solidFill>
                  <a:schemeClr val="tx1">
                    <a:lumMod val="65000"/>
                    <a:lumOff val="35000"/>
                  </a:schemeClr>
                </a:solidFill>
                <a:latin typeface="+mj-lt"/>
              </a:rPr>
              <a:t> </a:t>
            </a:r>
            <a:r>
              <a:rPr lang="en-US" sz="1400" dirty="0" smtClean="0">
                <a:solidFill>
                  <a:schemeClr val="tx1">
                    <a:lumMod val="65000"/>
                    <a:lumOff val="35000"/>
                  </a:schemeClr>
                </a:solidFill>
                <a:latin typeface="+mj-lt"/>
              </a:rPr>
              <a:t>AWS, Apr 2011]</a:t>
            </a:r>
            <a:endParaRPr lang="en-US" sz="1400" dirty="0">
              <a:solidFill>
                <a:schemeClr val="tx1">
                  <a:lumMod val="65000"/>
                  <a:lumOff val="35000"/>
                </a:schemeClr>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6613" y="2819400"/>
            <a:ext cx="14859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817499471"/>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http://worstprofessorever.com/wp-content/uploads/2010/11/failure.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63313" y="152400"/>
            <a:ext cx="1219200" cy="148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162800" cy="990600"/>
          </a:xfrm>
        </p:spPr>
        <p:txBody>
          <a:bodyPr/>
          <a:lstStyle/>
          <a:p>
            <a:r>
              <a:rPr lang="en-US" dirty="0" smtClean="0"/>
              <a:t>Destructive Testing</a:t>
            </a:r>
            <a:endParaRPr lang="en-US" dirty="0"/>
          </a:p>
        </p:txBody>
      </p:sp>
      <p:sp>
        <p:nvSpPr>
          <p:cNvPr id="3" name="Content Placeholder 2"/>
          <p:cNvSpPr>
            <a:spLocks noGrp="1"/>
          </p:cNvSpPr>
          <p:nvPr>
            <p:ph idx="1"/>
          </p:nvPr>
        </p:nvSpPr>
        <p:spPr>
          <a:xfrm>
            <a:off x="284679" y="2470148"/>
            <a:ext cx="8763000" cy="2940052"/>
          </a:xfrm>
        </p:spPr>
        <p:txBody>
          <a:bodyPr>
            <a:normAutofit/>
          </a:bodyPr>
          <a:lstStyle/>
          <a:p>
            <a:pPr marL="0" indent="0">
              <a:buNone/>
            </a:pPr>
            <a:r>
              <a:rPr lang="en-US" sz="2600" dirty="0"/>
              <a:t>Netflix Simian Army</a:t>
            </a:r>
          </a:p>
          <a:p>
            <a:pPr lvl="1"/>
            <a:r>
              <a:rPr lang="en-US" sz="2000" b="1" dirty="0" smtClean="0"/>
              <a:t>Chaos monkey </a:t>
            </a:r>
            <a:r>
              <a:rPr lang="en-US" sz="2000" dirty="0"/>
              <a:t>randomly disables </a:t>
            </a:r>
            <a:r>
              <a:rPr lang="en-US" sz="2000" dirty="0" smtClean="0"/>
              <a:t>production instance in AWS</a:t>
            </a:r>
          </a:p>
          <a:p>
            <a:pPr lvl="1"/>
            <a:r>
              <a:rPr lang="en-US" sz="2000" b="1" dirty="0"/>
              <a:t>Chaos Gorilla</a:t>
            </a:r>
            <a:r>
              <a:rPr lang="en-US" sz="2000" dirty="0"/>
              <a:t> </a:t>
            </a:r>
            <a:r>
              <a:rPr lang="en-US" sz="2000" dirty="0" smtClean="0"/>
              <a:t>simulates </a:t>
            </a:r>
            <a:r>
              <a:rPr lang="en-US" sz="2000" dirty="0"/>
              <a:t>an outage of an entire Amazon </a:t>
            </a:r>
            <a:r>
              <a:rPr lang="en-US" sz="2000" dirty="0" smtClean="0"/>
              <a:t>AZ</a:t>
            </a:r>
          </a:p>
          <a:p>
            <a:pPr lvl="1"/>
            <a:r>
              <a:rPr lang="en-US" sz="2000" dirty="0" smtClean="0"/>
              <a:t>Janitor Monkey, Security Monkey, Latency Monkey…..</a:t>
            </a:r>
          </a:p>
          <a:p>
            <a:pPr marL="0" indent="0">
              <a:buNone/>
            </a:pPr>
            <a:endParaRPr lang="en-US" sz="2600" dirty="0" smtClean="0"/>
          </a:p>
          <a:p>
            <a:pPr marL="0" indent="0">
              <a:buNone/>
            </a:pPr>
            <a:r>
              <a:rPr lang="en-US" sz="2600" dirty="0" smtClean="0"/>
              <a:t>Amazon Game Day</a:t>
            </a:r>
          </a:p>
          <a:p>
            <a:pPr lvl="1"/>
            <a:r>
              <a:rPr lang="en-US" sz="2000" dirty="0" smtClean="0"/>
              <a:t>An entire Data Center is “wiped out”:</a:t>
            </a:r>
          </a:p>
        </p:txBody>
      </p:sp>
      <p:sp>
        <p:nvSpPr>
          <p:cNvPr id="4" name="Slide Number Placeholder 3"/>
          <p:cNvSpPr>
            <a:spLocks noGrp="1"/>
          </p:cNvSpPr>
          <p:nvPr>
            <p:ph type="sldNum" sz="quarter" idx="12"/>
          </p:nvPr>
        </p:nvSpPr>
        <p:spPr/>
        <p:txBody>
          <a:bodyPr/>
          <a:lstStyle/>
          <a:p>
            <a:fld id="{0E80665F-2521-4C7E-AB43-782584C3C534}" type="slidenum">
              <a:rPr lang="en-US" smtClean="0"/>
              <a:t>67</a:t>
            </a:fld>
            <a:endParaRPr lang="en-US"/>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9090" y="4267200"/>
            <a:ext cx="2417477" cy="2075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5488615"/>
            <a:ext cx="1676400" cy="857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1066800"/>
            <a:ext cx="1362075" cy="134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53200" y="2409825"/>
            <a:ext cx="2209259" cy="307777"/>
          </a:xfrm>
          <a:prstGeom prst="rect">
            <a:avLst/>
          </a:prstGeom>
        </p:spPr>
        <p:txBody>
          <a:bodyPr wrap="none">
            <a:spAutoFit/>
          </a:bodyPr>
          <a:lstStyle/>
          <a:p>
            <a:pPr>
              <a:defRPr/>
            </a:pPr>
            <a:r>
              <a:rPr lang="en-US" sz="1400" dirty="0">
                <a:solidFill>
                  <a:schemeClr val="tx1">
                    <a:lumMod val="65000"/>
                    <a:lumOff val="35000"/>
                  </a:schemeClr>
                </a:solidFill>
                <a:latin typeface="+mj-lt"/>
              </a:rPr>
              <a:t>[Netflix Army, July 2011</a:t>
            </a:r>
            <a:r>
              <a:rPr lang="en-US" sz="1400" dirty="0" smtClean="0">
                <a:solidFill>
                  <a:schemeClr val="tx1">
                    <a:lumMod val="65000"/>
                    <a:lumOff val="35000"/>
                  </a:schemeClr>
                </a:solidFill>
                <a:latin typeface="+mj-lt"/>
              </a:rPr>
              <a:t>]</a:t>
            </a:r>
            <a:endParaRPr lang="en-US" sz="1400" dirty="0">
              <a:solidFill>
                <a:schemeClr val="tx1">
                  <a:lumMod val="65000"/>
                  <a:lumOff val="35000"/>
                </a:schemeClr>
              </a:solidFill>
              <a:latin typeface="+mj-lt"/>
            </a:endParaRPr>
          </a:p>
        </p:txBody>
      </p:sp>
      <p:graphicFrame>
        <p:nvGraphicFramePr>
          <p:cNvPr id="9" name="Diagram 8"/>
          <p:cNvGraphicFramePr/>
          <p:nvPr>
            <p:extLst>
              <p:ext uri="{D42A27DB-BD31-4B8C-83A1-F6EECF244321}">
                <p14:modId xmlns:p14="http://schemas.microsoft.com/office/powerpoint/2010/main" val="817499471"/>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00400" y="1650261"/>
            <a:ext cx="1649805" cy="7595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53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635" b="-635"/>
          <a:stretch/>
        </p:blipFill>
        <p:spPr bwMode="auto">
          <a:xfrm>
            <a:off x="2511190" y="4419600"/>
            <a:ext cx="4039736" cy="1817427"/>
          </a:xfrm>
          <a:prstGeom prst="snip2SameRect">
            <a:avLst>
              <a:gd name="adj1" fmla="val 44452"/>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E80665F-2521-4C7E-AB43-782584C3C534}" type="slidenum">
              <a:rPr lang="en-US" smtClean="0"/>
              <a:t>68</a:t>
            </a:fld>
            <a:endParaRPr lang="en-US"/>
          </a:p>
        </p:txBody>
      </p:sp>
      <p:pic>
        <p:nvPicPr>
          <p:cNvPr id="3075" name="Picture 3" descr="C:\Users\seliot\AppData\Local\Microsoft\Windows\Temporary Internet Files\Content.IE5\8VPNR8GP\MC900437833[1].wmf"/>
          <p:cNvPicPr>
            <a:picLocks noChangeAspect="1" noChangeArrowheads="1"/>
          </p:cNvPicPr>
          <p:nvPr/>
        </p:nvPicPr>
        <p:blipFill>
          <a:blip r:embed="rId3">
            <a:lum bright="40000" contrast="-20000"/>
            <a:extLst>
              <a:ext uri="{28A0092B-C50C-407E-A947-70E740481C1C}">
                <a14:useLocalDpi xmlns:a14="http://schemas.microsoft.com/office/drawing/2010/main"/>
              </a:ext>
            </a:extLst>
          </a:blip>
          <a:srcRect/>
          <a:stretch>
            <a:fillRect/>
          </a:stretch>
        </p:blipFill>
        <p:spPr bwMode="auto">
          <a:xfrm>
            <a:off x="1670785" y="45829"/>
            <a:ext cx="7491412" cy="64311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491671245"/>
              </p:ext>
            </p:extLst>
          </p:nvPr>
        </p:nvGraphicFramePr>
        <p:xfrm>
          <a:off x="0" y="127000"/>
          <a:ext cx="2410146" cy="177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886200" y="1143000"/>
            <a:ext cx="1685925" cy="619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5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a:xfrm>
            <a:off x="3429000" y="1219201"/>
            <a:ext cx="5486400" cy="4114800"/>
          </a:xfrm>
        </p:spPr>
        <p:txBody>
          <a:bodyPr/>
          <a:lstStyle/>
          <a:p>
            <a:pPr marL="0" indent="0">
              <a:buNone/>
            </a:pPr>
            <a:r>
              <a:rPr lang="en-US" i="1" dirty="0" smtClean="0"/>
              <a:t>"...every cloud customer retains responsibility for assessing and understanding the value and sensitivity of the data they may choose to move to the cloud. As the owners of that information, cloud customers also remain accountable for decisions regarding the protection of that data wherever it may be stored."   </a:t>
            </a:r>
          </a:p>
          <a:p>
            <a:pPr marL="0" indent="0" algn="r">
              <a:buNone/>
            </a:pPr>
            <a:r>
              <a:rPr lang="en-US" sz="1400" dirty="0" smtClean="0">
                <a:solidFill>
                  <a:schemeClr val="tx1"/>
                </a:solidFill>
              </a:rPr>
              <a:t>[</a:t>
            </a:r>
            <a:r>
              <a:rPr lang="en-US" sz="1400" dirty="0">
                <a:solidFill>
                  <a:schemeClr val="tx1"/>
                </a:solidFill>
              </a:rPr>
              <a:t>Microsoft Security, 2010</a:t>
            </a:r>
            <a:r>
              <a:rPr lang="en-US" sz="1400" dirty="0" smtClean="0">
                <a:solidFill>
                  <a:schemeClr val="tx1"/>
                </a:solidFill>
              </a:rPr>
              <a:t>]</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0E80665F-2521-4C7E-AB43-782584C3C534}" type="slidenum">
              <a:rPr lang="en-US" smtClean="0"/>
              <a:t>69</a:t>
            </a:fld>
            <a:endParaRPr lang="en-US"/>
          </a:p>
        </p:txBody>
      </p:sp>
      <p:pic>
        <p:nvPicPr>
          <p:cNvPr id="1026" name="Picture 2" descr="C:\Users\seliot\AppData\Local\Microsoft\Windows\Temporary Internet Files\Content.IE5\IWDBUPSS\MP90040128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637" y="3581308"/>
            <a:ext cx="3101163" cy="2066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6" name="Diagram 5"/>
          <p:cNvGraphicFramePr/>
          <p:nvPr>
            <p:extLst>
              <p:ext uri="{D42A27DB-BD31-4B8C-83A1-F6EECF244321}">
                <p14:modId xmlns:p14="http://schemas.microsoft.com/office/powerpoint/2010/main" val="1732762001"/>
              </p:ext>
            </p:extLst>
          </p:nvPr>
        </p:nvGraphicFramePr>
        <p:xfrm>
          <a:off x="152400" y="152400"/>
          <a:ext cx="2819400" cy="209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91200" y="5943600"/>
            <a:ext cx="1685925" cy="619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15586" y="6101060"/>
            <a:ext cx="2388795" cy="461665"/>
          </a:xfrm>
          <a:prstGeom prst="rect">
            <a:avLst/>
          </a:prstGeom>
        </p:spPr>
        <p:txBody>
          <a:bodyPr wrap="none">
            <a:spAutoFit/>
          </a:bodyPr>
          <a:lstStyle/>
          <a:p>
            <a:r>
              <a:rPr lang="en-US" sz="2400" i="1" dirty="0" smtClean="0">
                <a:solidFill>
                  <a:prstClr val="black">
                    <a:lumMod val="65000"/>
                    <a:lumOff val="35000"/>
                  </a:prstClr>
                </a:solidFill>
                <a:latin typeface="Century Gothic"/>
              </a:rPr>
              <a:t>For Example….</a:t>
            </a:r>
            <a:endParaRPr lang="en-US" dirty="0"/>
          </a:p>
        </p:txBody>
      </p:sp>
    </p:spTree>
    <p:extLst>
      <p:ext uri="{BB962C8B-B14F-4D97-AF65-F5344CB8AC3E}">
        <p14:creationId xmlns:p14="http://schemas.microsoft.com/office/powerpoint/2010/main" val="38160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248400" cy="1681162"/>
          </a:xfrm>
        </p:spPr>
        <p:txBody>
          <a:bodyPr/>
          <a:lstStyle/>
          <a:p>
            <a:r>
              <a:rPr lang="en-US" dirty="0" smtClean="0"/>
              <a:t>The Cloud’s</a:t>
            </a:r>
            <a:br>
              <a:rPr lang="en-US" dirty="0" smtClean="0"/>
            </a:br>
            <a:r>
              <a:rPr lang="en-US" dirty="0" smtClean="0"/>
              <a:t>Secret Sauce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0229787"/>
              </p:ext>
            </p:extLst>
          </p:nvPr>
        </p:nvGraphicFramePr>
        <p:xfrm>
          <a:off x="457200" y="14478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7</a:t>
            </a:fld>
            <a:endParaRPr lang="en-US"/>
          </a:p>
        </p:txBody>
      </p:sp>
      <p:pic>
        <p:nvPicPr>
          <p:cNvPr id="1026" name="Picture 2" descr="http://e-store.worldofgelato.com/images/products/thumb/IMG_0645.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19800" y="457200"/>
            <a:ext cx="1428750" cy="1076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953000" y="5308623"/>
            <a:ext cx="3324949" cy="523220"/>
          </a:xfrm>
          <a:prstGeom prst="rect">
            <a:avLst/>
          </a:prstGeom>
        </p:spPr>
        <p:txBody>
          <a:bodyPr wrap="none">
            <a:spAutoFit/>
          </a:bodyPr>
          <a:lstStyle/>
          <a:p>
            <a:r>
              <a:rPr lang="en-US" sz="2800" dirty="0" smtClean="0">
                <a:solidFill>
                  <a:prstClr val="black">
                    <a:lumMod val="65000"/>
                    <a:lumOff val="35000"/>
                  </a:prstClr>
                </a:solidFill>
                <a:latin typeface="Century Gothic"/>
              </a:rPr>
              <a:t>Automatically.....?</a:t>
            </a:r>
            <a:endParaRPr lang="en-US" dirty="0"/>
          </a:p>
        </p:txBody>
      </p:sp>
    </p:spTree>
    <p:extLst>
      <p:ext uri="{BB962C8B-B14F-4D97-AF65-F5344CB8AC3E}">
        <p14:creationId xmlns:p14="http://schemas.microsoft.com/office/powerpoint/2010/main" val="244764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C64B1A3A-6743-484E-8E14-54690842D0D0}"/>
                                            </p:graphicEl>
                                          </p:spTgt>
                                        </p:tgtEl>
                                        <p:attrNameLst>
                                          <p:attrName>style.visibility</p:attrName>
                                        </p:attrNameLst>
                                      </p:cBhvr>
                                      <p:to>
                                        <p:strVal val="visible"/>
                                      </p:to>
                                    </p:set>
                                    <p:animEffect transition="in" filter="fade">
                                      <p:cBhvr>
                                        <p:cTn id="7" dur="500"/>
                                        <p:tgtEl>
                                          <p:spTgt spid="5">
                                            <p:graphicEl>
                                              <a:dgm id="{C64B1A3A-6743-484E-8E14-54690842D0D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8C1D7E14-008F-4921-B053-C1A9015317A0}"/>
                                            </p:graphicEl>
                                          </p:spTgt>
                                        </p:tgtEl>
                                        <p:attrNameLst>
                                          <p:attrName>style.visibility</p:attrName>
                                        </p:attrNameLst>
                                      </p:cBhvr>
                                      <p:to>
                                        <p:strVal val="visible"/>
                                      </p:to>
                                    </p:set>
                                    <p:animEffect transition="in" filter="fade">
                                      <p:cBhvr>
                                        <p:cTn id="10" dur="500"/>
                                        <p:tgtEl>
                                          <p:spTgt spid="5">
                                            <p:graphicEl>
                                              <a:dgm id="{8C1D7E14-008F-4921-B053-C1A9015317A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B2DC350F-4125-4823-992B-99C38E444750}"/>
                                            </p:graphicEl>
                                          </p:spTgt>
                                        </p:tgtEl>
                                        <p:attrNameLst>
                                          <p:attrName>style.visibility</p:attrName>
                                        </p:attrNameLst>
                                      </p:cBhvr>
                                      <p:to>
                                        <p:strVal val="visible"/>
                                      </p:to>
                                    </p:set>
                                    <p:animEffect transition="in" filter="fade">
                                      <p:cBhvr>
                                        <p:cTn id="15" dur="500"/>
                                        <p:tgtEl>
                                          <p:spTgt spid="5">
                                            <p:graphicEl>
                                              <a:dgm id="{B2DC350F-4125-4823-992B-99C38E44475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17868BA8-B10F-4B69-B162-E2D852B53FF7}"/>
                                            </p:graphicEl>
                                          </p:spTgt>
                                        </p:tgtEl>
                                        <p:attrNameLst>
                                          <p:attrName>style.visibility</p:attrName>
                                        </p:attrNameLst>
                                      </p:cBhvr>
                                      <p:to>
                                        <p:strVal val="visible"/>
                                      </p:to>
                                    </p:set>
                                    <p:animEffect transition="in" filter="fade">
                                      <p:cBhvr>
                                        <p:cTn id="18" dur="500"/>
                                        <p:tgtEl>
                                          <p:spTgt spid="5">
                                            <p:graphicEl>
                                              <a:dgm id="{17868BA8-B10F-4B69-B162-E2D852B53FF7}"/>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3483E7E7-FF6D-447F-963F-61B0B916C994}"/>
                                            </p:graphicEl>
                                          </p:spTgt>
                                        </p:tgtEl>
                                        <p:attrNameLst>
                                          <p:attrName>style.visibility</p:attrName>
                                        </p:attrNameLst>
                                      </p:cBhvr>
                                      <p:to>
                                        <p:strVal val="visible"/>
                                      </p:to>
                                    </p:set>
                                    <p:animEffect transition="in" filter="fade">
                                      <p:cBhvr>
                                        <p:cTn id="21" dur="500"/>
                                        <p:tgtEl>
                                          <p:spTgt spid="5">
                                            <p:graphicEl>
                                              <a:dgm id="{3483E7E7-FF6D-447F-963F-61B0B916C99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66DE74BF-C902-43D2-9F06-0F90D5A8D9C0}"/>
                                            </p:graphicEl>
                                          </p:spTgt>
                                        </p:tgtEl>
                                        <p:attrNameLst>
                                          <p:attrName>style.visibility</p:attrName>
                                        </p:attrNameLst>
                                      </p:cBhvr>
                                      <p:to>
                                        <p:strVal val="visible"/>
                                      </p:to>
                                    </p:set>
                                    <p:animEffect transition="in" filter="fade">
                                      <p:cBhvr>
                                        <p:cTn id="26" dur="500"/>
                                        <p:tgtEl>
                                          <p:spTgt spid="5">
                                            <p:graphicEl>
                                              <a:dgm id="{66DE74BF-C902-43D2-9F06-0F90D5A8D9C0}"/>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ECF23A54-AFB2-4B6B-B5B8-1857D726BD35}"/>
                                            </p:graphicEl>
                                          </p:spTgt>
                                        </p:tgtEl>
                                        <p:attrNameLst>
                                          <p:attrName>style.visibility</p:attrName>
                                        </p:attrNameLst>
                                      </p:cBhvr>
                                      <p:to>
                                        <p:strVal val="visible"/>
                                      </p:to>
                                    </p:set>
                                    <p:animEffect transition="in" filter="fade">
                                      <p:cBhvr>
                                        <p:cTn id="29" dur="500"/>
                                        <p:tgtEl>
                                          <p:spTgt spid="5">
                                            <p:graphicEl>
                                              <a:dgm id="{ECF23A54-AFB2-4B6B-B5B8-1857D726BD35}"/>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8AB55623-4ADE-48F2-98DD-72B76A235445}"/>
                                            </p:graphicEl>
                                          </p:spTgt>
                                        </p:tgtEl>
                                        <p:attrNameLst>
                                          <p:attrName>style.visibility</p:attrName>
                                        </p:attrNameLst>
                                      </p:cBhvr>
                                      <p:to>
                                        <p:strVal val="visible"/>
                                      </p:to>
                                    </p:set>
                                    <p:animEffect transition="in" filter="fade">
                                      <p:cBhvr>
                                        <p:cTn id="32" dur="500"/>
                                        <p:tgtEl>
                                          <p:spTgt spid="5">
                                            <p:graphicEl>
                                              <a:dgm id="{8AB55623-4ADE-48F2-98DD-72B76A23544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E7C0B716-AFA7-48E9-844B-0B6F7DDCE7EE}"/>
                                            </p:graphicEl>
                                          </p:spTgt>
                                        </p:tgtEl>
                                        <p:attrNameLst>
                                          <p:attrName>style.visibility</p:attrName>
                                        </p:attrNameLst>
                                      </p:cBhvr>
                                      <p:to>
                                        <p:strVal val="visible"/>
                                      </p:to>
                                    </p:set>
                                    <p:animEffect transition="in" filter="fade">
                                      <p:cBhvr>
                                        <p:cTn id="37" dur="500"/>
                                        <p:tgtEl>
                                          <p:spTgt spid="5">
                                            <p:graphicEl>
                                              <a:dgm id="{E7C0B716-AFA7-48E9-844B-0B6F7DDCE7EE}"/>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8E2A1271-E7CE-4733-B12F-037735B8945A}"/>
                                            </p:graphicEl>
                                          </p:spTgt>
                                        </p:tgtEl>
                                        <p:attrNameLst>
                                          <p:attrName>style.visibility</p:attrName>
                                        </p:attrNameLst>
                                      </p:cBhvr>
                                      <p:to>
                                        <p:strVal val="visible"/>
                                      </p:to>
                                    </p:set>
                                    <p:animEffect transition="in" filter="fade">
                                      <p:cBhvr>
                                        <p:cTn id="40" dur="500"/>
                                        <p:tgtEl>
                                          <p:spTgt spid="5">
                                            <p:graphicEl>
                                              <a:dgm id="{8E2A1271-E7CE-4733-B12F-037735B8945A}"/>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A5A9F47A-D95A-4D7D-BB47-FCC0B7F0EC8D}"/>
                                            </p:graphicEl>
                                          </p:spTgt>
                                        </p:tgtEl>
                                        <p:attrNameLst>
                                          <p:attrName>style.visibility</p:attrName>
                                        </p:attrNameLst>
                                      </p:cBhvr>
                                      <p:to>
                                        <p:strVal val="visible"/>
                                      </p:to>
                                    </p:set>
                                    <p:animEffect transition="in" filter="fade">
                                      <p:cBhvr>
                                        <p:cTn id="43" dur="500"/>
                                        <p:tgtEl>
                                          <p:spTgt spid="5">
                                            <p:graphicEl>
                                              <a:dgm id="{A5A9F47A-D95A-4D7D-BB47-FCC0B7F0EC8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3400" y="2600325"/>
            <a:ext cx="7895690" cy="3648075"/>
            <a:chOff x="533400" y="2752725"/>
            <a:chExt cx="7895690" cy="3648075"/>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 y="2752725"/>
              <a:ext cx="7895690" cy="364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1800" y="5303520"/>
              <a:ext cx="18954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dirty="0" smtClean="0"/>
              <a:t>Amazon AMIs</a:t>
            </a:r>
            <a:endParaRPr lang="en-US" dirty="0"/>
          </a:p>
        </p:txBody>
      </p:sp>
      <p:sp>
        <p:nvSpPr>
          <p:cNvPr id="3" name="Content Placeholder 2"/>
          <p:cNvSpPr>
            <a:spLocks noGrp="1"/>
          </p:cNvSpPr>
          <p:nvPr>
            <p:ph idx="1"/>
          </p:nvPr>
        </p:nvSpPr>
        <p:spPr>
          <a:xfrm>
            <a:off x="2819400" y="990600"/>
            <a:ext cx="6172200" cy="1676399"/>
          </a:xfrm>
        </p:spPr>
        <p:txBody>
          <a:bodyPr>
            <a:normAutofit fontScale="92500"/>
          </a:bodyPr>
          <a:lstStyle/>
          <a:p>
            <a:pPr marL="0" indent="0">
              <a:buNone/>
            </a:pPr>
            <a:r>
              <a:rPr lang="en-US" dirty="0" smtClean="0"/>
              <a:t>Amazon Machine Image</a:t>
            </a:r>
          </a:p>
          <a:p>
            <a:r>
              <a:rPr lang="en-US" dirty="0" smtClean="0"/>
              <a:t>Create and share virtual server configurations</a:t>
            </a:r>
          </a:p>
          <a:p>
            <a:r>
              <a:rPr lang="en-US" dirty="0" smtClean="0"/>
              <a:t>Like Open Source –Give a little, Get a lot</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70</a:t>
            </a:fld>
            <a:endParaRPr lang="en-US"/>
          </a:p>
        </p:txBody>
      </p:sp>
      <p:sp>
        <p:nvSpPr>
          <p:cNvPr id="5" name="Rounded Rectangle 4"/>
          <p:cNvSpPr/>
          <p:nvPr/>
        </p:nvSpPr>
        <p:spPr>
          <a:xfrm>
            <a:off x="762000" y="2971799"/>
            <a:ext cx="1828800" cy="2209799"/>
          </a:xfrm>
          <a:prstGeom prst="roundRect">
            <a:avLst/>
          </a:prstGeom>
          <a:no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733746" y="5181599"/>
            <a:ext cx="1828800" cy="838201"/>
          </a:xfrm>
          <a:prstGeom prst="roundRect">
            <a:avLst/>
          </a:prstGeom>
          <a:no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474152153"/>
              </p:ext>
            </p:extLst>
          </p:nvPr>
        </p:nvGraphicFramePr>
        <p:xfrm>
          <a:off x="152400" y="127000"/>
          <a:ext cx="2410146" cy="177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ounded Rectangle 7"/>
          <p:cNvSpPr/>
          <p:nvPr/>
        </p:nvSpPr>
        <p:spPr>
          <a:xfrm>
            <a:off x="2886075" y="5084445"/>
            <a:ext cx="1981200" cy="495299"/>
          </a:xfrm>
          <a:prstGeom prst="roundRect">
            <a:avLst/>
          </a:prstGeom>
          <a:no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066800" y="6310312"/>
            <a:ext cx="1047750" cy="438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208212" y="6310312"/>
            <a:ext cx="1095375" cy="438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397249" y="6276975"/>
            <a:ext cx="676275" cy="504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167186" y="6315075"/>
            <a:ext cx="895350" cy="428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278561" y="6315075"/>
            <a:ext cx="1095375" cy="428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467600" y="6315075"/>
            <a:ext cx="857250" cy="428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156198" y="6329362"/>
            <a:ext cx="1028700" cy="400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21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500"/>
                                        <p:tgtEl>
                                          <p:spTgt spid="1029"/>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fade">
                                      <p:cBhvr>
                                        <p:cTn id="33" dur="500"/>
                                        <p:tgtEl>
                                          <p:spTgt spid="10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035"/>
                                        </p:tgtEl>
                                        <p:attrNameLst>
                                          <p:attrName>style.visibility</p:attrName>
                                        </p:attrNameLst>
                                      </p:cBhvr>
                                      <p:to>
                                        <p:strVal val="visible"/>
                                      </p:to>
                                    </p:set>
                                    <p:animEffect transition="in" filter="fade">
                                      <p:cBhvr>
                                        <p:cTn id="37" dur="500"/>
                                        <p:tgtEl>
                                          <p:spTgt spid="1035"/>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033"/>
                                        </p:tgtEl>
                                        <p:attrNameLst>
                                          <p:attrName>style.visibility</p:attrName>
                                        </p:attrNameLst>
                                      </p:cBhvr>
                                      <p:to>
                                        <p:strVal val="visible"/>
                                      </p:to>
                                    </p:set>
                                    <p:animEffect transition="in" filter="fade">
                                      <p:cBhvr>
                                        <p:cTn id="41" dur="500"/>
                                        <p:tgtEl>
                                          <p:spTgt spid="1033"/>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fade">
                                      <p:cBhvr>
                                        <p:cTn id="4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http://ssredesign.com/house-outline.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12588" y="3573556"/>
            <a:ext cx="190685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ssredesign.com/house-outline.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10699" y="3976843"/>
            <a:ext cx="190685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sredesign.com/house-outline.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02261" y="4361958"/>
            <a:ext cx="190685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ssredesign.com/house-outline.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09979" y="4724400"/>
            <a:ext cx="190685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seliot\AppData\Local\Microsoft\Windows\Temporary Internet Files\Content.IE5\N8XMD1K4\MC900391732[1].wmf"/>
          <p:cNvPicPr>
            <a:picLocks noChangeAspect="1" noChangeArrowheads="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050715" y="4180118"/>
            <a:ext cx="1213413" cy="121097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seliot\AppData\Local\Microsoft\Windows\Temporary Internet Files\Content.IE5\N8XMD1K4\MC900391732[1].wmf"/>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5657421" y="4587854"/>
            <a:ext cx="1213413" cy="121097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seliot\AppData\Local\Microsoft\Windows\Temporary Internet Files\Content.IE5\N8XMD1K4\MC900391732[1].wmf"/>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6357578" y="4960779"/>
            <a:ext cx="1213413" cy="121097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seliot\AppData\Local\Microsoft\Windows\Temporary Internet Files\Content.IE5\N8XMD1K4\MC900391732[1].wmf"/>
          <p:cNvPicPr>
            <a:picLocks noChangeAspect="1" noChangeArrowheads="1"/>
          </p:cNvPicPr>
          <p:nvPr/>
        </p:nvPicPr>
        <p:blipFill>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6865296" y="5351009"/>
            <a:ext cx="1213413" cy="12109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50766" y="76200"/>
            <a:ext cx="6736034" cy="990600"/>
          </a:xfrm>
        </p:spPr>
        <p:txBody>
          <a:bodyPr/>
          <a:lstStyle/>
          <a:p>
            <a:r>
              <a:rPr lang="en-US" dirty="0"/>
              <a:t>AMI Key Vulnerability</a:t>
            </a:r>
          </a:p>
        </p:txBody>
      </p:sp>
      <p:sp>
        <p:nvSpPr>
          <p:cNvPr id="4" name="Slide Number Placeholder 3"/>
          <p:cNvSpPr>
            <a:spLocks noGrp="1"/>
          </p:cNvSpPr>
          <p:nvPr>
            <p:ph type="sldNum" sz="quarter" idx="12"/>
          </p:nvPr>
        </p:nvSpPr>
        <p:spPr/>
        <p:txBody>
          <a:bodyPr/>
          <a:lstStyle/>
          <a:p>
            <a:fld id="{0E80665F-2521-4C7E-AB43-782584C3C534}" type="slidenum">
              <a:rPr lang="en-US" smtClean="0"/>
              <a:t>71</a:t>
            </a:fld>
            <a:endParaRPr lang="en-US"/>
          </a:p>
        </p:txBody>
      </p:sp>
      <p:pic>
        <p:nvPicPr>
          <p:cNvPr id="8195" name="Picture 3" descr="C:\Users\seliot\AppData\Local\Microsoft\Windows\Temporary Internet Files\Content.IE5\N8XMD1K4\MC9003917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4060" y="5178132"/>
            <a:ext cx="1213413" cy="12109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2266630">
            <a:off x="1846153" y="5430626"/>
            <a:ext cx="736900" cy="417593"/>
          </a:xfrm>
        </p:spPr>
        <p:txBody>
          <a:bodyPr>
            <a:normAutofit/>
          </a:bodyPr>
          <a:lstStyle/>
          <a:p>
            <a:pPr marL="0" indent="0">
              <a:buNone/>
            </a:pPr>
            <a:r>
              <a:rPr lang="en-U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SSH</a:t>
            </a:r>
            <a:endParaRPr lang="en-US" sz="1800" b="1" dirty="0"/>
          </a:p>
        </p:txBody>
      </p:sp>
      <p:pic>
        <p:nvPicPr>
          <p:cNvPr id="8198" name="Picture 6" descr="http://ssredesign.com/house-outline.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8742" y="4572000"/>
            <a:ext cx="1906858"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p:cNvSpPr/>
          <p:nvPr/>
        </p:nvSpPr>
        <p:spPr>
          <a:xfrm>
            <a:off x="4343400" y="1066800"/>
            <a:ext cx="3735310" cy="2514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Picture 3" descr="C:\Users\seliot\AppData\Local\Microsoft\Windows\Temporary Internet Files\Content.IE5\N8XMD1K4\MC9003917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2654" y="1817488"/>
            <a:ext cx="1213413" cy="121097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rot="2266630">
            <a:off x="6160117" y="2065749"/>
            <a:ext cx="736900" cy="417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SSH</a:t>
            </a:r>
            <a:endParaRPr lang="en-US" sz="1800" b="1" dirty="0"/>
          </a:p>
        </p:txBody>
      </p:sp>
      <p:pic>
        <p:nvPicPr>
          <p:cNvPr id="14" name="Picture 6" descr="http://ssredesign.com/house-outline.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17336" y="1211356"/>
            <a:ext cx="190685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seliot\AppData\Local\Microsoft\Windows\Temporary Internet Files\Content.IE5\N8XMD1K4\MC9003917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7906" y="4179688"/>
            <a:ext cx="1213413" cy="121097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rot="2266630">
            <a:off x="5569999" y="4406004"/>
            <a:ext cx="736900" cy="417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SSH</a:t>
            </a:r>
            <a:endParaRPr lang="en-US" sz="1800" b="1" dirty="0"/>
          </a:p>
        </p:txBody>
      </p:sp>
      <p:pic>
        <p:nvPicPr>
          <p:cNvPr id="33" name="Picture 3" descr="C:\Users\seliot\AppData\Local\Microsoft\Windows\Temporary Internet Files\Content.IE5\N8XMD1K4\MC9003917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6017" y="4582975"/>
            <a:ext cx="1213413" cy="1210970"/>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p:cNvSpPr txBox="1">
            <a:spLocks/>
          </p:cNvSpPr>
          <p:nvPr/>
        </p:nvSpPr>
        <p:spPr>
          <a:xfrm rot="2266630">
            <a:off x="6168110" y="4809291"/>
            <a:ext cx="736900" cy="417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SSH</a:t>
            </a:r>
            <a:endParaRPr lang="en-US" sz="1800" b="1" dirty="0"/>
          </a:p>
        </p:txBody>
      </p:sp>
      <p:pic>
        <p:nvPicPr>
          <p:cNvPr id="36" name="Picture 3" descr="C:\Users\seliot\AppData\Local\Microsoft\Windows\Temporary Internet Files\Content.IE5\N8XMD1K4\MC9003917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7579" y="4968090"/>
            <a:ext cx="1213413" cy="1210970"/>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2"/>
          <p:cNvSpPr txBox="1">
            <a:spLocks/>
          </p:cNvSpPr>
          <p:nvPr/>
        </p:nvSpPr>
        <p:spPr>
          <a:xfrm rot="2266630">
            <a:off x="6859672" y="5194406"/>
            <a:ext cx="736900" cy="417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SSH</a:t>
            </a:r>
            <a:endParaRPr lang="en-US" sz="1800" b="1" dirty="0"/>
          </a:p>
        </p:txBody>
      </p:sp>
      <p:pic>
        <p:nvPicPr>
          <p:cNvPr id="39" name="Picture 3" descr="C:\Users\seliot\AppData\Local\Microsoft\Windows\Temporary Internet Files\Content.IE5\N8XMD1K4\MC9003917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5297" y="5342230"/>
            <a:ext cx="1213413" cy="1210970"/>
          </a:xfrm>
          <a:prstGeom prst="rect">
            <a:avLst/>
          </a:prstGeom>
          <a:noFill/>
          <a:extLst>
            <a:ext uri="{909E8E84-426E-40DD-AFC4-6F175D3DCCD1}">
              <a14:hiddenFill xmlns:a14="http://schemas.microsoft.com/office/drawing/2010/main">
                <a:solidFill>
                  <a:srgbClr val="FFFFFF"/>
                </a:solidFill>
              </a14:hiddenFill>
            </a:ext>
          </a:extLst>
        </p:spPr>
      </p:pic>
      <p:sp>
        <p:nvSpPr>
          <p:cNvPr id="40" name="Content Placeholder 2"/>
          <p:cNvSpPr txBox="1">
            <a:spLocks/>
          </p:cNvSpPr>
          <p:nvPr/>
        </p:nvSpPr>
        <p:spPr>
          <a:xfrm rot="2266630">
            <a:off x="7367390" y="5568546"/>
            <a:ext cx="736900" cy="417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SSH</a:t>
            </a:r>
            <a:endParaRPr lang="en-US" sz="1800" b="1" dirty="0"/>
          </a:p>
        </p:txBody>
      </p:sp>
      <p:sp>
        <p:nvSpPr>
          <p:cNvPr id="9" name="Rectangle 8"/>
          <p:cNvSpPr/>
          <p:nvPr/>
        </p:nvSpPr>
        <p:spPr>
          <a:xfrm>
            <a:off x="171733" y="1164372"/>
            <a:ext cx="4400267" cy="4093428"/>
          </a:xfrm>
          <a:prstGeom prst="rect">
            <a:avLst/>
          </a:prstGeom>
        </p:spPr>
        <p:txBody>
          <a:bodyPr wrap="square">
            <a:spAutoFit/>
          </a:bodyPr>
          <a:lstStyle/>
          <a:p>
            <a:pPr algn="r"/>
            <a:r>
              <a:rPr lang="en-US" sz="2400" dirty="0" smtClean="0">
                <a:solidFill>
                  <a:prstClr val="black">
                    <a:lumMod val="65000"/>
                    <a:lumOff val="35000"/>
                  </a:prstClr>
                </a:solidFill>
                <a:latin typeface="Century Gothic"/>
              </a:rPr>
              <a:t>AMI = House</a:t>
            </a:r>
          </a:p>
          <a:p>
            <a:pPr algn="r"/>
            <a:r>
              <a:rPr lang="en-US" sz="2400" dirty="0" smtClean="0">
                <a:solidFill>
                  <a:prstClr val="black">
                    <a:lumMod val="65000"/>
                    <a:lumOff val="35000"/>
                  </a:prstClr>
                </a:solidFill>
                <a:latin typeface="Century Gothic"/>
              </a:rPr>
              <a:t>SSH Key to House</a:t>
            </a:r>
          </a:p>
          <a:p>
            <a:endParaRPr lang="en-US" sz="2400" dirty="0" smtClean="0">
              <a:solidFill>
                <a:prstClr val="black">
                  <a:lumMod val="65000"/>
                  <a:lumOff val="35000"/>
                </a:prstClr>
              </a:solidFill>
              <a:latin typeface="Century Gothic"/>
            </a:endParaRPr>
          </a:p>
          <a:p>
            <a:pPr lvl="0">
              <a:defRPr/>
            </a:pPr>
            <a:r>
              <a:rPr lang="en-US" sz="2400" dirty="0" smtClean="0">
                <a:solidFill>
                  <a:prstClr val="black">
                    <a:lumMod val="65000"/>
                    <a:lumOff val="35000"/>
                  </a:prstClr>
                </a:solidFill>
                <a:latin typeface="Century Gothic"/>
              </a:rPr>
              <a:t>June 2008   </a:t>
            </a:r>
            <a:r>
              <a:rPr lang="en-US" sz="1400" dirty="0" smtClean="0">
                <a:solidFill>
                  <a:prstClr val="black">
                    <a:lumMod val="65000"/>
                    <a:lumOff val="35000"/>
                  </a:prstClr>
                </a:solidFill>
                <a:latin typeface="Century Gothic"/>
              </a:rPr>
              <a:t>[</a:t>
            </a:r>
            <a:r>
              <a:rPr lang="en-US" sz="1400" dirty="0">
                <a:solidFill>
                  <a:prstClr val="black">
                    <a:lumMod val="65000"/>
                    <a:lumOff val="35000"/>
                  </a:prstClr>
                </a:solidFill>
                <a:latin typeface="Century Gothic"/>
              </a:rPr>
              <a:t>Cloud Security 2008</a:t>
            </a:r>
            <a:r>
              <a:rPr lang="en-US" sz="1400" dirty="0" smtClean="0">
                <a:solidFill>
                  <a:prstClr val="black">
                    <a:lumMod val="65000"/>
                    <a:lumOff val="35000"/>
                  </a:prstClr>
                </a:solidFill>
                <a:latin typeface="Century Gothic"/>
              </a:rPr>
              <a:t>]</a:t>
            </a:r>
            <a:endParaRPr lang="en-US" sz="2400" dirty="0" smtClean="0">
              <a:solidFill>
                <a:prstClr val="black">
                  <a:lumMod val="65000"/>
                  <a:lumOff val="35000"/>
                </a:prstClr>
              </a:solidFill>
              <a:latin typeface="Century Gothic"/>
            </a:endParaRPr>
          </a:p>
          <a:p>
            <a:pPr marL="342900" indent="-342900">
              <a:spcBef>
                <a:spcPts val="1200"/>
              </a:spcBef>
              <a:buFont typeface="Arial" pitchFamily="34" charset="0"/>
              <a:buChar char="•"/>
            </a:pPr>
            <a:r>
              <a:rPr lang="en-US" sz="2400" dirty="0" smtClean="0">
                <a:solidFill>
                  <a:prstClr val="black">
                    <a:lumMod val="65000"/>
                    <a:lumOff val="35000"/>
                  </a:prstClr>
                </a:solidFill>
                <a:latin typeface="Century Gothic"/>
              </a:rPr>
              <a:t>User creates AMI</a:t>
            </a:r>
          </a:p>
          <a:p>
            <a:pPr marL="342900" indent="-342900">
              <a:spcBef>
                <a:spcPts val="1200"/>
              </a:spcBef>
              <a:buFont typeface="Arial" pitchFamily="34" charset="0"/>
              <a:buChar char="•"/>
            </a:pPr>
            <a:r>
              <a:rPr lang="en-US" sz="2400" dirty="0" smtClean="0">
                <a:solidFill>
                  <a:prstClr val="black">
                    <a:lumMod val="65000"/>
                    <a:lumOff val="35000"/>
                  </a:prstClr>
                </a:solidFill>
                <a:latin typeface="Century Gothic"/>
              </a:rPr>
              <a:t>AMI uploaded to AWS</a:t>
            </a:r>
          </a:p>
          <a:p>
            <a:pPr marL="342900" indent="-342900">
              <a:spcBef>
                <a:spcPts val="1200"/>
              </a:spcBef>
              <a:buFont typeface="Arial" pitchFamily="34" charset="0"/>
              <a:buChar char="•"/>
            </a:pPr>
            <a:r>
              <a:rPr lang="en-US" sz="2400" dirty="0" smtClean="0">
                <a:solidFill>
                  <a:prstClr val="black">
                    <a:lumMod val="65000"/>
                    <a:lumOff val="35000"/>
                  </a:prstClr>
                </a:solidFill>
                <a:latin typeface="Century Gothic"/>
              </a:rPr>
              <a:t>Other users use AMI</a:t>
            </a:r>
          </a:p>
          <a:p>
            <a:pPr marL="342900" lvl="0" indent="-342900">
              <a:spcBef>
                <a:spcPts val="1200"/>
              </a:spcBef>
              <a:buFont typeface="Arial" pitchFamily="34" charset="0"/>
              <a:buChar char="•"/>
            </a:pPr>
            <a:r>
              <a:rPr lang="en-US" sz="2400" dirty="0" smtClean="0">
                <a:solidFill>
                  <a:prstClr val="black">
                    <a:lumMod val="65000"/>
                    <a:lumOff val="35000"/>
                  </a:prstClr>
                </a:solidFill>
                <a:latin typeface="Century Gothic"/>
              </a:rPr>
              <a:t>Amazon </a:t>
            </a:r>
            <a:r>
              <a:rPr lang="en-US" sz="2400" dirty="0">
                <a:solidFill>
                  <a:prstClr val="black">
                    <a:lumMod val="65000"/>
                    <a:lumOff val="35000"/>
                  </a:prstClr>
                </a:solidFill>
                <a:latin typeface="Century Gothic"/>
              </a:rPr>
              <a:t>Closes </a:t>
            </a:r>
            <a:r>
              <a:rPr lang="en-US" sz="2400" dirty="0" smtClean="0">
                <a:solidFill>
                  <a:prstClr val="black">
                    <a:lumMod val="65000"/>
                    <a:lumOff val="35000"/>
                  </a:prstClr>
                </a:solidFill>
                <a:latin typeface="Century Gothic"/>
              </a:rPr>
              <a:t>“Hole”</a:t>
            </a:r>
            <a:endParaRPr lang="en-US" sz="2400" dirty="0">
              <a:solidFill>
                <a:prstClr val="black">
                  <a:lumMod val="65000"/>
                  <a:lumOff val="35000"/>
                </a:prstClr>
              </a:solidFill>
              <a:latin typeface="Century Gothic"/>
            </a:endParaRPr>
          </a:p>
          <a:p>
            <a:pPr marL="342900" indent="-342900">
              <a:spcBef>
                <a:spcPts val="1200"/>
              </a:spcBef>
              <a:buFont typeface="Arial" pitchFamily="34" charset="0"/>
              <a:buChar char="•"/>
            </a:pPr>
            <a:endParaRPr lang="en-US" dirty="0"/>
          </a:p>
        </p:txBody>
      </p:sp>
      <p:graphicFrame>
        <p:nvGraphicFramePr>
          <p:cNvPr id="51" name="Diagram 50"/>
          <p:cNvGraphicFramePr/>
          <p:nvPr>
            <p:extLst>
              <p:ext uri="{D42A27DB-BD31-4B8C-83A1-F6EECF244321}">
                <p14:modId xmlns:p14="http://schemas.microsoft.com/office/powerpoint/2010/main" val="2727159721"/>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06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500"/>
                                        <p:tgtEl>
                                          <p:spTgt spid="81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500"/>
                                        <p:tgtEl>
                                          <p:spTgt spid="81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par>
                          <p:cTn id="65" fill="hold">
                            <p:stCondLst>
                              <p:cond delay="1500"/>
                            </p:stCondLst>
                            <p:childTnLst>
                              <p:par>
                                <p:cTn id="66" presetID="10"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
                                            <p:txEl>
                                              <p:pRg st="7" end="7"/>
                                            </p:txEl>
                                          </p:spTgt>
                                        </p:tgtEl>
                                        <p:attrNameLst>
                                          <p:attrName>style.visibility</p:attrName>
                                        </p:attrNameLst>
                                      </p:cBhvr>
                                      <p:to>
                                        <p:strVal val="visible"/>
                                      </p:to>
                                    </p:set>
                                    <p:animEffect transition="in" filter="fade">
                                      <p:cBhvr>
                                        <p:cTn id="79" dur="500"/>
                                        <p:tgtEl>
                                          <p:spTgt spid="9">
                                            <p:txEl>
                                              <p:pRg st="7" end="7"/>
                                            </p:txEl>
                                          </p:spTgt>
                                        </p:tgtEl>
                                      </p:cBhvr>
                                    </p:animEffect>
                                  </p:childTnLst>
                                </p:cTn>
                              </p:par>
                              <p:par>
                                <p:cTn id="80" presetID="10" presetClass="exit" presetSubtype="0" fill="hold" nodeType="withEffect">
                                  <p:stCondLst>
                                    <p:cond delay="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9"/>
                                        </p:tgtEl>
                                      </p:cBhvr>
                                    </p:animEffect>
                                    <p:set>
                                      <p:cBhvr>
                                        <p:cTn id="91" dur="1" fill="hold">
                                          <p:stCondLst>
                                            <p:cond delay="499"/>
                                          </p:stCondLst>
                                        </p:cTn>
                                        <p:tgtEl>
                                          <p:spTgt spid="39"/>
                                        </p:tgtEl>
                                        <p:attrNameLst>
                                          <p:attrName>style.visibility</p:attrName>
                                        </p:attrNameLst>
                                      </p:cBhvr>
                                      <p:to>
                                        <p:strVal val="hidden"/>
                                      </p:to>
                                    </p:se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childTnLst>
                          </p:cTn>
                        </p:par>
                        <p:par>
                          <p:cTn id="100" fill="hold">
                            <p:stCondLst>
                              <p:cond delay="1500"/>
                            </p:stCondLst>
                            <p:childTnLst>
                              <p:par>
                                <p:cTn id="101" presetID="10" presetClass="entr" presetSubtype="0" fill="hold"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childTnLst>
                          </p:cTn>
                        </p:par>
                        <p:par>
                          <p:cTn id="104" fill="hold">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6" grpId="0"/>
      <p:bldP spid="34" grpId="0"/>
      <p:bldP spid="37" grpId="0"/>
      <p:bldP spid="4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a:xfrm>
            <a:off x="5408690" y="1143000"/>
            <a:ext cx="3735310" cy="2514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76200"/>
            <a:ext cx="8229600" cy="1447800"/>
          </a:xfrm>
        </p:spPr>
        <p:txBody>
          <a:bodyPr/>
          <a:lstStyle/>
          <a:p>
            <a:r>
              <a:rPr lang="en-US" dirty="0" smtClean="0"/>
              <a:t>Abundant Security Problems?</a:t>
            </a:r>
            <a:endParaRPr lang="en-US" dirty="0"/>
          </a:p>
        </p:txBody>
      </p:sp>
      <p:sp>
        <p:nvSpPr>
          <p:cNvPr id="3" name="Content Placeholder 2"/>
          <p:cNvSpPr>
            <a:spLocks noGrp="1"/>
          </p:cNvSpPr>
          <p:nvPr>
            <p:ph idx="1"/>
          </p:nvPr>
        </p:nvSpPr>
        <p:spPr>
          <a:xfrm>
            <a:off x="228600" y="1905000"/>
            <a:ext cx="5180090" cy="4038600"/>
          </a:xfrm>
        </p:spPr>
        <p:txBody>
          <a:bodyPr>
            <a:normAutofit/>
          </a:bodyPr>
          <a:lstStyle/>
          <a:p>
            <a:pPr marL="0" indent="0">
              <a:buNone/>
            </a:pPr>
            <a:r>
              <a:rPr lang="en-US" dirty="0"/>
              <a:t>June </a:t>
            </a:r>
            <a:r>
              <a:rPr lang="en-US" dirty="0" smtClean="0"/>
              <a:t>2011</a:t>
            </a:r>
          </a:p>
          <a:p>
            <a:r>
              <a:rPr lang="en-US" dirty="0" smtClean="0"/>
              <a:t>Users </a:t>
            </a:r>
            <a:r>
              <a:rPr lang="en-US" dirty="0"/>
              <a:t>Publish </a:t>
            </a:r>
            <a:r>
              <a:rPr lang="en-US" dirty="0" smtClean="0"/>
              <a:t>AMIs containing   API </a:t>
            </a:r>
            <a:r>
              <a:rPr lang="en-US" dirty="0"/>
              <a:t>Authentication Keys </a:t>
            </a:r>
            <a:endParaRPr lang="en-US" dirty="0" smtClean="0"/>
          </a:p>
          <a:p>
            <a:endParaRPr lang="en-US" dirty="0" smtClean="0">
              <a:solidFill>
                <a:prstClr val="black">
                  <a:lumMod val="65000"/>
                  <a:lumOff val="35000"/>
                </a:prstClr>
              </a:solidFill>
            </a:endParaRPr>
          </a:p>
          <a:p>
            <a:endParaRPr lang="en-US" dirty="0" smtClean="0">
              <a:solidFill>
                <a:prstClr val="black">
                  <a:lumMod val="65000"/>
                  <a:lumOff val="35000"/>
                </a:prstClr>
              </a:solidFill>
            </a:endParaRPr>
          </a:p>
          <a:p>
            <a:r>
              <a:rPr lang="en-US" dirty="0" smtClean="0">
                <a:solidFill>
                  <a:prstClr val="black">
                    <a:lumMod val="65000"/>
                    <a:lumOff val="35000"/>
                  </a:prstClr>
                </a:solidFill>
              </a:rPr>
              <a:t>Amazon’s </a:t>
            </a:r>
            <a:r>
              <a:rPr lang="en-US" dirty="0">
                <a:solidFill>
                  <a:prstClr val="black">
                    <a:lumMod val="65000"/>
                    <a:lumOff val="35000"/>
                  </a:prstClr>
                </a:solidFill>
              </a:rPr>
              <a:t>or User fault?</a:t>
            </a:r>
          </a:p>
          <a:p>
            <a:pPr lvl="1"/>
            <a:r>
              <a:rPr lang="en-US" dirty="0" smtClean="0">
                <a:solidFill>
                  <a:prstClr val="black">
                    <a:lumMod val="65000"/>
                    <a:lumOff val="35000"/>
                  </a:prstClr>
                </a:solidFill>
              </a:rPr>
              <a:t>User Violated </a:t>
            </a:r>
            <a:r>
              <a:rPr lang="en-US" dirty="0">
                <a:solidFill>
                  <a:prstClr val="black">
                    <a:lumMod val="65000"/>
                    <a:lumOff val="35000"/>
                  </a:prstClr>
                </a:solidFill>
              </a:rPr>
              <a:t>Amazon Security </a:t>
            </a:r>
            <a:r>
              <a:rPr lang="en-US" dirty="0" smtClean="0">
                <a:solidFill>
                  <a:prstClr val="black">
                    <a:lumMod val="65000"/>
                    <a:lumOff val="35000"/>
                  </a:prstClr>
                </a:solidFill>
              </a:rPr>
              <a:t>Guideline</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72</a:t>
            </a:fld>
            <a:endParaRPr lang="en-US"/>
          </a:p>
        </p:txBody>
      </p:sp>
      <p:sp>
        <p:nvSpPr>
          <p:cNvPr id="6" name="Rectangle 5"/>
          <p:cNvSpPr/>
          <p:nvPr/>
        </p:nvSpPr>
        <p:spPr>
          <a:xfrm>
            <a:off x="7315200" y="5778738"/>
            <a:ext cx="1476686" cy="307777"/>
          </a:xfrm>
          <a:prstGeom prst="rect">
            <a:avLst/>
          </a:prstGeom>
        </p:spPr>
        <p:txBody>
          <a:bodyPr wrap="none">
            <a:spAutoFit/>
          </a:bodyPr>
          <a:lstStyle/>
          <a:p>
            <a:pPr>
              <a:defRPr/>
            </a:pPr>
            <a:r>
              <a:rPr lang="en-US" sz="1400" dirty="0">
                <a:solidFill>
                  <a:schemeClr val="tx1">
                    <a:lumMod val="65000"/>
                    <a:lumOff val="35000"/>
                  </a:schemeClr>
                </a:solidFill>
                <a:latin typeface="+mj-lt"/>
              </a:rPr>
              <a:t>[IT World, 2011]</a:t>
            </a:r>
          </a:p>
        </p:txBody>
      </p:sp>
      <p:grpSp>
        <p:nvGrpSpPr>
          <p:cNvPr id="10" name="Group 9"/>
          <p:cNvGrpSpPr/>
          <p:nvPr/>
        </p:nvGrpSpPr>
        <p:grpSpPr>
          <a:xfrm>
            <a:off x="6324600" y="1391415"/>
            <a:ext cx="1906858" cy="1734273"/>
            <a:chOff x="762000" y="3543300"/>
            <a:chExt cx="1906858" cy="1734273"/>
          </a:xfrm>
        </p:grpSpPr>
        <p:pic>
          <p:nvPicPr>
            <p:cNvPr id="7" name="Picture 6" descr="http://ssredesign.com/house-outline.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 y="3543300"/>
              <a:ext cx="1906858" cy="17342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reditshout.com/wp-content/uploads/2009/04/chase-credit-cards-amaz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263879"/>
              <a:ext cx="1219200" cy="76568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Diagram 13"/>
          <p:cNvGraphicFramePr/>
          <p:nvPr>
            <p:extLst>
              <p:ext uri="{D42A27DB-BD31-4B8C-83A1-F6EECF244321}">
                <p14:modId xmlns:p14="http://schemas.microsoft.com/office/powerpoint/2010/main" val="2794228987"/>
              </p:ext>
            </p:extLst>
          </p:nvPr>
        </p:nvGraphicFramePr>
        <p:xfrm>
          <a:off x="152400" y="76200"/>
          <a:ext cx="1981200" cy="157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2965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086600" cy="990600"/>
          </a:xfrm>
        </p:spPr>
        <p:txBody>
          <a:bodyPr/>
          <a:lstStyle/>
          <a:p>
            <a:r>
              <a:rPr lang="en-US" dirty="0" smtClean="0"/>
              <a:t>Amazon AMI Mitigation</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73</a:t>
            </a:fld>
            <a:endParaRPr lang="en-US"/>
          </a:p>
        </p:txBody>
      </p:sp>
      <p:pic>
        <p:nvPicPr>
          <p:cNvPr id="5"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624173" y="2143125"/>
            <a:ext cx="7895654" cy="3648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895600" y="3276600"/>
            <a:ext cx="5257800" cy="381000"/>
          </a:xfrm>
          <a:prstGeom prst="roundRect">
            <a:avLst/>
          </a:prstGeom>
          <a:noFill/>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365424530"/>
              </p:ext>
            </p:extLst>
          </p:nvPr>
        </p:nvGraphicFramePr>
        <p:xfrm>
          <a:off x="34413" y="24581"/>
          <a:ext cx="2403987" cy="1804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le 2"/>
          <p:cNvSpPr/>
          <p:nvPr/>
        </p:nvSpPr>
        <p:spPr>
          <a:xfrm>
            <a:off x="7086600" y="3810000"/>
            <a:ext cx="1905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j-lt"/>
              </a:rPr>
              <a:t>RTFM? </a:t>
            </a:r>
            <a:r>
              <a:rPr lang="en-US" sz="2800" dirty="0" smtClean="0">
                <a:latin typeface="+mj-lt"/>
                <a:sym typeface="Wingdings" pitchFamily="2" charset="2"/>
              </a:rPr>
              <a:t>:-</a:t>
            </a:r>
            <a:r>
              <a:rPr lang="en-US" sz="2800" dirty="0" smtClean="0">
                <a:latin typeface="+mj-lt"/>
              </a:rPr>
              <a:t>)</a:t>
            </a:r>
            <a:endParaRPr lang="en-US" sz="2800" dirty="0">
              <a:latin typeface="+mj-lt"/>
            </a:endParaRPr>
          </a:p>
        </p:txBody>
      </p:sp>
    </p:spTree>
    <p:extLst>
      <p:ext uri="{BB962C8B-B14F-4D97-AF65-F5344CB8AC3E}">
        <p14:creationId xmlns:p14="http://schemas.microsoft.com/office/powerpoint/2010/main" val="24628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Testing in The Cloud</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74</a:t>
            </a:fld>
            <a:endParaRPr lang="en-US"/>
          </a:p>
        </p:txBody>
      </p:sp>
    </p:spTree>
    <p:extLst>
      <p:ext uri="{BB962C8B-B14F-4D97-AF65-F5344CB8AC3E}">
        <p14:creationId xmlns:p14="http://schemas.microsoft.com/office/powerpoint/2010/main" val="21394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6248400" cy="1676400"/>
          </a:xfrm>
        </p:spPr>
        <p:txBody>
          <a:bodyPr/>
          <a:lstStyle/>
          <a:p>
            <a:r>
              <a:rPr lang="en-US" dirty="0" smtClean="0"/>
              <a:t>Facebook is a Cloud Platform</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r>
              <a:rPr lang="en-US" dirty="0" smtClean="0"/>
              <a:t>Apps power Facebook</a:t>
            </a:r>
          </a:p>
          <a:p>
            <a:pPr marL="0" indent="0">
              <a:buNone/>
            </a:pPr>
            <a:endParaRPr lang="en-US" dirty="0"/>
          </a:p>
          <a:p>
            <a:pPr marL="0" indent="0">
              <a:buNone/>
            </a:pPr>
            <a:endParaRPr lang="en-US" dirty="0" smtClean="0"/>
          </a:p>
          <a:p>
            <a:pPr marL="0" indent="0" algn="r">
              <a:spcBef>
                <a:spcPts val="1200"/>
              </a:spcBef>
              <a:buNone/>
            </a:pPr>
            <a:r>
              <a:rPr lang="en-US" dirty="0" smtClean="0"/>
              <a:t>Deploy </a:t>
            </a:r>
            <a:r>
              <a:rPr lang="en-US" dirty="0"/>
              <a:t>and </a:t>
            </a:r>
            <a:r>
              <a:rPr lang="en-US" dirty="0" smtClean="0"/>
              <a:t>Run FB </a:t>
            </a:r>
            <a:r>
              <a:rPr lang="en-US" dirty="0"/>
              <a:t>Apps </a:t>
            </a:r>
            <a:r>
              <a:rPr lang="en-US" sz="1400" dirty="0"/>
              <a:t>[</a:t>
            </a:r>
            <a:r>
              <a:rPr lang="en-US" sz="1400" dirty="0" smtClean="0"/>
              <a:t>FB </a:t>
            </a:r>
            <a:r>
              <a:rPr lang="en-US" sz="1400" dirty="0" err="1" smtClean="0"/>
              <a:t>Heroku</a:t>
            </a:r>
            <a:r>
              <a:rPr lang="en-US" sz="1400" dirty="0" smtClean="0"/>
              <a:t>, </a:t>
            </a:r>
            <a:r>
              <a:rPr lang="en-US" sz="1400" dirty="0"/>
              <a:t>2011]</a:t>
            </a:r>
          </a:p>
          <a:p>
            <a:pPr marL="0" indent="0" algn="ctr">
              <a:buNone/>
            </a:pPr>
            <a:r>
              <a:rPr lang="en-US" dirty="0" smtClean="0"/>
              <a:t>This is </a:t>
            </a:r>
            <a:r>
              <a:rPr lang="en-US" dirty="0" err="1" smtClean="0"/>
              <a:t>PaaS</a:t>
            </a:r>
            <a:endParaRPr lang="en-US" dirty="0" smtClean="0"/>
          </a:p>
          <a:p>
            <a:pPr marL="0" indent="0">
              <a:buNone/>
            </a:pPr>
            <a:r>
              <a:rPr lang="en-US" dirty="0" smtClean="0"/>
              <a:t>Rewards:</a:t>
            </a:r>
          </a:p>
          <a:p>
            <a:r>
              <a:rPr lang="en-US" dirty="0" smtClean="0"/>
              <a:t>Supports </a:t>
            </a:r>
            <a:r>
              <a:rPr lang="en-US" dirty="0"/>
              <a:t>Ruby, Node.js, Python, or </a:t>
            </a:r>
            <a:r>
              <a:rPr lang="en-US" dirty="0" smtClean="0"/>
              <a:t>PHP</a:t>
            </a:r>
          </a:p>
          <a:p>
            <a:r>
              <a:rPr lang="en-US" dirty="0" smtClean="0"/>
              <a:t>No need to setup host </a:t>
            </a:r>
          </a:p>
          <a:p>
            <a:r>
              <a:rPr lang="en-US" dirty="0" smtClean="0"/>
              <a:t>Instant Scaling</a:t>
            </a:r>
          </a:p>
          <a:p>
            <a:pPr marL="0" indent="0">
              <a:buNone/>
            </a:pP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75</a:t>
            </a:fld>
            <a:endParaRPr lang="en-US"/>
          </a:p>
        </p:txBody>
      </p:sp>
      <p:graphicFrame>
        <p:nvGraphicFramePr>
          <p:cNvPr id="5" name="Diagram 4"/>
          <p:cNvGraphicFramePr/>
          <p:nvPr>
            <p:extLst>
              <p:ext uri="{D42A27DB-BD31-4B8C-83A1-F6EECF244321}">
                <p14:modId xmlns:p14="http://schemas.microsoft.com/office/powerpoint/2010/main" val="3639399340"/>
              </p:ext>
            </p:extLst>
          </p:nvPr>
        </p:nvGraphicFramePr>
        <p:xfrm>
          <a:off x="76200" y="76200"/>
          <a:ext cx="2410146" cy="1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1557670" y="2362200"/>
            <a:ext cx="6976730" cy="914402"/>
            <a:chOff x="457200" y="1385479"/>
            <a:chExt cx="6705600" cy="914402"/>
          </a:xfrm>
        </p:grpSpPr>
        <p:pic>
          <p:nvPicPr>
            <p:cNvPr id="11"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1425585"/>
              <a:ext cx="2438400" cy="834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http://scm-l3.technorati.com/11/01/14/25023/facebook-logo.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07653" y="1445631"/>
              <a:ext cx="2110563" cy="794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Plus 12"/>
            <p:cNvSpPr/>
            <p:nvPr/>
          </p:nvSpPr>
          <p:spPr>
            <a:xfrm>
              <a:off x="2871279" y="1493431"/>
              <a:ext cx="660695" cy="698499"/>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Equal 13"/>
            <p:cNvSpPr/>
            <p:nvPr/>
          </p:nvSpPr>
          <p:spPr>
            <a:xfrm>
              <a:off x="5593895" y="1553756"/>
              <a:ext cx="678826" cy="577848"/>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pic>
          <p:nvPicPr>
            <p:cNvPr id="15" name="Picture 2" descr="facebook cloud Gotta Love Social: Week #1! Links I Love ">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248400" y="1385479"/>
              <a:ext cx="914400" cy="914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972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990600"/>
          </a:xfrm>
        </p:spPr>
        <p:txBody>
          <a:bodyPr/>
          <a:lstStyle/>
          <a:p>
            <a:r>
              <a:rPr lang="en-US" dirty="0" smtClean="0"/>
              <a:t>What are the Risks?</a:t>
            </a:r>
            <a:endParaRPr lang="en-US" dirty="0"/>
          </a:p>
        </p:txBody>
      </p:sp>
      <p:sp>
        <p:nvSpPr>
          <p:cNvPr id="3" name="Content Placeholder 2"/>
          <p:cNvSpPr>
            <a:spLocks noGrp="1"/>
          </p:cNvSpPr>
          <p:nvPr>
            <p:ph idx="1"/>
          </p:nvPr>
        </p:nvSpPr>
        <p:spPr>
          <a:xfrm>
            <a:off x="457200" y="1905000"/>
            <a:ext cx="8229600" cy="4221163"/>
          </a:xfrm>
        </p:spPr>
        <p:txBody>
          <a:bodyPr/>
          <a:lstStyle/>
          <a:p>
            <a:pPr marL="0" indent="0">
              <a:buNone/>
            </a:pPr>
            <a:r>
              <a:rPr lang="en-US" sz="3200" dirty="0" smtClean="0"/>
              <a:t>How do We Test it?</a:t>
            </a:r>
          </a:p>
          <a:p>
            <a:pPr marL="0" indent="0">
              <a:buNone/>
            </a:pPr>
            <a:endParaRPr lang="en-US" dirty="0" smtClean="0"/>
          </a:p>
          <a:p>
            <a:r>
              <a:rPr lang="en-US" dirty="0" smtClean="0"/>
              <a:t>Does it work?</a:t>
            </a:r>
          </a:p>
          <a:p>
            <a:r>
              <a:rPr lang="en-US" dirty="0" smtClean="0"/>
              <a:t>Is it stable?</a:t>
            </a:r>
          </a:p>
          <a:p>
            <a:r>
              <a:rPr lang="en-US" dirty="0" smtClean="0"/>
              <a:t>Users getting a Good Experience?</a:t>
            </a:r>
          </a:p>
          <a:p>
            <a:pPr marL="0" indent="0">
              <a:buNone/>
            </a:pPr>
            <a:endParaRPr lang="en-US" dirty="0" smtClean="0"/>
          </a:p>
          <a:p>
            <a:pPr marL="0" indent="0">
              <a:buNone/>
            </a:pPr>
            <a:endParaRPr lang="en-US" dirty="0"/>
          </a:p>
          <a:p>
            <a:pPr marL="0" indent="0">
              <a:buNone/>
            </a:pPr>
            <a:r>
              <a:rPr lang="en-US" dirty="0" smtClean="0"/>
              <a:t>These risks are not cloud specific. </a:t>
            </a:r>
          </a:p>
          <a:p>
            <a:pPr marL="0" indent="0">
              <a:buNone/>
            </a:pPr>
            <a:r>
              <a:rPr lang="en-US" dirty="0" smtClean="0"/>
              <a:t>But the mitigation is….</a:t>
            </a:r>
            <a:endParaRPr lang="en-US" dirty="0"/>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76</a:t>
            </a:fld>
            <a:endParaRPr lang="en-US"/>
          </a:p>
        </p:txBody>
      </p:sp>
      <p:graphicFrame>
        <p:nvGraphicFramePr>
          <p:cNvPr id="5" name="Diagram 4"/>
          <p:cNvGraphicFramePr/>
          <p:nvPr>
            <p:extLst>
              <p:ext uri="{D42A27DB-BD31-4B8C-83A1-F6EECF244321}">
                <p14:modId xmlns:p14="http://schemas.microsoft.com/office/powerpoint/2010/main" val="3578135129"/>
              </p:ext>
            </p:extLst>
          </p:nvPr>
        </p:nvGraphicFramePr>
        <p:xfrm>
          <a:off x="76200" y="76200"/>
          <a:ext cx="19812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4800600" y="1066800"/>
            <a:ext cx="3810476" cy="2848316"/>
            <a:chOff x="4800600" y="1750146"/>
            <a:chExt cx="2543108" cy="2136237"/>
          </a:xfrm>
        </p:grpSpPr>
        <p:pic>
          <p:nvPicPr>
            <p:cNvPr id="7" name="Picture 13" descr="Bug Free Software"/>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134038" y="2019668"/>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Bug Free Software"/>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638800" y="2404367"/>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Bug Free Software"/>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4800600" y="2577942"/>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Bug Free Software"/>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848347" y="1750146"/>
              <a:ext cx="1495361" cy="13084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066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172200" cy="1676400"/>
          </a:xfrm>
          <a:noFill/>
        </p:spPr>
        <p:txBody>
          <a:bodyPr/>
          <a:lstStyle/>
          <a:p>
            <a:r>
              <a:rPr lang="en-US" dirty="0" smtClean="0">
                <a:noFill/>
              </a:rPr>
              <a:t>Facebook</a:t>
            </a:r>
            <a:r>
              <a:rPr lang="en-US" dirty="0" smtClean="0"/>
              <a:t> Imaginary Friends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77</a:t>
            </a:fld>
            <a:endParaRPr lang="en-US"/>
          </a:p>
        </p:txBody>
      </p:sp>
      <p:graphicFrame>
        <p:nvGraphicFramePr>
          <p:cNvPr id="5" name="Diagram 4"/>
          <p:cNvGraphicFramePr/>
          <p:nvPr>
            <p:extLst>
              <p:ext uri="{D42A27DB-BD31-4B8C-83A1-F6EECF244321}">
                <p14:modId xmlns:p14="http://schemas.microsoft.com/office/powerpoint/2010/main" val="1933185982"/>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www.mulaz.org/spam/wp-content/uploads/2011/01/thumbs_funny_collection-0018.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81200" y="2089355"/>
            <a:ext cx="52387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3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172200" cy="1676400"/>
          </a:xfrm>
        </p:spPr>
        <p:txBody>
          <a:bodyPr/>
          <a:lstStyle/>
          <a:p>
            <a:r>
              <a:rPr lang="en-US" dirty="0" smtClean="0"/>
              <a:t>Facebook Imaginary Friends</a:t>
            </a:r>
            <a:endParaRPr lang="en-US" dirty="0"/>
          </a:p>
        </p:txBody>
      </p:sp>
      <p:sp>
        <p:nvSpPr>
          <p:cNvPr id="3" name="Content Placeholder 2"/>
          <p:cNvSpPr>
            <a:spLocks noGrp="1"/>
          </p:cNvSpPr>
          <p:nvPr>
            <p:ph idx="1"/>
          </p:nvPr>
        </p:nvSpPr>
        <p:spPr>
          <a:xfrm>
            <a:off x="2362200" y="1600200"/>
            <a:ext cx="6324600" cy="4602163"/>
          </a:xfrm>
        </p:spPr>
        <p:txBody>
          <a:bodyPr>
            <a:normAutofit/>
          </a:bodyPr>
          <a:lstStyle/>
          <a:p>
            <a:pPr marL="0" indent="0">
              <a:buNone/>
            </a:pPr>
            <a:r>
              <a:rPr lang="en-US" dirty="0" smtClean="0"/>
              <a:t>…they call them </a:t>
            </a:r>
            <a:r>
              <a:rPr lang="en-US" b="1" dirty="0" smtClean="0"/>
              <a:t>Test Users</a:t>
            </a:r>
          </a:p>
          <a:p>
            <a:r>
              <a:rPr lang="en-US" dirty="0" smtClean="0"/>
              <a:t>Invisible </a:t>
            </a:r>
            <a:r>
              <a:rPr lang="en-US" dirty="0"/>
              <a:t>user accounts </a:t>
            </a:r>
            <a:endParaRPr lang="en-US" dirty="0" smtClean="0"/>
          </a:p>
          <a:p>
            <a:r>
              <a:rPr lang="en-US" dirty="0" smtClean="0"/>
              <a:t>Not </a:t>
            </a:r>
            <a:r>
              <a:rPr lang="en-US" dirty="0"/>
              <a:t>visible by </a:t>
            </a:r>
            <a:r>
              <a:rPr lang="en-US" dirty="0" smtClean="0"/>
              <a:t>others; can </a:t>
            </a:r>
            <a:r>
              <a:rPr lang="en-US" dirty="0"/>
              <a:t>only be friends with other Test </a:t>
            </a:r>
            <a:r>
              <a:rPr lang="en-US" dirty="0" smtClean="0"/>
              <a:t>Users</a:t>
            </a:r>
          </a:p>
          <a:p>
            <a:r>
              <a:rPr lang="en-US" dirty="0" smtClean="0"/>
              <a:t>Experience </a:t>
            </a:r>
            <a:r>
              <a:rPr lang="en-US" dirty="0"/>
              <a:t>your app as a regular </a:t>
            </a:r>
            <a:r>
              <a:rPr lang="en-US" dirty="0" smtClean="0"/>
              <a:t>user</a:t>
            </a:r>
          </a:p>
        </p:txBody>
      </p:sp>
      <p:sp>
        <p:nvSpPr>
          <p:cNvPr id="4" name="Slide Number Placeholder 3"/>
          <p:cNvSpPr>
            <a:spLocks noGrp="1"/>
          </p:cNvSpPr>
          <p:nvPr>
            <p:ph type="sldNum" sz="quarter" idx="12"/>
          </p:nvPr>
        </p:nvSpPr>
        <p:spPr/>
        <p:txBody>
          <a:bodyPr/>
          <a:lstStyle/>
          <a:p>
            <a:fld id="{0E80665F-2521-4C7E-AB43-782584C3C534}" type="slidenum">
              <a:rPr lang="en-US" smtClean="0"/>
              <a:t>78</a:t>
            </a:fld>
            <a:endParaRPr lang="en-US"/>
          </a:p>
        </p:txBody>
      </p:sp>
      <p:graphicFrame>
        <p:nvGraphicFramePr>
          <p:cNvPr id="5" name="Diagram 4"/>
          <p:cNvGraphicFramePr/>
          <p:nvPr>
            <p:extLst>
              <p:ext uri="{D42A27DB-BD31-4B8C-83A1-F6EECF244321}">
                <p14:modId xmlns:p14="http://schemas.microsoft.com/office/powerpoint/2010/main" val="3352084896"/>
              </p:ext>
            </p:extLst>
          </p:nvPr>
        </p:nvGraphicFramePr>
        <p:xfrm>
          <a:off x="-117987" y="24581"/>
          <a:ext cx="2403987" cy="180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838200" y="3886199"/>
            <a:ext cx="8229600" cy="4144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dirty="0" smtClean="0"/>
              <a:t>Power of the Cloud</a:t>
            </a:r>
          </a:p>
          <a:p>
            <a:r>
              <a:rPr lang="en-US" dirty="0" smtClean="0"/>
              <a:t>Automated: </a:t>
            </a:r>
          </a:p>
          <a:p>
            <a:pPr lvl="1"/>
            <a:r>
              <a:rPr lang="en-US" dirty="0" smtClean="0"/>
              <a:t>Programmatic interface</a:t>
            </a:r>
          </a:p>
          <a:p>
            <a:pPr lvl="1"/>
            <a:r>
              <a:rPr lang="en-US" dirty="0" smtClean="0"/>
              <a:t>Web UI</a:t>
            </a:r>
          </a:p>
          <a:p>
            <a:r>
              <a:rPr lang="en-US" dirty="0" smtClean="0"/>
              <a:t>Create up to 500 of them</a:t>
            </a:r>
          </a:p>
          <a:p>
            <a:endParaRPr lang="en-US" dirty="0" smtClean="0"/>
          </a:p>
          <a:p>
            <a:pPr marL="0" indent="0">
              <a:buFont typeface="Arial" pitchFamily="34" charset="0"/>
              <a:buNone/>
            </a:pPr>
            <a:r>
              <a:rPr lang="en-US" sz="1400" dirty="0" smtClean="0"/>
              <a:t>[FB Test, 2011]</a:t>
            </a:r>
            <a:endParaRPr lang="en-US" sz="1400" dirty="0"/>
          </a:p>
        </p:txBody>
      </p:sp>
      <p:pic>
        <p:nvPicPr>
          <p:cNvPr id="3078" name="Picture 6" descr="http://www.hubspot.com/Portals/53/images/facebook-ico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0600" y="2595715"/>
            <a:ext cx="6096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4640730" y="4015707"/>
            <a:ext cx="825777" cy="755585"/>
            <a:chOff x="5821795" y="1295400"/>
            <a:chExt cx="1264805" cy="1261630"/>
          </a:xfrm>
        </p:grpSpPr>
        <p:pic>
          <p:nvPicPr>
            <p:cNvPr id="33" name="Picture 2" descr="http://blog.mobiles.co.uk/wp-content/uploads/2010/09/icon_facebook.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3600" y="1295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seliot\AppData\Local\Microsoft\Windows\Temporary Internet Files\Content.IE5\3YZK6FJR\MC90043262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821795" y="1752600"/>
              <a:ext cx="804430" cy="804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5439143" y="5216910"/>
            <a:ext cx="1019123" cy="798628"/>
            <a:chOff x="5410200" y="4400264"/>
            <a:chExt cx="1560945" cy="1333500"/>
          </a:xfrm>
        </p:grpSpPr>
        <p:pic>
          <p:nvPicPr>
            <p:cNvPr id="36" name="Picture 2" descr="http://blog.mobiles.co.uk/wp-content/uploads/2010/09/icon_facebook.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28145" y="440026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seliot\AppData\Local\Microsoft\Windows\Temporary Internet Files\Content.IE5\YID0O0FC\MC900434903[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10200" y="4667250"/>
              <a:ext cx="1066514" cy="1066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7517684" y="4548561"/>
            <a:ext cx="913598" cy="825939"/>
            <a:chOff x="7315486" y="2735697"/>
            <a:chExt cx="1399317" cy="1379103"/>
          </a:xfrm>
        </p:grpSpPr>
        <p:pic>
          <p:nvPicPr>
            <p:cNvPr id="39" name="Picture 2" descr="http://blog.mobiles.co.uk/wp-content/uploads/2010/09/icon_facebook.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71803" y="273569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C:\Users\seliot\AppData\Local\Microsoft\Windows\Temporary Internet Files\Content.IE5\2HG9SCR9\MC900434902[1].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315486" y="3048286"/>
              <a:ext cx="1066514" cy="1066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7205165" y="5754377"/>
            <a:ext cx="920097" cy="764401"/>
            <a:chOff x="7391400" y="4590764"/>
            <a:chExt cx="1409271" cy="1276350"/>
          </a:xfrm>
        </p:grpSpPr>
        <p:pic>
          <p:nvPicPr>
            <p:cNvPr id="42" name="Picture 2" descr="http://blog.mobiles.co.uk/wp-content/uploads/2010/09/icon_facebook.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57671" y="459076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seliot\AppData\Local\Microsoft\Windows\Temporary Internet Files\Content.IE5\3YZK6FJR\MC90043489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391400" y="4800600"/>
              <a:ext cx="1066514" cy="1066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6236010" y="3800141"/>
            <a:ext cx="1003014" cy="815827"/>
            <a:chOff x="5511943" y="2743057"/>
            <a:chExt cx="1536271" cy="1362218"/>
          </a:xfrm>
        </p:grpSpPr>
        <p:pic>
          <p:nvPicPr>
            <p:cNvPr id="45" name="Picture 2" descr="http://blog.mobiles.co.uk/wp-content/uploads/2010/09/icon_facebook.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05214" y="274305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 descr="C:\Users\seliot\AppData\Local\Microsoft\Windows\Temporary Internet Files\Content.IE5\ZJQ9QEGN\MC900434873[1].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511943" y="3038761"/>
              <a:ext cx="1066514" cy="10665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836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Control 1 Million Users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79</a:t>
            </a:fld>
            <a:endParaRPr lang="en-US"/>
          </a:p>
        </p:txBody>
      </p:sp>
      <p:pic>
        <p:nvPicPr>
          <p:cNvPr id="5122" name="Picture 2" descr="http://cdn.head-fi.org/c/c9/1000x500px-LL-c90a90c7_dr-evil-origina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219200"/>
            <a:ext cx="4972050" cy="4762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15674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Yes, Like This…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a:t>
            </a:fld>
            <a:endParaRPr lang="en-US"/>
          </a:p>
        </p:txBody>
      </p:sp>
      <p:sp>
        <p:nvSpPr>
          <p:cNvPr id="35" name="TextBox 34"/>
          <p:cNvSpPr txBox="1"/>
          <p:nvPr/>
        </p:nvSpPr>
        <p:spPr>
          <a:xfrm>
            <a:off x="7173437" y="4114799"/>
            <a:ext cx="1970563" cy="523220"/>
          </a:xfrm>
          <a:prstGeom prst="rect">
            <a:avLst/>
          </a:prstGeom>
          <a:noFill/>
        </p:spPr>
        <p:txBody>
          <a:bodyPr wrap="square" rtlCol="0">
            <a:spAutoFit/>
          </a:bodyPr>
          <a:lstStyle/>
          <a:p>
            <a:r>
              <a:rPr lang="en-US" sz="1400" dirty="0">
                <a:solidFill>
                  <a:schemeClr val="tx1">
                    <a:lumMod val="65000"/>
                    <a:lumOff val="35000"/>
                  </a:schemeClr>
                </a:solidFill>
                <a:latin typeface="+mj-lt"/>
              </a:rPr>
              <a:t>[Netflix </a:t>
            </a:r>
            <a:r>
              <a:rPr lang="en-US" sz="1400" dirty="0" err="1">
                <a:solidFill>
                  <a:schemeClr val="tx1">
                    <a:lumMod val="65000"/>
                    <a:lumOff val="35000"/>
                  </a:schemeClr>
                </a:solidFill>
                <a:latin typeface="+mj-lt"/>
              </a:rPr>
              <a:t>Autoscaling</a:t>
            </a:r>
            <a:r>
              <a:rPr lang="en-US" sz="1400" dirty="0">
                <a:solidFill>
                  <a:schemeClr val="tx1">
                    <a:lumMod val="65000"/>
                    <a:lumOff val="35000"/>
                  </a:schemeClr>
                </a:solidFill>
                <a:latin typeface="+mj-lt"/>
              </a:rPr>
              <a:t>, 2012]</a:t>
            </a: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 y="1066800"/>
            <a:ext cx="692034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1662113"/>
            <a:ext cx="2671762" cy="199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609600" y="5105400"/>
            <a:ext cx="7772400" cy="1477328"/>
          </a:xfrm>
          <a:prstGeom prst="rect">
            <a:avLst/>
          </a:prstGeom>
        </p:spPr>
        <p:txBody>
          <a:bodyPr wrap="square">
            <a:spAutoFit/>
          </a:bodyPr>
          <a:lstStyle/>
          <a:p>
            <a:pPr marL="119063" indent="-119063">
              <a:spcBef>
                <a:spcPts val="300"/>
              </a:spcBef>
              <a:buClr>
                <a:srgbClr val="5F8CB3"/>
              </a:buClr>
              <a:buFont typeface="Arial" pitchFamily="34" charset="0"/>
              <a:buChar char="•"/>
            </a:pPr>
            <a:r>
              <a:rPr lang="en-US" sz="2000" dirty="0" smtClean="0">
                <a:solidFill>
                  <a:schemeClr val="tx1">
                    <a:lumMod val="65000"/>
                    <a:lumOff val="35000"/>
                  </a:schemeClr>
                </a:solidFill>
                <a:latin typeface="+mj-lt"/>
              </a:rPr>
              <a:t>Scale Up: alarm </a:t>
            </a:r>
            <a:r>
              <a:rPr lang="en-US" sz="2000" dirty="0">
                <a:solidFill>
                  <a:schemeClr val="tx1">
                    <a:lumMod val="65000"/>
                    <a:lumOff val="35000"/>
                  </a:schemeClr>
                </a:solidFill>
                <a:latin typeface="+mj-lt"/>
              </a:rPr>
              <a:t>at 75% of target threshold with a 5-10 minute delay before automated action takes place</a:t>
            </a:r>
          </a:p>
          <a:p>
            <a:pPr marL="119063" indent="-119063">
              <a:spcBef>
                <a:spcPts val="1200"/>
              </a:spcBef>
              <a:buClr>
                <a:srgbClr val="5F8CB3"/>
              </a:buClr>
              <a:buFont typeface="Arial" pitchFamily="34" charset="0"/>
              <a:buChar char="•"/>
            </a:pPr>
            <a:r>
              <a:rPr lang="en-US" sz="2000" dirty="0" smtClean="0">
                <a:solidFill>
                  <a:schemeClr val="tx1">
                    <a:lumMod val="65000"/>
                    <a:lumOff val="35000"/>
                  </a:schemeClr>
                </a:solidFill>
                <a:latin typeface="+mj-lt"/>
              </a:rPr>
              <a:t>Scale Down: slowly</a:t>
            </a:r>
            <a:r>
              <a:rPr lang="en-US" sz="2000" dirty="0">
                <a:solidFill>
                  <a:schemeClr val="tx1">
                    <a:lumMod val="65000"/>
                    <a:lumOff val="35000"/>
                  </a:schemeClr>
                </a:solidFill>
                <a:latin typeface="+mj-lt"/>
              </a:rPr>
              <a:t>, using time as a proxy to avoid removing capacity too quickly</a:t>
            </a:r>
          </a:p>
        </p:txBody>
      </p:sp>
    </p:spTree>
    <p:extLst>
      <p:ext uri="{BB962C8B-B14F-4D97-AF65-F5344CB8AC3E}">
        <p14:creationId xmlns:p14="http://schemas.microsoft.com/office/powerpoint/2010/main" val="203453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Control 1 Million Users</a:t>
            </a:r>
            <a:endParaRPr lang="en-US" dirty="0"/>
          </a:p>
        </p:txBody>
      </p:sp>
      <p:sp>
        <p:nvSpPr>
          <p:cNvPr id="6" name="Content Placeholder 5"/>
          <p:cNvSpPr>
            <a:spLocks noGrp="1"/>
          </p:cNvSpPr>
          <p:nvPr>
            <p:ph idx="1"/>
          </p:nvPr>
        </p:nvSpPr>
        <p:spPr>
          <a:xfrm>
            <a:off x="457200" y="1219200"/>
            <a:ext cx="8229600" cy="5181600"/>
          </a:xfrm>
        </p:spPr>
        <p:txBody>
          <a:bodyPr>
            <a:normAutofit fontScale="92500" lnSpcReduction="10000"/>
          </a:bodyPr>
          <a:lstStyle/>
          <a:p>
            <a:pPr marL="0" indent="0">
              <a:buNone/>
            </a:pPr>
            <a:r>
              <a:rPr lang="en-US" dirty="0" smtClean="0">
                <a:noFill/>
              </a:rPr>
              <a:t>SOASTA </a:t>
            </a:r>
            <a:r>
              <a:rPr lang="en-US" dirty="0" err="1" smtClean="0">
                <a:noFill/>
              </a:rPr>
              <a:t>CloudTest</a:t>
            </a:r>
            <a:endParaRPr lang="en-US" dirty="0" smtClean="0">
              <a:noFill/>
            </a:endParaRPr>
          </a:p>
          <a:p>
            <a:r>
              <a:rPr lang="en-US" dirty="0" smtClean="0"/>
              <a:t>Uses Cloud </a:t>
            </a:r>
            <a:r>
              <a:rPr lang="en-US" dirty="0" err="1" smtClean="0"/>
              <a:t>IaaS</a:t>
            </a:r>
            <a:r>
              <a:rPr lang="en-US" dirty="0" smtClean="0"/>
              <a:t> Providers: </a:t>
            </a:r>
          </a:p>
          <a:p>
            <a:pPr lvl="1"/>
            <a:r>
              <a:rPr lang="en-US" dirty="0" err="1" smtClean="0"/>
              <a:t>GoGrid</a:t>
            </a:r>
            <a:r>
              <a:rPr lang="en-US" dirty="0"/>
              <a:t>, Windows Azure, Amazon EC2 </a:t>
            </a:r>
            <a:endParaRPr lang="en-US" dirty="0" smtClean="0"/>
          </a:p>
          <a:p>
            <a:r>
              <a:rPr lang="en-US" dirty="0" smtClean="0"/>
              <a:t>Generate high scale load from geo-dispersed origins</a:t>
            </a:r>
          </a:p>
          <a:p>
            <a:pPr lvl="1"/>
            <a:endParaRPr lang="en-US" dirty="0" smtClean="0">
              <a:noFill/>
            </a:endParaRPr>
          </a:p>
          <a:p>
            <a:pPr lvl="1"/>
            <a:endParaRPr lang="en-US" dirty="0" smtClean="0">
              <a:noFill/>
            </a:endParaRPr>
          </a:p>
          <a:p>
            <a:pPr marL="0" indent="0">
              <a:buNone/>
            </a:pPr>
            <a:r>
              <a:rPr lang="en-US" dirty="0" smtClean="0">
                <a:noFill/>
              </a:rPr>
              <a:t>MySpace </a:t>
            </a:r>
          </a:p>
          <a:p>
            <a:r>
              <a:rPr lang="en-US" dirty="0" smtClean="0"/>
              <a:t>1 </a:t>
            </a:r>
            <a:r>
              <a:rPr lang="en-US" dirty="0"/>
              <a:t>million </a:t>
            </a:r>
            <a:r>
              <a:rPr lang="en-US" b="1" dirty="0"/>
              <a:t>concurrent</a:t>
            </a:r>
            <a:r>
              <a:rPr lang="en-US" dirty="0"/>
              <a:t> virtual </a:t>
            </a:r>
            <a:r>
              <a:rPr lang="en-US" dirty="0" smtClean="0"/>
              <a:t>users</a:t>
            </a:r>
          </a:p>
          <a:p>
            <a:pPr lvl="1"/>
            <a:r>
              <a:rPr lang="en-US" dirty="0" smtClean="0"/>
              <a:t>Plus Live Traffic</a:t>
            </a:r>
            <a:endParaRPr lang="en-US" dirty="0"/>
          </a:p>
          <a:p>
            <a:r>
              <a:rPr lang="en-US" dirty="0" smtClean="0"/>
              <a:t>6 </a:t>
            </a:r>
            <a:r>
              <a:rPr lang="en-US" dirty="0"/>
              <a:t>gigabits per second</a:t>
            </a:r>
          </a:p>
          <a:p>
            <a:r>
              <a:rPr lang="en-US" dirty="0"/>
              <a:t>6 terabytes of data transferred per hour</a:t>
            </a:r>
          </a:p>
          <a:p>
            <a:r>
              <a:rPr lang="en-US" dirty="0"/>
              <a:t>Over 77,000 hits per </a:t>
            </a:r>
            <a:r>
              <a:rPr lang="en-US" dirty="0" smtClean="0"/>
              <a:t>second Plus Live Traffic</a:t>
            </a:r>
            <a:endParaRPr lang="en-US" dirty="0"/>
          </a:p>
          <a:p>
            <a:r>
              <a:rPr lang="en-US" dirty="0"/>
              <a:t>800 Amazon EC2 </a:t>
            </a:r>
            <a:r>
              <a:rPr lang="en-US" dirty="0" smtClean="0"/>
              <a:t>instances / 3200 </a:t>
            </a:r>
            <a:r>
              <a:rPr lang="en-US" dirty="0"/>
              <a:t>cloud computing </a:t>
            </a:r>
            <a:r>
              <a:rPr lang="en-US" dirty="0" smtClean="0"/>
              <a:t>cores</a:t>
            </a:r>
          </a:p>
          <a:p>
            <a:pPr marL="0" indent="0">
              <a:buNone/>
            </a:pPr>
            <a:r>
              <a:rPr lang="en-US" sz="1500" dirty="0" smtClean="0"/>
              <a:t>[SOASTA, 2010]</a:t>
            </a:r>
            <a:endParaRPr lang="en-US" sz="1500" dirty="0"/>
          </a:p>
        </p:txBody>
      </p:sp>
      <p:sp>
        <p:nvSpPr>
          <p:cNvPr id="4" name="Slide Number Placeholder 3"/>
          <p:cNvSpPr>
            <a:spLocks noGrp="1"/>
          </p:cNvSpPr>
          <p:nvPr>
            <p:ph type="sldNum" sz="quarter" idx="12"/>
          </p:nvPr>
        </p:nvSpPr>
        <p:spPr/>
        <p:txBody>
          <a:bodyPr/>
          <a:lstStyle/>
          <a:p>
            <a:fld id="{0E80665F-2521-4C7E-AB43-782584C3C534}" type="slidenum">
              <a:rPr lang="en-US" smtClean="0"/>
              <a:t>80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066800"/>
            <a:ext cx="1676400" cy="502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Large MySpace Logo in High Resolution For Download">
            <a:hlinkClick r:id="rId4" tooltip="Large MySpace Logo in High Resolution For Download"/>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3400" y="2809260"/>
            <a:ext cx="2628900" cy="726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8" end="8"/>
                                            </p:txEl>
                                          </p:spTgt>
                                        </p:tgtEl>
                                        <p:attrNameLst>
                                          <p:attrName>style.visibility</p:attrName>
                                        </p:attrNameLst>
                                      </p:cBhvr>
                                      <p:to>
                                        <p:strVal val="visible"/>
                                      </p:to>
                                    </p:set>
                                    <p:animEffect transition="in" filter="fade">
                                      <p:cBhvr>
                                        <p:cTn id="10" dur="500"/>
                                        <p:tgtEl>
                                          <p:spTgt spid="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fade">
                                      <p:cBhvr>
                                        <p:cTn id="13" dur="500"/>
                                        <p:tgtEl>
                                          <p:spTgt spid="6">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0" end="10"/>
                                            </p:txEl>
                                          </p:spTgt>
                                        </p:tgtEl>
                                        <p:attrNameLst>
                                          <p:attrName>style.visibility</p:attrName>
                                        </p:attrNameLst>
                                      </p:cBhvr>
                                      <p:to>
                                        <p:strVal val="visible"/>
                                      </p:to>
                                    </p:set>
                                    <p:animEffect transition="in" filter="fade">
                                      <p:cBhvr>
                                        <p:cTn id="16" dur="500"/>
                                        <p:tgtEl>
                                          <p:spTgt spid="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Effect transition="in" filter="fade">
                                      <p:cBhvr>
                                        <p:cTn id="19" dur="500"/>
                                        <p:tgtEl>
                                          <p:spTgt spid="6">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12" end="12"/>
                                            </p:txEl>
                                          </p:spTgt>
                                        </p:tgtEl>
                                        <p:attrNameLst>
                                          <p:attrName>style.visibility</p:attrName>
                                        </p:attrNameLst>
                                      </p:cBhvr>
                                      <p:to>
                                        <p:strVal val="visible"/>
                                      </p:to>
                                    </p:set>
                                    <p:animEffect transition="in" filter="fade">
                                      <p:cBhvr>
                                        <p:cTn id="22" dur="500"/>
                                        <p:tgtEl>
                                          <p:spTgt spid="6">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3" end="13"/>
                                            </p:txEl>
                                          </p:spTgt>
                                        </p:tgtEl>
                                        <p:attrNameLst>
                                          <p:attrName>style.visibility</p:attrName>
                                        </p:attrNameLst>
                                      </p:cBhvr>
                                      <p:to>
                                        <p:strVal val="visible"/>
                                      </p:to>
                                    </p:set>
                                    <p:animEffect transition="in" filter="fade">
                                      <p:cBhvr>
                                        <p:cTn id="25" dur="500"/>
                                        <p:tgtEl>
                                          <p:spTgt spid="6">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05"/>
                                        </p:tgtEl>
                                        <p:attrNameLst>
                                          <p:attrName>style.visibility</p:attrName>
                                        </p:attrNameLst>
                                      </p:cBhvr>
                                      <p:to>
                                        <p:strVal val="visible"/>
                                      </p:to>
                                    </p:set>
                                    <p:animEffect transition="in" filter="fade">
                                      <p:cBhvr>
                                        <p:cTn id="28"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Sandbox</a:t>
            </a:r>
            <a:endParaRPr lang="en-US" dirty="0"/>
          </a:p>
        </p:txBody>
      </p:sp>
      <p:sp>
        <p:nvSpPr>
          <p:cNvPr id="3" name="Content Placeholder 2"/>
          <p:cNvSpPr>
            <a:spLocks noGrp="1"/>
          </p:cNvSpPr>
          <p:nvPr>
            <p:ph idx="1"/>
          </p:nvPr>
        </p:nvSpPr>
        <p:spPr>
          <a:xfrm>
            <a:off x="457200" y="1219200"/>
            <a:ext cx="8305800" cy="5410200"/>
          </a:xfrm>
        </p:spPr>
        <p:txBody>
          <a:bodyPr>
            <a:normAutofit/>
          </a:bodyPr>
          <a:lstStyle/>
          <a:p>
            <a:r>
              <a:rPr lang="en-US" dirty="0" smtClean="0"/>
              <a:t>Production Environment</a:t>
            </a:r>
          </a:p>
          <a:p>
            <a:r>
              <a:rPr lang="en-US" dirty="0" smtClean="0"/>
              <a:t>Staging Environment</a:t>
            </a:r>
          </a:p>
          <a:p>
            <a:r>
              <a:rPr lang="en-US" b="1" dirty="0" smtClean="0"/>
              <a:t>Dev and Testing Environment</a:t>
            </a:r>
          </a:p>
          <a:p>
            <a:pPr marL="0" indent="0">
              <a:buNone/>
            </a:pPr>
            <a:endParaRPr lang="en-US" dirty="0" smtClean="0"/>
          </a:p>
          <a:p>
            <a:pPr marL="0" indent="0">
              <a:buNone/>
            </a:pPr>
            <a:endParaRPr lang="en-US" dirty="0"/>
          </a:p>
          <a:p>
            <a:pPr marL="0" indent="0">
              <a:buNone/>
            </a:pPr>
            <a:r>
              <a:rPr lang="en-US" dirty="0" smtClean="0"/>
              <a:t>Can you have it all in one big Cloud?</a:t>
            </a:r>
          </a:p>
          <a:p>
            <a:r>
              <a:rPr lang="en-US" dirty="0" smtClean="0"/>
              <a:t>Amazon </a:t>
            </a:r>
            <a:r>
              <a:rPr lang="en-US" dirty="0"/>
              <a:t>Virtual Private Cloud (Amazon </a:t>
            </a:r>
            <a:r>
              <a:rPr lang="en-US" dirty="0" smtClean="0"/>
              <a:t>VPC)</a:t>
            </a:r>
          </a:p>
          <a:p>
            <a:r>
              <a:rPr lang="en-US" dirty="0" smtClean="0"/>
              <a:t>Provision </a:t>
            </a:r>
            <a:r>
              <a:rPr lang="en-US" dirty="0"/>
              <a:t>a private, isolated section of </a:t>
            </a:r>
            <a:r>
              <a:rPr lang="en-US" dirty="0" smtClean="0"/>
              <a:t>AWS</a:t>
            </a:r>
          </a:p>
          <a:p>
            <a:r>
              <a:rPr lang="en-US" dirty="0" smtClean="0"/>
              <a:t>IP addresses, subnets, routing tables</a:t>
            </a:r>
          </a:p>
          <a:p>
            <a:r>
              <a:rPr lang="en-US" dirty="0" smtClean="0"/>
              <a:t>Even Sandbox for Non-Cloud services</a:t>
            </a:r>
          </a:p>
          <a:p>
            <a:pPr marL="0" indent="0">
              <a:buNone/>
            </a:pPr>
            <a:endParaRPr lang="en-US" dirty="0"/>
          </a:p>
          <a:p>
            <a:pPr marL="0" indent="0">
              <a:buNone/>
            </a:pPr>
            <a:r>
              <a:rPr lang="en-US" dirty="0" smtClean="0"/>
              <a:t>And remember the power of zero!</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81</a:t>
            </a:fld>
            <a:endParaRPr lang="en-US" dirty="0"/>
          </a:p>
        </p:txBody>
      </p:sp>
      <p:pic>
        <p:nvPicPr>
          <p:cNvPr id="7170" name="Picture 2" descr="http://www.cutiegadget.com/pict/mini_sandbox.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685800"/>
            <a:ext cx="3810000"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aws.typepad.com/files/VPC_Diagram.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838200"/>
            <a:ext cx="381000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8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xit" presetSubtype="0" fill="hold" nodeType="withEffect">
                                  <p:stCondLst>
                                    <p:cond delay="0"/>
                                  </p:stCondLst>
                                  <p:childTnLst>
                                    <p:animEffect transition="out" filter="fade">
                                      <p:cBhvr>
                                        <p:cTn id="26" dur="500"/>
                                        <p:tgtEl>
                                          <p:spTgt spid="7170"/>
                                        </p:tgtEl>
                                      </p:cBhvr>
                                    </p:animEffect>
                                    <p:set>
                                      <p:cBhvr>
                                        <p:cTn id="27" dur="1" fill="hold">
                                          <p:stCondLst>
                                            <p:cond delay="499"/>
                                          </p:stCondLst>
                                        </p:cTn>
                                        <p:tgtEl>
                                          <p:spTgt spid="717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7172"/>
                                        </p:tgtEl>
                                        <p:attrNameLst>
                                          <p:attrName>style.visibility</p:attrName>
                                        </p:attrNameLst>
                                      </p:cBhvr>
                                      <p:to>
                                        <p:strVal val="visible"/>
                                      </p:to>
                                    </p:set>
                                    <p:animEffect transition="in" filter="fade">
                                      <p:cBhvr>
                                        <p:cTn id="30" dur="500"/>
                                        <p:tgtEl>
                                          <p:spTgt spid="717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7999"/>
          </a:xfrm>
        </p:spPr>
        <p:txBody>
          <a:bodyPr/>
          <a:lstStyle/>
          <a:p>
            <a:r>
              <a:rPr lang="en-US" sz="4800" dirty="0" smtClean="0"/>
              <a:t>Netflix “Canary” Deployment	</a:t>
            </a:r>
            <a:endParaRPr lang="en-US" sz="4800" dirty="0"/>
          </a:p>
        </p:txBody>
      </p:sp>
      <p:sp>
        <p:nvSpPr>
          <p:cNvPr id="4" name="Cloud 3"/>
          <p:cNvSpPr/>
          <p:nvPr/>
        </p:nvSpPr>
        <p:spPr bwMode="auto">
          <a:xfrm>
            <a:off x="1" y="837999"/>
            <a:ext cx="9004668" cy="5883525"/>
          </a:xfrm>
          <a:prstGeom prst="cloud">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9" name="Picture 8"/>
          <p:cNvPicPr>
            <a:picLocks noChangeAspect="1"/>
          </p:cNvPicPr>
          <p:nvPr/>
        </p:nvPicPr>
        <p:blipFill>
          <a:blip r:embed="rId3"/>
          <a:stretch>
            <a:fillRect/>
          </a:stretch>
        </p:blipFill>
        <p:spPr>
          <a:xfrm>
            <a:off x="599630" y="1837974"/>
            <a:ext cx="3896170" cy="3883571"/>
          </a:xfrm>
          <a:prstGeom prst="rect">
            <a:avLst/>
          </a:prstGeom>
        </p:spPr>
      </p:pic>
      <p:pic>
        <p:nvPicPr>
          <p:cNvPr id="10" name="Picture 9"/>
          <p:cNvPicPr>
            <a:picLocks noChangeAspect="1"/>
          </p:cNvPicPr>
          <p:nvPr/>
        </p:nvPicPr>
        <p:blipFill>
          <a:blip r:embed="rId4"/>
          <a:stretch>
            <a:fillRect/>
          </a:stretch>
        </p:blipFill>
        <p:spPr>
          <a:xfrm>
            <a:off x="1003502" y="2280387"/>
            <a:ext cx="3492298" cy="3058629"/>
          </a:xfrm>
          <a:prstGeom prst="rect">
            <a:avLst/>
          </a:prstGeom>
        </p:spPr>
      </p:pic>
      <p:pic>
        <p:nvPicPr>
          <p:cNvPr id="11" name="Picture 10"/>
          <p:cNvPicPr>
            <a:picLocks noChangeAspect="1"/>
          </p:cNvPicPr>
          <p:nvPr/>
        </p:nvPicPr>
        <p:blipFill>
          <a:blip r:embed="rId5"/>
          <a:stretch>
            <a:fillRect/>
          </a:stretch>
        </p:blipFill>
        <p:spPr>
          <a:xfrm>
            <a:off x="4779212" y="1705579"/>
            <a:ext cx="3907588" cy="3883571"/>
          </a:xfrm>
          <a:prstGeom prst="rect">
            <a:avLst/>
          </a:prstGeom>
        </p:spPr>
      </p:pic>
      <p:pic>
        <p:nvPicPr>
          <p:cNvPr id="12" name="Picture 11"/>
          <p:cNvPicPr>
            <a:picLocks noChangeAspect="1"/>
          </p:cNvPicPr>
          <p:nvPr/>
        </p:nvPicPr>
        <p:blipFill>
          <a:blip r:embed="rId6"/>
          <a:stretch>
            <a:fillRect/>
          </a:stretch>
        </p:blipFill>
        <p:spPr>
          <a:xfrm>
            <a:off x="6310865" y="2309540"/>
            <a:ext cx="440795" cy="469582"/>
          </a:xfrm>
          <a:prstGeom prst="rect">
            <a:avLst/>
          </a:prstGeom>
        </p:spPr>
      </p:pic>
      <p:pic>
        <p:nvPicPr>
          <p:cNvPr id="13" name="Picture 12"/>
          <p:cNvPicPr>
            <a:picLocks noChangeAspect="1"/>
          </p:cNvPicPr>
          <p:nvPr/>
        </p:nvPicPr>
        <p:blipFill>
          <a:blip r:embed="rId7"/>
          <a:stretch>
            <a:fillRect/>
          </a:stretch>
        </p:blipFill>
        <p:spPr>
          <a:xfrm>
            <a:off x="5105400" y="2188184"/>
            <a:ext cx="3502532" cy="3058629"/>
          </a:xfrm>
          <a:prstGeom prst="rect">
            <a:avLst/>
          </a:prstGeom>
        </p:spPr>
      </p:pic>
      <p:sp>
        <p:nvSpPr>
          <p:cNvPr id="15" name="Rectangle 14"/>
          <p:cNvSpPr/>
          <p:nvPr/>
        </p:nvSpPr>
        <p:spPr>
          <a:xfrm>
            <a:off x="2836020" y="837999"/>
            <a:ext cx="3695242" cy="461665"/>
          </a:xfrm>
          <a:prstGeom prst="rect">
            <a:avLst/>
          </a:prstGeom>
        </p:spPr>
        <p:txBody>
          <a:bodyPr wrap="none">
            <a:spAutoFit/>
          </a:bodyPr>
          <a:lstStyle/>
          <a:p>
            <a:pPr defTabSz="914400">
              <a:spcBef>
                <a:spcPts val="300"/>
              </a:spcBef>
              <a:buClr>
                <a:srgbClr val="5F8CB3"/>
              </a:buClr>
            </a:pPr>
            <a:r>
              <a:rPr lang="en-US" sz="2400" b="1" dirty="0">
                <a:solidFill>
                  <a:schemeClr val="dk1"/>
                </a:solidFill>
                <a:latin typeface="+mj-lt"/>
              </a:rPr>
              <a:t>1B API requests per day</a:t>
            </a:r>
          </a:p>
        </p:txBody>
      </p:sp>
    </p:spTree>
    <p:extLst>
      <p:ext uri="{BB962C8B-B14F-4D97-AF65-F5344CB8AC3E}">
        <p14:creationId xmlns:p14="http://schemas.microsoft.com/office/powerpoint/2010/main" val="128823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 Oriented </a:t>
            </a:r>
            <a:r>
              <a:rPr lang="en-US" dirty="0" smtClean="0"/>
              <a:t/>
            </a:r>
            <a:br>
              <a:rPr lang="en-US" dirty="0" smtClean="0"/>
            </a:br>
            <a:r>
              <a:rPr lang="en-US" dirty="0" smtClean="0"/>
              <a:t>Architecture</a:t>
            </a:r>
            <a:endParaRPr lang="en-US" dirty="0"/>
          </a:p>
        </p:txBody>
      </p:sp>
      <p:sp>
        <p:nvSpPr>
          <p:cNvPr id="6" name="Text Placeholder 5"/>
          <p:cNvSpPr>
            <a:spLocks noGrp="1"/>
          </p:cNvSpPr>
          <p:nvPr>
            <p:ph type="body" idx="1"/>
          </p:nvPr>
        </p:nvSpPr>
        <p:spPr>
          <a:xfrm>
            <a:off x="609600" y="4114800"/>
            <a:ext cx="7772400" cy="1131887"/>
          </a:xfrm>
        </p:spPr>
        <p:txBody>
          <a:bodyPr/>
          <a:lstStyle/>
          <a:p>
            <a:pPr lvl="1" algn="ctr"/>
            <a:r>
              <a:rPr lang="en-US" dirty="0">
                <a:solidFill>
                  <a:schemeClr val="tx1">
                    <a:lumMod val="65000"/>
                    <a:lumOff val="35000"/>
                  </a:schemeClr>
                </a:solidFill>
              </a:rPr>
              <a:t>Even Cloud Services need Testing</a:t>
            </a:r>
          </a:p>
          <a:p>
            <a:pPr lvl="1" algn="ct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0E80665F-2521-4C7E-AB43-782584C3C534}" type="slidenum">
              <a:rPr lang="en-US" smtClean="0"/>
              <a:t>83</a:t>
            </a:fld>
            <a:endParaRPr lang="en-US"/>
          </a:p>
        </p:txBody>
      </p:sp>
    </p:spTree>
    <p:extLst>
      <p:ext uri="{BB962C8B-B14F-4D97-AF65-F5344CB8AC3E}">
        <p14:creationId xmlns:p14="http://schemas.microsoft.com/office/powerpoint/2010/main" val="334620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Ken’s Services Theorem</a:t>
            </a:r>
            <a:endParaRPr lang="en-US" dirty="0"/>
          </a:p>
        </p:txBody>
      </p:sp>
      <p:sp>
        <p:nvSpPr>
          <p:cNvPr id="3" name="Text Placeholder 2"/>
          <p:cNvSpPr>
            <a:spLocks noGrp="1"/>
          </p:cNvSpPr>
          <p:nvPr>
            <p:ph type="body" sz="quarter" idx="10"/>
          </p:nvPr>
        </p:nvSpPr>
        <p:spPr>
          <a:xfrm>
            <a:off x="152400" y="1295400"/>
            <a:ext cx="5410200" cy="2068259"/>
          </a:xfrm>
        </p:spPr>
        <p:txBody>
          <a:bodyPr>
            <a:noAutofit/>
          </a:bodyPr>
          <a:lstStyle/>
          <a:p>
            <a:r>
              <a:rPr lang="en-US" sz="2800" dirty="0" smtClean="0"/>
              <a:t>Services are like Ogres</a:t>
            </a:r>
          </a:p>
          <a:p>
            <a:r>
              <a:rPr lang="en-US" sz="2800" dirty="0" smtClean="0"/>
              <a:t>Ogres are like Onions</a:t>
            </a:r>
          </a:p>
          <a:p>
            <a:r>
              <a:rPr lang="en-US" sz="2800" dirty="0" smtClean="0"/>
              <a:t>Onions have Layers</a:t>
            </a:r>
          </a:p>
          <a:p>
            <a:r>
              <a:rPr lang="en-US" sz="2800" dirty="0" smtClean="0"/>
              <a:t>Therefore services have Layers</a:t>
            </a:r>
            <a:endParaRPr lang="en-US" sz="2800" dirty="0"/>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pic>
        <p:nvPicPr>
          <p:cNvPr id="2050" name="Picture 2" descr="http://www.physics.nau.edu/~james/onion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6451" y="990600"/>
            <a:ext cx="350134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4sixsigma.com/gears.jpg"/>
          <p:cNvPicPr>
            <a:picLocks noChangeAspect="1" noChangeArrowheads="1"/>
          </p:cNvPicPr>
          <p:nvPr/>
        </p:nvPicPr>
        <p:blipFill>
          <a:blip r:embed="rId4" cstate="print">
            <a:extLst/>
          </a:blip>
          <a:srcRect/>
          <a:stretch>
            <a:fillRect/>
          </a:stretch>
        </p:blipFill>
        <p:spPr bwMode="auto">
          <a:xfrm>
            <a:off x="322338" y="3588158"/>
            <a:ext cx="3392189" cy="2812642"/>
          </a:xfrm>
          <a:prstGeom prst="rect">
            <a:avLst/>
          </a:prstGeom>
          <a:noFill/>
          <a:ln w="9525">
            <a:noFill/>
            <a:miter lim="800000"/>
            <a:headEnd/>
            <a:tailEnd/>
          </a:ln>
          <a:effectLst/>
          <a:extLst/>
        </p:spPr>
      </p:pic>
      <p:sp>
        <p:nvSpPr>
          <p:cNvPr id="7" name="Text Placeholder 2"/>
          <p:cNvSpPr txBox="1">
            <a:spLocks/>
          </p:cNvSpPr>
          <p:nvPr/>
        </p:nvSpPr>
        <p:spPr>
          <a:xfrm>
            <a:off x="3771691" y="3657600"/>
            <a:ext cx="5259170" cy="2590799"/>
          </a:xfrm>
          <a:prstGeom prst="rect">
            <a:avLst/>
          </a:prstGeom>
        </p:spPr>
        <p:txBody>
          <a:bodyPr vert="horz" lIns="91440" tIns="45720" rIns="91440" bIns="45720" rtlCol="0">
            <a:noAutofit/>
          </a:bodyPr>
          <a:lstStyle>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marL="0" indent="0" algn="ctr">
              <a:buNone/>
            </a:pPr>
            <a:r>
              <a:rPr lang="en-US" sz="4000" dirty="0">
                <a:solidFill>
                  <a:schemeClr val="tx1">
                    <a:lumMod val="65000"/>
                    <a:lumOff val="35000"/>
                  </a:schemeClr>
                </a:solidFill>
              </a:rPr>
              <a:t>The Problem is</a:t>
            </a:r>
          </a:p>
          <a:p>
            <a:r>
              <a:rPr lang="en-US" sz="2800" dirty="0" smtClean="0">
                <a:solidFill>
                  <a:schemeClr val="tx1">
                    <a:lumMod val="65000"/>
                    <a:lumOff val="35000"/>
                  </a:schemeClr>
                </a:solidFill>
              </a:rPr>
              <a:t>The layers of a service spin </a:t>
            </a:r>
            <a:r>
              <a:rPr lang="en-US" sz="2800" dirty="0">
                <a:solidFill>
                  <a:schemeClr val="tx1">
                    <a:lumMod val="65000"/>
                    <a:lumOff val="35000"/>
                  </a:schemeClr>
                </a:solidFill>
              </a:rPr>
              <a:t>at different rates</a:t>
            </a:r>
          </a:p>
          <a:p>
            <a:r>
              <a:rPr lang="en-US" sz="2800" dirty="0">
                <a:solidFill>
                  <a:schemeClr val="tx1">
                    <a:lumMod val="65000"/>
                    <a:lumOff val="35000"/>
                  </a:schemeClr>
                </a:solidFill>
              </a:rPr>
              <a:t>Movement toward continuous </a:t>
            </a:r>
            <a:r>
              <a:rPr lang="en-US" sz="2800" dirty="0" smtClean="0">
                <a:solidFill>
                  <a:schemeClr val="tx1">
                    <a:lumMod val="65000"/>
                    <a:lumOff val="35000"/>
                  </a:schemeClr>
                </a:solidFill>
              </a:rPr>
              <a:t>deployment</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783338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childTnLst>
                                </p:cTn>
                              </p:par>
                            </p:childTnLst>
                          </p:cTn>
                        </p:par>
                        <p:par>
                          <p:cTn id="32" fill="hold">
                            <p:stCondLst>
                              <p:cond delay="0"/>
                            </p:stCondLst>
                            <p:childTnLst>
                              <p:par>
                                <p:cTn id="33" presetID="10" presetClass="entr" presetSubtype="0" fill="hold" nodeType="afterEffect">
                                  <p:stCondLst>
                                    <p:cond delay="50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86868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flipV="1">
            <a:off x="259080" y="1920240"/>
            <a:ext cx="2548890" cy="25603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30683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74117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17932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62128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059430" y="41148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30683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74117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17932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62128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059430" y="36728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74498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18313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62509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063240" y="32385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18313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62509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063240" y="27965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621280" y="23622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059430" y="236220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055620" y="1920240"/>
            <a:ext cx="365760" cy="36576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5800" y="4648200"/>
            <a:ext cx="2566728" cy="369332"/>
          </a:xfrm>
          <a:prstGeom prst="rect">
            <a:avLst/>
          </a:prstGeom>
          <a:noFill/>
        </p:spPr>
        <p:txBody>
          <a:bodyPr wrap="none" rtlCol="0">
            <a:spAutoFit/>
          </a:bodyPr>
          <a:lstStyle/>
          <a:p>
            <a:r>
              <a:rPr lang="en-US" dirty="0" smtClean="0">
                <a:solidFill>
                  <a:schemeClr val="tx1">
                    <a:lumMod val="65000"/>
                    <a:lumOff val="35000"/>
                  </a:schemeClr>
                </a:solidFill>
                <a:latin typeface="+mj-lt"/>
              </a:rPr>
              <a:t>One week of coding</a:t>
            </a:r>
            <a:endParaRPr lang="en-US" dirty="0">
              <a:solidFill>
                <a:schemeClr val="tx1">
                  <a:lumMod val="65000"/>
                  <a:lumOff val="35000"/>
                </a:schemeClr>
              </a:solidFill>
              <a:latin typeface="+mj-lt"/>
            </a:endParaRPr>
          </a:p>
        </p:txBody>
      </p:sp>
      <p:sp>
        <p:nvSpPr>
          <p:cNvPr id="34" name="TextBox 33"/>
          <p:cNvSpPr txBox="1"/>
          <p:nvPr/>
        </p:nvSpPr>
        <p:spPr>
          <a:xfrm>
            <a:off x="457200" y="1950005"/>
            <a:ext cx="1752601" cy="646331"/>
          </a:xfrm>
          <a:prstGeom prst="rect">
            <a:avLst/>
          </a:prstGeom>
          <a:noFill/>
        </p:spPr>
        <p:txBody>
          <a:bodyPr wrap="square" rtlCol="0">
            <a:spAutoFit/>
          </a:bodyPr>
          <a:lstStyle/>
          <a:p>
            <a:r>
              <a:rPr lang="en-US" dirty="0" smtClean="0">
                <a:solidFill>
                  <a:schemeClr val="tx1">
                    <a:lumMod val="65000"/>
                    <a:lumOff val="35000"/>
                  </a:schemeClr>
                </a:solidFill>
                <a:latin typeface="+mj-lt"/>
              </a:rPr>
              <a:t>Code </a:t>
            </a:r>
            <a:r>
              <a:rPr lang="en-US" dirty="0">
                <a:solidFill>
                  <a:schemeClr val="tx1">
                    <a:lumMod val="65000"/>
                    <a:lumOff val="35000"/>
                  </a:schemeClr>
                </a:solidFill>
                <a:latin typeface="+mj-lt"/>
              </a:rPr>
              <a:t>c</a:t>
            </a:r>
            <a:r>
              <a:rPr lang="en-US" dirty="0" smtClean="0">
                <a:solidFill>
                  <a:schemeClr val="tx1">
                    <a:lumMod val="65000"/>
                    <a:lumOff val="35000"/>
                  </a:schemeClr>
                </a:solidFill>
                <a:latin typeface="+mj-lt"/>
              </a:rPr>
              <a:t>hurn is cumulative</a:t>
            </a:r>
            <a:endParaRPr lang="en-US" dirty="0">
              <a:solidFill>
                <a:schemeClr val="tx1">
                  <a:lumMod val="65000"/>
                  <a:lumOff val="35000"/>
                </a:schemeClr>
              </a:solidFill>
              <a:latin typeface="+mj-lt"/>
            </a:endParaRPr>
          </a:p>
        </p:txBody>
      </p:sp>
      <p:sp>
        <p:nvSpPr>
          <p:cNvPr id="35" name="Text Placeholder 2"/>
          <p:cNvSpPr txBox="1">
            <a:spLocks/>
          </p:cNvSpPr>
          <p:nvPr/>
        </p:nvSpPr>
        <p:spPr>
          <a:xfrm>
            <a:off x="3733800" y="2806570"/>
            <a:ext cx="2895600" cy="184163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2800" i="1" dirty="0" smtClean="0">
                <a:solidFill>
                  <a:schemeClr val="tx1">
                    <a:lumMod val="65000"/>
                    <a:lumOff val="35000"/>
                  </a:schemeClr>
                </a:solidFill>
              </a:rPr>
              <a:t>Imagine this as part of a larger multi-layered project</a:t>
            </a:r>
            <a:endParaRPr lang="en-US" sz="2800" i="1" dirty="0">
              <a:solidFill>
                <a:schemeClr val="tx1">
                  <a:lumMod val="65000"/>
                  <a:lumOff val="35000"/>
                </a:schemeClr>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8239" y="1447800"/>
            <a:ext cx="1198561" cy="11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8239" y="2687639"/>
            <a:ext cx="1198561" cy="11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8239" y="3925889"/>
            <a:ext cx="1198561" cy="11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6477000" y="27432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76999" y="1838980"/>
            <a:ext cx="1752601" cy="523220"/>
          </a:xfrm>
          <a:prstGeom prst="rect">
            <a:avLst/>
          </a:prstGeom>
          <a:noFill/>
        </p:spPr>
        <p:txBody>
          <a:bodyPr wrap="square" rtlCol="0">
            <a:spAutoFit/>
          </a:bodyPr>
          <a:lstStyle/>
          <a:p>
            <a:r>
              <a:rPr lang="en-US" sz="2800" dirty="0" smtClean="0">
                <a:solidFill>
                  <a:schemeClr val="tx1">
                    <a:lumMod val="65000"/>
                    <a:lumOff val="35000"/>
                  </a:schemeClr>
                </a:solidFill>
                <a:latin typeface="+mj-lt"/>
              </a:rPr>
              <a:t>Layer 1</a:t>
            </a:r>
            <a:endParaRPr lang="en-US" sz="2800" dirty="0">
              <a:solidFill>
                <a:schemeClr val="tx1">
                  <a:lumMod val="65000"/>
                  <a:lumOff val="35000"/>
                </a:schemeClr>
              </a:solidFill>
              <a:latin typeface="+mj-lt"/>
            </a:endParaRPr>
          </a:p>
        </p:txBody>
      </p:sp>
      <p:sp>
        <p:nvSpPr>
          <p:cNvPr id="39" name="TextBox 38"/>
          <p:cNvSpPr txBox="1"/>
          <p:nvPr/>
        </p:nvSpPr>
        <p:spPr>
          <a:xfrm>
            <a:off x="6477000" y="298198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2</a:t>
            </a:r>
          </a:p>
        </p:txBody>
      </p:sp>
      <p:cxnSp>
        <p:nvCxnSpPr>
          <p:cNvPr id="40" name="Straight Connector 39"/>
          <p:cNvCxnSpPr/>
          <p:nvPr/>
        </p:nvCxnSpPr>
        <p:spPr>
          <a:xfrm>
            <a:off x="6477000" y="39814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77000" y="422023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3</a:t>
            </a:r>
          </a:p>
        </p:txBody>
      </p:sp>
      <p:sp>
        <p:nvSpPr>
          <p:cNvPr id="42" name="Text Placeholder 2"/>
          <p:cNvSpPr txBox="1">
            <a:spLocks/>
          </p:cNvSpPr>
          <p:nvPr/>
        </p:nvSpPr>
        <p:spPr>
          <a:xfrm>
            <a:off x="533400" y="5257800"/>
            <a:ext cx="6019800" cy="121920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lumMod val="65000"/>
                    <a:lumOff val="35000"/>
                  </a:schemeClr>
                </a:solidFill>
              </a:rPr>
              <a:t>Tightly coupled layers</a:t>
            </a:r>
          </a:p>
          <a:p>
            <a:r>
              <a:rPr lang="en-US" dirty="0" smtClean="0">
                <a:solidFill>
                  <a:schemeClr val="tx1">
                    <a:lumMod val="65000"/>
                    <a:lumOff val="35000"/>
                  </a:schemeClr>
                </a:solidFill>
              </a:rPr>
              <a:t>Long stabilization phase</a:t>
            </a:r>
          </a:p>
          <a:p>
            <a:r>
              <a:rPr lang="en-US" dirty="0" smtClean="0">
                <a:solidFill>
                  <a:schemeClr val="tx1">
                    <a:lumMod val="65000"/>
                    <a:lumOff val="35000"/>
                  </a:schemeClr>
                </a:solidFill>
              </a:rPr>
              <a:t>Complicated end-to-end integration</a:t>
            </a:r>
          </a:p>
        </p:txBody>
      </p:sp>
      <p:sp>
        <p:nvSpPr>
          <p:cNvPr id="30" name="Oval 29"/>
          <p:cNvSpPr/>
          <p:nvPr/>
        </p:nvSpPr>
        <p:spPr>
          <a:xfrm>
            <a:off x="8458200" y="1219200"/>
            <a:ext cx="304800" cy="411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086601" y="5257800"/>
            <a:ext cx="2057400" cy="1015663"/>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pPr algn="ctr"/>
            <a:r>
              <a:rPr lang="en-US" sz="2000" dirty="0" smtClean="0"/>
              <a:t>Simultaneous ship </a:t>
            </a:r>
            <a:r>
              <a:rPr lang="en-US" sz="2000" dirty="0"/>
              <a:t>increases risk</a:t>
            </a:r>
          </a:p>
        </p:txBody>
      </p:sp>
      <p:sp>
        <p:nvSpPr>
          <p:cNvPr id="32" name="Title 31"/>
          <p:cNvSpPr>
            <a:spLocks noGrp="1"/>
          </p:cNvSpPr>
          <p:nvPr>
            <p:ph type="title"/>
          </p:nvPr>
        </p:nvSpPr>
        <p:spPr>
          <a:xfrm>
            <a:off x="457200" y="0"/>
            <a:ext cx="8229600" cy="1219200"/>
          </a:xfrm>
        </p:spPr>
        <p:txBody>
          <a:bodyPr/>
          <a:lstStyle/>
          <a:p>
            <a:r>
              <a:rPr lang="en-US" dirty="0" smtClean="0"/>
              <a:t>Code Churn Example 1</a:t>
            </a:r>
            <a:endParaRPr lang="en-US" dirty="0"/>
          </a:p>
        </p:txBody>
      </p:sp>
      <p:sp>
        <p:nvSpPr>
          <p:cNvPr id="45" name="TextBox 44"/>
          <p:cNvSpPr txBox="1"/>
          <p:nvPr/>
        </p:nvSpPr>
        <p:spPr>
          <a:xfrm>
            <a:off x="4343400" y="1362670"/>
            <a:ext cx="1981201" cy="923330"/>
          </a:xfrm>
          <a:prstGeom prst="rect">
            <a:avLst/>
          </a:prstGeom>
          <a:noFill/>
        </p:spPr>
        <p:txBody>
          <a:bodyPr wrap="square" rtlCol="0">
            <a:spAutoFit/>
          </a:bodyPr>
          <a:lstStyle/>
          <a:p>
            <a:r>
              <a:rPr lang="en-US" dirty="0">
                <a:solidFill>
                  <a:schemeClr val="tx1">
                    <a:lumMod val="65000"/>
                    <a:lumOff val="35000"/>
                  </a:schemeClr>
                </a:solidFill>
                <a:latin typeface="+mj-lt"/>
              </a:rPr>
              <a:t>M</a:t>
            </a:r>
            <a:r>
              <a:rPr lang="en-US" dirty="0" smtClean="0">
                <a:solidFill>
                  <a:schemeClr val="tx1">
                    <a:lumMod val="65000"/>
                    <a:lumOff val="35000"/>
                  </a:schemeClr>
                </a:solidFill>
                <a:latin typeface="+mj-lt"/>
              </a:rPr>
              <a:t>aximum point of risk at end of milestone</a:t>
            </a:r>
            <a:endParaRPr lang="en-US" dirty="0">
              <a:solidFill>
                <a:schemeClr val="tx1">
                  <a:lumMod val="65000"/>
                  <a:lumOff val="35000"/>
                </a:schemeClr>
              </a:solidFill>
              <a:latin typeface="+mj-lt"/>
            </a:endParaRPr>
          </a:p>
        </p:txBody>
      </p:sp>
      <p:cxnSp>
        <p:nvCxnSpPr>
          <p:cNvPr id="46" name="Straight Arrow Connector 45"/>
          <p:cNvCxnSpPr>
            <a:stCxn id="45" idx="1"/>
            <a:endCxn id="50" idx="7"/>
          </p:cNvCxnSpPr>
          <p:nvPr/>
        </p:nvCxnSpPr>
        <p:spPr>
          <a:xfrm flipH="1">
            <a:off x="3500017" y="1824335"/>
            <a:ext cx="843383" cy="313902"/>
          </a:xfrm>
          <a:prstGeom prst="straightConnector1">
            <a:avLst/>
          </a:prstGeom>
          <a:ln w="1270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914650" y="1707595"/>
            <a:ext cx="685800" cy="29406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85800" y="4648200"/>
            <a:ext cx="3130985" cy="369332"/>
          </a:xfrm>
          <a:prstGeom prst="rect">
            <a:avLst/>
          </a:prstGeom>
          <a:solidFill>
            <a:schemeClr val="bg1"/>
          </a:solidFill>
        </p:spPr>
        <p:txBody>
          <a:bodyPr wrap="none" rtlCol="0">
            <a:spAutoFit/>
          </a:bodyPr>
          <a:lstStyle/>
          <a:p>
            <a:r>
              <a:rPr lang="en-US" dirty="0" smtClean="0">
                <a:solidFill>
                  <a:schemeClr val="tx1">
                    <a:lumMod val="65000"/>
                    <a:lumOff val="35000"/>
                  </a:schemeClr>
                </a:solidFill>
                <a:latin typeface="+mj-lt"/>
              </a:rPr>
              <a:t>Six week coding milestone</a:t>
            </a:r>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426463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fade">
                                      <p:cBhvr>
                                        <p:cTn id="73" dur="500"/>
                                        <p:tgtEl>
                                          <p:spTgt spid="9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childTnLst>
                          </p:cTn>
                        </p:par>
                        <p:par>
                          <p:cTn id="77" fill="hold">
                            <p:stCondLst>
                              <p:cond delay="2500"/>
                            </p:stCondLst>
                            <p:childTnLst>
                              <p:par>
                                <p:cTn id="78" presetID="10" presetClass="entr" presetSubtype="0"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fade">
                                      <p:cBhvr>
                                        <p:cTn id="80" dur="500"/>
                                        <p:tgtEl>
                                          <p:spTgt spid="7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10" presetClass="entr" presetSubtype="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10" presetClass="entr" presetSubtype="0" fill="hold"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par>
                                <p:cTn id="121" presetID="10" presetClass="entr" presetSubtype="0" fill="hold" nodeType="withEffect">
                                  <p:stCondLst>
                                    <p:cond delay="0"/>
                                  </p:stCondLst>
                                  <p:childTnLst>
                                    <p:set>
                                      <p:cBhvr>
                                        <p:cTn id="122" dur="1" fill="hold">
                                          <p:stCondLst>
                                            <p:cond delay="0"/>
                                          </p:stCondLst>
                                        </p:cTn>
                                        <p:tgtEl>
                                          <p:spTgt spid="2050"/>
                                        </p:tgtEl>
                                        <p:attrNameLst>
                                          <p:attrName>style.visibility</p:attrName>
                                        </p:attrNameLst>
                                      </p:cBhvr>
                                      <p:to>
                                        <p:strVal val="visible"/>
                                      </p:to>
                                    </p:set>
                                    <p:animEffect transition="in" filter="fade">
                                      <p:cBhvr>
                                        <p:cTn id="123" dur="500"/>
                                        <p:tgtEl>
                                          <p:spTgt spid="2050"/>
                                        </p:tgtEl>
                                      </p:cBhvr>
                                    </p:animEffect>
                                  </p:childTnLst>
                                </p:cTn>
                              </p:par>
                              <p:par>
                                <p:cTn id="124" presetID="10" presetClass="entr" presetSubtype="0" fill="hold"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childTnLst>
                                </p:cTn>
                              </p:par>
                            </p:childTnLst>
                          </p:cTn>
                        </p:par>
                        <p:par>
                          <p:cTn id="127" fill="hold">
                            <p:stCondLst>
                              <p:cond delay="1000"/>
                            </p:stCondLst>
                            <p:childTnLst>
                              <p:par>
                                <p:cTn id="128" presetID="10" presetClass="entr" presetSubtype="0"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childTnLst>
                                </p:cTn>
                              </p:par>
                            </p:childTnLst>
                          </p:cTn>
                        </p:par>
                        <p:par>
                          <p:cTn id="131" fill="hold">
                            <p:stCondLst>
                              <p:cond delay="1500"/>
                            </p:stCondLst>
                            <p:childTnLst>
                              <p:par>
                                <p:cTn id="132" presetID="10" presetClass="entr" presetSubtype="0"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fade">
                                      <p:cBhvr>
                                        <p:cTn id="1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29" grpId="0"/>
      <p:bldP spid="34" grpId="0"/>
      <p:bldP spid="35" grpId="0"/>
      <p:bldP spid="36" grpId="0"/>
      <p:bldP spid="39" grpId="0"/>
      <p:bldP spid="41" grpId="0"/>
      <p:bldP spid="42" grpId="0"/>
      <p:bldP spid="30" grpId="0" animBg="1"/>
      <p:bldP spid="43" grpId="0"/>
      <p:bldP spid="45" grpId="0"/>
      <p:bldP spid="50" grpId="0" animBg="1"/>
      <p:bldP spid="4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a:off x="5257800" y="5323820"/>
            <a:ext cx="3352800" cy="10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410200" y="4876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248400" y="4876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086600" y="4876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153400" y="4876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a:endCxn id="66" idx="1"/>
          </p:cNvCxnSpPr>
          <p:nvPr/>
        </p:nvCxnSpPr>
        <p:spPr>
          <a:xfrm>
            <a:off x="5688330" y="5029200"/>
            <a:ext cx="5600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7" idx="1"/>
          </p:cNvCxnSpPr>
          <p:nvPr/>
        </p:nvCxnSpPr>
        <p:spPr>
          <a:xfrm>
            <a:off x="6526530" y="5029200"/>
            <a:ext cx="5600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9" idx="1"/>
          </p:cNvCxnSpPr>
          <p:nvPr/>
        </p:nvCxnSpPr>
        <p:spPr>
          <a:xfrm>
            <a:off x="7364730" y="5029200"/>
            <a:ext cx="788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152400"/>
            <a:ext cx="9144000" cy="1371600"/>
          </a:xfrm>
        </p:spPr>
        <p:txBody>
          <a:bodyPr/>
          <a:lstStyle/>
          <a:p>
            <a:r>
              <a:rPr lang="en-US" dirty="0" smtClean="0"/>
              <a:t>Code Churn Example 2 (CD)</a:t>
            </a:r>
            <a:endParaRPr lang="en-US" dirty="0"/>
          </a:p>
        </p:txBody>
      </p:sp>
      <p:cxnSp>
        <p:nvCxnSpPr>
          <p:cNvPr id="20" name="Straight Connector 19"/>
          <p:cNvCxnSpPr/>
          <p:nvPr/>
        </p:nvCxnSpPr>
        <p:spPr>
          <a:xfrm>
            <a:off x="5257800" y="3037820"/>
            <a:ext cx="3352800" cy="10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57800" y="2057400"/>
            <a:ext cx="1752601" cy="523220"/>
          </a:xfrm>
          <a:prstGeom prst="rect">
            <a:avLst/>
          </a:prstGeom>
          <a:noFill/>
        </p:spPr>
        <p:txBody>
          <a:bodyPr wrap="square" rtlCol="0">
            <a:spAutoFit/>
          </a:bodyPr>
          <a:lstStyle/>
          <a:p>
            <a:r>
              <a:rPr lang="en-US" sz="2800" dirty="0" smtClean="0">
                <a:solidFill>
                  <a:schemeClr val="tx1">
                    <a:lumMod val="65000"/>
                    <a:lumOff val="35000"/>
                  </a:schemeClr>
                </a:solidFill>
                <a:latin typeface="+mj-lt"/>
              </a:rPr>
              <a:t>Layer 1</a:t>
            </a:r>
            <a:endParaRPr lang="en-US" sz="2800" dirty="0">
              <a:solidFill>
                <a:schemeClr val="tx1">
                  <a:lumMod val="65000"/>
                  <a:lumOff val="35000"/>
                </a:schemeClr>
              </a:solidFill>
              <a:latin typeface="+mj-lt"/>
            </a:endParaRPr>
          </a:p>
        </p:txBody>
      </p:sp>
      <p:sp>
        <p:nvSpPr>
          <p:cNvPr id="39" name="TextBox 38"/>
          <p:cNvSpPr txBox="1"/>
          <p:nvPr/>
        </p:nvSpPr>
        <p:spPr>
          <a:xfrm>
            <a:off x="5334001" y="316230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2</a:t>
            </a:r>
          </a:p>
        </p:txBody>
      </p:sp>
      <p:sp>
        <p:nvSpPr>
          <p:cNvPr id="41" name="TextBox 40"/>
          <p:cNvSpPr txBox="1"/>
          <p:nvPr/>
        </p:nvSpPr>
        <p:spPr>
          <a:xfrm>
            <a:off x="5334001" y="426720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3</a:t>
            </a:r>
          </a:p>
        </p:txBody>
      </p:sp>
      <p:sp>
        <p:nvSpPr>
          <p:cNvPr id="42" name="Text Placeholder 2"/>
          <p:cNvSpPr txBox="1">
            <a:spLocks/>
          </p:cNvSpPr>
          <p:nvPr/>
        </p:nvSpPr>
        <p:spPr>
          <a:xfrm>
            <a:off x="76200" y="2895600"/>
            <a:ext cx="4953000" cy="260985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lumMod val="65000"/>
                    <a:lumOff val="35000"/>
                  </a:schemeClr>
                </a:solidFill>
              </a:rPr>
              <a:t>Risk per release decreases because of more incremental change</a:t>
            </a:r>
          </a:p>
          <a:p>
            <a:r>
              <a:rPr lang="en-US" dirty="0" smtClean="0">
                <a:solidFill>
                  <a:schemeClr val="tx1">
                    <a:lumMod val="65000"/>
                    <a:lumOff val="35000"/>
                  </a:schemeClr>
                </a:solidFill>
              </a:rPr>
              <a:t>Change builds over time in production</a:t>
            </a:r>
          </a:p>
          <a:p>
            <a:r>
              <a:rPr lang="en-US" dirty="0" smtClean="0">
                <a:solidFill>
                  <a:schemeClr val="tx1">
                    <a:lumMod val="65000"/>
                    <a:lumOff val="35000"/>
                  </a:schemeClr>
                </a:solidFill>
              </a:rPr>
              <a:t>Next release is always the most risky</a:t>
            </a:r>
            <a:endParaRPr lang="en-US" dirty="0">
              <a:solidFill>
                <a:schemeClr val="tx1">
                  <a:lumMod val="65000"/>
                  <a:lumOff val="35000"/>
                </a:schemeClr>
              </a:solidFill>
            </a:endParaRPr>
          </a:p>
        </p:txBody>
      </p:sp>
      <p:sp>
        <p:nvSpPr>
          <p:cNvPr id="16" name="Rectangle 15"/>
          <p:cNvSpPr/>
          <p:nvPr/>
        </p:nvSpPr>
        <p:spPr>
          <a:xfrm>
            <a:off x="6096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812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70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528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38600" y="23622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1447800"/>
            <a:ext cx="4267200" cy="830997"/>
          </a:xfrm>
          <a:prstGeom prst="rect">
            <a:avLst/>
          </a:prstGeom>
          <a:noFill/>
        </p:spPr>
        <p:txBody>
          <a:bodyPr wrap="square" rtlCol="0">
            <a:spAutoFit/>
          </a:bodyPr>
          <a:lstStyle/>
          <a:p>
            <a:r>
              <a:rPr lang="en-US" sz="2400" dirty="0" smtClean="0">
                <a:solidFill>
                  <a:schemeClr val="tx1">
                    <a:lumMod val="65000"/>
                    <a:lumOff val="35000"/>
                  </a:schemeClr>
                </a:solidFill>
                <a:latin typeface="+mj-lt"/>
              </a:rPr>
              <a:t>Rapid release cadence </a:t>
            </a:r>
          </a:p>
          <a:p>
            <a:r>
              <a:rPr lang="en-US" sz="2400" dirty="0" smtClean="0">
                <a:solidFill>
                  <a:schemeClr val="tx1">
                    <a:lumMod val="65000"/>
                    <a:lumOff val="35000"/>
                  </a:schemeClr>
                </a:solidFill>
                <a:latin typeface="+mj-lt"/>
              </a:rPr>
              <a:t>(weekly or daily)</a:t>
            </a:r>
            <a:endParaRPr lang="en-US" sz="2400" dirty="0">
              <a:solidFill>
                <a:schemeClr val="tx1">
                  <a:lumMod val="65000"/>
                  <a:lumOff val="35000"/>
                </a:schemeClr>
              </a:solidFill>
              <a:latin typeface="+mj-lt"/>
            </a:endParaRPr>
          </a:p>
        </p:txBody>
      </p:sp>
      <p:cxnSp>
        <p:nvCxnSpPr>
          <p:cNvPr id="24" name="Straight Arrow Connector 23"/>
          <p:cNvCxnSpPr/>
          <p:nvPr/>
        </p:nvCxnSpPr>
        <p:spPr>
          <a:xfrm>
            <a:off x="8877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735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593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451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30930" y="25146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72200" y="1295400"/>
            <a:ext cx="1752601" cy="646331"/>
          </a:xfrm>
          <a:prstGeom prst="rect">
            <a:avLst/>
          </a:prstGeom>
          <a:noFill/>
        </p:spPr>
        <p:txBody>
          <a:bodyPr wrap="square" rtlCol="0">
            <a:spAutoFit/>
          </a:bodyPr>
          <a:lstStyle/>
          <a:p>
            <a:r>
              <a:rPr lang="en-US" dirty="0" smtClean="0">
                <a:solidFill>
                  <a:schemeClr val="tx1">
                    <a:lumMod val="65000"/>
                    <a:lumOff val="35000"/>
                  </a:schemeClr>
                </a:solidFill>
                <a:latin typeface="+mj-lt"/>
              </a:rPr>
              <a:t>Max Risk is Production</a:t>
            </a:r>
            <a:endParaRPr lang="en-US" dirty="0">
              <a:solidFill>
                <a:schemeClr val="tx1">
                  <a:lumMod val="65000"/>
                  <a:lumOff val="35000"/>
                </a:schemeClr>
              </a:solidFill>
              <a:latin typeface="+mj-lt"/>
            </a:endParaRPr>
          </a:p>
        </p:txBody>
      </p:sp>
      <p:cxnSp>
        <p:nvCxnSpPr>
          <p:cNvPr id="32" name="Straight Arrow Connector 31"/>
          <p:cNvCxnSpPr/>
          <p:nvPr/>
        </p:nvCxnSpPr>
        <p:spPr>
          <a:xfrm>
            <a:off x="7467600" y="1752600"/>
            <a:ext cx="838200" cy="621447"/>
          </a:xfrm>
          <a:prstGeom prst="straightConnector1">
            <a:avLst/>
          </a:prstGeom>
          <a:ln w="1270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34001" y="5334000"/>
            <a:ext cx="1752601" cy="523220"/>
          </a:xfrm>
          <a:prstGeom prst="rect">
            <a:avLst/>
          </a:prstGeom>
          <a:noFill/>
        </p:spPr>
        <p:txBody>
          <a:bodyPr wrap="square" rtlCol="0">
            <a:spAutoFit/>
          </a:bodyPr>
          <a:lstStyle>
            <a:defPPr>
              <a:defRPr lang="en-US"/>
            </a:defPPr>
            <a:lvl1pPr>
              <a:defRPr sz="2800">
                <a:solidFill>
                  <a:schemeClr val="tx1">
                    <a:lumMod val="65000"/>
                    <a:lumOff val="35000"/>
                  </a:schemeClr>
                </a:solidFill>
                <a:latin typeface="+mj-lt"/>
              </a:defRPr>
            </a:lvl1pPr>
          </a:lstStyle>
          <a:p>
            <a:r>
              <a:rPr lang="en-US" dirty="0"/>
              <a:t>Layer N</a:t>
            </a:r>
          </a:p>
        </p:txBody>
      </p:sp>
      <p:sp>
        <p:nvSpPr>
          <p:cNvPr id="44" name="Rectangle 43"/>
          <p:cNvSpPr/>
          <p:nvPr/>
        </p:nvSpPr>
        <p:spPr>
          <a:xfrm>
            <a:off x="54102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960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7818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676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153400" y="25908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5688330" y="27432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74130" y="27432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059930" y="27432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745730" y="27432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57800" y="4142720"/>
            <a:ext cx="3352800" cy="10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410200" y="36957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81800" y="36957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a:endCxn id="57" idx="1"/>
          </p:cNvCxnSpPr>
          <p:nvPr/>
        </p:nvCxnSpPr>
        <p:spPr>
          <a:xfrm>
            <a:off x="5688330" y="3848100"/>
            <a:ext cx="10934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059930" y="3848100"/>
            <a:ext cx="1550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257800" y="6314420"/>
            <a:ext cx="3352800" cy="10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410200" y="58674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096000" y="58674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153400" y="5867400"/>
            <a:ext cx="304800" cy="304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a:off x="5688330" y="6019800"/>
            <a:ext cx="40767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3"/>
          </p:cNvCxnSpPr>
          <p:nvPr/>
        </p:nvCxnSpPr>
        <p:spPr>
          <a:xfrm>
            <a:off x="6400800" y="6019800"/>
            <a:ext cx="1752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8001000" y="2362200"/>
            <a:ext cx="609600" cy="411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7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2">
                                            <p:txEl>
                                              <p:pRg st="0" end="0"/>
                                            </p:txEl>
                                          </p:spTgt>
                                        </p:tgtEl>
                                        <p:attrNameLst>
                                          <p:attrName>style.visibility</p:attrName>
                                        </p:attrNameLst>
                                      </p:cBhvr>
                                      <p:to>
                                        <p:strVal val="visible"/>
                                      </p:to>
                                    </p:set>
                                    <p:animEffect transition="in" filter="fade">
                                      <p:cBhvr>
                                        <p:cTn id="48" dur="500"/>
                                        <p:tgtEl>
                                          <p:spTgt spid="42">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2">
                                            <p:txEl>
                                              <p:pRg st="1" end="1"/>
                                            </p:txEl>
                                          </p:spTgt>
                                        </p:tgtEl>
                                        <p:attrNameLst>
                                          <p:attrName>style.visibility</p:attrName>
                                        </p:attrNameLst>
                                      </p:cBhvr>
                                      <p:to>
                                        <p:strVal val="visible"/>
                                      </p:to>
                                    </p:set>
                                    <p:animEffect transition="in" filter="fade">
                                      <p:cBhvr>
                                        <p:cTn id="51" dur="500"/>
                                        <p:tgtEl>
                                          <p:spTgt spid="42">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xEl>
                                              <p:pRg st="2" end="2"/>
                                            </p:txEl>
                                          </p:spTgt>
                                        </p:tgtEl>
                                        <p:attrNameLst>
                                          <p:attrName>style.visibility</p:attrName>
                                        </p:attrNameLst>
                                      </p:cBhvr>
                                      <p:to>
                                        <p:strVal val="visible"/>
                                      </p:to>
                                    </p:set>
                                    <p:animEffect transition="in" filter="fade">
                                      <p:cBhvr>
                                        <p:cTn id="54" dur="500"/>
                                        <p:tgtEl>
                                          <p:spTgt spid="4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animBg="1"/>
      <p:bldP spid="36" grpId="0"/>
      <p:bldP spid="39" grpId="0"/>
      <p:bldP spid="41" grpId="0"/>
      <p:bldP spid="17" grpId="0" animBg="1"/>
      <p:bldP spid="18" grpId="0" animBg="1"/>
      <p:bldP spid="19" grpId="0" animBg="1"/>
      <p:bldP spid="21" grpId="0" animBg="1"/>
      <p:bldP spid="22" grpId="0" animBg="1"/>
      <p:bldP spid="31" grpId="0"/>
      <p:bldP spid="43" grpId="0"/>
      <p:bldP spid="44" grpId="0" animBg="1"/>
      <p:bldP spid="45" grpId="0" animBg="1"/>
      <p:bldP spid="46" grpId="0" animBg="1"/>
      <p:bldP spid="47" grpId="0" animBg="1"/>
      <p:bldP spid="48" grpId="0" animBg="1"/>
      <p:bldP spid="55" grpId="0" animBg="1"/>
      <p:bldP spid="57" grpId="0" animBg="1"/>
      <p:bldP spid="75" grpId="0" animBg="1"/>
      <p:bldP spid="76" grpId="0" animBg="1"/>
      <p:bldP spid="79" grpId="0" animBg="1"/>
      <p:bldP spid="8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3238500"/>
            <a:ext cx="3124201" cy="255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066800"/>
          </a:xfrm>
        </p:spPr>
        <p:txBody>
          <a:bodyPr/>
          <a:lstStyle/>
          <a:p>
            <a:r>
              <a:rPr lang="en-US" dirty="0" smtClean="0"/>
              <a:t>Practical TOA</a:t>
            </a:r>
            <a:endParaRPr lang="en-US" dirty="0"/>
          </a:p>
        </p:txBody>
      </p:sp>
      <p:sp>
        <p:nvSpPr>
          <p:cNvPr id="8" name="Text Placeholder 2"/>
          <p:cNvSpPr txBox="1">
            <a:spLocks/>
          </p:cNvSpPr>
          <p:nvPr/>
        </p:nvSpPr>
        <p:spPr>
          <a:xfrm>
            <a:off x="380999" y="1219200"/>
            <a:ext cx="6172201" cy="19050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sz="3200" dirty="0"/>
              <a:t>More Loose </a:t>
            </a:r>
            <a:r>
              <a:rPr lang="en-US" sz="3200" dirty="0" smtClean="0"/>
              <a:t>Coupling across stack</a:t>
            </a:r>
          </a:p>
          <a:p>
            <a:pPr lvl="1"/>
            <a:r>
              <a:rPr lang="en-US" sz="2800" dirty="0" smtClean="0"/>
              <a:t>Splitting can be a good thing</a:t>
            </a:r>
          </a:p>
          <a:p>
            <a:pPr lvl="1"/>
            <a:r>
              <a:rPr lang="en-US" sz="2800" dirty="0" smtClean="0"/>
              <a:t>Your service in the Cloud</a:t>
            </a:r>
          </a:p>
        </p:txBody>
      </p:sp>
      <p:pic>
        <p:nvPicPr>
          <p:cNvPr id="1026" name="Picture 2" descr="http://www-hollywoodlife-com.vimg.net/wp-content/uploads/2011/10/103111_kim_kardashian_kris_humphries_divorce111031121108.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16968" y="934026"/>
            <a:ext cx="2174632" cy="287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2895600" y="4375298"/>
            <a:ext cx="6248400" cy="2858075"/>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lvl="1"/>
            <a:r>
              <a:rPr lang="en-US" sz="2800" dirty="0" smtClean="0"/>
              <a:t>Automated roll forward</a:t>
            </a:r>
          </a:p>
          <a:p>
            <a:pPr lvl="1"/>
            <a:r>
              <a:rPr lang="en-US" sz="2800" dirty="0" smtClean="0"/>
              <a:t>Rollback triggered by live site monitors</a:t>
            </a:r>
          </a:p>
          <a:p>
            <a:pPr lvl="1"/>
            <a:r>
              <a:rPr lang="en-US" sz="2800" dirty="0" smtClean="0"/>
              <a:t>Canary deployment zones</a:t>
            </a:r>
            <a:endParaRPr lang="en-US" sz="2800" dirty="0"/>
          </a:p>
        </p:txBody>
      </p:sp>
      <p:sp>
        <p:nvSpPr>
          <p:cNvPr id="9" name="Text Placeholder 2"/>
          <p:cNvSpPr txBox="1">
            <a:spLocks/>
          </p:cNvSpPr>
          <p:nvPr/>
        </p:nvSpPr>
        <p:spPr>
          <a:xfrm>
            <a:off x="2895600" y="3384698"/>
            <a:ext cx="4076700" cy="1086712"/>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sz="3200" dirty="0" smtClean="0"/>
              <a:t>More </a:t>
            </a:r>
            <a:r>
              <a:rPr lang="en-US" sz="3200" dirty="0"/>
              <a:t>Self </a:t>
            </a:r>
            <a:r>
              <a:rPr lang="en-US" sz="3200" dirty="0" smtClean="0"/>
              <a:t>Service Deployments</a:t>
            </a:r>
          </a:p>
        </p:txBody>
      </p:sp>
    </p:spTree>
    <p:extLst>
      <p:ext uri="{BB962C8B-B14F-4D97-AF65-F5344CB8AC3E}">
        <p14:creationId xmlns:p14="http://schemas.microsoft.com/office/powerpoint/2010/main" val="99659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Practical TOA</a:t>
            </a:r>
            <a:endParaRPr lang="en-US" dirty="0"/>
          </a:p>
        </p:txBody>
      </p:sp>
      <p:sp>
        <p:nvSpPr>
          <p:cNvPr id="8" name="Text Placeholder 2"/>
          <p:cNvSpPr txBox="1">
            <a:spLocks/>
          </p:cNvSpPr>
          <p:nvPr/>
        </p:nvSpPr>
        <p:spPr>
          <a:xfrm>
            <a:off x="381000" y="1143000"/>
            <a:ext cx="8480348" cy="11430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sz="3600" dirty="0" smtClean="0">
                <a:solidFill>
                  <a:schemeClr val="tx1">
                    <a:lumMod val="65000"/>
                    <a:lumOff val="35000"/>
                  </a:schemeClr>
                </a:solidFill>
              </a:rPr>
              <a:t>Automated Tests </a:t>
            </a:r>
            <a:r>
              <a:rPr lang="en-US" sz="3600" dirty="0">
                <a:solidFill>
                  <a:schemeClr val="tx1">
                    <a:lumMod val="65000"/>
                    <a:lumOff val="35000"/>
                  </a:schemeClr>
                </a:solidFill>
              </a:rPr>
              <a:t>and Monitors are the same thing</a:t>
            </a:r>
          </a:p>
        </p:txBody>
      </p:sp>
      <p:pic>
        <p:nvPicPr>
          <p:cNvPr id="1028" name="Picture 4" descr="http://www.instablogsimages.com/images/2006/11/28/ultra-large-monitor_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3272493"/>
            <a:ext cx="4240174" cy="3128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228600" y="2743200"/>
            <a:ext cx="3657600" cy="5715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marL="0" indent="0">
              <a:buNone/>
            </a:pPr>
            <a:r>
              <a:rPr lang="en-US" dirty="0" smtClean="0">
                <a:solidFill>
                  <a:schemeClr val="tx1">
                    <a:lumMod val="65000"/>
                    <a:lumOff val="35000"/>
                  </a:schemeClr>
                </a:solidFill>
              </a:rPr>
              <a:t>Heavy Test Automation</a:t>
            </a:r>
            <a:endParaRPr lang="en-US" dirty="0">
              <a:solidFill>
                <a:schemeClr val="tx1">
                  <a:lumMod val="65000"/>
                  <a:lumOff val="35000"/>
                </a:schemeClr>
              </a:solidFill>
            </a:endParaRPr>
          </a:p>
        </p:txBody>
      </p:sp>
      <p:sp>
        <p:nvSpPr>
          <p:cNvPr id="9" name="Text Placeholder 2"/>
          <p:cNvSpPr txBox="1">
            <a:spLocks/>
          </p:cNvSpPr>
          <p:nvPr/>
        </p:nvSpPr>
        <p:spPr>
          <a:xfrm>
            <a:off x="4648200" y="2743200"/>
            <a:ext cx="4240174" cy="5715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marL="0" indent="0" algn="ctr">
              <a:buNone/>
            </a:pPr>
            <a:r>
              <a:rPr lang="en-US" dirty="0" smtClean="0">
                <a:solidFill>
                  <a:schemeClr val="tx1">
                    <a:lumMod val="65000"/>
                    <a:lumOff val="35000"/>
                  </a:schemeClr>
                </a:solidFill>
              </a:rPr>
              <a:t>Big Live Service Monitors</a:t>
            </a:r>
            <a:endParaRPr lang="en-US" dirty="0">
              <a:solidFill>
                <a:schemeClr val="tx1">
                  <a:lumMod val="65000"/>
                  <a:lumOff val="35000"/>
                </a:schemeClr>
              </a:solidFill>
            </a:endParaRPr>
          </a:p>
        </p:txBody>
      </p:sp>
      <p:sp>
        <p:nvSpPr>
          <p:cNvPr id="10" name="Text Placeholder 2"/>
          <p:cNvSpPr txBox="1">
            <a:spLocks/>
          </p:cNvSpPr>
          <p:nvPr/>
        </p:nvSpPr>
        <p:spPr>
          <a:xfrm>
            <a:off x="3227426" y="4381500"/>
            <a:ext cx="1420774" cy="571500"/>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marL="0" indent="0" algn="ctr">
              <a:buNone/>
            </a:pPr>
            <a:r>
              <a:rPr lang="en-US" sz="9600" b="1" dirty="0" smtClean="0">
                <a:solidFill>
                  <a:schemeClr val="tx1"/>
                </a:solidFill>
              </a:rPr>
              <a:t>=</a:t>
            </a:r>
            <a:endParaRPr lang="en-US" sz="9600" b="1" dirty="0">
              <a:solidFill>
                <a:schemeClr val="tx1"/>
              </a:solidFill>
            </a:endParaRPr>
          </a:p>
        </p:txBody>
      </p:sp>
      <p:pic>
        <p:nvPicPr>
          <p:cNvPr id="2052" name="Picture 4" descr="Experiences of Test Automation: Case Studies of Software Test Automation">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3314700"/>
            <a:ext cx="3238501"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5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Practical TOA</a:t>
            </a:r>
            <a:endParaRPr lang="en-US" dirty="0"/>
          </a:p>
        </p:txBody>
      </p:sp>
      <p:sp>
        <p:nvSpPr>
          <p:cNvPr id="8" name="Text Placeholder 2"/>
          <p:cNvSpPr txBox="1">
            <a:spLocks/>
          </p:cNvSpPr>
          <p:nvPr/>
        </p:nvSpPr>
        <p:spPr>
          <a:xfrm>
            <a:off x="381000" y="1143000"/>
            <a:ext cx="4636449" cy="3065621"/>
          </a:xfrm>
          <a:prstGeom prst="rect">
            <a:avLst/>
          </a:prstGeom>
        </p:spPr>
        <p:txBody>
          <a:bodyPr vert="horz" lIns="91440" tIns="45720" rIns="91440" bIns="45720" rtlCol="0">
            <a:noAutofit/>
          </a:bodyPr>
          <a:lstStyle>
            <a:defPPr>
              <a:defRPr lang="en-US"/>
            </a:defPPr>
            <a:lvl1pPr marL="342900" indent="-342900">
              <a:lnSpc>
                <a:spcPct val="90000"/>
              </a:lnSpc>
              <a:spcBef>
                <a:spcPct val="20000"/>
              </a:spcBef>
              <a:buFont typeface="Arial" pitchFamily="34" charset="0"/>
              <a:buChar char="•"/>
              <a:defRPr sz="2400">
                <a:solidFill>
                  <a:schemeClr val="tx1">
                    <a:lumMod val="50000"/>
                    <a:lumOff val="50000"/>
                  </a:schemeClr>
                </a:solidFill>
                <a:latin typeface="+mj-lt"/>
              </a:defRPr>
            </a:lvl1pPr>
            <a:lvl2pPr marL="742950" indent="-285750">
              <a:lnSpc>
                <a:spcPct val="90000"/>
              </a:lnSpc>
              <a:spcBef>
                <a:spcPct val="20000"/>
              </a:spcBef>
              <a:buFont typeface="Courier New" pitchFamily="49" charset="0"/>
              <a:buChar char="o"/>
              <a:defRPr>
                <a:solidFill>
                  <a:schemeClr val="tx1">
                    <a:lumMod val="50000"/>
                    <a:lumOff val="50000"/>
                  </a:schemeClr>
                </a:solidFill>
                <a:latin typeface="+mj-lt"/>
              </a:defRPr>
            </a:lvl2pPr>
            <a:lvl3pPr marL="1143000" indent="-228600">
              <a:lnSpc>
                <a:spcPct val="90000"/>
              </a:lnSpc>
              <a:spcBef>
                <a:spcPct val="20000"/>
              </a:spcBef>
              <a:buFont typeface="Arial" pitchFamily="34" charset="0"/>
              <a:buChar char="•"/>
              <a:defRPr>
                <a:solidFill>
                  <a:schemeClr val="tx1">
                    <a:lumMod val="50000"/>
                    <a:lumOff val="50000"/>
                  </a:schemeClr>
                </a:solidFill>
                <a:latin typeface="+mj-lt"/>
              </a:defRPr>
            </a:lvl3pPr>
            <a:lvl4pPr marL="1600200" indent="-228600">
              <a:lnSpc>
                <a:spcPct val="90000"/>
              </a:lnSpc>
              <a:spcBef>
                <a:spcPct val="20000"/>
              </a:spcBef>
              <a:buFont typeface="Courier New" pitchFamily="49" charset="0"/>
              <a:buChar char="o"/>
              <a:defRPr>
                <a:solidFill>
                  <a:schemeClr val="tx1">
                    <a:lumMod val="50000"/>
                    <a:lumOff val="50000"/>
                  </a:schemeClr>
                </a:solidFill>
                <a:latin typeface="+mj-lt"/>
              </a:defRPr>
            </a:lvl4pPr>
            <a:lvl5pPr marL="2057400" indent="-228600">
              <a:lnSpc>
                <a:spcPct val="90000"/>
              </a:lnSpc>
              <a:spcBef>
                <a:spcPct val="20000"/>
              </a:spcBef>
              <a:buFont typeface="Arial" pitchFamily="34" charset="0"/>
              <a:buChar char="•"/>
              <a:defRPr>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en-US" sz="3200" dirty="0" smtClean="0">
                <a:solidFill>
                  <a:schemeClr val="tx1">
                    <a:lumMod val="65000"/>
                    <a:lumOff val="35000"/>
                  </a:schemeClr>
                </a:solidFill>
              </a:rPr>
              <a:t>Ship </a:t>
            </a:r>
            <a:r>
              <a:rPr lang="en-US" sz="3200" dirty="0">
                <a:solidFill>
                  <a:schemeClr val="tx1">
                    <a:lumMod val="65000"/>
                    <a:lumOff val="35000"/>
                  </a:schemeClr>
                </a:solidFill>
              </a:rPr>
              <a:t>Test Hooks into </a:t>
            </a:r>
            <a:r>
              <a:rPr lang="en-US" sz="3200" dirty="0" smtClean="0">
                <a:solidFill>
                  <a:schemeClr val="tx1">
                    <a:lumMod val="65000"/>
                    <a:lumOff val="35000"/>
                  </a:schemeClr>
                </a:solidFill>
              </a:rPr>
              <a:t>production</a:t>
            </a:r>
          </a:p>
          <a:p>
            <a:pPr lvl="1"/>
            <a:r>
              <a:rPr lang="en-US" sz="2400" dirty="0" smtClean="0">
                <a:solidFill>
                  <a:schemeClr val="tx1">
                    <a:lumMod val="65000"/>
                    <a:lumOff val="35000"/>
                  </a:schemeClr>
                </a:solidFill>
              </a:rPr>
              <a:t>Runtime Flags to access test path</a:t>
            </a:r>
          </a:p>
          <a:p>
            <a:pPr lvl="1"/>
            <a:r>
              <a:rPr lang="en-US" sz="2400" dirty="0" smtClean="0">
                <a:solidFill>
                  <a:schemeClr val="tx1">
                    <a:lumMod val="65000"/>
                    <a:lumOff val="35000"/>
                  </a:schemeClr>
                </a:solidFill>
              </a:rPr>
              <a:t>Isolated Data Centers and Hosts</a:t>
            </a:r>
          </a:p>
          <a:p>
            <a:pPr lvl="1"/>
            <a:r>
              <a:rPr lang="en-US" sz="2400" dirty="0" smtClean="0">
                <a:solidFill>
                  <a:schemeClr val="tx1">
                    <a:lumMod val="65000"/>
                    <a:lumOff val="35000"/>
                  </a:schemeClr>
                </a:solidFill>
              </a:rPr>
              <a:t>Runtime routing of traffic from v-Current to v-Next</a:t>
            </a:r>
          </a:p>
        </p:txBody>
      </p:sp>
      <p:pic>
        <p:nvPicPr>
          <p:cNvPr id="3076" name="Picture 4" descr="The Most Interesting Man In The World - When I test in production I do it  with rich corinthian Telemet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4108717"/>
            <a:ext cx="2134197" cy="267308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p:nvPr/>
        </p:nvGrpSpPr>
        <p:grpSpPr>
          <a:xfrm>
            <a:off x="5131779" y="1066801"/>
            <a:ext cx="3859821" cy="2971800"/>
            <a:chOff x="6475412" y="3657600"/>
            <a:chExt cx="5297488" cy="3141821"/>
          </a:xfrm>
        </p:grpSpPr>
        <p:grpSp>
          <p:nvGrpSpPr>
            <p:cNvPr id="7" name="Group 6"/>
            <p:cNvGrpSpPr/>
            <p:nvPr/>
          </p:nvGrpSpPr>
          <p:grpSpPr>
            <a:xfrm>
              <a:off x="6475412" y="3657600"/>
              <a:ext cx="5297488" cy="2514600"/>
              <a:chOff x="6475412" y="3657600"/>
              <a:chExt cx="5297488" cy="2514600"/>
            </a:xfrm>
          </p:grpSpPr>
          <p:sp>
            <p:nvSpPr>
              <p:cNvPr id="10" name="Rounded Rectangle 9"/>
              <p:cNvSpPr/>
              <p:nvPr/>
            </p:nvSpPr>
            <p:spPr bwMode="auto">
              <a:xfrm>
                <a:off x="6475412" y="3657600"/>
                <a:ext cx="5297488" cy="25146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 name="Picture 8" descr="http://ts2.mm.bing.net/images/thumbnail.aspx?q=876582274881&amp;id=4a2e2ca0f52748c18335e1eb829380af&amp;url=http%3a%2f%2fwww.clipart.clipartist.net%2fwikimedia.commons%2fPD-User%2fS%2fT%2fStick_Figure_xx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7833" y="4343399"/>
                <a:ext cx="591979" cy="8382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27812" y="3729335"/>
                <a:ext cx="3806888" cy="461665"/>
              </a:xfrm>
              <a:prstGeom prst="rect">
                <a:avLst/>
              </a:prstGeom>
              <a:noFill/>
            </p:spPr>
            <p:txBody>
              <a:bodyPr wrap="none" rtlCol="0">
                <a:spAutoFit/>
              </a:bodyPr>
              <a:lstStyle/>
              <a:p>
                <a:r>
                  <a:rPr lang="en-US" sz="2400" dirty="0" smtClean="0"/>
                  <a:t>System During Test</a:t>
                </a:r>
              </a:p>
            </p:txBody>
          </p:sp>
          <p:cxnSp>
            <p:nvCxnSpPr>
              <p:cNvPr id="13" name="Straight Connector 12"/>
              <p:cNvCxnSpPr>
                <a:stCxn id="11" idx="3"/>
              </p:cNvCxnSpPr>
              <p:nvPr/>
            </p:nvCxnSpPr>
            <p:spPr>
              <a:xfrm flipV="1">
                <a:off x="7389812" y="4762499"/>
                <a:ext cx="2252821"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7999413" y="4191001"/>
                <a:ext cx="381000" cy="114299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U</a:t>
                </a:r>
              </a:p>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X</a:t>
                </a:r>
              </a:p>
            </p:txBody>
          </p:sp>
          <p:cxnSp>
            <p:nvCxnSpPr>
              <p:cNvPr id="15" name="Straight Connector 14"/>
              <p:cNvCxnSpPr/>
              <p:nvPr/>
            </p:nvCxnSpPr>
            <p:spPr>
              <a:xfrm flipV="1">
                <a:off x="7389812" y="5714999"/>
                <a:ext cx="2252821"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9599612" y="4190999"/>
                <a:ext cx="1981200" cy="180397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System Under Test</a:t>
                </a:r>
              </a:p>
            </p:txBody>
          </p:sp>
          <p:sp>
            <p:nvSpPr>
              <p:cNvPr id="17" name="Rectangle 16"/>
              <p:cNvSpPr/>
              <p:nvPr/>
            </p:nvSpPr>
            <p:spPr bwMode="auto">
              <a:xfrm>
                <a:off x="8913812" y="4191000"/>
                <a:ext cx="437356" cy="182879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A</a:t>
                </a:r>
              </a:p>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P</a:t>
                </a:r>
              </a:p>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I</a:t>
                </a:r>
              </a:p>
            </p:txBody>
          </p:sp>
          <p:sp>
            <p:nvSpPr>
              <p:cNvPr id="18" name="Rectangle 17"/>
              <p:cNvSpPr/>
              <p:nvPr/>
            </p:nvSpPr>
            <p:spPr bwMode="auto">
              <a:xfrm>
                <a:off x="6704011" y="5334000"/>
                <a:ext cx="914003" cy="685800"/>
              </a:xfrm>
              <a:prstGeom prst="rect">
                <a:avLst/>
              </a:prstGeom>
              <a:solidFill>
                <a:schemeClr val="tx1"/>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solidFill>
                    <a:latin typeface="Segoe" pitchFamily="34" charset="0"/>
                  </a:rPr>
                  <a:t>Test Code</a:t>
                </a:r>
              </a:p>
            </p:txBody>
          </p:sp>
        </p:grpSp>
        <p:sp>
          <p:nvSpPr>
            <p:cNvPr id="9" name="Rectangle 8"/>
            <p:cNvSpPr/>
            <p:nvPr/>
          </p:nvSpPr>
          <p:spPr>
            <a:xfrm>
              <a:off x="7085012" y="6214646"/>
              <a:ext cx="4265613" cy="584775"/>
            </a:xfrm>
            <a:prstGeom prst="rect">
              <a:avLst/>
            </a:prstGeom>
          </p:spPr>
          <p:txBody>
            <a:bodyPr wrap="square">
              <a:spAutoFit/>
            </a:bodyPr>
            <a:lstStyle/>
            <a:p>
              <a:r>
                <a:rPr lang="en-US" sz="1600" b="1" dirty="0" smtClean="0"/>
                <a:t>From </a:t>
              </a:r>
              <a:r>
                <a:rPr lang="en-US" sz="1600" i="1" dirty="0"/>
                <a:t>Alan </a:t>
              </a:r>
              <a:r>
                <a:rPr lang="en-US" sz="1600" i="1" dirty="0" err="1" smtClean="0"/>
                <a:t>Myrvold</a:t>
              </a:r>
              <a:r>
                <a:rPr lang="en-US" sz="1600" i="1" dirty="0" smtClean="0"/>
                <a:t> “</a:t>
              </a:r>
              <a:r>
                <a:rPr lang="en-US" sz="1600" b="1" dirty="0" smtClean="0"/>
                <a:t>Patterns </a:t>
              </a:r>
              <a:r>
                <a:rPr lang="en-US" sz="1600" b="1" dirty="0"/>
                <a:t>of </a:t>
              </a:r>
              <a:r>
                <a:rPr lang="en-US" sz="1600" b="1" dirty="0" smtClean="0"/>
                <a:t>Testability”</a:t>
              </a:r>
              <a:endParaRPr lang="en-US" sz="1600" b="1" dirty="0"/>
            </a:p>
          </p:txBody>
        </p:sp>
      </p:grpSp>
      <p:sp>
        <p:nvSpPr>
          <p:cNvPr id="3" name="Rectangle 2"/>
          <p:cNvSpPr/>
          <p:nvPr/>
        </p:nvSpPr>
        <p:spPr>
          <a:xfrm>
            <a:off x="381000" y="4376108"/>
            <a:ext cx="5765954" cy="2012859"/>
          </a:xfrm>
          <a:prstGeom prst="rect">
            <a:avLst/>
          </a:prstGeom>
        </p:spPr>
        <p:txBody>
          <a:bodyPr vert="horz" lIns="91440" tIns="45720" rIns="91440" bIns="45720" rtlCol="0">
            <a:noAutofit/>
          </a:bodyPr>
          <a:lstStyle/>
          <a:p>
            <a:pPr marL="342900" indent="-342900">
              <a:lnSpc>
                <a:spcPct val="90000"/>
              </a:lnSpc>
              <a:spcBef>
                <a:spcPct val="20000"/>
              </a:spcBef>
              <a:buFont typeface="Arial" pitchFamily="34" charset="0"/>
              <a:buChar char="•"/>
            </a:pPr>
            <a:r>
              <a:rPr lang="en-US" sz="3200" dirty="0">
                <a:solidFill>
                  <a:schemeClr val="tx1">
                    <a:lumMod val="65000"/>
                    <a:lumOff val="35000"/>
                  </a:schemeClr>
                </a:solidFill>
                <a:latin typeface="+mj-lt"/>
              </a:rPr>
              <a:t>Rich Telemetry</a:t>
            </a:r>
          </a:p>
          <a:p>
            <a:pPr marL="742950" lvl="1" indent="-285750">
              <a:lnSpc>
                <a:spcPct val="90000"/>
              </a:lnSpc>
              <a:spcBef>
                <a:spcPct val="20000"/>
              </a:spcBef>
              <a:buFont typeface="Courier New" pitchFamily="49" charset="0"/>
              <a:buChar char="o"/>
            </a:pPr>
            <a:r>
              <a:rPr lang="en-US" sz="2400" dirty="0" smtClean="0">
                <a:solidFill>
                  <a:schemeClr val="tx1">
                    <a:lumMod val="65000"/>
                    <a:lumOff val="35000"/>
                  </a:schemeClr>
                </a:solidFill>
                <a:latin typeface="+mj-lt"/>
              </a:rPr>
              <a:t>Your services telemetry</a:t>
            </a:r>
          </a:p>
          <a:p>
            <a:pPr marL="742950" lvl="1" indent="-285750">
              <a:lnSpc>
                <a:spcPct val="90000"/>
              </a:lnSpc>
              <a:spcBef>
                <a:spcPct val="20000"/>
              </a:spcBef>
              <a:buFont typeface="Courier New" pitchFamily="49" charset="0"/>
              <a:buChar char="o"/>
            </a:pPr>
            <a:r>
              <a:rPr lang="en-US" sz="2400" dirty="0" smtClean="0">
                <a:solidFill>
                  <a:schemeClr val="tx1">
                    <a:lumMod val="65000"/>
                    <a:lumOff val="35000"/>
                  </a:schemeClr>
                </a:solidFill>
                <a:latin typeface="+mj-lt"/>
              </a:rPr>
              <a:t>Runtime </a:t>
            </a:r>
            <a:r>
              <a:rPr lang="en-US" sz="2400" dirty="0">
                <a:solidFill>
                  <a:schemeClr val="tx1">
                    <a:lumMod val="65000"/>
                    <a:lumOff val="35000"/>
                  </a:schemeClr>
                </a:solidFill>
                <a:latin typeface="+mj-lt"/>
              </a:rPr>
              <a:t>flags for richer debug </a:t>
            </a:r>
            <a:r>
              <a:rPr lang="en-US" sz="2400" dirty="0" smtClean="0">
                <a:solidFill>
                  <a:schemeClr val="tx1">
                    <a:lumMod val="65000"/>
                    <a:lumOff val="35000"/>
                  </a:schemeClr>
                </a:solidFill>
                <a:latin typeface="+mj-lt"/>
              </a:rPr>
              <a:t>telemetry</a:t>
            </a:r>
          </a:p>
          <a:p>
            <a:pPr marL="742950" lvl="1" indent="-285750">
              <a:lnSpc>
                <a:spcPct val="90000"/>
              </a:lnSpc>
              <a:spcBef>
                <a:spcPct val="20000"/>
              </a:spcBef>
              <a:buFont typeface="Courier New" pitchFamily="49" charset="0"/>
              <a:buChar char="o"/>
            </a:pPr>
            <a:r>
              <a:rPr lang="en-US" sz="2400" dirty="0">
                <a:solidFill>
                  <a:schemeClr val="tx1">
                    <a:lumMod val="65000"/>
                    <a:lumOff val="35000"/>
                  </a:schemeClr>
                </a:solidFill>
                <a:latin typeface="+mj-lt"/>
              </a:rPr>
              <a:t>Fix the bugs users are seeing</a:t>
            </a:r>
          </a:p>
          <a:p>
            <a:pPr marL="742950" lvl="1" indent="-285750">
              <a:lnSpc>
                <a:spcPct val="90000"/>
              </a:lnSpc>
              <a:spcBef>
                <a:spcPct val="20000"/>
              </a:spcBef>
              <a:buFont typeface="Courier New" pitchFamily="49" charset="0"/>
              <a:buChar char="o"/>
            </a:pPr>
            <a:endParaRPr lang="en-US" sz="2400" dirty="0">
              <a:solidFill>
                <a:schemeClr val="tx1">
                  <a:lumMod val="65000"/>
                  <a:lumOff val="35000"/>
                </a:schemeClr>
              </a:solidFill>
              <a:latin typeface="+mj-lt"/>
            </a:endParaRPr>
          </a:p>
        </p:txBody>
      </p:sp>
    </p:spTree>
    <p:extLst>
      <p:ext uri="{BB962C8B-B14F-4D97-AF65-F5344CB8AC3E}">
        <p14:creationId xmlns:p14="http://schemas.microsoft.com/office/powerpoint/2010/main" val="34949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Layers of of Clouds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50797789"/>
              </p:ext>
            </p:extLst>
          </p:nvPr>
        </p:nvGraphicFramePr>
        <p:xfrm>
          <a:off x="457200" y="1109472"/>
          <a:ext cx="8229600" cy="5291328"/>
        </p:xfrm>
        <a:graphic>
          <a:graphicData uri="http://schemas.openxmlformats.org/drawingml/2006/table">
            <a:tbl>
              <a:tblPr firstRow="1" bandRow="1"/>
              <a:tblGrid>
                <a:gridCol w="1905000"/>
                <a:gridCol w="2895600"/>
                <a:gridCol w="3429000"/>
              </a:tblGrid>
              <a:tr h="137348">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Cloud Category</a:t>
                      </a:r>
                      <a:endParaRPr lang="en-US" sz="1600" dirty="0">
                        <a:effectLst/>
                        <a:latin typeface="+mj-lt"/>
                        <a:ea typeface="Calibri"/>
                        <a:cs typeface="Times New Roman"/>
                      </a:endParaRPr>
                    </a:p>
                  </a:txBody>
                  <a:tcPr marL="48859" marR="48859" marT="0" marB="0">
                    <a:lnL w="28575"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nSpc>
                          <a:spcPct val="115000"/>
                        </a:lnSpc>
                        <a:spcBef>
                          <a:spcPts val="0"/>
                        </a:spcBef>
                        <a:spcAft>
                          <a:spcPts val="600"/>
                        </a:spcAft>
                      </a:pPr>
                      <a:r>
                        <a:rPr lang="en-US" sz="1600" b="1" dirty="0">
                          <a:solidFill>
                            <a:srgbClr val="FFFFFF"/>
                          </a:solidFill>
                          <a:effectLst/>
                          <a:latin typeface="+mj-lt"/>
                          <a:ea typeface="MS Gothic"/>
                          <a:cs typeface="Calibri"/>
                        </a:rPr>
                        <a:t>The Cloud handles...</a:t>
                      </a:r>
                      <a:endParaRPr lang="en-US" sz="1600" dirty="0">
                        <a:effectLst/>
                        <a:latin typeface="+mj-lt"/>
                        <a:ea typeface="Calibri"/>
                        <a:cs typeface="Times New Roman"/>
                      </a:endParaRPr>
                    </a:p>
                  </a:txBody>
                  <a:tcPr marL="48859" marR="4885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indent="0">
                        <a:lnSpc>
                          <a:spcPct val="115000"/>
                        </a:lnSpc>
                        <a:spcBef>
                          <a:spcPts val="0"/>
                        </a:spcBef>
                        <a:spcAft>
                          <a:spcPts val="600"/>
                        </a:spcAft>
                      </a:pPr>
                      <a:r>
                        <a:rPr lang="en-US" sz="1600" b="1">
                          <a:solidFill>
                            <a:srgbClr val="FFFFFF"/>
                          </a:solidFill>
                          <a:effectLst/>
                          <a:latin typeface="+mj-lt"/>
                          <a:ea typeface="MS Gothic"/>
                          <a:cs typeface="Calibri"/>
                        </a:rPr>
                        <a:t>Examples</a:t>
                      </a:r>
                      <a:endParaRPr lang="en-US" sz="1600">
                        <a:effectLst/>
                        <a:latin typeface="+mj-lt"/>
                        <a:ea typeface="Calibri"/>
                        <a:cs typeface="Times New Roman"/>
                      </a:endParaRPr>
                    </a:p>
                  </a:txBody>
                  <a:tcPr marL="48859" marR="48859" marT="0" marB="0">
                    <a:lnL w="12700" cap="flat" cmpd="sng" algn="ctr">
                      <a:solidFill>
                        <a:srgbClr val="4F81BD"/>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734312">
                <a:tc>
                  <a:txBody>
                    <a:bodyPr/>
                    <a:lstStyle/>
                    <a:p>
                      <a:pPr marL="0" marR="0" indent="0">
                        <a:lnSpc>
                          <a:spcPct val="115000"/>
                        </a:lnSpc>
                        <a:spcBef>
                          <a:spcPts val="0"/>
                        </a:spcBef>
                        <a:spcAft>
                          <a:spcPts val="0"/>
                        </a:spcAft>
                      </a:pPr>
                      <a:r>
                        <a:rPr lang="en-US" sz="1600" b="1" dirty="0" smtClean="0">
                          <a:solidFill>
                            <a:srgbClr val="333333"/>
                          </a:solidFill>
                          <a:effectLst/>
                          <a:latin typeface="+mj-lt"/>
                          <a:ea typeface="Calibri"/>
                          <a:cs typeface="Times New Roman"/>
                        </a:rPr>
                        <a:t>Cirrus</a:t>
                      </a:r>
                      <a:endParaRPr lang="en-US" sz="1600" dirty="0" smtClean="0">
                        <a:effectLst/>
                        <a:latin typeface="+mj-lt"/>
                        <a:ea typeface="Calibri"/>
                        <a:cs typeface="Times New Roman"/>
                      </a:endParaRPr>
                    </a:p>
                  </a:txBody>
                  <a:tcPr marL="48859" marR="48859" marT="0"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gn="l" defTabSz="914400" rtl="0" eaLnBrk="1" latinLnBrk="0" hangingPunct="1">
                        <a:lnSpc>
                          <a:spcPct val="115000"/>
                        </a:lnSpc>
                        <a:spcBef>
                          <a:spcPts val="0"/>
                        </a:spcBef>
                        <a:spcAft>
                          <a:spcPts val="600"/>
                        </a:spcAft>
                      </a:pPr>
                      <a:r>
                        <a:rPr lang="en-US" sz="1600" kern="1200" dirty="0" smtClean="0">
                          <a:solidFill>
                            <a:schemeClr val="tx1"/>
                          </a:solidFill>
                          <a:effectLst/>
                          <a:latin typeface="+mj-lt"/>
                          <a:ea typeface="Calibri"/>
                          <a:cs typeface="Times New Roman"/>
                        </a:rPr>
                        <a:t>16,500 to 40,000 </a:t>
                      </a:r>
                      <a:r>
                        <a:rPr lang="en-US" sz="1600" kern="1200" dirty="0" err="1" smtClean="0">
                          <a:solidFill>
                            <a:schemeClr val="tx1"/>
                          </a:solidFill>
                          <a:effectLst/>
                          <a:latin typeface="+mj-lt"/>
                          <a:ea typeface="Calibri"/>
                          <a:cs typeface="Times New Roman"/>
                        </a:rPr>
                        <a:t>ft</a:t>
                      </a:r>
                      <a:endParaRPr lang="en-US" sz="1600" kern="1200" dirty="0">
                        <a:solidFill>
                          <a:schemeClr val="tx1"/>
                        </a:solidFill>
                        <a:effectLst/>
                        <a:latin typeface="+mj-lt"/>
                        <a:ea typeface="Calibri"/>
                        <a:cs typeface="Times New Roman"/>
                      </a:endParaRPr>
                    </a:p>
                  </a:txBody>
                  <a:tcPr marL="48859" marR="48859" marT="0" marB="0">
                    <a:lnL>
                      <a:noFill/>
                    </a:lnL>
                    <a:lnR>
                      <a:noFill/>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8859" marR="48859"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1524000">
                <a:tc>
                  <a:txBody>
                    <a:bodyPr/>
                    <a:lstStyle/>
                    <a:p>
                      <a:pPr marL="0" marR="0" indent="0">
                        <a:lnSpc>
                          <a:spcPct val="115000"/>
                        </a:lnSpc>
                        <a:spcBef>
                          <a:spcPts val="0"/>
                        </a:spcBef>
                        <a:spcAft>
                          <a:spcPts val="0"/>
                        </a:spcAft>
                      </a:pPr>
                      <a:r>
                        <a:rPr lang="en-US" sz="1600" b="1" dirty="0" smtClean="0">
                          <a:effectLst/>
                          <a:latin typeface="+mj-lt"/>
                          <a:ea typeface="Calibri"/>
                          <a:cs typeface="Times New Roman"/>
                        </a:rPr>
                        <a:t>Altocumulus</a:t>
                      </a:r>
                      <a:endParaRPr lang="en-US" sz="1600" b="1" dirty="0">
                        <a:effectLst/>
                        <a:latin typeface="+mj-lt"/>
                        <a:ea typeface="Calibri"/>
                        <a:cs typeface="Times New Roman"/>
                      </a:endParaRPr>
                    </a:p>
                  </a:txBody>
                  <a:tcPr marL="48859" marR="48859" marT="0" marB="0">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6,500 to  23,000 ft.</a:t>
                      </a:r>
                      <a:endParaRPr lang="en-US" sz="1600" dirty="0">
                        <a:effectLst/>
                        <a:latin typeface="+mj-lt"/>
                        <a:ea typeface="Calibri"/>
                        <a:cs typeface="Times New Roman"/>
                      </a:endParaRPr>
                    </a:p>
                  </a:txBody>
                  <a:tcPr marL="48859" marR="48859"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8859" marR="48859" marT="0" marB="0">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1752600">
                <a:tc>
                  <a:txBody>
                    <a:bodyPr/>
                    <a:lstStyle/>
                    <a:p>
                      <a:pPr marL="0" marR="0" indent="0">
                        <a:lnSpc>
                          <a:spcPct val="115000"/>
                        </a:lnSpc>
                        <a:spcBef>
                          <a:spcPts val="0"/>
                        </a:spcBef>
                        <a:spcAft>
                          <a:spcPts val="0"/>
                        </a:spcAft>
                      </a:pPr>
                      <a:r>
                        <a:rPr lang="en-US" sz="1600" b="1" dirty="0" smtClean="0">
                          <a:effectLst/>
                          <a:latin typeface="+mj-lt"/>
                          <a:ea typeface="Calibri"/>
                          <a:cs typeface="Times New Roman"/>
                        </a:rPr>
                        <a:t>Cumulus</a:t>
                      </a:r>
                      <a:endParaRPr lang="en-US" sz="1600" dirty="0">
                        <a:effectLst/>
                        <a:latin typeface="+mj-lt"/>
                        <a:ea typeface="Calibri"/>
                        <a:cs typeface="Times New Roman"/>
                      </a:endParaRPr>
                    </a:p>
                  </a:txBody>
                  <a:tcPr marL="48859" marR="48859" marT="0" marB="0">
                    <a:lnL w="28575" cap="flat" cmpd="sng" algn="ctr">
                      <a:solidFill>
                        <a:srgbClr val="000000"/>
                      </a:solidFill>
                      <a:prstDash val="solid"/>
                      <a:round/>
                      <a:headEnd type="none" w="med" len="med"/>
                      <a:tailEnd type="none" w="med" len="med"/>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r>
                        <a:rPr lang="en-US" sz="1600" dirty="0" smtClean="0">
                          <a:effectLst/>
                          <a:latin typeface="+mj-lt"/>
                          <a:ea typeface="Calibri"/>
                          <a:cs typeface="Times New Roman"/>
                        </a:rPr>
                        <a:t>Surface to 10,000 </a:t>
                      </a:r>
                      <a:r>
                        <a:rPr lang="en-US" sz="1600" dirty="0" err="1" smtClean="0">
                          <a:effectLst/>
                          <a:latin typeface="+mj-lt"/>
                          <a:ea typeface="Calibri"/>
                          <a:cs typeface="Times New Roman"/>
                        </a:rPr>
                        <a:t>ft</a:t>
                      </a:r>
                      <a:endParaRPr lang="en-US" sz="1600" dirty="0">
                        <a:effectLst/>
                        <a:latin typeface="+mj-lt"/>
                        <a:ea typeface="Calibri"/>
                        <a:cs typeface="Times New Roman"/>
                      </a:endParaRPr>
                    </a:p>
                  </a:txBody>
                  <a:tcPr marL="48859" marR="48859" marT="0" marB="0">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indent="0">
                        <a:lnSpc>
                          <a:spcPct val="115000"/>
                        </a:lnSpc>
                        <a:spcBef>
                          <a:spcPts val="0"/>
                        </a:spcBef>
                        <a:spcAft>
                          <a:spcPts val="600"/>
                        </a:spcAft>
                      </a:pPr>
                      <a:endParaRPr lang="en-US" sz="1600" dirty="0">
                        <a:effectLst/>
                        <a:latin typeface="+mj-lt"/>
                        <a:ea typeface="Calibri"/>
                        <a:cs typeface="Times New Roman"/>
                      </a:endParaRPr>
                    </a:p>
                  </a:txBody>
                  <a:tcPr marL="48859" marR="48859" marT="0" marB="0">
                    <a:lnL>
                      <a:noFill/>
                    </a:lnL>
                    <a:lnR w="28575"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11264" y="1447800"/>
            <a:ext cx="20574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11263" y="3200400"/>
            <a:ext cx="20383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11264" y="4700588"/>
            <a:ext cx="2038350" cy="148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98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par>
                                <p:cTn id="14" presetID="10" presetClass="entr" presetSubtype="0" fill="hold" nodeType="with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fade">
                                      <p:cBhvr>
                                        <p:cTn id="1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Summary</a:t>
            </a:r>
            <a:endParaRPr lang="en-US" dirty="0"/>
          </a:p>
        </p:txBody>
      </p:sp>
      <p:sp>
        <p:nvSpPr>
          <p:cNvPr id="3" name="Content Placeholder 2"/>
          <p:cNvSpPr>
            <a:spLocks noGrp="1"/>
          </p:cNvSpPr>
          <p:nvPr>
            <p:ph idx="1"/>
          </p:nvPr>
        </p:nvSpPr>
        <p:spPr>
          <a:xfrm>
            <a:off x="228600" y="1143000"/>
            <a:ext cx="8229600" cy="2895600"/>
          </a:xfrm>
        </p:spPr>
        <p:txBody>
          <a:bodyPr/>
          <a:lstStyle/>
          <a:p>
            <a:r>
              <a:rPr lang="en-US" dirty="0" smtClean="0"/>
              <a:t>About Clouds</a:t>
            </a:r>
          </a:p>
          <a:p>
            <a:r>
              <a:rPr lang="en-US" dirty="0" smtClean="0"/>
              <a:t>Cloud Rewards</a:t>
            </a:r>
          </a:p>
          <a:p>
            <a:r>
              <a:rPr lang="en-US" dirty="0" smtClean="0"/>
              <a:t>Getting Into The Cloud</a:t>
            </a:r>
          </a:p>
          <a:p>
            <a:r>
              <a:rPr lang="en-US" dirty="0"/>
              <a:t>5 Amazing Cloud Case </a:t>
            </a:r>
            <a:r>
              <a:rPr lang="en-US" dirty="0" smtClean="0"/>
              <a:t>Studies</a:t>
            </a:r>
          </a:p>
          <a:p>
            <a:pPr lvl="1"/>
            <a:r>
              <a:rPr lang="en-US" dirty="0" smtClean="0"/>
              <a:t>Rewards, Risks</a:t>
            </a:r>
            <a:r>
              <a:rPr lang="en-US" dirty="0"/>
              <a:t> </a:t>
            </a:r>
            <a:r>
              <a:rPr lang="en-US" dirty="0" smtClean="0"/>
              <a:t>&amp; Mitigations</a:t>
            </a:r>
          </a:p>
          <a:p>
            <a:r>
              <a:rPr lang="en-US" dirty="0" smtClean="0"/>
              <a:t>Testing in The Cloud</a:t>
            </a:r>
          </a:p>
          <a:p>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90</a:t>
            </a:fld>
            <a:endParaRPr lang="en-US"/>
          </a:p>
        </p:txBody>
      </p:sp>
      <p:sp>
        <p:nvSpPr>
          <p:cNvPr id="5" name="Content Placeholder 2"/>
          <p:cNvSpPr txBox="1">
            <a:spLocks/>
          </p:cNvSpPr>
          <p:nvPr/>
        </p:nvSpPr>
        <p:spPr>
          <a:xfrm>
            <a:off x="533400" y="57912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600" dirty="0" smtClean="0"/>
              <a:t>The latest version of this slide deck can be found at:</a:t>
            </a:r>
          </a:p>
          <a:p>
            <a:pPr marL="0" indent="0">
              <a:buNone/>
            </a:pPr>
            <a:r>
              <a:rPr lang="en-US" sz="1600" dirty="0">
                <a:hlinkClick r:id="rId2"/>
              </a:rPr>
              <a:t>http://www.setheliot.com/blog/bsc-west-2012/</a:t>
            </a:r>
            <a:r>
              <a:rPr lang="en-US" sz="1600" dirty="0"/>
              <a:t> </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295400"/>
            <a:ext cx="3544176" cy="2280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p>
            <a:r>
              <a:rPr lang="en-US" sz="3200" dirty="0" smtClean="0"/>
              <a:t>References</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91</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21877360"/>
              </p:ext>
            </p:extLst>
          </p:nvPr>
        </p:nvGraphicFramePr>
        <p:xfrm>
          <a:off x="152400" y="533400"/>
          <a:ext cx="8839200" cy="6266025"/>
        </p:xfrm>
        <a:graphic>
          <a:graphicData uri="http://schemas.openxmlformats.org/drawingml/2006/table">
            <a:tbl>
              <a:tblPr bandRow="1">
                <a:tableStyleId>{5C22544A-7EE6-4342-B048-85BDC9FD1C3A}</a:tableStyleId>
              </a:tblPr>
              <a:tblGrid>
                <a:gridCol w="1442715"/>
                <a:gridCol w="7396485"/>
              </a:tblGrid>
              <a:tr h="550480">
                <a:tc>
                  <a:txBody>
                    <a:bodyPr/>
                    <a:lstStyle/>
                    <a:p>
                      <a:pPr algn="l" fontAlgn="b"/>
                      <a:r>
                        <a:rPr lang="en-US" sz="1100" u="none" strike="noStrike" dirty="0">
                          <a:effectLst/>
                          <a:latin typeface="+mj-lt"/>
                        </a:rPr>
                        <a:t>[Amazon geo, May 2010]</a:t>
                      </a:r>
                      <a:endParaRPr lang="en-US" sz="1100" b="0" i="0" u="none" strike="noStrike" dirty="0">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Expanding the Cloud - Amazon S3 Reduced Redundancy Storage, Werner </a:t>
                      </a:r>
                      <a:r>
                        <a:rPr lang="en-US" sz="1100" u="none" strike="noStrike" dirty="0" err="1">
                          <a:effectLst/>
                          <a:latin typeface="+mj-lt"/>
                        </a:rPr>
                        <a:t>Vogels</a:t>
                      </a:r>
                      <a:r>
                        <a:rPr lang="en-US" sz="1100" u="none" strike="noStrike" dirty="0">
                          <a:effectLst/>
                          <a:latin typeface="+mj-lt"/>
                        </a:rPr>
                        <a:t> May 2010;  </a:t>
                      </a:r>
                      <a:r>
                        <a:rPr lang="en-US" sz="1100" u="none" strike="noStrike" dirty="0">
                          <a:effectLst/>
                          <a:latin typeface="+mj-lt"/>
                          <a:hlinkClick r:id="rId2"/>
                        </a:rPr>
                        <a:t>http://</a:t>
                      </a:r>
                      <a:r>
                        <a:rPr lang="en-US" sz="1100" u="none" strike="noStrike" dirty="0" smtClean="0">
                          <a:effectLst/>
                          <a:latin typeface="+mj-lt"/>
                          <a:hlinkClick r:id="rId2"/>
                        </a:rPr>
                        <a:t>www.allthingsdistributed.com/2010/05/amazon_s3_reduced_redundancy_storage.html</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550480">
                <a:tc>
                  <a:txBody>
                    <a:bodyPr/>
                    <a:lstStyle/>
                    <a:p>
                      <a:pPr algn="l" fontAlgn="b"/>
                      <a:r>
                        <a:rPr lang="en-US" sz="1100" u="none" strike="noStrike" dirty="0">
                          <a:effectLst/>
                          <a:latin typeface="+mj-lt"/>
                        </a:rPr>
                        <a:t>[Amazon Growth, 2011]</a:t>
                      </a:r>
                      <a:endParaRPr lang="en-US" sz="1100" b="0" i="0" u="none" strike="noStrike" dirty="0">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hlinkClick r:id="rId3"/>
                        </a:rPr>
                        <a:t>Amazon S3 - 566 Billion Objects, 370,000 Requests/Second, and Hiring!  Oct 4, 2011 http://aws.typepad.com/aws/2011/10/amazon-s3-566-billion-objects-370000-requestssecond-and-hiring.html   </a:t>
                      </a:r>
                      <a:endParaRPr lang="en-US" sz="1100" b="0" i="0" u="none" strike="noStrike" dirty="0">
                        <a:solidFill>
                          <a:srgbClr val="000000"/>
                        </a:solidFill>
                        <a:effectLst/>
                        <a:latin typeface="+mj-lt"/>
                      </a:endParaRPr>
                    </a:p>
                  </a:txBody>
                  <a:tcPr marL="5395" marR="5395" marT="5395" marB="0" anchor="ctr"/>
                </a:tc>
              </a:tr>
              <a:tr h="275240">
                <a:tc>
                  <a:txBody>
                    <a:bodyPr/>
                    <a:lstStyle/>
                    <a:p>
                      <a:pPr algn="l" fontAlgn="b"/>
                      <a:r>
                        <a:rPr lang="en-US" sz="1100" u="none" strike="noStrike" kern="1200" dirty="0" smtClean="0">
                          <a:solidFill>
                            <a:schemeClr val="dk1"/>
                          </a:solidFill>
                          <a:effectLst/>
                          <a:latin typeface="+mj-lt"/>
                          <a:ea typeface="+mn-ea"/>
                          <a:cs typeface="+mn-cs"/>
                        </a:rPr>
                        <a:t>[AWS Whitepaper]</a:t>
                      </a:r>
                      <a:endParaRPr lang="en-US" sz="1100" u="none" strike="noStrike" kern="1200" dirty="0">
                        <a:solidFill>
                          <a:schemeClr val="dk1"/>
                        </a:solidFill>
                        <a:effectLst/>
                        <a:latin typeface="+mj-lt"/>
                        <a:ea typeface="+mn-ea"/>
                        <a:cs typeface="+mn-cs"/>
                      </a:endParaRPr>
                    </a:p>
                  </a:txBody>
                  <a:tcPr marL="5395" marR="5395" marT="5395" marB="0" anchor="ctr"/>
                </a:tc>
                <a:tc>
                  <a:txBody>
                    <a:bodyPr/>
                    <a:lstStyle/>
                    <a:p>
                      <a:pPr algn="l" fontAlgn="b"/>
                      <a:r>
                        <a:rPr lang="en-US" sz="1100" u="none" strike="noStrike" dirty="0">
                          <a:effectLst/>
                          <a:latin typeface="+mj-lt"/>
                        </a:rPr>
                        <a:t>Migrating your Existing Applications to the AWS Cloud (with 3 example scenarios)  Oct 2010; </a:t>
                      </a:r>
                      <a:r>
                        <a:rPr lang="en-US" sz="1100" u="none" strike="noStrike" dirty="0">
                          <a:effectLst/>
                          <a:latin typeface="+mj-lt"/>
                          <a:hlinkClick r:id="rId4"/>
                        </a:rPr>
                        <a:t>http://</a:t>
                      </a:r>
                      <a:r>
                        <a:rPr lang="en-US" sz="1100" u="none" strike="noStrike" dirty="0" smtClean="0">
                          <a:effectLst/>
                          <a:latin typeface="+mj-lt"/>
                          <a:hlinkClick r:id="rId4"/>
                        </a:rPr>
                        <a:t>d36cz9buwru1tt.cloudfront.net/CloudMigration-main.pdf</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275240">
                <a:tc>
                  <a:txBody>
                    <a:bodyPr/>
                    <a:lstStyle/>
                    <a:p>
                      <a:pPr algn="l" fontAlgn="b"/>
                      <a:r>
                        <a:rPr lang="en-US" sz="1100" u="none" strike="noStrike">
                          <a:effectLst/>
                          <a:latin typeface="+mj-lt"/>
                        </a:rPr>
                        <a:t>[Berkeley 2009]</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Above the Clouds: A Berkeley View of Cloud Computing; Feb 2009; </a:t>
                      </a:r>
                      <a:r>
                        <a:rPr lang="en-US" sz="1100" u="none" strike="noStrike" dirty="0">
                          <a:effectLst/>
                          <a:latin typeface="+mj-lt"/>
                          <a:hlinkClick r:id="rId5"/>
                        </a:rPr>
                        <a:t>http://</a:t>
                      </a:r>
                      <a:r>
                        <a:rPr lang="en-US" sz="1100" u="none" strike="noStrike" dirty="0" smtClean="0">
                          <a:effectLst/>
                          <a:latin typeface="+mj-lt"/>
                          <a:hlinkClick r:id="rId5"/>
                        </a:rPr>
                        <a:t>www.eecs.berkeley.edu/Pubs/TechRpts/2009/EECS-2009-28.pdf</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275240">
                <a:tc>
                  <a:txBody>
                    <a:bodyPr/>
                    <a:lstStyle/>
                    <a:p>
                      <a:pPr algn="l" fontAlgn="b"/>
                      <a:r>
                        <a:rPr lang="en-US" sz="1100" u="none" strike="noStrike">
                          <a:effectLst/>
                          <a:latin typeface="+mj-lt"/>
                        </a:rPr>
                        <a:t>[CCJ,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hlinkClick r:id="rId6"/>
                        </a:rPr>
                        <a:t>http://cloudcomputing.sys-con.com/node/1662284 , Feb 2011</a:t>
                      </a:r>
                      <a:endParaRPr lang="en-US" sz="1100" b="0" i="0" u="none" strike="noStrike" dirty="0">
                        <a:solidFill>
                          <a:srgbClr val="000000"/>
                        </a:solidFill>
                        <a:effectLst/>
                        <a:latin typeface="+mj-lt"/>
                      </a:endParaRPr>
                    </a:p>
                  </a:txBody>
                  <a:tcPr marL="5395" marR="5395" marT="5395" marB="0" anchor="ctr"/>
                </a:tc>
              </a:tr>
              <a:tr h="550480">
                <a:tc>
                  <a:txBody>
                    <a:bodyPr/>
                    <a:lstStyle/>
                    <a:p>
                      <a:pPr algn="l" fontAlgn="b"/>
                      <a:r>
                        <a:rPr lang="en-US" sz="1100" u="none" strike="noStrike">
                          <a:effectLst/>
                          <a:latin typeface="+mj-lt"/>
                        </a:rPr>
                        <a:t>[Cloud Security 2008]</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Is Your Amazon Machine Image Vulnerable to SSH Spoofing Attacks?, July 2008;  </a:t>
                      </a:r>
                      <a:r>
                        <a:rPr lang="en-US" sz="1100" u="none" strike="noStrike" dirty="0">
                          <a:effectLst/>
                          <a:latin typeface="+mj-lt"/>
                          <a:hlinkClick r:id="rId7"/>
                        </a:rPr>
                        <a:t>http://</a:t>
                      </a:r>
                      <a:r>
                        <a:rPr lang="en-US" sz="1100" u="none" strike="noStrike" dirty="0" smtClean="0">
                          <a:effectLst/>
                          <a:latin typeface="+mj-lt"/>
                          <a:hlinkClick r:id="rId7"/>
                        </a:rPr>
                        <a:t>cloudsecurity.org/tags/ssh.html</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275240">
                <a:tc>
                  <a:txBody>
                    <a:bodyPr/>
                    <a:lstStyle/>
                    <a:p>
                      <a:pPr algn="l" fontAlgn="b"/>
                      <a:r>
                        <a:rPr lang="en-US" sz="1100" u="none" strike="noStrike">
                          <a:effectLst/>
                          <a:latin typeface="+mj-lt"/>
                        </a:rPr>
                        <a:t>[Cloud SLAs]</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http://www.microsoft.com/windowsazure/sla/;  http://aws.amazon.com/ec2-sla/;  http://www.rackspace.com/cloud/legal/sla/;  </a:t>
                      </a:r>
                      <a:r>
                        <a:rPr lang="en-US" sz="1100" u="none" strike="noStrike" dirty="0">
                          <a:effectLst/>
                          <a:latin typeface="+mj-lt"/>
                          <a:hlinkClick r:id="rId8"/>
                        </a:rPr>
                        <a:t>http://www.google.com/apps/intl/en/terms/sla.html</a:t>
                      </a:r>
                      <a:endParaRPr lang="en-US" sz="1100" b="0" i="0" u="none" strike="noStrike" dirty="0">
                        <a:solidFill>
                          <a:srgbClr val="000000"/>
                        </a:solidFill>
                        <a:effectLst/>
                        <a:latin typeface="+mj-lt"/>
                      </a:endParaRPr>
                    </a:p>
                  </a:txBody>
                  <a:tcPr marL="5395" marR="5395" marT="5395" marB="0" anchor="ctr"/>
                </a:tc>
              </a:tr>
              <a:tr h="404095">
                <a:tc>
                  <a:txBody>
                    <a:bodyPr/>
                    <a:lstStyle/>
                    <a:p>
                      <a:pPr algn="l" fontAlgn="b"/>
                      <a:r>
                        <a:rPr lang="en-US" sz="1100" u="none" strike="noStrike">
                          <a:effectLst/>
                          <a:latin typeface="+mj-lt"/>
                        </a:rPr>
                        <a:t>[Cloud Tweaks,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hlinkClick r:id="rId9"/>
                        </a:rPr>
                        <a:t>http://www.cloudtweaks.com/2011/08/3-handy-cloud-computing-price-comparison-engines/, August 2011</a:t>
                      </a:r>
                      <a:endParaRPr lang="en-US" sz="1100" b="0" i="0" u="none" strike="noStrike" dirty="0">
                        <a:solidFill>
                          <a:srgbClr val="000000"/>
                        </a:solidFill>
                        <a:effectLst/>
                        <a:latin typeface="+mj-lt"/>
                      </a:endParaRPr>
                    </a:p>
                  </a:txBody>
                  <a:tcPr marL="5395" marR="5395" marT="5395" marB="0" anchor="ctr"/>
                </a:tc>
              </a:tr>
              <a:tr h="457200">
                <a:tc>
                  <a:txBody>
                    <a:bodyPr/>
                    <a:lstStyle/>
                    <a:p>
                      <a:pPr algn="l" fontAlgn="b"/>
                      <a:r>
                        <a:rPr lang="en-US" sz="1100" b="0" i="0" u="none" strike="noStrike" dirty="0" smtClean="0">
                          <a:solidFill>
                            <a:srgbClr val="000000"/>
                          </a:solidFill>
                          <a:effectLst/>
                          <a:latin typeface="+mj-lt"/>
                        </a:rPr>
                        <a:t>[Deschamps 2012]</a:t>
                      </a:r>
                    </a:p>
                    <a:p>
                      <a:pPr algn="l" fontAlgn="b"/>
                      <a:endParaRPr lang="en-US" sz="1100" b="0" i="0" u="none" strike="noStrike" dirty="0">
                        <a:solidFill>
                          <a:srgbClr val="000000"/>
                        </a:solidFill>
                        <a:effectLst/>
                        <a:latin typeface="+mj-lt"/>
                      </a:endParaRPr>
                    </a:p>
                  </a:txBody>
                  <a:tcPr marL="5395" marR="5395" marT="5395" marB="0" anchor="ctr"/>
                </a:tc>
                <a:tc>
                  <a:txBody>
                    <a:bodyPr/>
                    <a:lstStyle/>
                    <a:p>
                      <a:pPr algn="l" fontAlgn="b"/>
                      <a:r>
                        <a:rPr lang="en-US" sz="1100" b="0" i="0" u="none" strike="noStrike" dirty="0" smtClean="0">
                          <a:solidFill>
                            <a:srgbClr val="000000"/>
                          </a:solidFill>
                          <a:effectLst/>
                          <a:latin typeface="+mj-lt"/>
                        </a:rPr>
                        <a:t>Experiences of Test Automation; Dorothy Graham; Jan 2012; ISBN 0321754069; Chapter: “Moving to the Cloud: The Evolution of TiP, Continuous Regression Testing in Production”; Ken Johnston, Felix Deschamps</a:t>
                      </a:r>
                      <a:endParaRPr lang="en-US" sz="1100" b="0" i="0" u="none" strike="noStrike" dirty="0">
                        <a:solidFill>
                          <a:srgbClr val="000000"/>
                        </a:solidFill>
                        <a:effectLst/>
                        <a:latin typeface="+mj-lt"/>
                      </a:endParaRPr>
                    </a:p>
                  </a:txBody>
                  <a:tcPr marL="5395" marR="5395" marT="5395" marB="0" anchor="ctr"/>
                </a:tc>
              </a:tr>
              <a:tr h="275240">
                <a:tc>
                  <a:txBody>
                    <a:bodyPr/>
                    <a:lstStyle/>
                    <a:p>
                      <a:pPr algn="l" fontAlgn="b"/>
                      <a:r>
                        <a:rPr lang="en-US" sz="1100" u="none" strike="noStrike" dirty="0">
                          <a:effectLst/>
                          <a:latin typeface="+mj-lt"/>
                        </a:rPr>
                        <a:t>[FB </a:t>
                      </a:r>
                      <a:r>
                        <a:rPr lang="en-US" sz="1100" u="none" strike="noStrike" dirty="0" err="1">
                          <a:effectLst/>
                          <a:latin typeface="+mj-lt"/>
                        </a:rPr>
                        <a:t>Heroku</a:t>
                      </a:r>
                      <a:r>
                        <a:rPr lang="en-US" sz="1100" u="none" strike="noStrike" dirty="0">
                          <a:effectLst/>
                          <a:latin typeface="+mj-lt"/>
                        </a:rPr>
                        <a:t>, 2011]</a:t>
                      </a:r>
                      <a:endParaRPr lang="en-US" sz="1100" b="0" i="0" u="none" strike="noStrike" dirty="0">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Facebook and </a:t>
                      </a:r>
                      <a:r>
                        <a:rPr lang="en-US" sz="1100" u="none" strike="noStrike" dirty="0" err="1">
                          <a:effectLst/>
                          <a:latin typeface="+mj-lt"/>
                        </a:rPr>
                        <a:t>Heroku</a:t>
                      </a:r>
                      <a:r>
                        <a:rPr lang="en-US" sz="1100" u="none" strike="noStrike" dirty="0">
                          <a:effectLst/>
                          <a:latin typeface="+mj-lt"/>
                        </a:rPr>
                        <a:t>; http://blog.heroku.com/archives/2011/9/15/facebook/, Sept 15 2011 ;   </a:t>
                      </a:r>
                      <a:r>
                        <a:rPr lang="en-US" sz="1100" u="none" strike="noStrike" dirty="0">
                          <a:effectLst/>
                          <a:latin typeface="+mj-lt"/>
                          <a:hlinkClick r:id="rId10"/>
                        </a:rPr>
                        <a:t>https://</a:t>
                      </a:r>
                      <a:r>
                        <a:rPr lang="en-US" sz="1100" u="none" strike="noStrike" dirty="0" smtClean="0">
                          <a:effectLst/>
                          <a:latin typeface="+mj-lt"/>
                          <a:hlinkClick r:id="rId10"/>
                        </a:rPr>
                        <a:t>devcenter.heroku.com/articles/facebook</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275240">
                <a:tc>
                  <a:txBody>
                    <a:bodyPr/>
                    <a:lstStyle/>
                    <a:p>
                      <a:pPr algn="l" fontAlgn="b"/>
                      <a:r>
                        <a:rPr lang="en-US" sz="1100" u="none" strike="noStrike">
                          <a:effectLst/>
                          <a:latin typeface="+mj-lt"/>
                        </a:rPr>
                        <a:t>[FB Test,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Making it easier to create and manage Test Users ; </a:t>
                      </a:r>
                      <a:r>
                        <a:rPr lang="en-US" sz="1100" u="none" strike="noStrike" dirty="0">
                          <a:effectLst/>
                          <a:latin typeface="+mj-lt"/>
                          <a:hlinkClick r:id="rId11"/>
                        </a:rPr>
                        <a:t>http://developers.facebook.com/blog/post/527</a:t>
                      </a:r>
                      <a:r>
                        <a:rPr lang="en-US" sz="1100" u="none" strike="noStrike" dirty="0" smtClean="0">
                          <a:effectLst/>
                          <a:latin typeface="+mj-lt"/>
                          <a:hlinkClick r:id="rId11"/>
                        </a:rPr>
                        <a:t>/</a:t>
                      </a:r>
                      <a:r>
                        <a:rPr lang="en-US" sz="1100" u="none" strike="noStrike" dirty="0" smtClean="0">
                          <a:effectLst/>
                          <a:latin typeface="+mj-lt"/>
                        </a:rPr>
                        <a:t>  </a:t>
                      </a:r>
                      <a:r>
                        <a:rPr lang="en-US" sz="1100" u="none" strike="noStrike" dirty="0">
                          <a:effectLst/>
                          <a:latin typeface="+mj-lt"/>
                        </a:rPr>
                        <a:t>, July 27 2011</a:t>
                      </a:r>
                      <a:endParaRPr lang="en-US" sz="1100" b="0" i="0" u="none" strike="noStrike" dirty="0">
                        <a:solidFill>
                          <a:srgbClr val="000000"/>
                        </a:solidFill>
                        <a:effectLst/>
                        <a:latin typeface="+mj-lt"/>
                      </a:endParaRPr>
                    </a:p>
                  </a:txBody>
                  <a:tcPr marL="5395" marR="5395" marT="5395" marB="0" anchor="ctr"/>
                </a:tc>
              </a:tr>
              <a:tr h="385336">
                <a:tc>
                  <a:txBody>
                    <a:bodyPr/>
                    <a:lstStyle/>
                    <a:p>
                      <a:pPr algn="l" fontAlgn="b"/>
                      <a:r>
                        <a:rPr lang="en-US" sz="1100" u="none" strike="noStrike">
                          <a:effectLst/>
                          <a:latin typeface="+mj-lt"/>
                        </a:rPr>
                        <a:t>[FISMA, 2002]</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hlinkClick r:id="rId12"/>
                        </a:rPr>
                        <a:t>http://en.wikipedia.org/wiki/Federal_Information_Security_Management_Act_of_2002 </a:t>
                      </a:r>
                      <a:endParaRPr lang="en-US" sz="1100" b="0" i="0" u="none" strike="noStrike" dirty="0">
                        <a:solidFill>
                          <a:srgbClr val="000000"/>
                        </a:solidFill>
                        <a:effectLst/>
                        <a:latin typeface="+mj-lt"/>
                      </a:endParaRPr>
                    </a:p>
                  </a:txBody>
                  <a:tcPr marL="5395" marR="5395" marT="5395" marB="0" anchor="ctr"/>
                </a:tc>
              </a:tr>
              <a:tr h="275240">
                <a:tc>
                  <a:txBody>
                    <a:bodyPr/>
                    <a:lstStyle/>
                    <a:p>
                      <a:pPr algn="l" fontAlgn="b"/>
                      <a:r>
                        <a:rPr lang="en-US" sz="1100" u="none" strike="noStrike">
                          <a:effectLst/>
                          <a:latin typeface="+mj-lt"/>
                        </a:rPr>
                        <a:t>[Forbes,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a:effectLst/>
                          <a:latin typeface="+mj-lt"/>
                          <a:hlinkClick r:id="rId13"/>
                        </a:rPr>
                        <a:t>http://www.forbes.com/sites/kevinjackson/2011/04/19/cloud-to-command-90-of-microsofts-rd-budget/ , April 2011</a:t>
                      </a:r>
                      <a:endParaRPr lang="en-US" sz="1100" b="0" i="0" u="none" strike="noStrike">
                        <a:solidFill>
                          <a:srgbClr val="000000"/>
                        </a:solidFill>
                        <a:effectLst/>
                        <a:latin typeface="+mj-lt"/>
                      </a:endParaRPr>
                    </a:p>
                  </a:txBody>
                  <a:tcPr marL="5395" marR="5395" marT="5395" marB="0" anchor="ctr"/>
                </a:tc>
              </a:tr>
              <a:tr h="498184">
                <a:tc>
                  <a:txBody>
                    <a:bodyPr/>
                    <a:lstStyle/>
                    <a:p>
                      <a:pPr algn="l" fontAlgn="b"/>
                      <a:r>
                        <a:rPr lang="en-US" sz="1100" u="none" strike="noStrike">
                          <a:effectLst/>
                          <a:latin typeface="+mj-lt"/>
                        </a:rPr>
                        <a:t>[Google Cloud Storage]</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a:effectLst/>
                          <a:latin typeface="+mj-lt"/>
                          <a:hlinkClick r:id="rId14"/>
                        </a:rPr>
                        <a:t>http://googledevelopers.blogspot.com/search/label/google%20storage </a:t>
                      </a:r>
                      <a:endParaRPr lang="en-US" sz="1100" b="0" i="0" u="none" strike="noStrike">
                        <a:solidFill>
                          <a:srgbClr val="000000"/>
                        </a:solidFill>
                        <a:effectLst/>
                        <a:latin typeface="+mj-lt"/>
                      </a:endParaRPr>
                    </a:p>
                  </a:txBody>
                  <a:tcPr marL="5395" marR="5395" marT="5395" marB="0" anchor="ctr"/>
                </a:tc>
              </a:tr>
              <a:tr h="550480">
                <a:tc>
                  <a:txBody>
                    <a:bodyPr/>
                    <a:lstStyle/>
                    <a:p>
                      <a:pPr algn="l" fontAlgn="b"/>
                      <a:r>
                        <a:rPr lang="en-US" sz="1100" u="none" strike="noStrike">
                          <a:effectLst/>
                          <a:latin typeface="+mj-lt"/>
                        </a:rPr>
                        <a:t>[Google Cluster, 2008]</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hlinkClick r:id="rId15"/>
                        </a:rPr>
                        <a:t>Jeff Dean, Google IO Conference 2008, via Stephen </a:t>
                      </a:r>
                      <a:r>
                        <a:rPr lang="en-US" sz="1100" u="none" strike="noStrike" dirty="0" err="1">
                          <a:effectLst/>
                          <a:latin typeface="+mj-lt"/>
                          <a:hlinkClick r:id="rId15"/>
                        </a:rPr>
                        <a:t>Shankland</a:t>
                      </a:r>
                      <a:r>
                        <a:rPr lang="en-US" sz="1100" u="none" strike="noStrike" dirty="0">
                          <a:effectLst/>
                          <a:latin typeface="+mj-lt"/>
                          <a:hlinkClick r:id="rId15"/>
                        </a:rPr>
                        <a:t>, CNET http://news.cnet.com/8301-10784_3-9955184-7.html </a:t>
                      </a:r>
                      <a:endParaRPr lang="en-US" sz="1100" b="0" i="0" u="none" strike="noStrike" dirty="0">
                        <a:solidFill>
                          <a:srgbClr val="000000"/>
                        </a:solidFill>
                        <a:effectLst/>
                        <a:latin typeface="+mj-lt"/>
                      </a:endParaRPr>
                    </a:p>
                  </a:txBody>
                  <a:tcPr marL="5395" marR="5395" marT="5395" marB="0" anchor="ctr"/>
                </a:tc>
              </a:tr>
            </a:tbl>
          </a:graphicData>
        </a:graphic>
      </p:graphicFrame>
    </p:spTree>
    <p:extLst>
      <p:ext uri="{BB962C8B-B14F-4D97-AF65-F5344CB8AC3E}">
        <p14:creationId xmlns:p14="http://schemas.microsoft.com/office/powerpoint/2010/main" val="297377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References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0135167"/>
              </p:ext>
            </p:extLst>
          </p:nvPr>
        </p:nvGraphicFramePr>
        <p:xfrm>
          <a:off x="228600" y="645955"/>
          <a:ext cx="8686800" cy="6059645"/>
        </p:xfrm>
        <a:graphic>
          <a:graphicData uri="http://schemas.openxmlformats.org/drawingml/2006/table">
            <a:tbl>
              <a:tblPr bandRow="1">
                <a:tableStyleId>{5C22544A-7EE6-4342-B048-85BDC9FD1C3A}</a:tableStyleId>
              </a:tblPr>
              <a:tblGrid>
                <a:gridCol w="990600"/>
                <a:gridCol w="7696200"/>
              </a:tblGrid>
              <a:tr h="221975">
                <a:tc>
                  <a:txBody>
                    <a:bodyPr/>
                    <a:lstStyle/>
                    <a:p>
                      <a:pPr algn="l" fontAlgn="b"/>
                      <a:r>
                        <a:rPr lang="en-US" sz="1100" u="none" strike="noStrike">
                          <a:effectLst/>
                          <a:latin typeface="+mj-lt"/>
                        </a:rPr>
                        <a:t>[Hinchcliffe, 2009]</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a:effectLst/>
                          <a:latin typeface="+mj-lt"/>
                          <a:hlinkClick r:id="rId2"/>
                        </a:rPr>
                        <a:t>http://www.zdnet.com/blog/hinchcliffe/cloud-computing-and-the-return-of-the-platform-wars/303 , March 2009</a:t>
                      </a:r>
                      <a:endParaRPr lang="en-US" sz="1100" b="0" i="0" u="none" strike="noStrike">
                        <a:solidFill>
                          <a:srgbClr val="000000"/>
                        </a:solidFill>
                        <a:effectLst/>
                        <a:latin typeface="+mj-lt"/>
                      </a:endParaRPr>
                    </a:p>
                  </a:txBody>
                  <a:tcPr marL="5395" marR="5395" marT="5395" marB="0" anchor="ctr"/>
                </a:tc>
              </a:tr>
              <a:tr h="221975">
                <a:tc>
                  <a:txBody>
                    <a:bodyPr/>
                    <a:lstStyle/>
                    <a:p>
                      <a:pPr algn="l" fontAlgn="b"/>
                      <a:r>
                        <a:rPr lang="en-US" sz="1100" u="none" strike="noStrike">
                          <a:effectLst/>
                          <a:latin typeface="+mj-lt"/>
                        </a:rPr>
                        <a:t>[IT World,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Amazon's cloud is full of holes, June 2011;  </a:t>
                      </a:r>
                      <a:r>
                        <a:rPr lang="en-US" sz="1100" u="none" strike="noStrike" dirty="0">
                          <a:effectLst/>
                          <a:latin typeface="+mj-lt"/>
                          <a:hlinkClick r:id="rId3"/>
                        </a:rPr>
                        <a:t>http://</a:t>
                      </a:r>
                      <a:r>
                        <a:rPr lang="en-US" sz="1100" u="none" strike="noStrike" dirty="0" smtClean="0">
                          <a:effectLst/>
                          <a:latin typeface="+mj-lt"/>
                          <a:hlinkClick r:id="rId3"/>
                        </a:rPr>
                        <a:t>www.itworld.com/security/175927/researchers-aws-users-are-leaving-security-holes</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221975">
                <a:tc>
                  <a:txBody>
                    <a:bodyPr/>
                    <a:lstStyle/>
                    <a:p>
                      <a:pPr algn="l" fontAlgn="b"/>
                      <a:r>
                        <a:rPr lang="en-US" sz="1100" u="none" strike="noStrike">
                          <a:effectLst/>
                          <a:latin typeface="+mj-lt"/>
                        </a:rPr>
                        <a:t>[Jenkins,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Velocity 2011: Jon Jenkins, "Velocity Culture" , June 2011; </a:t>
                      </a:r>
                      <a:r>
                        <a:rPr lang="en-US" sz="1100" u="none" strike="noStrike" dirty="0">
                          <a:effectLst/>
                          <a:latin typeface="+mj-lt"/>
                          <a:hlinkClick r:id="rId4"/>
                        </a:rPr>
                        <a:t>http://</a:t>
                      </a:r>
                      <a:r>
                        <a:rPr lang="en-US" sz="1100" u="none" strike="noStrike" dirty="0" smtClean="0">
                          <a:effectLst/>
                          <a:latin typeface="+mj-lt"/>
                          <a:hlinkClick r:id="rId4"/>
                        </a:rPr>
                        <a:t>www.youtube.com/watch?v=dxk8b9rSKOo</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221975">
                <a:tc>
                  <a:txBody>
                    <a:bodyPr/>
                    <a:lstStyle/>
                    <a:p>
                      <a:pPr algn="l" fontAlgn="b"/>
                      <a:r>
                        <a:rPr lang="en-US" sz="1100" u="none" strike="noStrike">
                          <a:effectLst/>
                          <a:latin typeface="+mj-lt"/>
                        </a:rPr>
                        <a:t>[MAP Toolkit]</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Microsoft Assessment and Planning (MAP) Toolkit for Windows Azure Platform ; </a:t>
                      </a:r>
                      <a:r>
                        <a:rPr lang="en-US" sz="1100" u="none" strike="noStrike" dirty="0">
                          <a:effectLst/>
                          <a:latin typeface="+mj-lt"/>
                          <a:hlinkClick r:id="rId5"/>
                        </a:rPr>
                        <a:t>http://</a:t>
                      </a:r>
                      <a:r>
                        <a:rPr lang="en-US" sz="1100" u="none" strike="noStrike" dirty="0" smtClean="0">
                          <a:effectLst/>
                          <a:latin typeface="+mj-lt"/>
                          <a:hlinkClick r:id="rId5"/>
                        </a:rPr>
                        <a:t>technet.microsoft.com/en-us/solutionaccelerators/gg581074</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443947">
                <a:tc>
                  <a:txBody>
                    <a:bodyPr/>
                    <a:lstStyle/>
                    <a:p>
                      <a:pPr algn="l" fontAlgn="b"/>
                      <a:r>
                        <a:rPr lang="en-US" sz="1100" u="none" strike="noStrike">
                          <a:effectLst/>
                          <a:latin typeface="+mj-lt"/>
                        </a:rPr>
                        <a:t>[Microsoft DC,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Microsoft GFS Datacenter Tour (4:53); </a:t>
                      </a:r>
                      <a:r>
                        <a:rPr lang="en-US" sz="1100" u="none" strike="noStrike" dirty="0">
                          <a:effectLst/>
                          <a:latin typeface="+mj-lt"/>
                          <a:hlinkClick r:id="rId6"/>
                        </a:rPr>
                        <a:t>http://</a:t>
                      </a:r>
                      <a:r>
                        <a:rPr lang="en-US" sz="1100" u="none" strike="noStrike" dirty="0" smtClean="0">
                          <a:effectLst/>
                          <a:latin typeface="+mj-lt"/>
                          <a:hlinkClick r:id="rId6"/>
                        </a:rPr>
                        <a:t>www.youtube.com/watch?v=hOxA1l1pQIw</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443947">
                <a:tc>
                  <a:txBody>
                    <a:bodyPr/>
                    <a:lstStyle/>
                    <a:p>
                      <a:pPr algn="l" fontAlgn="b"/>
                      <a:r>
                        <a:rPr lang="en-US" sz="1100" u="none" strike="noStrike">
                          <a:effectLst/>
                          <a:latin typeface="+mj-lt"/>
                        </a:rPr>
                        <a:t>[Microsoft Jobs, March 2012] </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hlinkClick r:id="rId7"/>
                        </a:rPr>
                        <a:t>http://www.microsoft.com/en-us/news/features/2012/mar12/03-05CloudComputingJobs.aspx   </a:t>
                      </a:r>
                      <a:endParaRPr lang="en-US" sz="1100" b="0" i="0" u="none" strike="noStrike" dirty="0">
                        <a:solidFill>
                          <a:srgbClr val="000000"/>
                        </a:solidFill>
                        <a:effectLst/>
                        <a:latin typeface="+mj-lt"/>
                      </a:endParaRPr>
                    </a:p>
                  </a:txBody>
                  <a:tcPr marL="5395" marR="5395" marT="5395" marB="0" anchor="ctr"/>
                </a:tc>
              </a:tr>
              <a:tr h="443947">
                <a:tc>
                  <a:txBody>
                    <a:bodyPr/>
                    <a:lstStyle/>
                    <a:p>
                      <a:pPr algn="l" fontAlgn="b"/>
                      <a:r>
                        <a:rPr lang="en-US" sz="1100" u="none" strike="noStrike">
                          <a:effectLst/>
                          <a:latin typeface="+mj-lt"/>
                        </a:rPr>
                        <a:t>[Microsoft Security, 2010]</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Information Security Management System for Microsoft’s Cloud Infrastructure, </a:t>
                      </a:r>
                      <a:r>
                        <a:rPr lang="en-US" sz="1100" u="none" strike="noStrike" dirty="0">
                          <a:effectLst/>
                          <a:latin typeface="+mj-lt"/>
                          <a:hlinkClick r:id="rId8"/>
                        </a:rPr>
                        <a:t>http://</a:t>
                      </a:r>
                      <a:r>
                        <a:rPr lang="en-US" sz="1100" u="none" strike="noStrike" dirty="0" smtClean="0">
                          <a:effectLst/>
                          <a:latin typeface="+mj-lt"/>
                          <a:hlinkClick r:id="rId8"/>
                        </a:rPr>
                        <a:t>www.globalfoundationservices.com/security/documents/InformationSecurityMangSysforMSCloudInfrastructure.pdf</a:t>
                      </a:r>
                      <a:r>
                        <a:rPr lang="en-US" sz="1100" u="none" strike="noStrike" dirty="0" smtClean="0">
                          <a:effectLst/>
                          <a:latin typeface="+mj-lt"/>
                        </a:rPr>
                        <a:t>  </a:t>
                      </a:r>
                      <a:r>
                        <a:rPr lang="en-US" sz="1100" u="none" strike="noStrike" dirty="0">
                          <a:effectLst/>
                          <a:latin typeface="+mj-lt"/>
                        </a:rPr>
                        <a:t>November 2010</a:t>
                      </a:r>
                      <a:endParaRPr lang="en-US" sz="1100" b="0" i="0" u="none" strike="noStrike" dirty="0">
                        <a:solidFill>
                          <a:srgbClr val="000000"/>
                        </a:solidFill>
                        <a:effectLst/>
                        <a:latin typeface="+mj-lt"/>
                      </a:endParaRPr>
                    </a:p>
                  </a:txBody>
                  <a:tcPr marL="5395" marR="5395" marT="5395" marB="0" anchor="ctr"/>
                </a:tc>
              </a:tr>
              <a:tr h="443947">
                <a:tc>
                  <a:txBody>
                    <a:bodyPr/>
                    <a:lstStyle/>
                    <a:p>
                      <a:pPr algn="l" fontAlgn="b"/>
                      <a:r>
                        <a:rPr lang="en-US" sz="1100" u="none" strike="noStrike">
                          <a:effectLst/>
                          <a:latin typeface="+mj-lt"/>
                        </a:rPr>
                        <a:t>[Netflix Army, July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The Netflix Simian Army; July 2011; </a:t>
                      </a:r>
                      <a:r>
                        <a:rPr lang="en-US" sz="1100" u="none" strike="noStrike" dirty="0">
                          <a:effectLst/>
                          <a:latin typeface="+mj-lt"/>
                          <a:hlinkClick r:id="rId9"/>
                        </a:rPr>
                        <a:t>http://</a:t>
                      </a:r>
                      <a:r>
                        <a:rPr lang="en-US" sz="1100" u="none" strike="noStrike" dirty="0" smtClean="0">
                          <a:effectLst/>
                          <a:latin typeface="+mj-lt"/>
                          <a:hlinkClick r:id="rId9"/>
                        </a:rPr>
                        <a:t>techblog.netflix.com/2011/07/netflix-simian-army.html</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443947">
                <a:tc>
                  <a:txBody>
                    <a:bodyPr/>
                    <a:lstStyle/>
                    <a:p>
                      <a:pPr algn="l" fontAlgn="b"/>
                      <a:r>
                        <a:rPr lang="en-US" sz="1100" u="none" strike="noStrike">
                          <a:effectLst/>
                          <a:latin typeface="+mj-lt"/>
                        </a:rPr>
                        <a:t>[Netflix Autoscaling, 2012]</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hlinkClick r:id="rId10"/>
                        </a:rPr>
                        <a:t>http://techblog.netflix.com/2012/01/auto-scaling-in-amazon-cloud.html </a:t>
                      </a:r>
                      <a:endParaRPr lang="en-US" sz="1100" b="0" i="0" u="none" strike="noStrike" dirty="0">
                        <a:solidFill>
                          <a:srgbClr val="000000"/>
                        </a:solidFill>
                        <a:effectLst/>
                        <a:latin typeface="+mj-lt"/>
                      </a:endParaRPr>
                    </a:p>
                  </a:txBody>
                  <a:tcPr marL="5395" marR="5395" marT="5395" marB="0" anchor="ctr"/>
                </a:tc>
              </a:tr>
              <a:tr h="443947">
                <a:tc>
                  <a:txBody>
                    <a:bodyPr/>
                    <a:lstStyle/>
                    <a:p>
                      <a:pPr algn="l" fontAlgn="b"/>
                      <a:r>
                        <a:rPr lang="en-US" sz="1100" u="none" strike="noStrike">
                          <a:effectLst/>
                          <a:latin typeface="+mj-lt"/>
                        </a:rPr>
                        <a:t>[Netflix AWS, Dec 2010]</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5 Lessons We’ve Learned Using AWS , Dec 2010; </a:t>
                      </a:r>
                      <a:r>
                        <a:rPr lang="en-US" sz="1100" u="none" strike="noStrike" dirty="0">
                          <a:effectLst/>
                          <a:latin typeface="+mj-lt"/>
                          <a:hlinkClick r:id="rId11"/>
                        </a:rPr>
                        <a:t>http://</a:t>
                      </a:r>
                      <a:r>
                        <a:rPr lang="en-US" sz="1100" u="none" strike="noStrike" dirty="0" smtClean="0">
                          <a:effectLst/>
                          <a:latin typeface="+mj-lt"/>
                          <a:hlinkClick r:id="rId11"/>
                        </a:rPr>
                        <a:t>techblog.netflix.com/2010/12/5-lessons-weve-learned- using-aws.html</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221975">
                <a:tc>
                  <a:txBody>
                    <a:bodyPr/>
                    <a:lstStyle/>
                    <a:p>
                      <a:pPr algn="l" fontAlgn="b"/>
                      <a:r>
                        <a:rPr lang="en-US" sz="1100" u="none" strike="noStrike">
                          <a:effectLst/>
                          <a:latin typeface="+mj-lt"/>
                        </a:rPr>
                        <a:t>[R&amp;M, 2010]</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hlinkClick r:id="rId12"/>
                        </a:rPr>
                        <a:t>http://www.researchandmarkets.com/reportinfo.asp?cat_id=0&amp;report_id=1395650 , Oct 2010</a:t>
                      </a:r>
                      <a:endParaRPr lang="en-US" sz="1100" b="0" i="0" u="none" strike="noStrike" dirty="0">
                        <a:solidFill>
                          <a:srgbClr val="000000"/>
                        </a:solidFill>
                        <a:effectLst/>
                        <a:latin typeface="+mj-lt"/>
                      </a:endParaRPr>
                    </a:p>
                  </a:txBody>
                  <a:tcPr marL="5395" marR="5395" marT="5395" marB="0" anchor="ctr"/>
                </a:tc>
              </a:tr>
              <a:tr h="443947">
                <a:tc>
                  <a:txBody>
                    <a:bodyPr/>
                    <a:lstStyle/>
                    <a:p>
                      <a:pPr algn="l" fontAlgn="b"/>
                      <a:r>
                        <a:rPr lang="en-US" sz="1100" u="none" strike="noStrike">
                          <a:effectLst/>
                          <a:latin typeface="+mj-lt"/>
                        </a:rPr>
                        <a:t>[SmugMug April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How SmugMug survived the </a:t>
                      </a:r>
                      <a:r>
                        <a:rPr lang="en-US" sz="1100" u="none" strike="noStrike" dirty="0" err="1">
                          <a:effectLst/>
                          <a:latin typeface="+mj-lt"/>
                        </a:rPr>
                        <a:t>Amazonpocalypse</a:t>
                      </a:r>
                      <a:r>
                        <a:rPr lang="en-US" sz="1100" u="none" strike="noStrike" dirty="0">
                          <a:effectLst/>
                          <a:latin typeface="+mj-lt"/>
                        </a:rPr>
                        <a:t>, April 2011; </a:t>
                      </a:r>
                      <a:r>
                        <a:rPr lang="en-US" sz="1100" u="none" strike="noStrike" dirty="0">
                          <a:effectLst/>
                          <a:latin typeface="+mj-lt"/>
                          <a:hlinkClick r:id="rId13"/>
                        </a:rPr>
                        <a:t>http://don.blogs.smugmug.com/2011/04/24/how-smugmug-survived-the-amazonpocalypse</a:t>
                      </a:r>
                      <a:r>
                        <a:rPr lang="en-US" sz="1100" u="none" strike="noStrike" dirty="0" smtClean="0">
                          <a:effectLst/>
                          <a:latin typeface="+mj-lt"/>
                          <a:hlinkClick r:id="rId13"/>
                        </a:rPr>
                        <a:t>/</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r h="221975">
                <a:tc>
                  <a:txBody>
                    <a:bodyPr/>
                    <a:lstStyle/>
                    <a:p>
                      <a:pPr algn="l" fontAlgn="b"/>
                      <a:r>
                        <a:rPr lang="en-US" sz="1100" u="none" strike="noStrike">
                          <a:effectLst/>
                          <a:latin typeface="+mj-lt"/>
                        </a:rPr>
                        <a:t>[SOASTA, 2010]</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How MySpace Tested Their Live Site with 1 Million Concurrent Users; </a:t>
                      </a:r>
                      <a:r>
                        <a:rPr lang="en-US" sz="1100" u="none" strike="noStrike" dirty="0">
                          <a:effectLst/>
                          <a:latin typeface="+mj-lt"/>
                          <a:hlinkClick r:id="rId14"/>
                        </a:rPr>
                        <a:t>http://</a:t>
                      </a:r>
                      <a:r>
                        <a:rPr lang="en-US" sz="1100" u="none" strike="noStrike" dirty="0" smtClean="0">
                          <a:effectLst/>
                          <a:latin typeface="+mj-lt"/>
                          <a:hlinkClick r:id="rId14"/>
                        </a:rPr>
                        <a:t>highscalability.com/blog/2010/3/4/how-myspace-tested-their-live-site-with-1-million-concurrent.html</a:t>
                      </a:r>
                      <a:r>
                        <a:rPr lang="en-US" sz="1100" u="none" strike="noStrike" dirty="0" smtClean="0">
                          <a:effectLst/>
                          <a:latin typeface="+mj-lt"/>
                        </a:rPr>
                        <a:t> , </a:t>
                      </a:r>
                      <a:r>
                        <a:rPr lang="en-US" sz="1100" u="none" strike="noStrike" dirty="0">
                          <a:effectLst/>
                          <a:latin typeface="+mj-lt"/>
                        </a:rPr>
                        <a:t>March 4 2010</a:t>
                      </a:r>
                      <a:endParaRPr lang="en-US" sz="1100" b="0" i="0" u="none" strike="noStrike" dirty="0">
                        <a:solidFill>
                          <a:srgbClr val="000000"/>
                        </a:solidFill>
                        <a:effectLst/>
                        <a:latin typeface="+mj-lt"/>
                      </a:endParaRPr>
                    </a:p>
                  </a:txBody>
                  <a:tcPr marL="5395" marR="5395" marT="5395" marB="0" anchor="ctr"/>
                </a:tc>
              </a:tr>
              <a:tr h="221975">
                <a:tc>
                  <a:txBody>
                    <a:bodyPr/>
                    <a:lstStyle/>
                    <a:p>
                      <a:pPr algn="l" fontAlgn="b"/>
                      <a:r>
                        <a:rPr lang="en-US" sz="1100" u="none" strike="noStrike">
                          <a:effectLst/>
                          <a:latin typeface="+mj-lt"/>
                        </a:rPr>
                        <a:t>[Staten, 2010]</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Could Cloud Computing Get Any More Confusing?; </a:t>
                      </a:r>
                      <a:r>
                        <a:rPr lang="en-US" sz="1100" u="none" strike="noStrike" dirty="0">
                          <a:effectLst/>
                          <a:latin typeface="+mj-lt"/>
                          <a:hlinkClick r:id="rId15"/>
                        </a:rPr>
                        <a:t>http://</a:t>
                      </a:r>
                      <a:r>
                        <a:rPr lang="en-US" sz="1100" u="none" strike="noStrike" dirty="0" smtClean="0">
                          <a:effectLst/>
                          <a:latin typeface="+mj-lt"/>
                          <a:hlinkClick r:id="rId15"/>
                        </a:rPr>
                        <a:t>blogs.forrester.com/james_staten/10-05-20-could_cloud_computing_get_any_more_confusing</a:t>
                      </a:r>
                      <a:r>
                        <a:rPr lang="en-US" sz="1100" u="none" strike="noStrike" dirty="0" smtClean="0">
                          <a:effectLst/>
                          <a:latin typeface="+mj-lt"/>
                        </a:rPr>
                        <a:t>   </a:t>
                      </a:r>
                      <a:r>
                        <a:rPr lang="en-US" sz="1100" u="none" strike="noStrike" dirty="0">
                          <a:effectLst/>
                          <a:latin typeface="+mj-lt"/>
                        </a:rPr>
                        <a:t>James Staten, Forrester Research;  May 20, 2010</a:t>
                      </a:r>
                      <a:endParaRPr lang="en-US" sz="1100" b="0" i="0" u="none" strike="noStrike" dirty="0">
                        <a:solidFill>
                          <a:srgbClr val="000000"/>
                        </a:solidFill>
                        <a:effectLst/>
                        <a:latin typeface="+mj-lt"/>
                      </a:endParaRPr>
                    </a:p>
                  </a:txBody>
                  <a:tcPr marL="5395" marR="5395" marT="5395" marB="0" anchor="ctr"/>
                </a:tc>
              </a:tr>
              <a:tr h="443947">
                <a:tc>
                  <a:txBody>
                    <a:bodyPr/>
                    <a:lstStyle/>
                    <a:p>
                      <a:pPr algn="l" fontAlgn="b"/>
                      <a:r>
                        <a:rPr lang="en-US" sz="1100" u="none" strike="noStrike">
                          <a:effectLst/>
                          <a:latin typeface="+mj-lt"/>
                        </a:rPr>
                        <a:t>[Twilio AWS, Apr 2011]</a:t>
                      </a:r>
                      <a:endParaRPr lang="en-US" sz="1100" b="0" i="0" u="none" strike="noStrike">
                        <a:solidFill>
                          <a:srgbClr val="000000"/>
                        </a:solidFill>
                        <a:effectLst/>
                        <a:latin typeface="+mj-lt"/>
                      </a:endParaRPr>
                    </a:p>
                  </a:txBody>
                  <a:tcPr marL="5395" marR="5395" marT="5395" marB="0" anchor="ctr"/>
                </a:tc>
                <a:tc>
                  <a:txBody>
                    <a:bodyPr/>
                    <a:lstStyle/>
                    <a:p>
                      <a:pPr algn="l" fontAlgn="b"/>
                      <a:r>
                        <a:rPr lang="en-US" sz="1100" u="none" strike="noStrike" dirty="0">
                          <a:effectLst/>
                          <a:latin typeface="+mj-lt"/>
                        </a:rPr>
                        <a:t>Why Twilio Wasn’t Affected by Today’s AWS Issues, April 2011; </a:t>
                      </a:r>
                      <a:r>
                        <a:rPr lang="en-US" sz="1100" u="none" strike="noStrike" dirty="0">
                          <a:effectLst/>
                          <a:latin typeface="+mj-lt"/>
                          <a:hlinkClick r:id="rId16"/>
                        </a:rPr>
                        <a:t>http://www.twilio.com/engineering/2011/04/22/why-twilio-wasnt-affected-by-todays-aws-issues</a:t>
                      </a:r>
                      <a:r>
                        <a:rPr lang="en-US" sz="1100" u="none" strike="noStrike" dirty="0" smtClean="0">
                          <a:effectLst/>
                          <a:latin typeface="+mj-lt"/>
                          <a:hlinkClick r:id="rId16"/>
                        </a:rPr>
                        <a:t>/</a:t>
                      </a:r>
                      <a:r>
                        <a:rPr lang="en-US" sz="1100" u="none" strike="noStrike" dirty="0" smtClean="0">
                          <a:effectLst/>
                          <a:latin typeface="+mj-lt"/>
                        </a:rPr>
                        <a:t>  </a:t>
                      </a:r>
                      <a:endParaRPr lang="en-US" sz="1100" b="0" i="0" u="none" strike="noStrike" dirty="0">
                        <a:solidFill>
                          <a:srgbClr val="000000"/>
                        </a:solidFill>
                        <a:effectLst/>
                        <a:latin typeface="+mj-lt"/>
                      </a:endParaRPr>
                    </a:p>
                  </a:txBody>
                  <a:tcPr marL="5395" marR="5395" marT="5395" marB="0" anchor="ctr"/>
                </a:tc>
              </a:tr>
            </a:tbl>
          </a:graphicData>
        </a:graphic>
      </p:graphicFrame>
      <p:sp>
        <p:nvSpPr>
          <p:cNvPr id="4" name="Slide Number Placeholder 3"/>
          <p:cNvSpPr>
            <a:spLocks noGrp="1"/>
          </p:cNvSpPr>
          <p:nvPr>
            <p:ph type="sldNum" sz="quarter" idx="12"/>
          </p:nvPr>
        </p:nvSpPr>
        <p:spPr/>
        <p:txBody>
          <a:bodyPr/>
          <a:lstStyle/>
          <a:p>
            <a:fld id="{0E80665F-2521-4C7E-AB43-782584C3C534}" type="slidenum">
              <a:rPr lang="en-US" smtClean="0"/>
              <a:t>92</a:t>
            </a:fld>
            <a:endParaRPr lang="en-US"/>
          </a:p>
        </p:txBody>
      </p:sp>
    </p:spTree>
    <p:extLst>
      <p:ext uri="{BB962C8B-B14F-4D97-AF65-F5344CB8AC3E}">
        <p14:creationId xmlns:p14="http://schemas.microsoft.com/office/powerpoint/2010/main" val="93660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219201"/>
            <a:ext cx="8229600" cy="2253742"/>
          </a:xfrm>
        </p:spPr>
        <p:txBody>
          <a:bodyPr/>
          <a:lstStyle/>
          <a:p>
            <a:pPr marL="0" indent="0" algn="ctr">
              <a:buNone/>
            </a:pPr>
            <a:r>
              <a:rPr lang="en-US" dirty="0" smtClean="0">
                <a:solidFill>
                  <a:prstClr val="black">
                    <a:lumMod val="50000"/>
                    <a:lumOff val="50000"/>
                  </a:prstClr>
                </a:solidFill>
              </a:rPr>
              <a:t>Session BW7</a:t>
            </a:r>
            <a:endParaRPr lang="en-US" sz="3600" dirty="0" smtClean="0"/>
          </a:p>
          <a:p>
            <a:pPr marL="0" indent="0" algn="ctr">
              <a:buNone/>
            </a:pPr>
            <a:r>
              <a:rPr lang="en-US" sz="3600" dirty="0" smtClean="0"/>
              <a:t>Leaping </a:t>
            </a:r>
            <a:r>
              <a:rPr lang="en-US" sz="3600" dirty="0"/>
              <a:t>into “The Cloud”: </a:t>
            </a:r>
            <a:endParaRPr lang="en-US" sz="3600" dirty="0" smtClean="0"/>
          </a:p>
          <a:p>
            <a:pPr marL="0" indent="0" algn="ctr">
              <a:buNone/>
            </a:pPr>
            <a:r>
              <a:rPr lang="en-US" sz="3600" dirty="0" smtClean="0"/>
              <a:t>Rewards</a:t>
            </a:r>
            <a:r>
              <a:rPr lang="en-US" sz="3600" dirty="0"/>
              <a:t>, Risks, and Mitigations </a:t>
            </a:r>
            <a:endParaRPr lang="en-US" sz="3600" dirty="0" smtClean="0"/>
          </a:p>
          <a:p>
            <a:pPr marL="0" indent="0" algn="ctr">
              <a:buNone/>
            </a:pPr>
            <a:r>
              <a:rPr lang="en-US" dirty="0" smtClean="0"/>
              <a:t>Ken </a:t>
            </a:r>
            <a:r>
              <a:rPr lang="en-US" dirty="0"/>
              <a:t>Johnston, </a:t>
            </a:r>
            <a:r>
              <a:rPr lang="en-US" dirty="0" smtClean="0"/>
              <a:t>Seth Eliot</a:t>
            </a:r>
            <a:endParaRPr lang="en-US" dirty="0"/>
          </a:p>
        </p:txBody>
      </p:sp>
      <p:sp>
        <p:nvSpPr>
          <p:cNvPr id="4" name="Slide Number Placeholder 3"/>
          <p:cNvSpPr>
            <a:spLocks noGrp="1"/>
          </p:cNvSpPr>
          <p:nvPr>
            <p:ph type="sldNum" sz="quarter" idx="12"/>
          </p:nvPr>
        </p:nvSpPr>
        <p:spPr/>
        <p:txBody>
          <a:bodyPr/>
          <a:lstStyle/>
          <a:p>
            <a:fld id="{0E80665F-2521-4C7E-AB43-782584C3C534}" type="slidenum">
              <a:rPr lang="en-US" smtClean="0"/>
              <a:t>93</a:t>
            </a:fld>
            <a:endParaRPr lang="en-US"/>
          </a:p>
        </p:txBody>
      </p:sp>
      <p:sp>
        <p:nvSpPr>
          <p:cNvPr id="6" name="Rounded Rectangle 5"/>
          <p:cNvSpPr/>
          <p:nvPr/>
        </p:nvSpPr>
        <p:spPr>
          <a:xfrm>
            <a:off x="1325861" y="4964192"/>
            <a:ext cx="6700938" cy="1055608"/>
          </a:xfrm>
          <a:prstGeom prst="round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400" dirty="0">
                <a:solidFill>
                  <a:schemeClr val="bg1"/>
                </a:solidFill>
                <a:latin typeface="+mj-lt"/>
              </a:rPr>
              <a:t> </a:t>
            </a:r>
            <a:r>
              <a:rPr lang="en-US" sz="2800" dirty="0">
                <a:solidFill>
                  <a:schemeClr val="bg1"/>
                </a:solidFill>
                <a:latin typeface="+mj-lt"/>
              </a:rPr>
              <a:t>Thank you for attending this session.  </a:t>
            </a:r>
            <a:endParaRPr lang="en-US" sz="2800" dirty="0" smtClean="0">
              <a:solidFill>
                <a:schemeClr val="bg1"/>
              </a:solidFill>
              <a:latin typeface="+mj-lt"/>
            </a:endParaRPr>
          </a:p>
          <a:p>
            <a:pPr algn="ctr"/>
            <a:r>
              <a:rPr lang="en-US" sz="2800" dirty="0" smtClean="0">
                <a:solidFill>
                  <a:schemeClr val="bg1"/>
                </a:solidFill>
                <a:latin typeface="+mj-lt"/>
              </a:rPr>
              <a:t>Please</a:t>
            </a:r>
            <a:r>
              <a:rPr lang="en-US" sz="2800" dirty="0">
                <a:solidFill>
                  <a:schemeClr val="bg1"/>
                </a:solidFill>
                <a:latin typeface="+mj-lt"/>
              </a:rPr>
              <a:t> fill out an </a:t>
            </a:r>
            <a:r>
              <a:rPr lang="en-US" sz="2800" dirty="0" smtClean="0">
                <a:solidFill>
                  <a:schemeClr val="bg1"/>
                </a:solidFill>
                <a:latin typeface="+mj-lt"/>
              </a:rPr>
              <a:t>evaluation</a:t>
            </a:r>
            <a:r>
              <a:rPr lang="en-US" sz="2800" dirty="0">
                <a:solidFill>
                  <a:schemeClr val="bg1"/>
                </a:solidFill>
                <a:latin typeface="+mj-lt"/>
              </a:rPr>
              <a:t> form.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0500" y="3429000"/>
            <a:ext cx="1409700"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8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2000" autoRev="1" fill="hold" nodeType="withEffect">
                                  <p:stCondLst>
                                    <p:cond delay="0"/>
                                  </p:stCondLst>
                                  <p:childTnLst>
                                    <p:animClr clrSpc="rgb" dir="cw">
                                      <p:cBhvr override="childStyle">
                                        <p:cTn id="6" dur="2000" fill="hold"/>
                                        <p:tgtEl>
                                          <p:spTgt spid="6">
                                            <p:txEl>
                                              <p:pRg st="0" end="0"/>
                                            </p:txEl>
                                          </p:spTgt>
                                        </p:tgtEl>
                                        <p:attrNameLst>
                                          <p:attrName>style.color</p:attrName>
                                        </p:attrNameLst>
                                      </p:cBhvr>
                                      <p:to>
                                        <a:schemeClr val="tx1"/>
                                      </p:to>
                                    </p:animClr>
                                  </p:childTnLst>
                                </p:cTn>
                              </p:par>
                              <p:par>
                                <p:cTn id="7" presetID="3" presetClass="emph" presetSubtype="2" repeatCount="2000" autoRev="1" fill="hold" nodeType="withEffect">
                                  <p:stCondLst>
                                    <p:cond delay="0"/>
                                  </p:stCondLst>
                                  <p:childTnLst>
                                    <p:animClr clrSpc="rgb" dir="cw">
                                      <p:cBhvr override="childStyle">
                                        <p:cTn id="8" dur="2000" fill="hold"/>
                                        <p:tgtEl>
                                          <p:spTgt spid="6">
                                            <p:txEl>
                                              <p:pRg st="1" end="1"/>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457B272DDACE4BA8DA7CAE2B91F8C6" ma:contentTypeVersion="0" ma:contentTypeDescription="Create a new document." ma:contentTypeScope="" ma:versionID="af6bf39a6f32c555a32315af4dc30e12">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0D4B25-46C5-47F3-9ABC-53951281C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74F56F2-A004-46BE-A54D-F0BB7BF975AF}">
  <ds:schemaRefs>
    <ds:schemaRef ds:uri="http://schemas.microsoft.com/sharepoint/v3/contenttype/forms"/>
  </ds:schemaRefs>
</ds:datastoreItem>
</file>

<file path=customXml/itemProps3.xml><?xml version="1.0" encoding="utf-8"?>
<ds:datastoreItem xmlns:ds="http://schemas.openxmlformats.org/officeDocument/2006/customXml" ds:itemID="{3F50F7DA-D99A-4B5F-B3F4-D3CE2D5ECFD0}">
  <ds:schemaRefs>
    <ds:schemaRef ds:uri="http://schemas.microsoft.com/office/2006/metadata/properties"/>
    <ds:schemaRef ds:uri="http://purl.org/dc/term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13524</TotalTime>
  <Words>5032</Words>
  <Application>Microsoft Office PowerPoint</Application>
  <PresentationFormat>On-screen Show (4:3)</PresentationFormat>
  <Paragraphs>1197</Paragraphs>
  <Slides>93</Slides>
  <Notes>59</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Executive</vt:lpstr>
      <vt:lpstr>Leaping into  “The Cloud”</vt:lpstr>
      <vt:lpstr>About Us</vt:lpstr>
      <vt:lpstr>What Do You Know?</vt:lpstr>
      <vt:lpstr>Introduction</vt:lpstr>
      <vt:lpstr>About Clouds</vt:lpstr>
      <vt:lpstr>Three Ingredients of The Cloud </vt:lpstr>
      <vt:lpstr>The Cloud’s Secret Sauce</vt:lpstr>
      <vt:lpstr>Yes, Like This…</vt:lpstr>
      <vt:lpstr>Three Layers of of Clouds</vt:lpstr>
      <vt:lpstr>Three Layers of of Clouds</vt:lpstr>
      <vt:lpstr>Are Clouds for Real?</vt:lpstr>
      <vt:lpstr>14 Million New Jobs by 2015</vt:lpstr>
      <vt:lpstr>Really? Are Clouds for Real?</vt:lpstr>
      <vt:lpstr>Cloud Rewards</vt:lpstr>
      <vt:lpstr>Promises, Promises…</vt:lpstr>
      <vt:lpstr>Rewards, A 40,000 ft. View</vt:lpstr>
      <vt:lpstr>2. Lower Cost -  The Cloud is your data center</vt:lpstr>
      <vt:lpstr>Lower Cost - The Cloud is your data center (cont)</vt:lpstr>
      <vt:lpstr>Economies of Scale</vt:lpstr>
      <vt:lpstr>3. Disaster Recovery &amp;  4. Fault Tolerance</vt:lpstr>
      <vt:lpstr>5. Ease of management - Automation and APIs</vt:lpstr>
      <vt:lpstr>New Azure Portal</vt:lpstr>
      <vt:lpstr>PowerPoint Presentation</vt:lpstr>
      <vt:lpstr>PowerPoint Presentation</vt:lpstr>
      <vt:lpstr>Manage Azure via REST APIs</vt:lpstr>
      <vt:lpstr>6. Rewards Guaranteed - Cloud SLAs</vt:lpstr>
      <vt:lpstr>SLAs, What are They Good For?</vt:lpstr>
      <vt:lpstr>7. Easy Integration -  Many Services, One Provider</vt:lpstr>
      <vt:lpstr>Getting Into The Cloud</vt:lpstr>
      <vt:lpstr>Plan Your Cloud Migration</vt:lpstr>
      <vt:lpstr>Plan for each Application</vt:lpstr>
      <vt:lpstr>Execute you plan</vt:lpstr>
      <vt:lpstr>Pick the Services you need</vt:lpstr>
      <vt:lpstr>Pick the Right Cloud Provider</vt:lpstr>
      <vt:lpstr>5 Amazing Cloud Case Studies</vt:lpstr>
      <vt:lpstr>PowerPoint Presentation</vt:lpstr>
      <vt:lpstr>PowerPoint Presentation</vt:lpstr>
      <vt:lpstr>PowerPoint Presentation</vt:lpstr>
      <vt:lpstr>PowerPoint Presentation</vt:lpstr>
      <vt:lpstr>Amazon.com Elasticity and Cost Savings</vt:lpstr>
      <vt:lpstr>Website Traffic is Spikey</vt:lpstr>
      <vt:lpstr>Add a Buffer</vt:lpstr>
      <vt:lpstr>Major Waste!</vt:lpstr>
      <vt:lpstr>But it’s Even Worse</vt:lpstr>
      <vt:lpstr>Seasonality Spikes</vt:lpstr>
      <vt:lpstr>Big Waste</vt:lpstr>
      <vt:lpstr>Might as well be Flushing $$</vt:lpstr>
      <vt:lpstr>Let’s Move to the Cloud</vt:lpstr>
      <vt:lpstr>Business Continuity</vt:lpstr>
      <vt:lpstr>A Cautionary Tale</vt:lpstr>
      <vt:lpstr>No Safety Net</vt:lpstr>
      <vt:lpstr>July 2009 Disaster Strikes! An Electrical Fire @ Fisher Plaza</vt:lpstr>
      <vt:lpstr>Bing Travel is now</vt:lpstr>
      <vt:lpstr>Microsoft has Geo-Redundancy</vt:lpstr>
      <vt:lpstr>…Therefore YOU have  Geo-Redundancy </vt:lpstr>
      <vt:lpstr>…Or Do You?</vt:lpstr>
      <vt:lpstr>…Or Do You?</vt:lpstr>
      <vt:lpstr>…Or Do You?</vt:lpstr>
      <vt:lpstr>Don’t Be This Guy</vt:lpstr>
      <vt:lpstr>How Did SmugMug Do It?</vt:lpstr>
      <vt:lpstr>How Do You Do It?</vt:lpstr>
      <vt:lpstr>Fault Tolerance ..or What Do You Need to Worry About When Running Your Own Data Center</vt:lpstr>
      <vt:lpstr>First Year -New Data Center</vt:lpstr>
      <vt:lpstr>How Does The  Cloud Help?</vt:lpstr>
      <vt:lpstr>…Embrace Failure</vt:lpstr>
      <vt:lpstr>Embrace Failure</vt:lpstr>
      <vt:lpstr>Destructive Testing</vt:lpstr>
      <vt:lpstr>PowerPoint Presentation</vt:lpstr>
      <vt:lpstr>Security</vt:lpstr>
      <vt:lpstr>Amazon AMIs</vt:lpstr>
      <vt:lpstr>AMI Key Vulnerability</vt:lpstr>
      <vt:lpstr>Abundant Security Problems?</vt:lpstr>
      <vt:lpstr>Amazon AMI Mitigation</vt:lpstr>
      <vt:lpstr>Testing in The Cloud</vt:lpstr>
      <vt:lpstr>Facebook is a Cloud Platform</vt:lpstr>
      <vt:lpstr>What are the Risks?</vt:lpstr>
      <vt:lpstr>Facebook Imaginary Friends</vt:lpstr>
      <vt:lpstr>Facebook Imaginary Friends</vt:lpstr>
      <vt:lpstr>Control 1 Million Users</vt:lpstr>
      <vt:lpstr>Control 1 Million Users</vt:lpstr>
      <vt:lpstr>Virtual Sandbox</vt:lpstr>
      <vt:lpstr>Netflix “Canary” Deployment </vt:lpstr>
      <vt:lpstr>Test Oriented  Architecture</vt:lpstr>
      <vt:lpstr>Ken’s Services Theorem</vt:lpstr>
      <vt:lpstr>Code Churn Example 1</vt:lpstr>
      <vt:lpstr>Code Churn Example 2 (CD)</vt:lpstr>
      <vt:lpstr>Practical TOA</vt:lpstr>
      <vt:lpstr>Practical TOA</vt:lpstr>
      <vt:lpstr>Practical TOA</vt:lpstr>
      <vt:lpstr>Summary</vt:lpstr>
      <vt:lpstr>References</vt:lpstr>
      <vt:lpstr>References</vt:lpstr>
      <vt:lpstr>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Leaping into “The Cloud”</dc:title>
  <dc:creator>Seth Eliot</dc:creator>
  <cp:lastModifiedBy>Seth Eliot</cp:lastModifiedBy>
  <cp:revision>417</cp:revision>
  <dcterms:created xsi:type="dcterms:W3CDTF">2011-08-22T22:33:18Z</dcterms:created>
  <dcterms:modified xsi:type="dcterms:W3CDTF">2012-06-13T23:52:28Z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0x0101004B457B272DDACE4BA8DA7CAE2B91F8C6</vt:lpwstr>
  </property>
  <property fmtid="{D5CDD505-2E9C-101B-9397-08002B2CF9AE}" pid="3" name="_MarkAsFinal">
    <vt:bool>true</vt:bool>
  </property>
</Properties>
</file>