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notesSlides/notesSlide8.xml" ContentType="application/vnd.openxmlformats-officedocument.presentationml.notesSlide+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notesSlides/notesSlide10.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4.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15.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52.xml" ContentType="application/vnd.openxmlformats-officedocument.presentationml.tags+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5.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26.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74.xml" ContentType="application/vnd.openxmlformats-officedocument.presentationml.tags+xml"/>
  <Override PartName="/ppt/tags/tag75.xml" ContentType="application/vnd.openxmlformats-officedocument.presentationml.tags+xml"/>
  <Override PartName="/ppt/notesSlides/notesSlide34.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35.xml" ContentType="application/vnd.openxmlformats-officedocument.presentationml.notesSlide+xml"/>
  <Override PartName="/ppt/tags/tag78.xml" ContentType="application/vnd.openxmlformats-officedocument.presentationml.tags+xml"/>
  <Override PartName="/ppt/notesSlides/notesSlide36.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37.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42.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43.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46.xml" ContentType="application/vnd.openxmlformats-officedocument.presentationml.notesSlide+xml"/>
  <Override PartName="/ppt/tags/tag106.xml" ContentType="application/vnd.openxmlformats-officedocument.presentationml.tags+xml"/>
  <Override PartName="/ppt/notesSlides/notesSlide47.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48.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648" r:id="rId5"/>
    <p:sldMasterId id="2147483699" r:id="rId6"/>
    <p:sldMasterId id="2147483720" r:id="rId7"/>
    <p:sldMasterId id="2147483728" r:id="rId8"/>
  </p:sldMasterIdLst>
  <p:notesMasterIdLst>
    <p:notesMasterId r:id="rId69"/>
  </p:notesMasterIdLst>
  <p:sldIdLst>
    <p:sldId id="267" r:id="rId9"/>
    <p:sldId id="276" r:id="rId10"/>
    <p:sldId id="282" r:id="rId11"/>
    <p:sldId id="368" r:id="rId12"/>
    <p:sldId id="285" r:id="rId13"/>
    <p:sldId id="290" r:id="rId14"/>
    <p:sldId id="291" r:id="rId15"/>
    <p:sldId id="293" r:id="rId16"/>
    <p:sldId id="294" r:id="rId17"/>
    <p:sldId id="301" r:id="rId18"/>
    <p:sldId id="308" r:id="rId19"/>
    <p:sldId id="302" r:id="rId20"/>
    <p:sldId id="296" r:id="rId21"/>
    <p:sldId id="298" r:id="rId22"/>
    <p:sldId id="305" r:id="rId23"/>
    <p:sldId id="299" r:id="rId24"/>
    <p:sldId id="307" r:id="rId25"/>
    <p:sldId id="309" r:id="rId26"/>
    <p:sldId id="312" r:id="rId27"/>
    <p:sldId id="311" r:id="rId28"/>
    <p:sldId id="310" r:id="rId29"/>
    <p:sldId id="313" r:id="rId30"/>
    <p:sldId id="317" r:id="rId31"/>
    <p:sldId id="318" r:id="rId32"/>
    <p:sldId id="319" r:id="rId33"/>
    <p:sldId id="320" r:id="rId34"/>
    <p:sldId id="322" r:id="rId35"/>
    <p:sldId id="314" r:id="rId36"/>
    <p:sldId id="323" r:id="rId37"/>
    <p:sldId id="361" r:id="rId38"/>
    <p:sldId id="362" r:id="rId39"/>
    <p:sldId id="327" r:id="rId40"/>
    <p:sldId id="331" r:id="rId41"/>
    <p:sldId id="332" r:id="rId42"/>
    <p:sldId id="333" r:id="rId43"/>
    <p:sldId id="360" r:id="rId44"/>
    <p:sldId id="341" r:id="rId45"/>
    <p:sldId id="325" r:id="rId46"/>
    <p:sldId id="339" r:id="rId47"/>
    <p:sldId id="340" r:id="rId48"/>
    <p:sldId id="337" r:id="rId49"/>
    <p:sldId id="336" r:id="rId50"/>
    <p:sldId id="342" r:id="rId51"/>
    <p:sldId id="343" r:id="rId52"/>
    <p:sldId id="344" r:id="rId53"/>
    <p:sldId id="345" r:id="rId54"/>
    <p:sldId id="335" r:id="rId55"/>
    <p:sldId id="347" r:id="rId56"/>
    <p:sldId id="349" r:id="rId57"/>
    <p:sldId id="351" r:id="rId58"/>
    <p:sldId id="352" r:id="rId59"/>
    <p:sldId id="371" r:id="rId60"/>
    <p:sldId id="359" r:id="rId61"/>
    <p:sldId id="363" r:id="rId62"/>
    <p:sldId id="365" r:id="rId63"/>
    <p:sldId id="348" r:id="rId64"/>
    <p:sldId id="367" r:id="rId65"/>
    <p:sldId id="287" r:id="rId66"/>
    <p:sldId id="369" r:id="rId67"/>
    <p:sldId id="284" r:id="rId68"/>
  </p:sldIdLst>
  <p:sldSz cx="12192000" cy="6858000"/>
  <p:notesSz cx="7010400" cy="92964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3D38E7EC-DD6A-4766-AAC6-8D3CA254D77C}">
          <p14:sldIdLst>
            <p14:sldId id="267"/>
            <p14:sldId id="276"/>
            <p14:sldId id="282"/>
            <p14:sldId id="368"/>
            <p14:sldId id="285"/>
          </p14:sldIdLst>
        </p14:section>
        <p14:section name="Data-Driven Quality" id="{71AB3384-634C-47D9-905B-44BCBC08DAF1}">
          <p14:sldIdLst>
            <p14:sldId id="290"/>
            <p14:sldId id="291"/>
            <p14:sldId id="293"/>
            <p14:sldId id="294"/>
          </p14:sldIdLst>
        </p14:section>
        <p14:section name="Determine your questions" id="{68C66F42-FF33-443C-A08E-07251F356B12}">
          <p14:sldIdLst>
            <p14:sldId id="301"/>
            <p14:sldId id="308"/>
            <p14:sldId id="302"/>
            <p14:sldId id="296"/>
            <p14:sldId id="298"/>
            <p14:sldId id="305"/>
            <p14:sldId id="299"/>
            <p14:sldId id="307"/>
            <p14:sldId id="309"/>
            <p14:sldId id="312"/>
          </p14:sldIdLst>
        </p14:section>
        <p14:section name="Production-quality data" id="{74CAFEF7-6758-4D9D-929B-D32BE8562125}">
          <p14:sldIdLst>
            <p14:sldId id="311"/>
            <p14:sldId id="310"/>
            <p14:sldId id="313"/>
            <p14:sldId id="317"/>
            <p14:sldId id="318"/>
            <p14:sldId id="319"/>
            <p14:sldId id="320"/>
            <p14:sldId id="322"/>
            <p14:sldId id="314"/>
          </p14:sldIdLst>
        </p14:section>
        <p14:section name="Select your data sources" id="{C7C4CBC0-BADB-4FDE-A6AE-A222F031EBEE}">
          <p14:sldIdLst>
            <p14:sldId id="323"/>
            <p14:sldId id="361"/>
            <p14:sldId id="362"/>
            <p14:sldId id="327"/>
            <p14:sldId id="331"/>
            <p14:sldId id="332"/>
            <p14:sldId id="333"/>
            <p14:sldId id="360"/>
            <p14:sldId id="341"/>
            <p14:sldId id="325"/>
            <p14:sldId id="339"/>
            <p14:sldId id="340"/>
            <p14:sldId id="337"/>
          </p14:sldIdLst>
        </p14:section>
        <p14:section name="processing tools" id="{3F3C9759-A8F1-468A-9E3C-0CC565199AFD}">
          <p14:sldIdLst>
            <p14:sldId id="336"/>
            <p14:sldId id="342"/>
            <p14:sldId id="343"/>
            <p14:sldId id="344"/>
            <p14:sldId id="345"/>
            <p14:sldId id="335"/>
            <p14:sldId id="347"/>
          </p14:sldIdLst>
        </p14:section>
        <p14:section name="Get answers" id="{7D10D728-2E65-442B-A329-CDF6FCF0DA4E}">
          <p14:sldIdLst>
            <p14:sldId id="349"/>
            <p14:sldId id="351"/>
            <p14:sldId id="352"/>
            <p14:sldId id="371"/>
            <p14:sldId id="359"/>
            <p14:sldId id="363"/>
            <p14:sldId id="365"/>
            <p14:sldId id="348"/>
          </p14:sldIdLst>
        </p14:section>
        <p14:section name="Challenges for different products" id="{D19B1C36-29C1-433D-877D-9805F634D80B}">
          <p14:sldIdLst>
            <p14:sldId id="367"/>
          </p14:sldIdLst>
        </p14:section>
        <p14:section name="Outro" id="{A3E06B4B-346A-4406-84E6-5D64A1CCDC13}">
          <p14:sldIdLst>
            <p14:sldId id="287"/>
            <p14:sldId id="369"/>
            <p14:sldId id="284"/>
          </p14:sldIdLst>
        </p14:section>
      </p14:sectionLst>
    </p:ext>
    <p:ext uri="{EFAFB233-063F-42B5-8137-9DF3F51BA10A}">
      <p15:sldGuideLst xmlns:p15="http://schemas.microsoft.com/office/powerpoint/2012/main">
        <p15:guide id="1" orient="horz" pos="2160" userDrawn="1">
          <p15:clr>
            <a:srgbClr val="A4A3A4"/>
          </p15:clr>
        </p15:guide>
        <p15:guide id="2" orient="horz" pos="192" userDrawn="1">
          <p15:clr>
            <a:srgbClr val="A4A3A4"/>
          </p15:clr>
        </p15:guide>
        <p15:guide id="3" orient="horz" pos="903" userDrawn="1">
          <p15:clr>
            <a:srgbClr val="A4A3A4"/>
          </p15:clr>
        </p15:guide>
        <p15:guide id="4" orient="horz" pos="999" userDrawn="1">
          <p15:clr>
            <a:srgbClr val="A4A3A4"/>
          </p15:clr>
        </p15:guide>
        <p15:guide id="5" orient="horz" pos="3888" userDrawn="1">
          <p15:clr>
            <a:srgbClr val="A4A3A4"/>
          </p15:clr>
        </p15:guide>
        <p15:guide id="6" pos="3840" userDrawn="1">
          <p15:clr>
            <a:srgbClr val="A4A3A4"/>
          </p15:clr>
        </p15:guide>
        <p15:guide id="7" pos="384" userDrawn="1">
          <p15:clr>
            <a:srgbClr val="A4A3A4"/>
          </p15:clr>
        </p15:guide>
        <p15:guide id="8" pos="960" userDrawn="1">
          <p15:clr>
            <a:srgbClr val="A4A3A4"/>
          </p15:clr>
        </p15:guide>
        <p15:guide id="9" pos="72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21A61"/>
    <a:srgbClr val="00188F"/>
    <a:srgbClr val="1E7145"/>
    <a:srgbClr val="080808"/>
    <a:srgbClr val="1A1A1A"/>
    <a:srgbClr val="EB3B00"/>
    <a:srgbClr val="DD0506"/>
    <a:srgbClr val="0292BD"/>
    <a:srgbClr val="EB3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9" autoAdjust="0"/>
    <p:restoredTop sz="76179" autoAdjust="0"/>
  </p:normalViewPr>
  <p:slideViewPr>
    <p:cSldViewPr>
      <p:cViewPr varScale="1">
        <p:scale>
          <a:sx n="64" d="100"/>
          <a:sy n="64" d="100"/>
        </p:scale>
        <p:origin x="1166" y="72"/>
      </p:cViewPr>
      <p:guideLst>
        <p:guide orient="horz" pos="2160"/>
        <p:guide orient="horz" pos="192"/>
        <p:guide orient="horz" pos="903"/>
        <p:guide orient="horz" pos="999"/>
        <p:guide orient="horz" pos="3888"/>
        <p:guide pos="3840"/>
        <p:guide pos="384"/>
        <p:guide pos="960"/>
        <p:guide pos="7296"/>
      </p:guideLst>
    </p:cSldViewPr>
  </p:slideViewPr>
  <p:notesTextViewPr>
    <p:cViewPr>
      <p:scale>
        <a:sx n="1" d="1"/>
        <a:sy n="1" d="1"/>
      </p:scale>
      <p:origin x="0" y="0"/>
    </p:cViewPr>
  </p:notesTextViewPr>
  <p:sorterViewPr>
    <p:cViewPr>
      <p:scale>
        <a:sx n="67" d="100"/>
        <a:sy n="67" d="100"/>
      </p:scale>
      <p:origin x="0" y="-1380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 Type="http://schemas.openxmlformats.org/officeDocument/2006/relationships/slideMaster" Target="slideMasters/slideMaster4.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E10170-8478-4415-8112-26F4D79020A4}" type="doc">
      <dgm:prSet loTypeId="urn:microsoft.com/office/officeart/2005/8/layout/process1" loCatId="process" qsTypeId="urn:microsoft.com/office/officeart/2005/8/quickstyle/simple1" qsCatId="simple" csTypeId="urn:microsoft.com/office/officeart/2005/8/colors/accent1_2" csCatId="accent1" phldr="1"/>
      <dgm:spPr/>
    </dgm:pt>
    <dgm:pt modelId="{47031AE0-771E-4A43-8A50-B8807A968F02}">
      <dgm:prSet phldrT="[Text]" custT="1"/>
      <dgm:spPr>
        <a:xfrm>
          <a:off x="1721606" y="162235"/>
          <a:ext cx="1227404" cy="1047129"/>
        </a:xfrm>
        <a:prstGeom prst="rect">
          <a:avLst/>
        </a:prstGeom>
        <a:solidFill>
          <a:srgbClr val="0072C6">
            <a:hueOff val="0"/>
            <a:satOff val="0"/>
            <a:lumOff val="0"/>
            <a:alphaOff val="0"/>
          </a:srgbClr>
        </a:solidFill>
        <a:ln w="10795" cap="flat" cmpd="sng" algn="ctr">
          <a:solidFill>
            <a:srgbClr val="FFFFFF">
              <a:hueOff val="0"/>
              <a:satOff val="0"/>
              <a:lumOff val="0"/>
              <a:alphaOff val="0"/>
            </a:srgbClr>
          </a:solidFill>
          <a:prstDash val="solid"/>
        </a:ln>
        <a:effectLst/>
      </dgm:spPr>
      <dgm:t>
        <a:bodyPr/>
        <a:lstStyle/>
        <a:p>
          <a:r>
            <a:rPr lang="en-US" sz="1600" dirty="0" smtClean="0">
              <a:solidFill>
                <a:srgbClr val="FFFFFF"/>
              </a:solidFill>
              <a:latin typeface="Segoe UI" panose="020B0502040204020203" pitchFamily="34" charset="0"/>
              <a:ea typeface="+mn-ea"/>
              <a:cs typeface="Segoe UI" panose="020B0502040204020203" pitchFamily="34" charset="0"/>
            </a:rPr>
            <a:t>Stage 1: Partial or whole  product team</a:t>
          </a:r>
          <a:endParaRPr lang="en-US" sz="1600" dirty="0">
            <a:solidFill>
              <a:srgbClr val="FFFFFF"/>
            </a:solidFill>
            <a:latin typeface="Segoe UI" panose="020B0502040204020203" pitchFamily="34" charset="0"/>
            <a:ea typeface="+mn-ea"/>
            <a:cs typeface="Segoe UI" panose="020B0502040204020203" pitchFamily="34" charset="0"/>
          </a:endParaRPr>
        </a:p>
      </dgm:t>
    </dgm:pt>
    <dgm:pt modelId="{7F6011DD-5155-405A-A6CF-6082926BB8D0}" type="parTrans" cxnId="{6782BE64-5B6C-4093-A3DD-BA4A73C8132B}">
      <dgm:prSet/>
      <dgm:spPr/>
      <dgm:t>
        <a:bodyPr/>
        <a:lstStyle/>
        <a:p>
          <a:endParaRPr lang="en-US" sz="1600">
            <a:latin typeface="Segoe UI" panose="020B0502040204020203" pitchFamily="34" charset="0"/>
            <a:cs typeface="Segoe UI" panose="020B0502040204020203" pitchFamily="34" charset="0"/>
          </a:endParaRPr>
        </a:p>
      </dgm:t>
    </dgm:pt>
    <dgm:pt modelId="{64729D27-DA93-49AB-91E4-5B9CA47E2F3B}" type="sibTrans" cxnId="{6782BE64-5B6C-4093-A3DD-BA4A73C8132B}">
      <dgm:prSet custT="1"/>
      <dgm:spPr>
        <a:xfrm>
          <a:off x="3071751" y="533601"/>
          <a:ext cx="260209" cy="304396"/>
        </a:xfrm>
        <a:prstGeom prst="rightArrow">
          <a:avLst>
            <a:gd name="adj1" fmla="val 60000"/>
            <a:gd name="adj2" fmla="val 50000"/>
          </a:avLst>
        </a:prstGeom>
        <a:solidFill>
          <a:srgbClr val="0072C6">
            <a:tint val="60000"/>
            <a:hueOff val="0"/>
            <a:satOff val="0"/>
            <a:lumOff val="0"/>
            <a:alphaOff val="0"/>
          </a:srgbClr>
        </a:solidFill>
        <a:ln>
          <a:noFill/>
        </a:ln>
        <a:effectLst/>
      </dgm:spPr>
      <dgm:t>
        <a:bodyPr/>
        <a:lstStyle/>
        <a:p>
          <a:endParaRPr lang="en-US" sz="1600">
            <a:solidFill>
              <a:srgbClr val="FFFFFF"/>
            </a:solidFill>
            <a:latin typeface="Segoe UI" panose="020B0502040204020203" pitchFamily="34" charset="0"/>
            <a:ea typeface="+mn-ea"/>
            <a:cs typeface="Segoe UI" panose="020B0502040204020203" pitchFamily="34" charset="0"/>
          </a:endParaRPr>
        </a:p>
      </dgm:t>
    </dgm:pt>
    <dgm:pt modelId="{9F20B590-6720-4394-9530-4105C5ACDFAF}">
      <dgm:prSet phldrT="[Text]" custT="1"/>
      <dgm:spPr>
        <a:xfrm>
          <a:off x="5158337" y="162235"/>
          <a:ext cx="1227404" cy="1047129"/>
        </a:xfrm>
        <a:prstGeom prst="rect">
          <a:avLst/>
        </a:prstGeom>
        <a:solidFill>
          <a:srgbClr val="0072C6">
            <a:hueOff val="0"/>
            <a:satOff val="0"/>
            <a:lumOff val="0"/>
            <a:alphaOff val="0"/>
          </a:srgbClr>
        </a:solidFill>
        <a:ln w="10795" cap="flat" cmpd="sng" algn="ctr">
          <a:solidFill>
            <a:srgbClr val="FFFFFF">
              <a:hueOff val="0"/>
              <a:satOff val="0"/>
              <a:lumOff val="0"/>
              <a:alphaOff val="0"/>
            </a:srgbClr>
          </a:solidFill>
          <a:prstDash val="solid"/>
        </a:ln>
        <a:effectLst/>
      </dgm:spPr>
      <dgm:t>
        <a:bodyPr/>
        <a:lstStyle/>
        <a:p>
          <a:r>
            <a:rPr lang="en-US" sz="1600" dirty="0" smtClean="0">
              <a:solidFill>
                <a:srgbClr val="FFFFFF"/>
              </a:solidFill>
              <a:latin typeface="Segoe UI" panose="020B0502040204020203" pitchFamily="34" charset="0"/>
              <a:ea typeface="+mn-ea"/>
              <a:cs typeface="Segoe UI" panose="020B0502040204020203" pitchFamily="34" charset="0"/>
            </a:rPr>
            <a:t>Stage 2: </a:t>
          </a:r>
          <a:r>
            <a:rPr lang="en-US" sz="1600" dirty="0" err="1" smtClean="0">
              <a:solidFill>
                <a:srgbClr val="FFFFFF"/>
              </a:solidFill>
              <a:latin typeface="Segoe UI" panose="020B0502040204020203" pitchFamily="34" charset="0"/>
              <a:ea typeface="+mn-ea"/>
              <a:cs typeface="Segoe UI" panose="020B0502040204020203" pitchFamily="34" charset="0"/>
            </a:rPr>
            <a:t>Dogfood</a:t>
          </a:r>
          <a:endParaRPr lang="en-US" sz="1600" dirty="0">
            <a:solidFill>
              <a:srgbClr val="FFFFFF"/>
            </a:solidFill>
            <a:latin typeface="Segoe UI" panose="020B0502040204020203" pitchFamily="34" charset="0"/>
            <a:ea typeface="+mn-ea"/>
            <a:cs typeface="Segoe UI" panose="020B0502040204020203" pitchFamily="34" charset="0"/>
          </a:endParaRPr>
        </a:p>
      </dgm:t>
    </dgm:pt>
    <dgm:pt modelId="{3A4ABB56-5BA8-43B2-A594-867CD325F9EB}" type="parTrans" cxnId="{248C2044-5F46-4D01-BA2F-C47D068A5A10}">
      <dgm:prSet/>
      <dgm:spPr/>
      <dgm:t>
        <a:bodyPr/>
        <a:lstStyle/>
        <a:p>
          <a:endParaRPr lang="en-US" sz="1600">
            <a:latin typeface="Segoe UI" panose="020B0502040204020203" pitchFamily="34" charset="0"/>
            <a:cs typeface="Segoe UI" panose="020B0502040204020203" pitchFamily="34" charset="0"/>
          </a:endParaRPr>
        </a:p>
      </dgm:t>
    </dgm:pt>
    <dgm:pt modelId="{A82BFB3D-FACD-4D1D-9797-77F2158B29B0}" type="sibTrans" cxnId="{248C2044-5F46-4D01-BA2F-C47D068A5A10}">
      <dgm:prSet custT="1"/>
      <dgm:spPr>
        <a:xfrm>
          <a:off x="6508482" y="533601"/>
          <a:ext cx="260209" cy="304396"/>
        </a:xfrm>
        <a:prstGeom prst="rightArrow">
          <a:avLst>
            <a:gd name="adj1" fmla="val 60000"/>
            <a:gd name="adj2" fmla="val 50000"/>
          </a:avLst>
        </a:prstGeom>
        <a:solidFill>
          <a:srgbClr val="0072C6">
            <a:tint val="60000"/>
            <a:hueOff val="0"/>
            <a:satOff val="0"/>
            <a:lumOff val="0"/>
            <a:alphaOff val="0"/>
          </a:srgbClr>
        </a:solidFill>
        <a:ln>
          <a:noFill/>
        </a:ln>
        <a:effectLst/>
      </dgm:spPr>
      <dgm:t>
        <a:bodyPr/>
        <a:lstStyle/>
        <a:p>
          <a:endParaRPr lang="en-US" sz="1600">
            <a:solidFill>
              <a:srgbClr val="FFFFFF"/>
            </a:solidFill>
            <a:latin typeface="Segoe UI" panose="020B0502040204020203" pitchFamily="34" charset="0"/>
            <a:ea typeface="+mn-ea"/>
            <a:cs typeface="Segoe UI" panose="020B0502040204020203" pitchFamily="34" charset="0"/>
          </a:endParaRPr>
        </a:p>
      </dgm:t>
    </dgm:pt>
    <dgm:pt modelId="{2D0672BD-8F10-41F4-B3BD-8C15CF3925FF}">
      <dgm:prSet phldrT="[Text]" custT="1"/>
      <dgm:spPr>
        <a:xfrm>
          <a:off x="8595069" y="162235"/>
          <a:ext cx="1227404" cy="1047129"/>
        </a:xfrm>
        <a:prstGeom prst="rect">
          <a:avLst/>
        </a:prstGeom>
        <a:solidFill>
          <a:srgbClr val="0072C6">
            <a:hueOff val="0"/>
            <a:satOff val="0"/>
            <a:lumOff val="0"/>
            <a:alphaOff val="0"/>
          </a:srgbClr>
        </a:solidFill>
        <a:ln w="10795" cap="flat" cmpd="sng" algn="ctr">
          <a:solidFill>
            <a:srgbClr val="FFFFFF">
              <a:hueOff val="0"/>
              <a:satOff val="0"/>
              <a:lumOff val="0"/>
              <a:alphaOff val="0"/>
            </a:srgbClr>
          </a:solidFill>
          <a:prstDash val="solid"/>
        </a:ln>
        <a:effectLst/>
      </dgm:spPr>
      <dgm:t>
        <a:bodyPr/>
        <a:lstStyle/>
        <a:p>
          <a:r>
            <a:rPr lang="en-US" sz="1600" dirty="0" smtClean="0">
              <a:solidFill>
                <a:srgbClr val="FFFFFF"/>
              </a:solidFill>
              <a:latin typeface="Segoe UI" panose="020B0502040204020203" pitchFamily="34" charset="0"/>
              <a:ea typeface="+mn-ea"/>
              <a:cs typeface="Segoe UI" panose="020B0502040204020203" pitchFamily="34" charset="0"/>
            </a:rPr>
            <a:t>Stage 3: </a:t>
          </a:r>
          <a:r>
            <a:rPr lang="en-US" sz="1600" dirty="0" smtClean="0">
              <a:latin typeface="Segoe UI" panose="020B0502040204020203" pitchFamily="34" charset="0"/>
              <a:cs typeface="Segoe UI" panose="020B0502040204020203" pitchFamily="34" charset="0"/>
            </a:rPr>
            <a:t>Technology Adoption Programs (TAP)</a:t>
          </a:r>
          <a:endParaRPr lang="en-US" sz="1600" dirty="0">
            <a:solidFill>
              <a:srgbClr val="FFFFFF"/>
            </a:solidFill>
            <a:latin typeface="Segoe UI" panose="020B0502040204020203" pitchFamily="34" charset="0"/>
            <a:ea typeface="+mn-ea"/>
            <a:cs typeface="Segoe UI" panose="020B0502040204020203" pitchFamily="34" charset="0"/>
          </a:endParaRPr>
        </a:p>
      </dgm:t>
    </dgm:pt>
    <dgm:pt modelId="{1ECF194F-1791-450A-AC83-7DD03CCAA985}" type="parTrans" cxnId="{F200F604-2BA7-41F5-A6BD-2EF356A89800}">
      <dgm:prSet/>
      <dgm:spPr/>
      <dgm:t>
        <a:bodyPr/>
        <a:lstStyle/>
        <a:p>
          <a:endParaRPr lang="en-US" sz="1600">
            <a:latin typeface="Segoe UI" panose="020B0502040204020203" pitchFamily="34" charset="0"/>
            <a:cs typeface="Segoe UI" panose="020B0502040204020203" pitchFamily="34" charset="0"/>
          </a:endParaRPr>
        </a:p>
      </dgm:t>
    </dgm:pt>
    <dgm:pt modelId="{21007C44-F0A8-4166-9B08-7309B53D10D7}" type="sibTrans" cxnId="{F200F604-2BA7-41F5-A6BD-2EF356A89800}">
      <dgm:prSet custT="1"/>
      <dgm:spPr>
        <a:xfrm>
          <a:off x="9945213" y="533601"/>
          <a:ext cx="260209" cy="304396"/>
        </a:xfrm>
        <a:prstGeom prst="rightArrow">
          <a:avLst>
            <a:gd name="adj1" fmla="val 60000"/>
            <a:gd name="adj2" fmla="val 50000"/>
          </a:avLst>
        </a:prstGeom>
        <a:solidFill>
          <a:srgbClr val="0072C6">
            <a:tint val="60000"/>
            <a:hueOff val="0"/>
            <a:satOff val="0"/>
            <a:lumOff val="0"/>
            <a:alphaOff val="0"/>
          </a:srgbClr>
        </a:solidFill>
        <a:ln>
          <a:noFill/>
        </a:ln>
        <a:effectLst/>
      </dgm:spPr>
      <dgm:t>
        <a:bodyPr/>
        <a:lstStyle/>
        <a:p>
          <a:endParaRPr lang="en-US" sz="1600">
            <a:solidFill>
              <a:srgbClr val="FFFFFF"/>
            </a:solidFill>
            <a:latin typeface="Segoe UI" panose="020B0502040204020203" pitchFamily="34" charset="0"/>
            <a:ea typeface="+mn-ea"/>
            <a:cs typeface="Segoe UI" panose="020B0502040204020203" pitchFamily="34" charset="0"/>
          </a:endParaRPr>
        </a:p>
      </dgm:t>
    </dgm:pt>
    <dgm:pt modelId="{458E7C98-3AF4-4E73-8793-026B68B0329D}">
      <dgm:prSet phldrT="[Text]" custT="1"/>
      <dgm:spPr>
        <a:xfrm>
          <a:off x="10313434" y="162235"/>
          <a:ext cx="1227404" cy="1047129"/>
        </a:xfrm>
        <a:prstGeom prst="rect">
          <a:avLst/>
        </a:prstGeom>
        <a:solidFill>
          <a:srgbClr val="0072C6">
            <a:hueOff val="0"/>
            <a:satOff val="0"/>
            <a:lumOff val="0"/>
            <a:alphaOff val="0"/>
          </a:srgbClr>
        </a:solidFill>
        <a:ln w="10795" cap="flat" cmpd="sng" algn="ctr">
          <a:solidFill>
            <a:srgbClr val="FFFFFF">
              <a:hueOff val="0"/>
              <a:satOff val="0"/>
              <a:lumOff val="0"/>
              <a:alphaOff val="0"/>
            </a:srgbClr>
          </a:solidFill>
          <a:prstDash val="solid"/>
        </a:ln>
        <a:effectLst/>
      </dgm:spPr>
      <dgm:t>
        <a:bodyPr/>
        <a:lstStyle/>
        <a:p>
          <a:r>
            <a:rPr lang="en-US" sz="1600" dirty="0" smtClean="0">
              <a:solidFill>
                <a:srgbClr val="FFFFFF"/>
              </a:solidFill>
              <a:latin typeface="Segoe UI" panose="020B0502040204020203" pitchFamily="34" charset="0"/>
              <a:ea typeface="+mn-ea"/>
              <a:cs typeface="Segoe UI" panose="020B0502040204020203" pitchFamily="34" charset="0"/>
            </a:rPr>
            <a:t>Stage 5: All Customers </a:t>
          </a:r>
          <a:endParaRPr lang="en-US" sz="1600" dirty="0">
            <a:solidFill>
              <a:srgbClr val="FFFFFF"/>
            </a:solidFill>
            <a:latin typeface="Segoe UI" panose="020B0502040204020203" pitchFamily="34" charset="0"/>
            <a:ea typeface="+mn-ea"/>
            <a:cs typeface="Segoe UI" panose="020B0502040204020203" pitchFamily="34" charset="0"/>
          </a:endParaRPr>
        </a:p>
      </dgm:t>
    </dgm:pt>
    <dgm:pt modelId="{F3910B45-7E04-4D3F-8FA4-01565BA96F8B}" type="parTrans" cxnId="{737B428E-F9B5-4F84-820D-CB836B392FE1}">
      <dgm:prSet/>
      <dgm:spPr/>
      <dgm:t>
        <a:bodyPr/>
        <a:lstStyle/>
        <a:p>
          <a:endParaRPr lang="en-US" sz="1600">
            <a:latin typeface="Segoe UI" panose="020B0502040204020203" pitchFamily="34" charset="0"/>
            <a:cs typeface="Segoe UI" panose="020B0502040204020203" pitchFamily="34" charset="0"/>
          </a:endParaRPr>
        </a:p>
      </dgm:t>
    </dgm:pt>
    <dgm:pt modelId="{ADE67F42-D9F8-4536-BB44-85C39621838F}" type="sibTrans" cxnId="{737B428E-F9B5-4F84-820D-CB836B392FE1}">
      <dgm:prSet/>
      <dgm:spPr/>
      <dgm:t>
        <a:bodyPr/>
        <a:lstStyle/>
        <a:p>
          <a:endParaRPr lang="en-US" sz="1600">
            <a:latin typeface="Segoe UI" panose="020B0502040204020203" pitchFamily="34" charset="0"/>
            <a:cs typeface="Segoe UI" panose="020B0502040204020203" pitchFamily="34" charset="0"/>
          </a:endParaRPr>
        </a:p>
      </dgm:t>
    </dgm:pt>
    <dgm:pt modelId="{709A8E66-0380-4A3A-9A3E-9F6235F253D5}">
      <dgm:prSet phldrT="[Text]" custT="1"/>
      <dgm:spPr>
        <a:xfrm>
          <a:off x="8595069" y="162235"/>
          <a:ext cx="1227404" cy="1047129"/>
        </a:xfrm>
        <a:solidFill>
          <a:srgbClr val="0072C6">
            <a:hueOff val="0"/>
            <a:satOff val="0"/>
            <a:lumOff val="0"/>
            <a:alphaOff val="0"/>
          </a:srgbClr>
        </a:solidFill>
        <a:ln w="10795" cap="flat" cmpd="sng" algn="ctr">
          <a:solidFill>
            <a:srgbClr val="FFFFFF">
              <a:hueOff val="0"/>
              <a:satOff val="0"/>
              <a:lumOff val="0"/>
              <a:alphaOff val="0"/>
            </a:srgbClr>
          </a:solidFill>
          <a:prstDash val="solid"/>
        </a:ln>
        <a:effectLst/>
      </dgm:spPr>
      <dgm:t>
        <a:bodyPr/>
        <a:lstStyle/>
        <a:p>
          <a:r>
            <a:rPr lang="en-US" sz="1600" dirty="0" smtClean="0">
              <a:solidFill>
                <a:srgbClr val="FFFFFF"/>
              </a:solidFill>
              <a:latin typeface="Segoe UI" panose="020B0502040204020203" pitchFamily="34" charset="0"/>
              <a:ea typeface="+mn-ea"/>
              <a:cs typeface="Segoe UI" panose="020B0502040204020203" pitchFamily="34" charset="0"/>
            </a:rPr>
            <a:t>Stage 4: Some clients in production</a:t>
          </a:r>
          <a:endParaRPr lang="en-US" sz="1600" dirty="0">
            <a:solidFill>
              <a:srgbClr val="FFFFFF"/>
            </a:solidFill>
            <a:latin typeface="Segoe UI" panose="020B0502040204020203" pitchFamily="34" charset="0"/>
            <a:ea typeface="+mn-ea"/>
            <a:cs typeface="Segoe UI" panose="020B0502040204020203" pitchFamily="34" charset="0"/>
          </a:endParaRPr>
        </a:p>
      </dgm:t>
    </dgm:pt>
    <dgm:pt modelId="{9C31028C-3C5F-4F49-B766-30B8528F79BF}" type="parTrans" cxnId="{84E9C73E-3739-4C30-B728-B07032338131}">
      <dgm:prSet/>
      <dgm:spPr/>
      <dgm:t>
        <a:bodyPr/>
        <a:lstStyle/>
        <a:p>
          <a:endParaRPr lang="en-US"/>
        </a:p>
      </dgm:t>
    </dgm:pt>
    <dgm:pt modelId="{65A84580-B693-4FDA-A877-95DB3689FDE7}" type="sibTrans" cxnId="{84E9C73E-3739-4C30-B728-B07032338131}">
      <dgm:prSet/>
      <dgm:spPr/>
      <dgm:t>
        <a:bodyPr/>
        <a:lstStyle/>
        <a:p>
          <a:endParaRPr lang="en-US"/>
        </a:p>
      </dgm:t>
    </dgm:pt>
    <dgm:pt modelId="{1A0F19A4-1029-43F0-99BE-587CDCED5CE8}" type="pres">
      <dgm:prSet presAssocID="{4DE10170-8478-4415-8112-26F4D79020A4}" presName="Name0" presStyleCnt="0">
        <dgm:presLayoutVars>
          <dgm:dir/>
          <dgm:resizeHandles val="exact"/>
        </dgm:presLayoutVars>
      </dgm:prSet>
      <dgm:spPr/>
    </dgm:pt>
    <dgm:pt modelId="{630A010C-BC2E-4CC6-8EFF-81EC0BE5C3E3}" type="pres">
      <dgm:prSet presAssocID="{47031AE0-771E-4A43-8A50-B8807A968F02}" presName="node" presStyleLbl="node1" presStyleIdx="0" presStyleCnt="5">
        <dgm:presLayoutVars>
          <dgm:bulletEnabled val="1"/>
        </dgm:presLayoutVars>
      </dgm:prSet>
      <dgm:spPr>
        <a:prstGeom prst="rect">
          <a:avLst/>
        </a:prstGeom>
      </dgm:spPr>
      <dgm:t>
        <a:bodyPr/>
        <a:lstStyle/>
        <a:p>
          <a:endParaRPr lang="en-US"/>
        </a:p>
      </dgm:t>
    </dgm:pt>
    <dgm:pt modelId="{188A9AD0-DAB0-4025-82BF-26BFF4BA7BBF}" type="pres">
      <dgm:prSet presAssocID="{64729D27-DA93-49AB-91E4-5B9CA47E2F3B}" presName="sibTrans" presStyleLbl="sibTrans2D1" presStyleIdx="0" presStyleCnt="4"/>
      <dgm:spPr/>
      <dgm:t>
        <a:bodyPr/>
        <a:lstStyle/>
        <a:p>
          <a:endParaRPr lang="en-US"/>
        </a:p>
      </dgm:t>
    </dgm:pt>
    <dgm:pt modelId="{EC44C722-6B8D-4B02-A807-544F7DD8578B}" type="pres">
      <dgm:prSet presAssocID="{64729D27-DA93-49AB-91E4-5B9CA47E2F3B}" presName="connectorText" presStyleLbl="sibTrans2D1" presStyleIdx="0" presStyleCnt="4"/>
      <dgm:spPr/>
      <dgm:t>
        <a:bodyPr/>
        <a:lstStyle/>
        <a:p>
          <a:endParaRPr lang="en-US"/>
        </a:p>
      </dgm:t>
    </dgm:pt>
    <dgm:pt modelId="{0798743A-87EB-42D9-9FAC-F9DFEB857D81}" type="pres">
      <dgm:prSet presAssocID="{9F20B590-6720-4394-9530-4105C5ACDFAF}" presName="node" presStyleLbl="node1" presStyleIdx="1" presStyleCnt="5">
        <dgm:presLayoutVars>
          <dgm:bulletEnabled val="1"/>
        </dgm:presLayoutVars>
      </dgm:prSet>
      <dgm:spPr>
        <a:prstGeom prst="rect">
          <a:avLst/>
        </a:prstGeom>
      </dgm:spPr>
      <dgm:t>
        <a:bodyPr/>
        <a:lstStyle/>
        <a:p>
          <a:endParaRPr lang="en-US"/>
        </a:p>
      </dgm:t>
    </dgm:pt>
    <dgm:pt modelId="{B9A4EDD2-95FB-4ECF-A39D-79B4AD63E789}" type="pres">
      <dgm:prSet presAssocID="{A82BFB3D-FACD-4D1D-9797-77F2158B29B0}" presName="sibTrans" presStyleLbl="sibTrans2D1" presStyleIdx="1" presStyleCnt="4"/>
      <dgm:spPr/>
      <dgm:t>
        <a:bodyPr/>
        <a:lstStyle/>
        <a:p>
          <a:endParaRPr lang="en-US"/>
        </a:p>
      </dgm:t>
    </dgm:pt>
    <dgm:pt modelId="{EDC0CCF9-A3C0-4D0B-857F-CD8FC25E63B3}" type="pres">
      <dgm:prSet presAssocID="{A82BFB3D-FACD-4D1D-9797-77F2158B29B0}" presName="connectorText" presStyleLbl="sibTrans2D1" presStyleIdx="1" presStyleCnt="4"/>
      <dgm:spPr/>
      <dgm:t>
        <a:bodyPr/>
        <a:lstStyle/>
        <a:p>
          <a:endParaRPr lang="en-US"/>
        </a:p>
      </dgm:t>
    </dgm:pt>
    <dgm:pt modelId="{2B5ABFB8-B79E-4171-9FF0-224FB0BCE9BD}" type="pres">
      <dgm:prSet presAssocID="{2D0672BD-8F10-41F4-B3BD-8C15CF3925FF}" presName="node" presStyleLbl="node1" presStyleIdx="2" presStyleCnt="5">
        <dgm:presLayoutVars>
          <dgm:bulletEnabled val="1"/>
        </dgm:presLayoutVars>
      </dgm:prSet>
      <dgm:spPr>
        <a:prstGeom prst="rect">
          <a:avLst/>
        </a:prstGeom>
      </dgm:spPr>
      <dgm:t>
        <a:bodyPr/>
        <a:lstStyle/>
        <a:p>
          <a:endParaRPr lang="en-US"/>
        </a:p>
      </dgm:t>
    </dgm:pt>
    <dgm:pt modelId="{3A5C5866-10CD-480F-A4FB-25846524445F}" type="pres">
      <dgm:prSet presAssocID="{21007C44-F0A8-4166-9B08-7309B53D10D7}" presName="sibTrans" presStyleLbl="sibTrans2D1" presStyleIdx="2" presStyleCnt="4"/>
      <dgm:spPr/>
      <dgm:t>
        <a:bodyPr/>
        <a:lstStyle/>
        <a:p>
          <a:endParaRPr lang="en-US"/>
        </a:p>
      </dgm:t>
    </dgm:pt>
    <dgm:pt modelId="{44A5CC43-2EDB-43EC-A70A-7BA7F86E2E5E}" type="pres">
      <dgm:prSet presAssocID="{21007C44-F0A8-4166-9B08-7309B53D10D7}" presName="connectorText" presStyleLbl="sibTrans2D1" presStyleIdx="2" presStyleCnt="4"/>
      <dgm:spPr/>
      <dgm:t>
        <a:bodyPr/>
        <a:lstStyle/>
        <a:p>
          <a:endParaRPr lang="en-US"/>
        </a:p>
      </dgm:t>
    </dgm:pt>
    <dgm:pt modelId="{D98B3179-2314-43DE-99A5-EFEB4241B0DC}" type="pres">
      <dgm:prSet presAssocID="{709A8E66-0380-4A3A-9A3E-9F6235F253D5}" presName="node" presStyleLbl="node1" presStyleIdx="3" presStyleCnt="5">
        <dgm:presLayoutVars>
          <dgm:bulletEnabled val="1"/>
        </dgm:presLayoutVars>
      </dgm:prSet>
      <dgm:spPr>
        <a:prstGeom prst="rect">
          <a:avLst/>
        </a:prstGeom>
      </dgm:spPr>
      <dgm:t>
        <a:bodyPr/>
        <a:lstStyle/>
        <a:p>
          <a:endParaRPr lang="en-US"/>
        </a:p>
      </dgm:t>
    </dgm:pt>
    <dgm:pt modelId="{2B79DCE7-02FE-41BE-BB2D-254AFA7586C6}" type="pres">
      <dgm:prSet presAssocID="{65A84580-B693-4FDA-A877-95DB3689FDE7}" presName="sibTrans" presStyleLbl="sibTrans2D1" presStyleIdx="3" presStyleCnt="4"/>
      <dgm:spPr/>
      <dgm:t>
        <a:bodyPr/>
        <a:lstStyle/>
        <a:p>
          <a:endParaRPr lang="en-US"/>
        </a:p>
      </dgm:t>
    </dgm:pt>
    <dgm:pt modelId="{BF30F2F3-F75A-42C8-95FA-BD60C29DE25A}" type="pres">
      <dgm:prSet presAssocID="{65A84580-B693-4FDA-A877-95DB3689FDE7}" presName="connectorText" presStyleLbl="sibTrans2D1" presStyleIdx="3" presStyleCnt="4"/>
      <dgm:spPr/>
      <dgm:t>
        <a:bodyPr/>
        <a:lstStyle/>
        <a:p>
          <a:endParaRPr lang="en-US"/>
        </a:p>
      </dgm:t>
    </dgm:pt>
    <dgm:pt modelId="{DFF9FC40-034A-4CB6-B525-81C3D6451D2F}" type="pres">
      <dgm:prSet presAssocID="{458E7C98-3AF4-4E73-8793-026B68B0329D}" presName="node" presStyleLbl="node1" presStyleIdx="4" presStyleCnt="5">
        <dgm:presLayoutVars>
          <dgm:bulletEnabled val="1"/>
        </dgm:presLayoutVars>
      </dgm:prSet>
      <dgm:spPr>
        <a:prstGeom prst="rect">
          <a:avLst/>
        </a:prstGeom>
      </dgm:spPr>
      <dgm:t>
        <a:bodyPr/>
        <a:lstStyle/>
        <a:p>
          <a:endParaRPr lang="en-US"/>
        </a:p>
      </dgm:t>
    </dgm:pt>
  </dgm:ptLst>
  <dgm:cxnLst>
    <dgm:cxn modelId="{2AA5324E-314D-43CC-8B90-3D01FA621F77}" type="presOf" srcId="{2D0672BD-8F10-41F4-B3BD-8C15CF3925FF}" destId="{2B5ABFB8-B79E-4171-9FF0-224FB0BCE9BD}" srcOrd="0" destOrd="0" presId="urn:microsoft.com/office/officeart/2005/8/layout/process1"/>
    <dgm:cxn modelId="{4297D3B0-A5A4-439E-B011-D1936E041C36}" type="presOf" srcId="{709A8E66-0380-4A3A-9A3E-9F6235F253D5}" destId="{D98B3179-2314-43DE-99A5-EFEB4241B0DC}" srcOrd="0" destOrd="0" presId="urn:microsoft.com/office/officeart/2005/8/layout/process1"/>
    <dgm:cxn modelId="{C9C56B5C-C37D-4129-9BA2-D78DD8B5CBB3}" type="presOf" srcId="{21007C44-F0A8-4166-9B08-7309B53D10D7}" destId="{3A5C5866-10CD-480F-A4FB-25846524445F}" srcOrd="0" destOrd="0" presId="urn:microsoft.com/office/officeart/2005/8/layout/process1"/>
    <dgm:cxn modelId="{BA0C844A-7BE7-4CFF-9CB9-492680CC6A4D}" type="presOf" srcId="{A82BFB3D-FACD-4D1D-9797-77F2158B29B0}" destId="{B9A4EDD2-95FB-4ECF-A39D-79B4AD63E789}" srcOrd="0" destOrd="0" presId="urn:microsoft.com/office/officeart/2005/8/layout/process1"/>
    <dgm:cxn modelId="{42AD3D05-25D4-4DAB-9BC5-44298CF106F2}" type="presOf" srcId="{A82BFB3D-FACD-4D1D-9797-77F2158B29B0}" destId="{EDC0CCF9-A3C0-4D0B-857F-CD8FC25E63B3}" srcOrd="1" destOrd="0" presId="urn:microsoft.com/office/officeart/2005/8/layout/process1"/>
    <dgm:cxn modelId="{3469F569-BDFA-41AE-BB93-E313AB28B72E}" type="presOf" srcId="{47031AE0-771E-4A43-8A50-B8807A968F02}" destId="{630A010C-BC2E-4CC6-8EFF-81EC0BE5C3E3}" srcOrd="0" destOrd="0" presId="urn:microsoft.com/office/officeart/2005/8/layout/process1"/>
    <dgm:cxn modelId="{AEA8A499-96D3-4BAB-88DA-F8803201933F}" type="presOf" srcId="{21007C44-F0A8-4166-9B08-7309B53D10D7}" destId="{44A5CC43-2EDB-43EC-A70A-7BA7F86E2E5E}" srcOrd="1" destOrd="0" presId="urn:microsoft.com/office/officeart/2005/8/layout/process1"/>
    <dgm:cxn modelId="{737B428E-F9B5-4F84-820D-CB836B392FE1}" srcId="{4DE10170-8478-4415-8112-26F4D79020A4}" destId="{458E7C98-3AF4-4E73-8793-026B68B0329D}" srcOrd="4" destOrd="0" parTransId="{F3910B45-7E04-4D3F-8FA4-01565BA96F8B}" sibTransId="{ADE67F42-D9F8-4536-BB44-85C39621838F}"/>
    <dgm:cxn modelId="{84E9C73E-3739-4C30-B728-B07032338131}" srcId="{4DE10170-8478-4415-8112-26F4D79020A4}" destId="{709A8E66-0380-4A3A-9A3E-9F6235F253D5}" srcOrd="3" destOrd="0" parTransId="{9C31028C-3C5F-4F49-B766-30B8528F79BF}" sibTransId="{65A84580-B693-4FDA-A877-95DB3689FDE7}"/>
    <dgm:cxn modelId="{3C75E4E0-06E7-4E48-A0C3-323EEBC231F6}" type="presOf" srcId="{458E7C98-3AF4-4E73-8793-026B68B0329D}" destId="{DFF9FC40-034A-4CB6-B525-81C3D6451D2F}" srcOrd="0" destOrd="0" presId="urn:microsoft.com/office/officeart/2005/8/layout/process1"/>
    <dgm:cxn modelId="{472E2805-C6E5-4F93-A57A-32C98FB721A0}" type="presOf" srcId="{65A84580-B693-4FDA-A877-95DB3689FDE7}" destId="{BF30F2F3-F75A-42C8-95FA-BD60C29DE25A}" srcOrd="1" destOrd="0" presId="urn:microsoft.com/office/officeart/2005/8/layout/process1"/>
    <dgm:cxn modelId="{A87EA039-80EA-4B90-94DE-91957535692D}" type="presOf" srcId="{4DE10170-8478-4415-8112-26F4D79020A4}" destId="{1A0F19A4-1029-43F0-99BE-587CDCED5CE8}" srcOrd="0" destOrd="0" presId="urn:microsoft.com/office/officeart/2005/8/layout/process1"/>
    <dgm:cxn modelId="{94800AEC-D49E-4CC5-9EC6-D904DB230C3B}" type="presOf" srcId="{65A84580-B693-4FDA-A877-95DB3689FDE7}" destId="{2B79DCE7-02FE-41BE-BB2D-254AFA7586C6}" srcOrd="0" destOrd="0" presId="urn:microsoft.com/office/officeart/2005/8/layout/process1"/>
    <dgm:cxn modelId="{248C2044-5F46-4D01-BA2F-C47D068A5A10}" srcId="{4DE10170-8478-4415-8112-26F4D79020A4}" destId="{9F20B590-6720-4394-9530-4105C5ACDFAF}" srcOrd="1" destOrd="0" parTransId="{3A4ABB56-5BA8-43B2-A594-867CD325F9EB}" sibTransId="{A82BFB3D-FACD-4D1D-9797-77F2158B29B0}"/>
    <dgm:cxn modelId="{6782BE64-5B6C-4093-A3DD-BA4A73C8132B}" srcId="{4DE10170-8478-4415-8112-26F4D79020A4}" destId="{47031AE0-771E-4A43-8A50-B8807A968F02}" srcOrd="0" destOrd="0" parTransId="{7F6011DD-5155-405A-A6CF-6082926BB8D0}" sibTransId="{64729D27-DA93-49AB-91E4-5B9CA47E2F3B}"/>
    <dgm:cxn modelId="{44767041-45D5-499A-8EBD-B0E8D9FAF93F}" type="presOf" srcId="{64729D27-DA93-49AB-91E4-5B9CA47E2F3B}" destId="{188A9AD0-DAB0-4025-82BF-26BFF4BA7BBF}" srcOrd="0" destOrd="0" presId="urn:microsoft.com/office/officeart/2005/8/layout/process1"/>
    <dgm:cxn modelId="{F200F604-2BA7-41F5-A6BD-2EF356A89800}" srcId="{4DE10170-8478-4415-8112-26F4D79020A4}" destId="{2D0672BD-8F10-41F4-B3BD-8C15CF3925FF}" srcOrd="2" destOrd="0" parTransId="{1ECF194F-1791-450A-AC83-7DD03CCAA985}" sibTransId="{21007C44-F0A8-4166-9B08-7309B53D10D7}"/>
    <dgm:cxn modelId="{2BE9117D-88BF-4505-AD77-7246B6101209}" type="presOf" srcId="{64729D27-DA93-49AB-91E4-5B9CA47E2F3B}" destId="{EC44C722-6B8D-4B02-A807-544F7DD8578B}" srcOrd="1" destOrd="0" presId="urn:microsoft.com/office/officeart/2005/8/layout/process1"/>
    <dgm:cxn modelId="{B68F71CC-BE0C-4605-989B-81012845A1A0}" type="presOf" srcId="{9F20B590-6720-4394-9530-4105C5ACDFAF}" destId="{0798743A-87EB-42D9-9FAC-F9DFEB857D81}" srcOrd="0" destOrd="0" presId="urn:microsoft.com/office/officeart/2005/8/layout/process1"/>
    <dgm:cxn modelId="{FB222C49-5CC1-4664-89DC-AC7F33234D67}" type="presParOf" srcId="{1A0F19A4-1029-43F0-99BE-587CDCED5CE8}" destId="{630A010C-BC2E-4CC6-8EFF-81EC0BE5C3E3}" srcOrd="0" destOrd="0" presId="urn:microsoft.com/office/officeart/2005/8/layout/process1"/>
    <dgm:cxn modelId="{80B04E13-E40B-474A-9F68-592CAEBB2EBA}" type="presParOf" srcId="{1A0F19A4-1029-43F0-99BE-587CDCED5CE8}" destId="{188A9AD0-DAB0-4025-82BF-26BFF4BA7BBF}" srcOrd="1" destOrd="0" presId="urn:microsoft.com/office/officeart/2005/8/layout/process1"/>
    <dgm:cxn modelId="{E2CDDEEC-0A39-484D-92A7-06EF40218CA7}" type="presParOf" srcId="{188A9AD0-DAB0-4025-82BF-26BFF4BA7BBF}" destId="{EC44C722-6B8D-4B02-A807-544F7DD8578B}" srcOrd="0" destOrd="0" presId="urn:microsoft.com/office/officeart/2005/8/layout/process1"/>
    <dgm:cxn modelId="{40984D70-CE47-4F1F-831A-C9AAEE056C9B}" type="presParOf" srcId="{1A0F19A4-1029-43F0-99BE-587CDCED5CE8}" destId="{0798743A-87EB-42D9-9FAC-F9DFEB857D81}" srcOrd="2" destOrd="0" presId="urn:microsoft.com/office/officeart/2005/8/layout/process1"/>
    <dgm:cxn modelId="{431C5D00-60DC-4A7F-B39C-6961DDBFF9B7}" type="presParOf" srcId="{1A0F19A4-1029-43F0-99BE-587CDCED5CE8}" destId="{B9A4EDD2-95FB-4ECF-A39D-79B4AD63E789}" srcOrd="3" destOrd="0" presId="urn:microsoft.com/office/officeart/2005/8/layout/process1"/>
    <dgm:cxn modelId="{3DC47A91-45EF-4A50-92F8-ECA67EFEAA1C}" type="presParOf" srcId="{B9A4EDD2-95FB-4ECF-A39D-79B4AD63E789}" destId="{EDC0CCF9-A3C0-4D0B-857F-CD8FC25E63B3}" srcOrd="0" destOrd="0" presId="urn:microsoft.com/office/officeart/2005/8/layout/process1"/>
    <dgm:cxn modelId="{66638492-A52D-4D4D-95B4-FAE95EB83D57}" type="presParOf" srcId="{1A0F19A4-1029-43F0-99BE-587CDCED5CE8}" destId="{2B5ABFB8-B79E-4171-9FF0-224FB0BCE9BD}" srcOrd="4" destOrd="0" presId="urn:microsoft.com/office/officeart/2005/8/layout/process1"/>
    <dgm:cxn modelId="{75988EB3-C1B3-4FA0-91AA-B1D1B514E837}" type="presParOf" srcId="{1A0F19A4-1029-43F0-99BE-587CDCED5CE8}" destId="{3A5C5866-10CD-480F-A4FB-25846524445F}" srcOrd="5" destOrd="0" presId="urn:microsoft.com/office/officeart/2005/8/layout/process1"/>
    <dgm:cxn modelId="{215F107A-7B92-4E48-9A1B-F6D5A6D4A444}" type="presParOf" srcId="{3A5C5866-10CD-480F-A4FB-25846524445F}" destId="{44A5CC43-2EDB-43EC-A70A-7BA7F86E2E5E}" srcOrd="0" destOrd="0" presId="urn:microsoft.com/office/officeart/2005/8/layout/process1"/>
    <dgm:cxn modelId="{45CDCFE1-1433-4A30-9288-3FC4C4F7A955}" type="presParOf" srcId="{1A0F19A4-1029-43F0-99BE-587CDCED5CE8}" destId="{D98B3179-2314-43DE-99A5-EFEB4241B0DC}" srcOrd="6" destOrd="0" presId="urn:microsoft.com/office/officeart/2005/8/layout/process1"/>
    <dgm:cxn modelId="{61389D98-9FF1-4382-974A-28168DB89825}" type="presParOf" srcId="{1A0F19A4-1029-43F0-99BE-587CDCED5CE8}" destId="{2B79DCE7-02FE-41BE-BB2D-254AFA7586C6}" srcOrd="7" destOrd="0" presId="urn:microsoft.com/office/officeart/2005/8/layout/process1"/>
    <dgm:cxn modelId="{5AB53F59-A1A8-4393-80F5-A1079A12199B}" type="presParOf" srcId="{2B79DCE7-02FE-41BE-BB2D-254AFA7586C6}" destId="{BF30F2F3-F75A-42C8-95FA-BD60C29DE25A}" srcOrd="0" destOrd="0" presId="urn:microsoft.com/office/officeart/2005/8/layout/process1"/>
    <dgm:cxn modelId="{E97945E4-5261-45BB-9D54-210A90A41D78}" type="presParOf" srcId="{1A0F19A4-1029-43F0-99BE-587CDCED5CE8}" destId="{DFF9FC40-034A-4CB6-B525-81C3D6451D2F}" srcOrd="8"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E10170-8478-4415-8112-26F4D79020A4}" type="doc">
      <dgm:prSet loTypeId="urn:microsoft.com/office/officeart/2005/8/layout/process1" loCatId="process" qsTypeId="urn:microsoft.com/office/officeart/2005/8/quickstyle/simple1" qsCatId="simple" csTypeId="urn:microsoft.com/office/officeart/2005/8/colors/accent1_2" csCatId="accent1" phldr="1"/>
      <dgm:spPr/>
    </dgm:pt>
    <dgm:pt modelId="{B224CD73-4EFE-48B9-B63C-A4D18135B3C2}">
      <dgm:prSet phldrT="[Text]" custT="1"/>
      <dgm:spPr>
        <a:xfrm>
          <a:off x="3241" y="162235"/>
          <a:ext cx="1227404" cy="1047129"/>
        </a:xfrm>
        <a:solidFill>
          <a:srgbClr val="0072C6">
            <a:hueOff val="0"/>
            <a:satOff val="0"/>
            <a:lumOff val="0"/>
            <a:alphaOff val="0"/>
          </a:srgbClr>
        </a:solidFill>
        <a:ln w="10795" cap="flat" cmpd="sng" algn="ctr">
          <a:solidFill>
            <a:srgbClr val="FFFFFF">
              <a:hueOff val="0"/>
              <a:satOff val="0"/>
              <a:lumOff val="0"/>
              <a:alphaOff val="0"/>
            </a:srgbClr>
          </a:solidFill>
          <a:prstDash val="solid"/>
        </a:ln>
        <a:effectLst/>
      </dgm:spPr>
      <dgm:t>
        <a:bodyPr/>
        <a:lstStyle/>
        <a:p>
          <a:r>
            <a:rPr lang="en-US" sz="1600" dirty="0" smtClean="0">
              <a:solidFill>
                <a:srgbClr val="FFFFFF"/>
              </a:solidFill>
              <a:latin typeface="Segoe UI"/>
              <a:ea typeface="+mn-ea"/>
              <a:cs typeface="+mn-cs"/>
            </a:rPr>
            <a:t>Stage 1:  In prod, no users</a:t>
          </a:r>
          <a:endParaRPr lang="en-US" sz="1600" dirty="0">
            <a:solidFill>
              <a:srgbClr val="FFFFFF"/>
            </a:solidFill>
            <a:latin typeface="Segoe UI"/>
            <a:ea typeface="+mn-ea"/>
            <a:cs typeface="+mn-cs"/>
          </a:endParaRPr>
        </a:p>
      </dgm:t>
    </dgm:pt>
    <dgm:pt modelId="{EF741C56-0DF0-40E9-8704-A0F1B7C078BB}" type="parTrans" cxnId="{98C743EE-AEF9-4066-AD4D-B5E7C0E93197}">
      <dgm:prSet/>
      <dgm:spPr/>
      <dgm:t>
        <a:bodyPr/>
        <a:lstStyle/>
        <a:p>
          <a:endParaRPr lang="en-US" sz="2400"/>
        </a:p>
      </dgm:t>
    </dgm:pt>
    <dgm:pt modelId="{4E7CF0A2-20B7-4900-8389-84D5DB89433A}" type="sibTrans" cxnId="{98C743EE-AEF9-4066-AD4D-B5E7C0E93197}">
      <dgm:prSet custT="1"/>
      <dgm:spPr>
        <a:xfrm>
          <a:off x="1353385" y="533601"/>
          <a:ext cx="260209" cy="304396"/>
        </a:xfrm>
        <a:solidFill>
          <a:srgbClr val="0072C6">
            <a:tint val="60000"/>
            <a:hueOff val="0"/>
            <a:satOff val="0"/>
            <a:lumOff val="0"/>
            <a:alphaOff val="0"/>
          </a:srgbClr>
        </a:solidFill>
        <a:ln>
          <a:noFill/>
        </a:ln>
        <a:effectLst/>
      </dgm:spPr>
      <dgm:t>
        <a:bodyPr/>
        <a:lstStyle/>
        <a:p>
          <a:endParaRPr lang="en-US" sz="1000">
            <a:solidFill>
              <a:srgbClr val="FFFFFF"/>
            </a:solidFill>
            <a:latin typeface="Segoe UI"/>
            <a:ea typeface="+mn-ea"/>
            <a:cs typeface="+mn-cs"/>
          </a:endParaRPr>
        </a:p>
      </dgm:t>
    </dgm:pt>
    <dgm:pt modelId="{47031AE0-771E-4A43-8A50-B8807A968F02}">
      <dgm:prSet phldrT="[Text]" custT="1"/>
      <dgm:spPr>
        <a:xfrm>
          <a:off x="1721606" y="162235"/>
          <a:ext cx="1227404" cy="1047129"/>
        </a:xfrm>
        <a:solidFill>
          <a:srgbClr val="0072C6">
            <a:hueOff val="0"/>
            <a:satOff val="0"/>
            <a:lumOff val="0"/>
            <a:alphaOff val="0"/>
          </a:srgbClr>
        </a:solidFill>
        <a:ln w="10795" cap="flat" cmpd="sng" algn="ctr">
          <a:solidFill>
            <a:srgbClr val="FFFFFF">
              <a:hueOff val="0"/>
              <a:satOff val="0"/>
              <a:lumOff val="0"/>
              <a:alphaOff val="0"/>
            </a:srgbClr>
          </a:solidFill>
          <a:prstDash val="solid"/>
        </a:ln>
        <a:effectLst/>
      </dgm:spPr>
      <dgm:t>
        <a:bodyPr/>
        <a:lstStyle/>
        <a:p>
          <a:r>
            <a:rPr lang="en-US" sz="1600" dirty="0" smtClean="0">
              <a:solidFill>
                <a:srgbClr val="FFFFFF"/>
              </a:solidFill>
              <a:latin typeface="Segoe UI"/>
              <a:ea typeface="+mn-ea"/>
              <a:cs typeface="+mn-cs"/>
            </a:rPr>
            <a:t>Stage 2: </a:t>
          </a:r>
          <a:r>
            <a:rPr lang="en-US" sz="1600" dirty="0" err="1" smtClean="0">
              <a:solidFill>
                <a:srgbClr val="FFFFFF"/>
              </a:solidFill>
              <a:latin typeface="Segoe UI"/>
              <a:ea typeface="+mn-ea"/>
              <a:cs typeface="+mn-cs"/>
            </a:rPr>
            <a:t>Dogfood</a:t>
          </a:r>
          <a:endParaRPr lang="en-US" sz="1600" dirty="0">
            <a:solidFill>
              <a:srgbClr val="FFFFFF"/>
            </a:solidFill>
            <a:latin typeface="Segoe UI"/>
            <a:ea typeface="+mn-ea"/>
            <a:cs typeface="+mn-cs"/>
          </a:endParaRPr>
        </a:p>
      </dgm:t>
    </dgm:pt>
    <dgm:pt modelId="{7F6011DD-5155-405A-A6CF-6082926BB8D0}" type="parTrans" cxnId="{6782BE64-5B6C-4093-A3DD-BA4A73C8132B}">
      <dgm:prSet/>
      <dgm:spPr/>
      <dgm:t>
        <a:bodyPr/>
        <a:lstStyle/>
        <a:p>
          <a:endParaRPr lang="en-US" sz="2400"/>
        </a:p>
      </dgm:t>
    </dgm:pt>
    <dgm:pt modelId="{64729D27-DA93-49AB-91E4-5B9CA47E2F3B}" type="sibTrans" cxnId="{6782BE64-5B6C-4093-A3DD-BA4A73C8132B}">
      <dgm:prSet custT="1"/>
      <dgm:spPr>
        <a:xfrm>
          <a:off x="3071751" y="533601"/>
          <a:ext cx="260209" cy="304396"/>
        </a:xfrm>
        <a:solidFill>
          <a:srgbClr val="0072C6">
            <a:tint val="60000"/>
            <a:hueOff val="0"/>
            <a:satOff val="0"/>
            <a:lumOff val="0"/>
            <a:alphaOff val="0"/>
          </a:srgbClr>
        </a:solidFill>
        <a:ln>
          <a:noFill/>
        </a:ln>
        <a:effectLst/>
      </dgm:spPr>
      <dgm:t>
        <a:bodyPr/>
        <a:lstStyle/>
        <a:p>
          <a:endParaRPr lang="en-US" sz="1000">
            <a:solidFill>
              <a:srgbClr val="FFFFFF"/>
            </a:solidFill>
            <a:latin typeface="Segoe UI"/>
            <a:ea typeface="+mn-ea"/>
            <a:cs typeface="+mn-cs"/>
          </a:endParaRPr>
        </a:p>
      </dgm:t>
    </dgm:pt>
    <dgm:pt modelId="{1BC0EF98-49B3-47A8-A6B7-A4ACF85A4CA8}">
      <dgm:prSet phldrT="[Text]" custT="1"/>
      <dgm:spPr>
        <a:xfrm>
          <a:off x="3439972" y="162235"/>
          <a:ext cx="1227404" cy="1047129"/>
        </a:xfrm>
        <a:solidFill>
          <a:srgbClr val="0072C6">
            <a:hueOff val="0"/>
            <a:satOff val="0"/>
            <a:lumOff val="0"/>
            <a:alphaOff val="0"/>
          </a:srgbClr>
        </a:solidFill>
        <a:ln w="10795" cap="flat" cmpd="sng" algn="ctr">
          <a:solidFill>
            <a:srgbClr val="FFFFFF">
              <a:hueOff val="0"/>
              <a:satOff val="0"/>
              <a:lumOff val="0"/>
              <a:alphaOff val="0"/>
            </a:srgbClr>
          </a:solidFill>
          <a:prstDash val="solid"/>
        </a:ln>
        <a:effectLst/>
      </dgm:spPr>
      <dgm:t>
        <a:bodyPr/>
        <a:lstStyle/>
        <a:p>
          <a:r>
            <a:rPr lang="en-US" sz="1600" dirty="0" smtClean="0">
              <a:solidFill>
                <a:srgbClr val="FFFFFF"/>
              </a:solidFill>
              <a:latin typeface="Segoe UI"/>
              <a:ea typeface="+mn-ea"/>
              <a:cs typeface="+mn-cs"/>
            </a:rPr>
            <a:t>Stage 3: Some servers in prod</a:t>
          </a:r>
          <a:endParaRPr lang="en-US" sz="1600" dirty="0">
            <a:solidFill>
              <a:srgbClr val="FFFFFF"/>
            </a:solidFill>
            <a:latin typeface="Segoe UI"/>
            <a:ea typeface="+mn-ea"/>
            <a:cs typeface="+mn-cs"/>
          </a:endParaRPr>
        </a:p>
      </dgm:t>
    </dgm:pt>
    <dgm:pt modelId="{9D183CB4-E395-4E31-8AB4-571DE3919BEE}" type="parTrans" cxnId="{6775F195-F45C-44EC-B147-A37BE0BB8156}">
      <dgm:prSet/>
      <dgm:spPr/>
      <dgm:t>
        <a:bodyPr/>
        <a:lstStyle/>
        <a:p>
          <a:endParaRPr lang="en-US" sz="2400"/>
        </a:p>
      </dgm:t>
    </dgm:pt>
    <dgm:pt modelId="{8367A9C9-E872-426E-83A8-00AEDDE2AF36}" type="sibTrans" cxnId="{6775F195-F45C-44EC-B147-A37BE0BB8156}">
      <dgm:prSet custT="1"/>
      <dgm:spPr>
        <a:xfrm>
          <a:off x="4790116" y="533601"/>
          <a:ext cx="260209" cy="304396"/>
        </a:xfrm>
        <a:solidFill>
          <a:srgbClr val="0072C6">
            <a:tint val="60000"/>
            <a:hueOff val="0"/>
            <a:satOff val="0"/>
            <a:lumOff val="0"/>
            <a:alphaOff val="0"/>
          </a:srgbClr>
        </a:solidFill>
        <a:ln>
          <a:noFill/>
        </a:ln>
        <a:effectLst/>
      </dgm:spPr>
      <dgm:t>
        <a:bodyPr/>
        <a:lstStyle/>
        <a:p>
          <a:endParaRPr lang="en-US" sz="1000">
            <a:solidFill>
              <a:srgbClr val="FFFFFF"/>
            </a:solidFill>
            <a:latin typeface="Segoe UI"/>
            <a:ea typeface="+mn-ea"/>
            <a:cs typeface="+mn-cs"/>
          </a:endParaRPr>
        </a:p>
      </dgm:t>
    </dgm:pt>
    <dgm:pt modelId="{9F20B590-6720-4394-9530-4105C5ACDFAF}">
      <dgm:prSet phldrT="[Text]" custT="1"/>
      <dgm:spPr>
        <a:xfrm>
          <a:off x="5158337" y="162235"/>
          <a:ext cx="1227404" cy="1047129"/>
        </a:xfrm>
        <a:solidFill>
          <a:srgbClr val="0072C6">
            <a:hueOff val="0"/>
            <a:satOff val="0"/>
            <a:lumOff val="0"/>
            <a:alphaOff val="0"/>
          </a:srgbClr>
        </a:solidFill>
        <a:ln w="10795" cap="flat" cmpd="sng" algn="ctr">
          <a:solidFill>
            <a:srgbClr val="FFFFFF">
              <a:hueOff val="0"/>
              <a:satOff val="0"/>
              <a:lumOff val="0"/>
              <a:alphaOff val="0"/>
            </a:srgbClr>
          </a:solidFill>
          <a:prstDash val="solid"/>
        </a:ln>
        <a:effectLst/>
      </dgm:spPr>
      <dgm:t>
        <a:bodyPr/>
        <a:lstStyle/>
        <a:p>
          <a:r>
            <a:rPr lang="en-US" sz="1600" dirty="0" smtClean="0">
              <a:solidFill>
                <a:srgbClr val="FFFFFF"/>
              </a:solidFill>
              <a:latin typeface="Segoe UI"/>
              <a:ea typeface="+mn-ea"/>
              <a:cs typeface="+mn-cs"/>
            </a:rPr>
            <a:t>Stage 4: Some more servers in prod</a:t>
          </a:r>
          <a:endParaRPr lang="en-US" sz="1600" dirty="0">
            <a:solidFill>
              <a:srgbClr val="FFFFFF"/>
            </a:solidFill>
            <a:latin typeface="Segoe UI"/>
            <a:ea typeface="+mn-ea"/>
            <a:cs typeface="+mn-cs"/>
          </a:endParaRPr>
        </a:p>
      </dgm:t>
    </dgm:pt>
    <dgm:pt modelId="{3A4ABB56-5BA8-43B2-A594-867CD325F9EB}" type="parTrans" cxnId="{248C2044-5F46-4D01-BA2F-C47D068A5A10}">
      <dgm:prSet/>
      <dgm:spPr/>
      <dgm:t>
        <a:bodyPr/>
        <a:lstStyle/>
        <a:p>
          <a:endParaRPr lang="en-US" sz="2400"/>
        </a:p>
      </dgm:t>
    </dgm:pt>
    <dgm:pt modelId="{A82BFB3D-FACD-4D1D-9797-77F2158B29B0}" type="sibTrans" cxnId="{248C2044-5F46-4D01-BA2F-C47D068A5A10}">
      <dgm:prSet custT="1"/>
      <dgm:spPr>
        <a:xfrm>
          <a:off x="6508482" y="533601"/>
          <a:ext cx="260209" cy="304396"/>
        </a:xfrm>
        <a:solidFill>
          <a:srgbClr val="0072C6">
            <a:tint val="60000"/>
            <a:hueOff val="0"/>
            <a:satOff val="0"/>
            <a:lumOff val="0"/>
            <a:alphaOff val="0"/>
          </a:srgbClr>
        </a:solidFill>
        <a:ln>
          <a:noFill/>
        </a:ln>
        <a:effectLst/>
      </dgm:spPr>
      <dgm:t>
        <a:bodyPr/>
        <a:lstStyle/>
        <a:p>
          <a:endParaRPr lang="en-US" sz="1000">
            <a:solidFill>
              <a:srgbClr val="FFFFFF"/>
            </a:solidFill>
            <a:latin typeface="Segoe UI"/>
            <a:ea typeface="+mn-ea"/>
            <a:cs typeface="+mn-cs"/>
          </a:endParaRPr>
        </a:p>
      </dgm:t>
    </dgm:pt>
    <dgm:pt modelId="{43635C9B-A390-4AF1-A16D-2E59DD8D114E}">
      <dgm:prSet phldrT="[Text]" custT="1"/>
      <dgm:spPr>
        <a:xfrm>
          <a:off x="6876703" y="162235"/>
          <a:ext cx="1227404" cy="1047129"/>
        </a:xfrm>
        <a:solidFill>
          <a:srgbClr val="0072C6">
            <a:hueOff val="0"/>
            <a:satOff val="0"/>
            <a:lumOff val="0"/>
            <a:alphaOff val="0"/>
          </a:srgbClr>
        </a:solidFill>
        <a:ln w="10795" cap="flat" cmpd="sng" algn="ctr">
          <a:solidFill>
            <a:srgbClr val="FFFFFF">
              <a:hueOff val="0"/>
              <a:satOff val="0"/>
              <a:lumOff val="0"/>
              <a:alphaOff val="0"/>
            </a:srgbClr>
          </a:solidFill>
          <a:prstDash val="solid"/>
        </a:ln>
        <a:effectLst/>
      </dgm:spPr>
      <dgm:t>
        <a:bodyPr/>
        <a:lstStyle/>
        <a:p>
          <a:r>
            <a:rPr lang="en-US" sz="1600" dirty="0" smtClean="0">
              <a:solidFill>
                <a:srgbClr val="FFFFFF"/>
              </a:solidFill>
              <a:latin typeface="Segoe UI"/>
              <a:ea typeface="+mn-ea"/>
              <a:cs typeface="+mn-cs"/>
            </a:rPr>
            <a:t>Stage 5 : World-wide prod</a:t>
          </a:r>
          <a:endParaRPr lang="en-US" sz="1600" dirty="0">
            <a:solidFill>
              <a:srgbClr val="FFFFFF"/>
            </a:solidFill>
            <a:latin typeface="Segoe UI"/>
            <a:ea typeface="+mn-ea"/>
            <a:cs typeface="+mn-cs"/>
          </a:endParaRPr>
        </a:p>
      </dgm:t>
    </dgm:pt>
    <dgm:pt modelId="{3D0E439A-87B4-476A-96BA-325F83D10774}" type="parTrans" cxnId="{0F2F5845-E831-4E6F-B9D8-020C212733B9}">
      <dgm:prSet/>
      <dgm:spPr/>
      <dgm:t>
        <a:bodyPr/>
        <a:lstStyle/>
        <a:p>
          <a:endParaRPr lang="en-US" sz="2400"/>
        </a:p>
      </dgm:t>
    </dgm:pt>
    <dgm:pt modelId="{329A8A6D-CA87-4AD3-B9C9-23E994FE10A1}" type="sibTrans" cxnId="{0F2F5845-E831-4E6F-B9D8-020C212733B9}">
      <dgm:prSet custT="1"/>
      <dgm:spPr>
        <a:xfrm>
          <a:off x="8226848" y="533601"/>
          <a:ext cx="260209" cy="304396"/>
        </a:xfrm>
        <a:solidFill>
          <a:srgbClr val="0072C6">
            <a:tint val="60000"/>
            <a:hueOff val="0"/>
            <a:satOff val="0"/>
            <a:lumOff val="0"/>
            <a:alphaOff val="0"/>
          </a:srgbClr>
        </a:solidFill>
        <a:ln>
          <a:noFill/>
        </a:ln>
        <a:effectLst/>
      </dgm:spPr>
      <dgm:t>
        <a:bodyPr/>
        <a:lstStyle/>
        <a:p>
          <a:endParaRPr lang="en-US" sz="1000">
            <a:solidFill>
              <a:srgbClr val="FFFFFF"/>
            </a:solidFill>
            <a:latin typeface="Segoe UI"/>
            <a:ea typeface="+mn-ea"/>
            <a:cs typeface="+mn-cs"/>
          </a:endParaRPr>
        </a:p>
      </dgm:t>
    </dgm:pt>
    <dgm:pt modelId="{1A0F19A4-1029-43F0-99BE-587CDCED5CE8}" type="pres">
      <dgm:prSet presAssocID="{4DE10170-8478-4415-8112-26F4D79020A4}" presName="Name0" presStyleCnt="0">
        <dgm:presLayoutVars>
          <dgm:dir/>
          <dgm:resizeHandles val="exact"/>
        </dgm:presLayoutVars>
      </dgm:prSet>
      <dgm:spPr/>
    </dgm:pt>
    <dgm:pt modelId="{38FCC147-2797-4C15-BE3D-23F7908C0C7A}" type="pres">
      <dgm:prSet presAssocID="{B224CD73-4EFE-48B9-B63C-A4D18135B3C2}" presName="node" presStyleLbl="node1" presStyleIdx="0" presStyleCnt="5">
        <dgm:presLayoutVars>
          <dgm:bulletEnabled val="1"/>
        </dgm:presLayoutVars>
      </dgm:prSet>
      <dgm:spPr>
        <a:prstGeom prst="rect">
          <a:avLst/>
        </a:prstGeom>
      </dgm:spPr>
      <dgm:t>
        <a:bodyPr/>
        <a:lstStyle/>
        <a:p>
          <a:endParaRPr lang="en-US"/>
        </a:p>
      </dgm:t>
    </dgm:pt>
    <dgm:pt modelId="{34E6F9FD-0478-4254-A78A-D6B32780C85A}" type="pres">
      <dgm:prSet presAssocID="{4E7CF0A2-20B7-4900-8389-84D5DB89433A}" presName="sibTrans" presStyleLbl="sibTrans2D1" presStyleIdx="0" presStyleCnt="4"/>
      <dgm:spPr>
        <a:prstGeom prst="rightArrow">
          <a:avLst>
            <a:gd name="adj1" fmla="val 60000"/>
            <a:gd name="adj2" fmla="val 50000"/>
          </a:avLst>
        </a:prstGeom>
      </dgm:spPr>
      <dgm:t>
        <a:bodyPr/>
        <a:lstStyle/>
        <a:p>
          <a:endParaRPr lang="en-US"/>
        </a:p>
      </dgm:t>
    </dgm:pt>
    <dgm:pt modelId="{1AC0B631-EF29-4B1F-8050-4127E72EB2FB}" type="pres">
      <dgm:prSet presAssocID="{4E7CF0A2-20B7-4900-8389-84D5DB89433A}" presName="connectorText" presStyleLbl="sibTrans2D1" presStyleIdx="0" presStyleCnt="4"/>
      <dgm:spPr/>
      <dgm:t>
        <a:bodyPr/>
        <a:lstStyle/>
        <a:p>
          <a:endParaRPr lang="en-US"/>
        </a:p>
      </dgm:t>
    </dgm:pt>
    <dgm:pt modelId="{630A010C-BC2E-4CC6-8EFF-81EC0BE5C3E3}" type="pres">
      <dgm:prSet presAssocID="{47031AE0-771E-4A43-8A50-B8807A968F02}" presName="node" presStyleLbl="node1" presStyleIdx="1" presStyleCnt="5">
        <dgm:presLayoutVars>
          <dgm:bulletEnabled val="1"/>
        </dgm:presLayoutVars>
      </dgm:prSet>
      <dgm:spPr>
        <a:prstGeom prst="rect">
          <a:avLst/>
        </a:prstGeom>
      </dgm:spPr>
      <dgm:t>
        <a:bodyPr/>
        <a:lstStyle/>
        <a:p>
          <a:endParaRPr lang="en-US"/>
        </a:p>
      </dgm:t>
    </dgm:pt>
    <dgm:pt modelId="{188A9AD0-DAB0-4025-82BF-26BFF4BA7BBF}" type="pres">
      <dgm:prSet presAssocID="{64729D27-DA93-49AB-91E4-5B9CA47E2F3B}" presName="sibTrans" presStyleLbl="sibTrans2D1" presStyleIdx="1" presStyleCnt="4"/>
      <dgm:spPr>
        <a:prstGeom prst="rightArrow">
          <a:avLst>
            <a:gd name="adj1" fmla="val 60000"/>
            <a:gd name="adj2" fmla="val 50000"/>
          </a:avLst>
        </a:prstGeom>
      </dgm:spPr>
      <dgm:t>
        <a:bodyPr/>
        <a:lstStyle/>
        <a:p>
          <a:endParaRPr lang="en-US"/>
        </a:p>
      </dgm:t>
    </dgm:pt>
    <dgm:pt modelId="{EC44C722-6B8D-4B02-A807-544F7DD8578B}" type="pres">
      <dgm:prSet presAssocID="{64729D27-DA93-49AB-91E4-5B9CA47E2F3B}" presName="connectorText" presStyleLbl="sibTrans2D1" presStyleIdx="1" presStyleCnt="4"/>
      <dgm:spPr/>
      <dgm:t>
        <a:bodyPr/>
        <a:lstStyle/>
        <a:p>
          <a:endParaRPr lang="en-US"/>
        </a:p>
      </dgm:t>
    </dgm:pt>
    <dgm:pt modelId="{18D25B8A-F306-4E1A-A2C3-69A9F541801F}" type="pres">
      <dgm:prSet presAssocID="{1BC0EF98-49B3-47A8-A6B7-A4ACF85A4CA8}" presName="node" presStyleLbl="node1" presStyleIdx="2" presStyleCnt="5">
        <dgm:presLayoutVars>
          <dgm:bulletEnabled val="1"/>
        </dgm:presLayoutVars>
      </dgm:prSet>
      <dgm:spPr>
        <a:prstGeom prst="rect">
          <a:avLst/>
        </a:prstGeom>
      </dgm:spPr>
      <dgm:t>
        <a:bodyPr/>
        <a:lstStyle/>
        <a:p>
          <a:endParaRPr lang="en-US"/>
        </a:p>
      </dgm:t>
    </dgm:pt>
    <dgm:pt modelId="{D0DB1F4F-14BC-4A66-B04F-9922B3DDECC6}" type="pres">
      <dgm:prSet presAssocID="{8367A9C9-E872-426E-83A8-00AEDDE2AF36}" presName="sibTrans" presStyleLbl="sibTrans2D1" presStyleIdx="2" presStyleCnt="4"/>
      <dgm:spPr>
        <a:prstGeom prst="rightArrow">
          <a:avLst>
            <a:gd name="adj1" fmla="val 60000"/>
            <a:gd name="adj2" fmla="val 50000"/>
          </a:avLst>
        </a:prstGeom>
      </dgm:spPr>
      <dgm:t>
        <a:bodyPr/>
        <a:lstStyle/>
        <a:p>
          <a:endParaRPr lang="en-US"/>
        </a:p>
      </dgm:t>
    </dgm:pt>
    <dgm:pt modelId="{FEB9E236-DF7C-455D-92A3-48124B71222E}" type="pres">
      <dgm:prSet presAssocID="{8367A9C9-E872-426E-83A8-00AEDDE2AF36}" presName="connectorText" presStyleLbl="sibTrans2D1" presStyleIdx="2" presStyleCnt="4"/>
      <dgm:spPr/>
      <dgm:t>
        <a:bodyPr/>
        <a:lstStyle/>
        <a:p>
          <a:endParaRPr lang="en-US"/>
        </a:p>
      </dgm:t>
    </dgm:pt>
    <dgm:pt modelId="{0798743A-87EB-42D9-9FAC-F9DFEB857D81}" type="pres">
      <dgm:prSet presAssocID="{9F20B590-6720-4394-9530-4105C5ACDFAF}" presName="node" presStyleLbl="node1" presStyleIdx="3" presStyleCnt="5">
        <dgm:presLayoutVars>
          <dgm:bulletEnabled val="1"/>
        </dgm:presLayoutVars>
      </dgm:prSet>
      <dgm:spPr>
        <a:prstGeom prst="rect">
          <a:avLst/>
        </a:prstGeom>
      </dgm:spPr>
      <dgm:t>
        <a:bodyPr/>
        <a:lstStyle/>
        <a:p>
          <a:endParaRPr lang="en-US"/>
        </a:p>
      </dgm:t>
    </dgm:pt>
    <dgm:pt modelId="{B9A4EDD2-95FB-4ECF-A39D-79B4AD63E789}" type="pres">
      <dgm:prSet presAssocID="{A82BFB3D-FACD-4D1D-9797-77F2158B29B0}" presName="sibTrans" presStyleLbl="sibTrans2D1" presStyleIdx="3" presStyleCnt="4"/>
      <dgm:spPr>
        <a:prstGeom prst="rightArrow">
          <a:avLst>
            <a:gd name="adj1" fmla="val 60000"/>
            <a:gd name="adj2" fmla="val 50000"/>
          </a:avLst>
        </a:prstGeom>
      </dgm:spPr>
      <dgm:t>
        <a:bodyPr/>
        <a:lstStyle/>
        <a:p>
          <a:endParaRPr lang="en-US"/>
        </a:p>
      </dgm:t>
    </dgm:pt>
    <dgm:pt modelId="{EDC0CCF9-A3C0-4D0B-857F-CD8FC25E63B3}" type="pres">
      <dgm:prSet presAssocID="{A82BFB3D-FACD-4D1D-9797-77F2158B29B0}" presName="connectorText" presStyleLbl="sibTrans2D1" presStyleIdx="3" presStyleCnt="4"/>
      <dgm:spPr/>
      <dgm:t>
        <a:bodyPr/>
        <a:lstStyle/>
        <a:p>
          <a:endParaRPr lang="en-US"/>
        </a:p>
      </dgm:t>
    </dgm:pt>
    <dgm:pt modelId="{DB28C2B4-A749-4B12-82CB-ABA39F87AE0A}" type="pres">
      <dgm:prSet presAssocID="{43635C9B-A390-4AF1-A16D-2E59DD8D114E}" presName="node" presStyleLbl="node1" presStyleIdx="4" presStyleCnt="5">
        <dgm:presLayoutVars>
          <dgm:bulletEnabled val="1"/>
        </dgm:presLayoutVars>
      </dgm:prSet>
      <dgm:spPr>
        <a:prstGeom prst="rect">
          <a:avLst/>
        </a:prstGeom>
      </dgm:spPr>
      <dgm:t>
        <a:bodyPr/>
        <a:lstStyle/>
        <a:p>
          <a:endParaRPr lang="en-US"/>
        </a:p>
      </dgm:t>
    </dgm:pt>
  </dgm:ptLst>
  <dgm:cxnLst>
    <dgm:cxn modelId="{0F2F5845-E831-4E6F-B9D8-020C212733B9}" srcId="{4DE10170-8478-4415-8112-26F4D79020A4}" destId="{43635C9B-A390-4AF1-A16D-2E59DD8D114E}" srcOrd="4" destOrd="0" parTransId="{3D0E439A-87B4-476A-96BA-325F83D10774}" sibTransId="{329A8A6D-CA87-4AD3-B9C9-23E994FE10A1}"/>
    <dgm:cxn modelId="{FE8ACE8C-F7D1-4EAD-92D1-9DAB1D32EE06}" type="presOf" srcId="{A82BFB3D-FACD-4D1D-9797-77F2158B29B0}" destId="{EDC0CCF9-A3C0-4D0B-857F-CD8FC25E63B3}" srcOrd="1" destOrd="0" presId="urn:microsoft.com/office/officeart/2005/8/layout/process1"/>
    <dgm:cxn modelId="{7F21D5CD-E083-4512-9D65-D9161165DD40}" type="presOf" srcId="{64729D27-DA93-49AB-91E4-5B9CA47E2F3B}" destId="{188A9AD0-DAB0-4025-82BF-26BFF4BA7BBF}" srcOrd="0" destOrd="0" presId="urn:microsoft.com/office/officeart/2005/8/layout/process1"/>
    <dgm:cxn modelId="{977CE0E4-0AB4-4657-8166-142D69BDF160}" type="presOf" srcId="{9F20B590-6720-4394-9530-4105C5ACDFAF}" destId="{0798743A-87EB-42D9-9FAC-F9DFEB857D81}" srcOrd="0" destOrd="0" presId="urn:microsoft.com/office/officeart/2005/8/layout/process1"/>
    <dgm:cxn modelId="{CC1ACA37-CD31-4E43-BA59-4984CB28165E}" type="presOf" srcId="{B224CD73-4EFE-48B9-B63C-A4D18135B3C2}" destId="{38FCC147-2797-4C15-BE3D-23F7908C0C7A}" srcOrd="0" destOrd="0" presId="urn:microsoft.com/office/officeart/2005/8/layout/process1"/>
    <dgm:cxn modelId="{248C2044-5F46-4D01-BA2F-C47D068A5A10}" srcId="{4DE10170-8478-4415-8112-26F4D79020A4}" destId="{9F20B590-6720-4394-9530-4105C5ACDFAF}" srcOrd="3" destOrd="0" parTransId="{3A4ABB56-5BA8-43B2-A594-867CD325F9EB}" sibTransId="{A82BFB3D-FACD-4D1D-9797-77F2158B29B0}"/>
    <dgm:cxn modelId="{6782BE64-5B6C-4093-A3DD-BA4A73C8132B}" srcId="{4DE10170-8478-4415-8112-26F4D79020A4}" destId="{47031AE0-771E-4A43-8A50-B8807A968F02}" srcOrd="1" destOrd="0" parTransId="{7F6011DD-5155-405A-A6CF-6082926BB8D0}" sibTransId="{64729D27-DA93-49AB-91E4-5B9CA47E2F3B}"/>
    <dgm:cxn modelId="{98C743EE-AEF9-4066-AD4D-B5E7C0E93197}" srcId="{4DE10170-8478-4415-8112-26F4D79020A4}" destId="{B224CD73-4EFE-48B9-B63C-A4D18135B3C2}" srcOrd="0" destOrd="0" parTransId="{EF741C56-0DF0-40E9-8704-A0F1B7C078BB}" sibTransId="{4E7CF0A2-20B7-4900-8389-84D5DB89433A}"/>
    <dgm:cxn modelId="{FBE024B5-AE84-4668-92A1-181937596BD9}" type="presOf" srcId="{4E7CF0A2-20B7-4900-8389-84D5DB89433A}" destId="{34E6F9FD-0478-4254-A78A-D6B32780C85A}" srcOrd="0" destOrd="0" presId="urn:microsoft.com/office/officeart/2005/8/layout/process1"/>
    <dgm:cxn modelId="{AAB2AA4D-896C-4ED4-BDC8-9A3EF54B878C}" type="presOf" srcId="{8367A9C9-E872-426E-83A8-00AEDDE2AF36}" destId="{D0DB1F4F-14BC-4A66-B04F-9922B3DDECC6}" srcOrd="0" destOrd="0" presId="urn:microsoft.com/office/officeart/2005/8/layout/process1"/>
    <dgm:cxn modelId="{5480BB8B-DFBC-4D02-ACE2-B36404C3FD17}" type="presOf" srcId="{47031AE0-771E-4A43-8A50-B8807A968F02}" destId="{630A010C-BC2E-4CC6-8EFF-81EC0BE5C3E3}" srcOrd="0" destOrd="0" presId="urn:microsoft.com/office/officeart/2005/8/layout/process1"/>
    <dgm:cxn modelId="{86614CB7-884B-4205-8D7B-49C0394C0829}" type="presOf" srcId="{43635C9B-A390-4AF1-A16D-2E59DD8D114E}" destId="{DB28C2B4-A749-4B12-82CB-ABA39F87AE0A}" srcOrd="0" destOrd="0" presId="urn:microsoft.com/office/officeart/2005/8/layout/process1"/>
    <dgm:cxn modelId="{6FC0CF8B-B1C8-46B8-B83F-FC66D91A57F1}" type="presOf" srcId="{4DE10170-8478-4415-8112-26F4D79020A4}" destId="{1A0F19A4-1029-43F0-99BE-587CDCED5CE8}" srcOrd="0" destOrd="0" presId="urn:microsoft.com/office/officeart/2005/8/layout/process1"/>
    <dgm:cxn modelId="{024A8ED5-6501-49A0-ACFE-1D79BD085FDA}" type="presOf" srcId="{4E7CF0A2-20B7-4900-8389-84D5DB89433A}" destId="{1AC0B631-EF29-4B1F-8050-4127E72EB2FB}" srcOrd="1" destOrd="0" presId="urn:microsoft.com/office/officeart/2005/8/layout/process1"/>
    <dgm:cxn modelId="{D1A262E2-AB15-4574-B03A-6CA72F15D728}" type="presOf" srcId="{1BC0EF98-49B3-47A8-A6B7-A4ACF85A4CA8}" destId="{18D25B8A-F306-4E1A-A2C3-69A9F541801F}" srcOrd="0" destOrd="0" presId="urn:microsoft.com/office/officeart/2005/8/layout/process1"/>
    <dgm:cxn modelId="{D8FE1D23-25ED-4BFD-9262-6C56CE5B754A}" type="presOf" srcId="{A82BFB3D-FACD-4D1D-9797-77F2158B29B0}" destId="{B9A4EDD2-95FB-4ECF-A39D-79B4AD63E789}" srcOrd="0" destOrd="0" presId="urn:microsoft.com/office/officeart/2005/8/layout/process1"/>
    <dgm:cxn modelId="{C5C1ED9D-7AAE-40AB-8E43-D2046051AAE1}" type="presOf" srcId="{64729D27-DA93-49AB-91E4-5B9CA47E2F3B}" destId="{EC44C722-6B8D-4B02-A807-544F7DD8578B}" srcOrd="1" destOrd="0" presId="urn:microsoft.com/office/officeart/2005/8/layout/process1"/>
    <dgm:cxn modelId="{6775F195-F45C-44EC-B147-A37BE0BB8156}" srcId="{4DE10170-8478-4415-8112-26F4D79020A4}" destId="{1BC0EF98-49B3-47A8-A6B7-A4ACF85A4CA8}" srcOrd="2" destOrd="0" parTransId="{9D183CB4-E395-4E31-8AB4-571DE3919BEE}" sibTransId="{8367A9C9-E872-426E-83A8-00AEDDE2AF36}"/>
    <dgm:cxn modelId="{1022CEBC-C4CB-488E-9796-755A29E5F6AB}" type="presOf" srcId="{8367A9C9-E872-426E-83A8-00AEDDE2AF36}" destId="{FEB9E236-DF7C-455D-92A3-48124B71222E}" srcOrd="1" destOrd="0" presId="urn:microsoft.com/office/officeart/2005/8/layout/process1"/>
    <dgm:cxn modelId="{B2AE71FB-35B3-4594-AB73-83EF31047F29}" type="presParOf" srcId="{1A0F19A4-1029-43F0-99BE-587CDCED5CE8}" destId="{38FCC147-2797-4C15-BE3D-23F7908C0C7A}" srcOrd="0" destOrd="0" presId="urn:microsoft.com/office/officeart/2005/8/layout/process1"/>
    <dgm:cxn modelId="{C8D3D3E0-3C03-4E7A-AE71-62069C4FF0BD}" type="presParOf" srcId="{1A0F19A4-1029-43F0-99BE-587CDCED5CE8}" destId="{34E6F9FD-0478-4254-A78A-D6B32780C85A}" srcOrd="1" destOrd="0" presId="urn:microsoft.com/office/officeart/2005/8/layout/process1"/>
    <dgm:cxn modelId="{E5D1A05E-4B1D-4572-A9F7-329105780AA1}" type="presParOf" srcId="{34E6F9FD-0478-4254-A78A-D6B32780C85A}" destId="{1AC0B631-EF29-4B1F-8050-4127E72EB2FB}" srcOrd="0" destOrd="0" presId="urn:microsoft.com/office/officeart/2005/8/layout/process1"/>
    <dgm:cxn modelId="{478AE282-D2BC-4C3F-B2ED-1F6E89FEC261}" type="presParOf" srcId="{1A0F19A4-1029-43F0-99BE-587CDCED5CE8}" destId="{630A010C-BC2E-4CC6-8EFF-81EC0BE5C3E3}" srcOrd="2" destOrd="0" presId="urn:microsoft.com/office/officeart/2005/8/layout/process1"/>
    <dgm:cxn modelId="{98D2F755-7A92-42A8-9659-9F5503616120}" type="presParOf" srcId="{1A0F19A4-1029-43F0-99BE-587CDCED5CE8}" destId="{188A9AD0-DAB0-4025-82BF-26BFF4BA7BBF}" srcOrd="3" destOrd="0" presId="urn:microsoft.com/office/officeart/2005/8/layout/process1"/>
    <dgm:cxn modelId="{78EECB52-907E-4CE1-9C11-EA1E8D102119}" type="presParOf" srcId="{188A9AD0-DAB0-4025-82BF-26BFF4BA7BBF}" destId="{EC44C722-6B8D-4B02-A807-544F7DD8578B}" srcOrd="0" destOrd="0" presId="urn:microsoft.com/office/officeart/2005/8/layout/process1"/>
    <dgm:cxn modelId="{C05BD382-88B2-4B4A-9DA5-D8EC23086C1E}" type="presParOf" srcId="{1A0F19A4-1029-43F0-99BE-587CDCED5CE8}" destId="{18D25B8A-F306-4E1A-A2C3-69A9F541801F}" srcOrd="4" destOrd="0" presId="urn:microsoft.com/office/officeart/2005/8/layout/process1"/>
    <dgm:cxn modelId="{A9C5EBAA-D09A-48F4-86E0-552B6666AB22}" type="presParOf" srcId="{1A0F19A4-1029-43F0-99BE-587CDCED5CE8}" destId="{D0DB1F4F-14BC-4A66-B04F-9922B3DDECC6}" srcOrd="5" destOrd="0" presId="urn:microsoft.com/office/officeart/2005/8/layout/process1"/>
    <dgm:cxn modelId="{4B44B0F4-6831-42C7-A68D-B91EB56871D7}" type="presParOf" srcId="{D0DB1F4F-14BC-4A66-B04F-9922B3DDECC6}" destId="{FEB9E236-DF7C-455D-92A3-48124B71222E}" srcOrd="0" destOrd="0" presId="urn:microsoft.com/office/officeart/2005/8/layout/process1"/>
    <dgm:cxn modelId="{4BB5DC81-31AE-4B7F-A347-A605DF49A071}" type="presParOf" srcId="{1A0F19A4-1029-43F0-99BE-587CDCED5CE8}" destId="{0798743A-87EB-42D9-9FAC-F9DFEB857D81}" srcOrd="6" destOrd="0" presId="urn:microsoft.com/office/officeart/2005/8/layout/process1"/>
    <dgm:cxn modelId="{0DF6F3FD-20A3-4547-B8B5-8DBA7FC712CB}" type="presParOf" srcId="{1A0F19A4-1029-43F0-99BE-587CDCED5CE8}" destId="{B9A4EDD2-95FB-4ECF-A39D-79B4AD63E789}" srcOrd="7" destOrd="0" presId="urn:microsoft.com/office/officeart/2005/8/layout/process1"/>
    <dgm:cxn modelId="{C1B699C5-D250-456C-ADBD-CB227A0B75BB}" type="presParOf" srcId="{B9A4EDD2-95FB-4ECF-A39D-79B4AD63E789}" destId="{EDC0CCF9-A3C0-4D0B-857F-CD8FC25E63B3}" srcOrd="0" destOrd="0" presId="urn:microsoft.com/office/officeart/2005/8/layout/process1"/>
    <dgm:cxn modelId="{E61DDE8E-F24A-4C18-B40E-38A53CF95560}" type="presParOf" srcId="{1A0F19A4-1029-43F0-99BE-587CDCED5CE8}" destId="{DB28C2B4-A749-4B12-82CB-ABA39F87AE0A}" srcOrd="8"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7CCDD8-98ED-4A3D-BFF3-715E0AE49187}"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D20A9238-0D3F-40A3-AA21-D849D7441A97}">
      <dgm:prSet phldrT="[Text]"/>
      <dgm:spPr/>
      <dgm:t>
        <a:bodyPr/>
        <a:lstStyle/>
        <a:p>
          <a:r>
            <a:rPr lang="en-US" dirty="0" smtClean="0">
              <a:latin typeface="Segoe UI" panose="020B0502040204020203" pitchFamily="34" charset="0"/>
              <a:cs typeface="Segoe UI" panose="020B0502040204020203" pitchFamily="34" charset="0"/>
            </a:rPr>
            <a:t>Deploy</a:t>
          </a:r>
          <a:endParaRPr lang="en-US" dirty="0">
            <a:latin typeface="Segoe UI" panose="020B0502040204020203" pitchFamily="34" charset="0"/>
            <a:cs typeface="Segoe UI" panose="020B0502040204020203" pitchFamily="34" charset="0"/>
          </a:endParaRPr>
        </a:p>
      </dgm:t>
    </dgm:pt>
    <dgm:pt modelId="{9A743684-565F-4B02-AC45-29D7C3EB50CA}" type="parTrans" cxnId="{A5A5B748-B202-4232-872D-A6C182CD9B25}">
      <dgm:prSet/>
      <dgm:spPr/>
      <dgm:t>
        <a:bodyPr/>
        <a:lstStyle/>
        <a:p>
          <a:endParaRPr lang="en-US">
            <a:latin typeface="Segoe UI" panose="020B0502040204020203" pitchFamily="34" charset="0"/>
            <a:cs typeface="Segoe UI" panose="020B0502040204020203" pitchFamily="34" charset="0"/>
          </a:endParaRPr>
        </a:p>
      </dgm:t>
    </dgm:pt>
    <dgm:pt modelId="{EEF752C2-726C-4F70-B73F-941F82280AA4}" type="sibTrans" cxnId="{A5A5B748-B202-4232-872D-A6C182CD9B25}">
      <dgm:prSet/>
      <dgm:spPr/>
      <dgm:t>
        <a:bodyPr/>
        <a:lstStyle/>
        <a:p>
          <a:endParaRPr lang="en-US">
            <a:latin typeface="Segoe UI" panose="020B0502040204020203" pitchFamily="34" charset="0"/>
            <a:cs typeface="Segoe UI" panose="020B0502040204020203" pitchFamily="34" charset="0"/>
          </a:endParaRPr>
        </a:p>
      </dgm:t>
    </dgm:pt>
    <dgm:pt modelId="{98F87394-B4E9-493A-8181-61A79C59EE05}">
      <dgm:prSet phldrT="[Text]"/>
      <dgm:spPr/>
      <dgm:t>
        <a:bodyPr/>
        <a:lstStyle/>
        <a:p>
          <a:r>
            <a:rPr lang="en-US" dirty="0" smtClean="0">
              <a:latin typeface="Segoe UI" panose="020B0502040204020203" pitchFamily="34" charset="0"/>
              <a:cs typeface="Segoe UI" panose="020B0502040204020203" pitchFamily="34" charset="0"/>
            </a:rPr>
            <a:t>Detect</a:t>
          </a:r>
          <a:endParaRPr lang="en-US" dirty="0">
            <a:latin typeface="Segoe UI" panose="020B0502040204020203" pitchFamily="34" charset="0"/>
            <a:cs typeface="Segoe UI" panose="020B0502040204020203" pitchFamily="34" charset="0"/>
          </a:endParaRPr>
        </a:p>
      </dgm:t>
    </dgm:pt>
    <dgm:pt modelId="{C05614DB-1317-4A1F-B240-CD710F2B4031}" type="parTrans" cxnId="{A74CCC54-FD1C-41E0-B301-01BE16DC2B15}">
      <dgm:prSet/>
      <dgm:spPr/>
      <dgm:t>
        <a:bodyPr/>
        <a:lstStyle/>
        <a:p>
          <a:endParaRPr lang="en-US">
            <a:latin typeface="Segoe UI" panose="020B0502040204020203" pitchFamily="34" charset="0"/>
            <a:cs typeface="Segoe UI" panose="020B0502040204020203" pitchFamily="34" charset="0"/>
          </a:endParaRPr>
        </a:p>
      </dgm:t>
    </dgm:pt>
    <dgm:pt modelId="{1EDDF7B5-D0E8-408A-968E-2BE86A6F7353}" type="sibTrans" cxnId="{A74CCC54-FD1C-41E0-B301-01BE16DC2B15}">
      <dgm:prSet/>
      <dgm:spPr/>
      <dgm:t>
        <a:bodyPr/>
        <a:lstStyle/>
        <a:p>
          <a:endParaRPr lang="en-US">
            <a:latin typeface="Segoe UI" panose="020B0502040204020203" pitchFamily="34" charset="0"/>
            <a:cs typeface="Segoe UI" panose="020B0502040204020203" pitchFamily="34" charset="0"/>
          </a:endParaRPr>
        </a:p>
      </dgm:t>
    </dgm:pt>
    <dgm:pt modelId="{A1889F97-1F90-4479-98D4-F60336942C0D}" type="pres">
      <dgm:prSet presAssocID="{E37CCDD8-98ED-4A3D-BFF3-715E0AE49187}" presName="Name0" presStyleCnt="0">
        <dgm:presLayoutVars>
          <dgm:dir/>
          <dgm:resizeHandles val="exact"/>
        </dgm:presLayoutVars>
      </dgm:prSet>
      <dgm:spPr/>
      <dgm:t>
        <a:bodyPr/>
        <a:lstStyle/>
        <a:p>
          <a:endParaRPr lang="en-US"/>
        </a:p>
      </dgm:t>
    </dgm:pt>
    <dgm:pt modelId="{2A5D575A-A70C-4588-AD9F-008DB38AB26C}" type="pres">
      <dgm:prSet presAssocID="{E37CCDD8-98ED-4A3D-BFF3-715E0AE49187}" presName="node1" presStyleLbl="node1" presStyleIdx="0" presStyleCnt="2">
        <dgm:presLayoutVars>
          <dgm:bulletEnabled val="1"/>
        </dgm:presLayoutVars>
      </dgm:prSet>
      <dgm:spPr>
        <a:prstGeom prst="rect">
          <a:avLst/>
        </a:prstGeom>
      </dgm:spPr>
      <dgm:t>
        <a:bodyPr/>
        <a:lstStyle/>
        <a:p>
          <a:endParaRPr lang="en-US"/>
        </a:p>
      </dgm:t>
    </dgm:pt>
    <dgm:pt modelId="{EF76D289-55BD-4082-9DCC-0DB4561864E5}" type="pres">
      <dgm:prSet presAssocID="{E37CCDD8-98ED-4A3D-BFF3-715E0AE49187}" presName="sibTrans" presStyleLbl="bgShp" presStyleIdx="0" presStyleCnt="1"/>
      <dgm:spPr/>
      <dgm:t>
        <a:bodyPr/>
        <a:lstStyle/>
        <a:p>
          <a:endParaRPr lang="en-US"/>
        </a:p>
      </dgm:t>
    </dgm:pt>
    <dgm:pt modelId="{3819BC46-F278-41F8-A5E3-0FCFDA1249ED}" type="pres">
      <dgm:prSet presAssocID="{E37CCDD8-98ED-4A3D-BFF3-715E0AE49187}" presName="node2" presStyleLbl="node1" presStyleIdx="1" presStyleCnt="2">
        <dgm:presLayoutVars>
          <dgm:bulletEnabled val="1"/>
        </dgm:presLayoutVars>
      </dgm:prSet>
      <dgm:spPr>
        <a:prstGeom prst="rect">
          <a:avLst/>
        </a:prstGeom>
      </dgm:spPr>
      <dgm:t>
        <a:bodyPr/>
        <a:lstStyle/>
        <a:p>
          <a:endParaRPr lang="en-US"/>
        </a:p>
      </dgm:t>
    </dgm:pt>
    <dgm:pt modelId="{DCA2077B-3326-4617-A685-9E5FE8362940}" type="pres">
      <dgm:prSet presAssocID="{E37CCDD8-98ED-4A3D-BFF3-715E0AE49187}" presName="sp1" presStyleCnt="0"/>
      <dgm:spPr/>
    </dgm:pt>
    <dgm:pt modelId="{56606A06-B844-4D59-97E1-AEDC44AD510D}" type="pres">
      <dgm:prSet presAssocID="{E37CCDD8-98ED-4A3D-BFF3-715E0AE49187}" presName="sp2" presStyleCnt="0"/>
      <dgm:spPr/>
    </dgm:pt>
  </dgm:ptLst>
  <dgm:cxnLst>
    <dgm:cxn modelId="{E271BB27-0A46-40FE-8923-BF8CBE118E67}" type="presOf" srcId="{E37CCDD8-98ED-4A3D-BFF3-715E0AE49187}" destId="{A1889F97-1F90-4479-98D4-F60336942C0D}" srcOrd="0" destOrd="0" presId="urn:microsoft.com/office/officeart/2005/8/layout/cycle3"/>
    <dgm:cxn modelId="{D05F62F6-6EC3-4DD5-8BAC-EBE3E0E18B52}" type="presOf" srcId="{D20A9238-0D3F-40A3-AA21-D849D7441A97}" destId="{2A5D575A-A70C-4588-AD9F-008DB38AB26C}" srcOrd="0" destOrd="0" presId="urn:microsoft.com/office/officeart/2005/8/layout/cycle3"/>
    <dgm:cxn modelId="{A74CCC54-FD1C-41E0-B301-01BE16DC2B15}" srcId="{E37CCDD8-98ED-4A3D-BFF3-715E0AE49187}" destId="{98F87394-B4E9-493A-8181-61A79C59EE05}" srcOrd="1" destOrd="0" parTransId="{C05614DB-1317-4A1F-B240-CD710F2B4031}" sibTransId="{1EDDF7B5-D0E8-408A-968E-2BE86A6F7353}"/>
    <dgm:cxn modelId="{9C7E5C33-628D-4435-9B51-B6A835549877}" type="presOf" srcId="{98F87394-B4E9-493A-8181-61A79C59EE05}" destId="{3819BC46-F278-41F8-A5E3-0FCFDA1249ED}" srcOrd="0" destOrd="0" presId="urn:microsoft.com/office/officeart/2005/8/layout/cycle3"/>
    <dgm:cxn modelId="{A5A5B748-B202-4232-872D-A6C182CD9B25}" srcId="{E37CCDD8-98ED-4A3D-BFF3-715E0AE49187}" destId="{D20A9238-0D3F-40A3-AA21-D849D7441A97}" srcOrd="0" destOrd="0" parTransId="{9A743684-565F-4B02-AC45-29D7C3EB50CA}" sibTransId="{EEF752C2-726C-4F70-B73F-941F82280AA4}"/>
    <dgm:cxn modelId="{F8F9E01E-D59C-4485-A620-7ED07A5CE9E7}" type="presOf" srcId="{EEF752C2-726C-4F70-B73F-941F82280AA4}" destId="{EF76D289-55BD-4082-9DCC-0DB4561864E5}" srcOrd="0" destOrd="0" presId="urn:microsoft.com/office/officeart/2005/8/layout/cycle3"/>
    <dgm:cxn modelId="{6B025CBD-01C5-4391-B874-17EB475B742A}" type="presParOf" srcId="{A1889F97-1F90-4479-98D4-F60336942C0D}" destId="{2A5D575A-A70C-4588-AD9F-008DB38AB26C}" srcOrd="0" destOrd="0" presId="urn:microsoft.com/office/officeart/2005/8/layout/cycle3"/>
    <dgm:cxn modelId="{47F90972-F7D2-420B-8395-05092F0CA880}" type="presParOf" srcId="{A1889F97-1F90-4479-98D4-F60336942C0D}" destId="{EF76D289-55BD-4082-9DCC-0DB4561864E5}" srcOrd="1" destOrd="0" presId="urn:microsoft.com/office/officeart/2005/8/layout/cycle3"/>
    <dgm:cxn modelId="{059646DD-9FEB-45ED-8380-68738096F308}" type="presParOf" srcId="{A1889F97-1F90-4479-98D4-F60336942C0D}" destId="{3819BC46-F278-41F8-A5E3-0FCFDA1249ED}" srcOrd="2" destOrd="0" presId="urn:microsoft.com/office/officeart/2005/8/layout/cycle3"/>
    <dgm:cxn modelId="{82C2B895-DC38-4BC2-875D-D2561A89708F}" type="presParOf" srcId="{A1889F97-1F90-4479-98D4-F60336942C0D}" destId="{DCA2077B-3326-4617-A685-9E5FE8362940}" srcOrd="3" destOrd="0" presId="urn:microsoft.com/office/officeart/2005/8/layout/cycle3"/>
    <dgm:cxn modelId="{F03C5435-FD60-4F75-B3D8-0244636DB4E0}" type="presParOf" srcId="{A1889F97-1F90-4479-98D4-F60336942C0D}" destId="{56606A06-B844-4D59-97E1-AEDC44AD510D}"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E10170-8478-4415-8112-26F4D79020A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06EAA19F-374C-47E8-AC9D-8E8BD090D621}">
      <dgm:prSet/>
      <dgm:spPr>
        <a:solidFill>
          <a:srgbClr val="1E70B6"/>
        </a:solidFill>
        <a:ln>
          <a:noFill/>
        </a:ln>
      </dgm:spPr>
      <dgm:t>
        <a:bodyPr/>
        <a:lstStyle/>
        <a:p>
          <a:r>
            <a:rPr lang="en-US" smtClean="0"/>
            <a:t>Feature Crew</a:t>
          </a:r>
          <a:endParaRPr lang="en-US" dirty="0" smtClean="0"/>
        </a:p>
      </dgm:t>
    </dgm:pt>
    <dgm:pt modelId="{7CC9102B-0E85-4748-A97F-DB11C34B6E94}" type="parTrans" cxnId="{AAB011BC-B3C5-4040-A740-DA29F4D3B6B4}">
      <dgm:prSet/>
      <dgm:spPr/>
      <dgm:t>
        <a:bodyPr/>
        <a:lstStyle/>
        <a:p>
          <a:endParaRPr lang="en-US"/>
        </a:p>
      </dgm:t>
    </dgm:pt>
    <dgm:pt modelId="{5E9E171B-6073-4DEC-A520-6CECC561F9BB}" type="sibTrans" cxnId="{AAB011BC-B3C5-4040-A740-DA29F4D3B6B4}">
      <dgm:prSet/>
      <dgm:spPr/>
      <dgm:t>
        <a:bodyPr/>
        <a:lstStyle/>
        <a:p>
          <a:endParaRPr lang="en-US"/>
        </a:p>
      </dgm:t>
    </dgm:pt>
    <dgm:pt modelId="{0AF61779-7962-400B-BB04-A7D6BA08550F}">
      <dgm:prSet/>
      <dgm:spPr>
        <a:solidFill>
          <a:srgbClr val="1E70B6"/>
        </a:solidFill>
        <a:ln>
          <a:noFill/>
        </a:ln>
      </dgm:spPr>
      <dgm:t>
        <a:bodyPr/>
        <a:lstStyle/>
        <a:p>
          <a:r>
            <a:rPr lang="en-US" dirty="0" smtClean="0"/>
            <a:t>Outlook Team</a:t>
          </a:r>
        </a:p>
      </dgm:t>
    </dgm:pt>
    <dgm:pt modelId="{323BEAE5-BE9E-46EB-9F25-1983BE057DE4}" type="parTrans" cxnId="{5B51AA61-75DF-45A0-9BF4-F45B5487F04A}">
      <dgm:prSet/>
      <dgm:spPr/>
      <dgm:t>
        <a:bodyPr/>
        <a:lstStyle/>
        <a:p>
          <a:endParaRPr lang="en-US"/>
        </a:p>
      </dgm:t>
    </dgm:pt>
    <dgm:pt modelId="{08835610-21BE-4086-A0C0-B58804D9EA08}" type="sibTrans" cxnId="{5B51AA61-75DF-45A0-9BF4-F45B5487F04A}">
      <dgm:prSet/>
      <dgm:spPr/>
      <dgm:t>
        <a:bodyPr/>
        <a:lstStyle/>
        <a:p>
          <a:endParaRPr lang="en-US"/>
        </a:p>
      </dgm:t>
    </dgm:pt>
    <dgm:pt modelId="{B08B3CF2-F410-4EE7-B729-62CABB8291BC}">
      <dgm:prSet/>
      <dgm:spPr>
        <a:solidFill>
          <a:srgbClr val="1E70B6"/>
        </a:solidFill>
        <a:ln>
          <a:noFill/>
        </a:ln>
      </dgm:spPr>
      <dgm:t>
        <a:bodyPr/>
        <a:lstStyle/>
        <a:p>
          <a:r>
            <a:rPr lang="en-US" dirty="0" smtClean="0"/>
            <a:t>MS Office Team</a:t>
          </a:r>
        </a:p>
      </dgm:t>
    </dgm:pt>
    <dgm:pt modelId="{942365A0-FBD7-4DCE-A972-4C275B7524ED}" type="parTrans" cxnId="{40519343-41EE-4DED-8035-E902E5016E67}">
      <dgm:prSet/>
      <dgm:spPr/>
      <dgm:t>
        <a:bodyPr/>
        <a:lstStyle/>
        <a:p>
          <a:endParaRPr lang="en-US"/>
        </a:p>
      </dgm:t>
    </dgm:pt>
    <dgm:pt modelId="{DC178C2A-6C8D-4999-9D5C-BAAF1F054A01}" type="sibTrans" cxnId="{40519343-41EE-4DED-8035-E902E5016E67}">
      <dgm:prSet/>
      <dgm:spPr/>
      <dgm:t>
        <a:bodyPr/>
        <a:lstStyle/>
        <a:p>
          <a:endParaRPr lang="en-US"/>
        </a:p>
      </dgm:t>
    </dgm:pt>
    <dgm:pt modelId="{2598823F-2F9E-47EC-886C-84C00F0F26C6}">
      <dgm:prSet/>
      <dgm:spPr>
        <a:solidFill>
          <a:srgbClr val="1E70B6"/>
        </a:solidFill>
        <a:ln>
          <a:noFill/>
        </a:ln>
      </dgm:spPr>
      <dgm:t>
        <a:bodyPr/>
        <a:lstStyle/>
        <a:p>
          <a:r>
            <a:rPr lang="en-US" dirty="0" smtClean="0"/>
            <a:t>Microsoft</a:t>
          </a:r>
        </a:p>
      </dgm:t>
    </dgm:pt>
    <dgm:pt modelId="{3706CACF-7108-4773-89FE-F6A2E6AE7FCD}" type="parTrans" cxnId="{0F4A29C6-4CB7-4655-8B85-BD1CF7A15397}">
      <dgm:prSet/>
      <dgm:spPr/>
      <dgm:t>
        <a:bodyPr/>
        <a:lstStyle/>
        <a:p>
          <a:endParaRPr lang="en-US"/>
        </a:p>
      </dgm:t>
    </dgm:pt>
    <dgm:pt modelId="{FA88BD19-F177-4DD4-AC0E-C5AA7B971182}" type="sibTrans" cxnId="{0F4A29C6-4CB7-4655-8B85-BD1CF7A15397}">
      <dgm:prSet/>
      <dgm:spPr/>
      <dgm:t>
        <a:bodyPr/>
        <a:lstStyle/>
        <a:p>
          <a:endParaRPr lang="en-US"/>
        </a:p>
      </dgm:t>
    </dgm:pt>
    <dgm:pt modelId="{DC604109-D301-4C35-898C-262DA1759C3E}">
      <dgm:prSet/>
      <dgm:spPr>
        <a:solidFill>
          <a:srgbClr val="1E70B6"/>
        </a:solidFill>
        <a:ln>
          <a:noFill/>
        </a:ln>
      </dgm:spPr>
      <dgm:t>
        <a:bodyPr/>
        <a:lstStyle/>
        <a:p>
          <a:r>
            <a:rPr lang="en-US" smtClean="0"/>
            <a:t>Customers</a:t>
          </a:r>
          <a:endParaRPr lang="en-US" dirty="0"/>
        </a:p>
      </dgm:t>
    </dgm:pt>
    <dgm:pt modelId="{17584BC3-6086-4EB8-93D5-AF7339456519}" type="parTrans" cxnId="{B4E90ACF-BE58-4F78-B14D-24634C8373B6}">
      <dgm:prSet/>
      <dgm:spPr/>
      <dgm:t>
        <a:bodyPr/>
        <a:lstStyle/>
        <a:p>
          <a:endParaRPr lang="en-US"/>
        </a:p>
      </dgm:t>
    </dgm:pt>
    <dgm:pt modelId="{9299C6DA-091A-4586-AAB4-C8B23C2AAF6F}" type="sibTrans" cxnId="{B4E90ACF-BE58-4F78-B14D-24634C8373B6}">
      <dgm:prSet/>
      <dgm:spPr/>
      <dgm:t>
        <a:bodyPr/>
        <a:lstStyle/>
        <a:p>
          <a:endParaRPr lang="en-US"/>
        </a:p>
      </dgm:t>
    </dgm:pt>
    <dgm:pt modelId="{1A0F19A4-1029-43F0-99BE-587CDCED5CE8}" type="pres">
      <dgm:prSet presAssocID="{4DE10170-8478-4415-8112-26F4D79020A4}" presName="Name0" presStyleCnt="0">
        <dgm:presLayoutVars>
          <dgm:dir/>
          <dgm:resizeHandles val="exact"/>
        </dgm:presLayoutVars>
      </dgm:prSet>
      <dgm:spPr/>
      <dgm:t>
        <a:bodyPr/>
        <a:lstStyle/>
        <a:p>
          <a:endParaRPr lang="en-US"/>
        </a:p>
      </dgm:t>
    </dgm:pt>
    <dgm:pt modelId="{40A3F7C3-0E5A-434E-843D-95A3A393C6E6}" type="pres">
      <dgm:prSet presAssocID="{06EAA19F-374C-47E8-AC9D-8E8BD090D621}" presName="node" presStyleLbl="node1" presStyleIdx="0" presStyleCnt="5">
        <dgm:presLayoutVars>
          <dgm:bulletEnabled val="1"/>
        </dgm:presLayoutVars>
      </dgm:prSet>
      <dgm:spPr>
        <a:prstGeom prst="rect">
          <a:avLst/>
        </a:prstGeom>
      </dgm:spPr>
      <dgm:t>
        <a:bodyPr/>
        <a:lstStyle/>
        <a:p>
          <a:endParaRPr lang="en-US"/>
        </a:p>
      </dgm:t>
    </dgm:pt>
    <dgm:pt modelId="{6FB4CDBB-B34F-42A7-B025-4C8DEB0150BA}" type="pres">
      <dgm:prSet presAssocID="{5E9E171B-6073-4DEC-A520-6CECC561F9BB}" presName="sibTrans" presStyleLbl="sibTrans2D1" presStyleIdx="0" presStyleCnt="4"/>
      <dgm:spPr/>
      <dgm:t>
        <a:bodyPr/>
        <a:lstStyle/>
        <a:p>
          <a:endParaRPr lang="en-US"/>
        </a:p>
      </dgm:t>
    </dgm:pt>
    <dgm:pt modelId="{4097F2F9-C7CF-429A-BD5A-6BACB9FD5B6F}" type="pres">
      <dgm:prSet presAssocID="{5E9E171B-6073-4DEC-A520-6CECC561F9BB}" presName="connectorText" presStyleLbl="sibTrans2D1" presStyleIdx="0" presStyleCnt="4"/>
      <dgm:spPr/>
      <dgm:t>
        <a:bodyPr/>
        <a:lstStyle/>
        <a:p>
          <a:endParaRPr lang="en-US"/>
        </a:p>
      </dgm:t>
    </dgm:pt>
    <dgm:pt modelId="{3670F4D8-FEA9-4122-98AB-5483279D665D}" type="pres">
      <dgm:prSet presAssocID="{0AF61779-7962-400B-BB04-A7D6BA08550F}" presName="node" presStyleLbl="node1" presStyleIdx="1" presStyleCnt="5">
        <dgm:presLayoutVars>
          <dgm:bulletEnabled val="1"/>
        </dgm:presLayoutVars>
      </dgm:prSet>
      <dgm:spPr>
        <a:prstGeom prst="rect">
          <a:avLst/>
        </a:prstGeom>
      </dgm:spPr>
      <dgm:t>
        <a:bodyPr/>
        <a:lstStyle/>
        <a:p>
          <a:endParaRPr lang="en-US"/>
        </a:p>
      </dgm:t>
    </dgm:pt>
    <dgm:pt modelId="{491B8268-B1CD-4E75-85ED-8479F114F374}" type="pres">
      <dgm:prSet presAssocID="{08835610-21BE-4086-A0C0-B58804D9EA08}" presName="sibTrans" presStyleLbl="sibTrans2D1" presStyleIdx="1" presStyleCnt="4"/>
      <dgm:spPr/>
      <dgm:t>
        <a:bodyPr/>
        <a:lstStyle/>
        <a:p>
          <a:endParaRPr lang="en-US"/>
        </a:p>
      </dgm:t>
    </dgm:pt>
    <dgm:pt modelId="{3362825D-C431-403B-B5C6-95C62E2AC70D}" type="pres">
      <dgm:prSet presAssocID="{08835610-21BE-4086-A0C0-B58804D9EA08}" presName="connectorText" presStyleLbl="sibTrans2D1" presStyleIdx="1" presStyleCnt="4"/>
      <dgm:spPr/>
      <dgm:t>
        <a:bodyPr/>
        <a:lstStyle/>
        <a:p>
          <a:endParaRPr lang="en-US"/>
        </a:p>
      </dgm:t>
    </dgm:pt>
    <dgm:pt modelId="{2C62B663-80CF-4C16-A5A6-F11A0DBD8F23}" type="pres">
      <dgm:prSet presAssocID="{B08B3CF2-F410-4EE7-B729-62CABB8291BC}" presName="node" presStyleLbl="node1" presStyleIdx="2" presStyleCnt="5">
        <dgm:presLayoutVars>
          <dgm:bulletEnabled val="1"/>
        </dgm:presLayoutVars>
      </dgm:prSet>
      <dgm:spPr>
        <a:prstGeom prst="rect">
          <a:avLst/>
        </a:prstGeom>
      </dgm:spPr>
      <dgm:t>
        <a:bodyPr/>
        <a:lstStyle/>
        <a:p>
          <a:endParaRPr lang="en-US"/>
        </a:p>
      </dgm:t>
    </dgm:pt>
    <dgm:pt modelId="{AD743C10-6882-46F5-8BC5-A19158B1A026}" type="pres">
      <dgm:prSet presAssocID="{DC178C2A-6C8D-4999-9D5C-BAAF1F054A01}" presName="sibTrans" presStyleLbl="sibTrans2D1" presStyleIdx="2" presStyleCnt="4"/>
      <dgm:spPr/>
      <dgm:t>
        <a:bodyPr/>
        <a:lstStyle/>
        <a:p>
          <a:endParaRPr lang="en-US"/>
        </a:p>
      </dgm:t>
    </dgm:pt>
    <dgm:pt modelId="{EB30E77E-96E3-43A5-90C0-D4BAB36ECBA4}" type="pres">
      <dgm:prSet presAssocID="{DC178C2A-6C8D-4999-9D5C-BAAF1F054A01}" presName="connectorText" presStyleLbl="sibTrans2D1" presStyleIdx="2" presStyleCnt="4"/>
      <dgm:spPr/>
      <dgm:t>
        <a:bodyPr/>
        <a:lstStyle/>
        <a:p>
          <a:endParaRPr lang="en-US"/>
        </a:p>
      </dgm:t>
    </dgm:pt>
    <dgm:pt modelId="{756D42AB-C9D3-4715-B7BD-46D0B0D5AA73}" type="pres">
      <dgm:prSet presAssocID="{2598823F-2F9E-47EC-886C-84C00F0F26C6}" presName="node" presStyleLbl="node1" presStyleIdx="3" presStyleCnt="5">
        <dgm:presLayoutVars>
          <dgm:bulletEnabled val="1"/>
        </dgm:presLayoutVars>
      </dgm:prSet>
      <dgm:spPr>
        <a:prstGeom prst="rect">
          <a:avLst/>
        </a:prstGeom>
      </dgm:spPr>
      <dgm:t>
        <a:bodyPr/>
        <a:lstStyle/>
        <a:p>
          <a:endParaRPr lang="en-US"/>
        </a:p>
      </dgm:t>
    </dgm:pt>
    <dgm:pt modelId="{88DE453D-5E67-46CC-B831-FEB8693D1BA0}" type="pres">
      <dgm:prSet presAssocID="{FA88BD19-F177-4DD4-AC0E-C5AA7B971182}" presName="sibTrans" presStyleLbl="sibTrans2D1" presStyleIdx="3" presStyleCnt="4"/>
      <dgm:spPr/>
      <dgm:t>
        <a:bodyPr/>
        <a:lstStyle/>
        <a:p>
          <a:endParaRPr lang="en-US"/>
        </a:p>
      </dgm:t>
    </dgm:pt>
    <dgm:pt modelId="{22BD5A80-31D2-417A-AC07-8FBEEF1B2A50}" type="pres">
      <dgm:prSet presAssocID="{FA88BD19-F177-4DD4-AC0E-C5AA7B971182}" presName="connectorText" presStyleLbl="sibTrans2D1" presStyleIdx="3" presStyleCnt="4"/>
      <dgm:spPr/>
      <dgm:t>
        <a:bodyPr/>
        <a:lstStyle/>
        <a:p>
          <a:endParaRPr lang="en-US"/>
        </a:p>
      </dgm:t>
    </dgm:pt>
    <dgm:pt modelId="{DA3BFFEC-93F0-4D78-BB1A-524C0CEC8C0D}" type="pres">
      <dgm:prSet presAssocID="{DC604109-D301-4C35-898C-262DA1759C3E}" presName="node" presStyleLbl="node1" presStyleIdx="4" presStyleCnt="5">
        <dgm:presLayoutVars>
          <dgm:bulletEnabled val="1"/>
        </dgm:presLayoutVars>
      </dgm:prSet>
      <dgm:spPr>
        <a:prstGeom prst="rect">
          <a:avLst/>
        </a:prstGeom>
      </dgm:spPr>
      <dgm:t>
        <a:bodyPr/>
        <a:lstStyle/>
        <a:p>
          <a:endParaRPr lang="en-US"/>
        </a:p>
      </dgm:t>
    </dgm:pt>
  </dgm:ptLst>
  <dgm:cxnLst>
    <dgm:cxn modelId="{5C6B818B-15E7-4BE6-8443-D5222FAA1668}" type="presOf" srcId="{FA88BD19-F177-4DD4-AC0E-C5AA7B971182}" destId="{22BD5A80-31D2-417A-AC07-8FBEEF1B2A50}" srcOrd="1" destOrd="0" presId="urn:microsoft.com/office/officeart/2005/8/layout/process1"/>
    <dgm:cxn modelId="{456AC159-A365-4291-9ACB-9E5434053B10}" type="presOf" srcId="{08835610-21BE-4086-A0C0-B58804D9EA08}" destId="{3362825D-C431-403B-B5C6-95C62E2AC70D}" srcOrd="1" destOrd="0" presId="urn:microsoft.com/office/officeart/2005/8/layout/process1"/>
    <dgm:cxn modelId="{4CF875F7-67BD-4A86-BCE4-DA3A41CFB01A}" type="presOf" srcId="{5E9E171B-6073-4DEC-A520-6CECC561F9BB}" destId="{4097F2F9-C7CF-429A-BD5A-6BACB9FD5B6F}" srcOrd="1" destOrd="0" presId="urn:microsoft.com/office/officeart/2005/8/layout/process1"/>
    <dgm:cxn modelId="{F9439E4A-437B-44FA-8195-57BEF1EB1FE8}" type="presOf" srcId="{DC178C2A-6C8D-4999-9D5C-BAAF1F054A01}" destId="{EB30E77E-96E3-43A5-90C0-D4BAB36ECBA4}" srcOrd="1" destOrd="0" presId="urn:microsoft.com/office/officeart/2005/8/layout/process1"/>
    <dgm:cxn modelId="{AAB011BC-B3C5-4040-A740-DA29F4D3B6B4}" srcId="{4DE10170-8478-4415-8112-26F4D79020A4}" destId="{06EAA19F-374C-47E8-AC9D-8E8BD090D621}" srcOrd="0" destOrd="0" parTransId="{7CC9102B-0E85-4748-A97F-DB11C34B6E94}" sibTransId="{5E9E171B-6073-4DEC-A520-6CECC561F9BB}"/>
    <dgm:cxn modelId="{40519343-41EE-4DED-8035-E902E5016E67}" srcId="{4DE10170-8478-4415-8112-26F4D79020A4}" destId="{B08B3CF2-F410-4EE7-B729-62CABB8291BC}" srcOrd="2" destOrd="0" parTransId="{942365A0-FBD7-4DCE-A972-4C275B7524ED}" sibTransId="{DC178C2A-6C8D-4999-9D5C-BAAF1F054A01}"/>
    <dgm:cxn modelId="{26DD7564-DDE0-4EA4-A14A-3879845BE833}" type="presOf" srcId="{DC178C2A-6C8D-4999-9D5C-BAAF1F054A01}" destId="{AD743C10-6882-46F5-8BC5-A19158B1A026}" srcOrd="0" destOrd="0" presId="urn:microsoft.com/office/officeart/2005/8/layout/process1"/>
    <dgm:cxn modelId="{B4E90ACF-BE58-4F78-B14D-24634C8373B6}" srcId="{4DE10170-8478-4415-8112-26F4D79020A4}" destId="{DC604109-D301-4C35-898C-262DA1759C3E}" srcOrd="4" destOrd="0" parTransId="{17584BC3-6086-4EB8-93D5-AF7339456519}" sibTransId="{9299C6DA-091A-4586-AAB4-C8B23C2AAF6F}"/>
    <dgm:cxn modelId="{8671450B-87FA-4890-A138-9DDAE5C2879A}" type="presOf" srcId="{2598823F-2F9E-47EC-886C-84C00F0F26C6}" destId="{756D42AB-C9D3-4715-B7BD-46D0B0D5AA73}" srcOrd="0" destOrd="0" presId="urn:microsoft.com/office/officeart/2005/8/layout/process1"/>
    <dgm:cxn modelId="{13B7D27D-5B70-4525-9AAF-1301284CC2DD}" type="presOf" srcId="{4DE10170-8478-4415-8112-26F4D79020A4}" destId="{1A0F19A4-1029-43F0-99BE-587CDCED5CE8}" srcOrd="0" destOrd="0" presId="urn:microsoft.com/office/officeart/2005/8/layout/process1"/>
    <dgm:cxn modelId="{0DE30B70-AB4C-45D0-AF4F-3516A5058158}" type="presOf" srcId="{B08B3CF2-F410-4EE7-B729-62CABB8291BC}" destId="{2C62B663-80CF-4C16-A5A6-F11A0DBD8F23}" srcOrd="0" destOrd="0" presId="urn:microsoft.com/office/officeart/2005/8/layout/process1"/>
    <dgm:cxn modelId="{0F4A29C6-4CB7-4655-8B85-BD1CF7A15397}" srcId="{4DE10170-8478-4415-8112-26F4D79020A4}" destId="{2598823F-2F9E-47EC-886C-84C00F0F26C6}" srcOrd="3" destOrd="0" parTransId="{3706CACF-7108-4773-89FE-F6A2E6AE7FCD}" sibTransId="{FA88BD19-F177-4DD4-AC0E-C5AA7B971182}"/>
    <dgm:cxn modelId="{F1B65140-BB68-47C4-B16A-8575549D7968}" type="presOf" srcId="{08835610-21BE-4086-A0C0-B58804D9EA08}" destId="{491B8268-B1CD-4E75-85ED-8479F114F374}" srcOrd="0" destOrd="0" presId="urn:microsoft.com/office/officeart/2005/8/layout/process1"/>
    <dgm:cxn modelId="{438709B3-BAC0-4034-BA4A-155120931D8D}" type="presOf" srcId="{0AF61779-7962-400B-BB04-A7D6BA08550F}" destId="{3670F4D8-FEA9-4122-98AB-5483279D665D}" srcOrd="0" destOrd="0" presId="urn:microsoft.com/office/officeart/2005/8/layout/process1"/>
    <dgm:cxn modelId="{141DE975-1A1B-4C6E-BB58-5AA31C0E8897}" type="presOf" srcId="{5E9E171B-6073-4DEC-A520-6CECC561F9BB}" destId="{6FB4CDBB-B34F-42A7-B025-4C8DEB0150BA}" srcOrd="0" destOrd="0" presId="urn:microsoft.com/office/officeart/2005/8/layout/process1"/>
    <dgm:cxn modelId="{AFC4E72B-AC7E-4CA1-A9AB-483F533938F1}" type="presOf" srcId="{06EAA19F-374C-47E8-AC9D-8E8BD090D621}" destId="{40A3F7C3-0E5A-434E-843D-95A3A393C6E6}" srcOrd="0" destOrd="0" presId="urn:microsoft.com/office/officeart/2005/8/layout/process1"/>
    <dgm:cxn modelId="{5B51AA61-75DF-45A0-9BF4-F45B5487F04A}" srcId="{4DE10170-8478-4415-8112-26F4D79020A4}" destId="{0AF61779-7962-400B-BB04-A7D6BA08550F}" srcOrd="1" destOrd="0" parTransId="{323BEAE5-BE9E-46EB-9F25-1983BE057DE4}" sibTransId="{08835610-21BE-4086-A0C0-B58804D9EA08}"/>
    <dgm:cxn modelId="{B9005667-E0CD-4B81-9DEC-DF139E9B3B0B}" type="presOf" srcId="{DC604109-D301-4C35-898C-262DA1759C3E}" destId="{DA3BFFEC-93F0-4D78-BB1A-524C0CEC8C0D}" srcOrd="0" destOrd="0" presId="urn:microsoft.com/office/officeart/2005/8/layout/process1"/>
    <dgm:cxn modelId="{D80E0E97-327E-4F6E-9680-B9358500BC40}" type="presOf" srcId="{FA88BD19-F177-4DD4-AC0E-C5AA7B971182}" destId="{88DE453D-5E67-46CC-B831-FEB8693D1BA0}" srcOrd="0" destOrd="0" presId="urn:microsoft.com/office/officeart/2005/8/layout/process1"/>
    <dgm:cxn modelId="{93AC3AC9-D778-4000-944C-A4CD4EC2CEB2}" type="presParOf" srcId="{1A0F19A4-1029-43F0-99BE-587CDCED5CE8}" destId="{40A3F7C3-0E5A-434E-843D-95A3A393C6E6}" srcOrd="0" destOrd="0" presId="urn:microsoft.com/office/officeart/2005/8/layout/process1"/>
    <dgm:cxn modelId="{A4FCFE3D-D9A6-4196-A4F0-40817CD76BB7}" type="presParOf" srcId="{1A0F19A4-1029-43F0-99BE-587CDCED5CE8}" destId="{6FB4CDBB-B34F-42A7-B025-4C8DEB0150BA}" srcOrd="1" destOrd="0" presId="urn:microsoft.com/office/officeart/2005/8/layout/process1"/>
    <dgm:cxn modelId="{181779E6-0D84-4433-AE3A-0B8BE82EE83B}" type="presParOf" srcId="{6FB4CDBB-B34F-42A7-B025-4C8DEB0150BA}" destId="{4097F2F9-C7CF-429A-BD5A-6BACB9FD5B6F}" srcOrd="0" destOrd="0" presId="urn:microsoft.com/office/officeart/2005/8/layout/process1"/>
    <dgm:cxn modelId="{4FFCAB68-3270-48E1-92B6-29DFDA79B9B8}" type="presParOf" srcId="{1A0F19A4-1029-43F0-99BE-587CDCED5CE8}" destId="{3670F4D8-FEA9-4122-98AB-5483279D665D}" srcOrd="2" destOrd="0" presId="urn:microsoft.com/office/officeart/2005/8/layout/process1"/>
    <dgm:cxn modelId="{641B85A2-5730-43BA-84E3-5839AE2DBDF2}" type="presParOf" srcId="{1A0F19A4-1029-43F0-99BE-587CDCED5CE8}" destId="{491B8268-B1CD-4E75-85ED-8479F114F374}" srcOrd="3" destOrd="0" presId="urn:microsoft.com/office/officeart/2005/8/layout/process1"/>
    <dgm:cxn modelId="{B122A901-4C5C-4A69-B063-1AA532D5DFB5}" type="presParOf" srcId="{491B8268-B1CD-4E75-85ED-8479F114F374}" destId="{3362825D-C431-403B-B5C6-95C62E2AC70D}" srcOrd="0" destOrd="0" presId="urn:microsoft.com/office/officeart/2005/8/layout/process1"/>
    <dgm:cxn modelId="{969FE05C-A4BC-420D-A855-6FD0D59E8A68}" type="presParOf" srcId="{1A0F19A4-1029-43F0-99BE-587CDCED5CE8}" destId="{2C62B663-80CF-4C16-A5A6-F11A0DBD8F23}" srcOrd="4" destOrd="0" presId="urn:microsoft.com/office/officeart/2005/8/layout/process1"/>
    <dgm:cxn modelId="{8038CC93-C342-4549-AD79-719998E43C7F}" type="presParOf" srcId="{1A0F19A4-1029-43F0-99BE-587CDCED5CE8}" destId="{AD743C10-6882-46F5-8BC5-A19158B1A026}" srcOrd="5" destOrd="0" presId="urn:microsoft.com/office/officeart/2005/8/layout/process1"/>
    <dgm:cxn modelId="{1EDE4206-DB21-4F4B-A7DD-D08AE699E002}" type="presParOf" srcId="{AD743C10-6882-46F5-8BC5-A19158B1A026}" destId="{EB30E77E-96E3-43A5-90C0-D4BAB36ECBA4}" srcOrd="0" destOrd="0" presId="urn:microsoft.com/office/officeart/2005/8/layout/process1"/>
    <dgm:cxn modelId="{4CCD71DF-1477-49E7-AF75-020964206B1E}" type="presParOf" srcId="{1A0F19A4-1029-43F0-99BE-587CDCED5CE8}" destId="{756D42AB-C9D3-4715-B7BD-46D0B0D5AA73}" srcOrd="6" destOrd="0" presId="urn:microsoft.com/office/officeart/2005/8/layout/process1"/>
    <dgm:cxn modelId="{11FC044A-BC62-43B5-A60E-B89FFEB25BDF}" type="presParOf" srcId="{1A0F19A4-1029-43F0-99BE-587CDCED5CE8}" destId="{88DE453D-5E67-46CC-B831-FEB8693D1BA0}" srcOrd="7" destOrd="0" presId="urn:microsoft.com/office/officeart/2005/8/layout/process1"/>
    <dgm:cxn modelId="{96CED776-F75D-41E9-95D9-1CDD92B6269B}" type="presParOf" srcId="{88DE453D-5E67-46CC-B831-FEB8693D1BA0}" destId="{22BD5A80-31D2-417A-AC07-8FBEEF1B2A50}" srcOrd="0" destOrd="0" presId="urn:microsoft.com/office/officeart/2005/8/layout/process1"/>
    <dgm:cxn modelId="{4210905B-F714-496A-A3BD-44CA14F25789}" type="presParOf" srcId="{1A0F19A4-1029-43F0-99BE-587CDCED5CE8}" destId="{DA3BFFEC-93F0-4D78-BB1A-524C0CEC8C0D}" srcOrd="8"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7CCDD8-98ED-4A3D-BFF3-715E0AE49187}"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D20A9238-0D3F-40A3-AA21-D849D7441A97}">
      <dgm:prSet phldrT="[Text]"/>
      <dgm:spPr/>
      <dgm:t>
        <a:bodyPr/>
        <a:lstStyle/>
        <a:p>
          <a:r>
            <a:rPr lang="en-US" dirty="0" smtClean="0">
              <a:latin typeface="Segoe UI" panose="020B0502040204020203" pitchFamily="34" charset="0"/>
              <a:cs typeface="Segoe UI" panose="020B0502040204020203" pitchFamily="34" charset="0"/>
            </a:rPr>
            <a:t>Deploy</a:t>
          </a:r>
          <a:endParaRPr lang="en-US" dirty="0">
            <a:latin typeface="Segoe UI" panose="020B0502040204020203" pitchFamily="34" charset="0"/>
            <a:cs typeface="Segoe UI" panose="020B0502040204020203" pitchFamily="34" charset="0"/>
          </a:endParaRPr>
        </a:p>
      </dgm:t>
    </dgm:pt>
    <dgm:pt modelId="{9A743684-565F-4B02-AC45-29D7C3EB50CA}" type="parTrans" cxnId="{A5A5B748-B202-4232-872D-A6C182CD9B25}">
      <dgm:prSet/>
      <dgm:spPr/>
      <dgm:t>
        <a:bodyPr/>
        <a:lstStyle/>
        <a:p>
          <a:endParaRPr lang="en-US">
            <a:latin typeface="Segoe UI" panose="020B0502040204020203" pitchFamily="34" charset="0"/>
            <a:cs typeface="Segoe UI" panose="020B0502040204020203" pitchFamily="34" charset="0"/>
          </a:endParaRPr>
        </a:p>
      </dgm:t>
    </dgm:pt>
    <dgm:pt modelId="{EEF752C2-726C-4F70-B73F-941F82280AA4}" type="sibTrans" cxnId="{A5A5B748-B202-4232-872D-A6C182CD9B25}">
      <dgm:prSet/>
      <dgm:spPr/>
      <dgm:t>
        <a:bodyPr/>
        <a:lstStyle/>
        <a:p>
          <a:endParaRPr lang="en-US">
            <a:latin typeface="Segoe UI" panose="020B0502040204020203" pitchFamily="34" charset="0"/>
            <a:cs typeface="Segoe UI" panose="020B0502040204020203" pitchFamily="34" charset="0"/>
          </a:endParaRPr>
        </a:p>
      </dgm:t>
    </dgm:pt>
    <dgm:pt modelId="{98F87394-B4E9-493A-8181-61A79C59EE05}">
      <dgm:prSet phldrT="[Text]"/>
      <dgm:spPr/>
      <dgm:t>
        <a:bodyPr/>
        <a:lstStyle/>
        <a:p>
          <a:r>
            <a:rPr lang="en-US" dirty="0" smtClean="0">
              <a:latin typeface="Segoe UI" panose="020B0502040204020203" pitchFamily="34" charset="0"/>
              <a:cs typeface="Segoe UI" panose="020B0502040204020203" pitchFamily="34" charset="0"/>
            </a:rPr>
            <a:t>Detect</a:t>
          </a:r>
          <a:endParaRPr lang="en-US" dirty="0">
            <a:latin typeface="Segoe UI" panose="020B0502040204020203" pitchFamily="34" charset="0"/>
            <a:cs typeface="Segoe UI" panose="020B0502040204020203" pitchFamily="34" charset="0"/>
          </a:endParaRPr>
        </a:p>
      </dgm:t>
    </dgm:pt>
    <dgm:pt modelId="{C05614DB-1317-4A1F-B240-CD710F2B4031}" type="parTrans" cxnId="{A74CCC54-FD1C-41E0-B301-01BE16DC2B15}">
      <dgm:prSet/>
      <dgm:spPr/>
      <dgm:t>
        <a:bodyPr/>
        <a:lstStyle/>
        <a:p>
          <a:endParaRPr lang="en-US">
            <a:latin typeface="Segoe UI" panose="020B0502040204020203" pitchFamily="34" charset="0"/>
            <a:cs typeface="Segoe UI" panose="020B0502040204020203" pitchFamily="34" charset="0"/>
          </a:endParaRPr>
        </a:p>
      </dgm:t>
    </dgm:pt>
    <dgm:pt modelId="{1EDDF7B5-D0E8-408A-968E-2BE86A6F7353}" type="sibTrans" cxnId="{A74CCC54-FD1C-41E0-B301-01BE16DC2B15}">
      <dgm:prSet/>
      <dgm:spPr/>
      <dgm:t>
        <a:bodyPr/>
        <a:lstStyle/>
        <a:p>
          <a:endParaRPr lang="en-US">
            <a:latin typeface="Segoe UI" panose="020B0502040204020203" pitchFamily="34" charset="0"/>
            <a:cs typeface="Segoe UI" panose="020B0502040204020203" pitchFamily="34" charset="0"/>
          </a:endParaRPr>
        </a:p>
      </dgm:t>
    </dgm:pt>
    <dgm:pt modelId="{A1889F97-1F90-4479-98D4-F60336942C0D}" type="pres">
      <dgm:prSet presAssocID="{E37CCDD8-98ED-4A3D-BFF3-715E0AE49187}" presName="Name0" presStyleCnt="0">
        <dgm:presLayoutVars>
          <dgm:dir/>
          <dgm:resizeHandles val="exact"/>
        </dgm:presLayoutVars>
      </dgm:prSet>
      <dgm:spPr/>
      <dgm:t>
        <a:bodyPr/>
        <a:lstStyle/>
        <a:p>
          <a:endParaRPr lang="en-US"/>
        </a:p>
      </dgm:t>
    </dgm:pt>
    <dgm:pt modelId="{2A5D575A-A70C-4588-AD9F-008DB38AB26C}" type="pres">
      <dgm:prSet presAssocID="{E37CCDD8-98ED-4A3D-BFF3-715E0AE49187}" presName="node1" presStyleLbl="node1" presStyleIdx="0" presStyleCnt="2">
        <dgm:presLayoutVars>
          <dgm:bulletEnabled val="1"/>
        </dgm:presLayoutVars>
      </dgm:prSet>
      <dgm:spPr>
        <a:prstGeom prst="rect">
          <a:avLst/>
        </a:prstGeom>
      </dgm:spPr>
      <dgm:t>
        <a:bodyPr/>
        <a:lstStyle/>
        <a:p>
          <a:endParaRPr lang="en-US"/>
        </a:p>
      </dgm:t>
    </dgm:pt>
    <dgm:pt modelId="{EF76D289-55BD-4082-9DCC-0DB4561864E5}" type="pres">
      <dgm:prSet presAssocID="{E37CCDD8-98ED-4A3D-BFF3-715E0AE49187}" presName="sibTrans" presStyleLbl="bgShp" presStyleIdx="0" presStyleCnt="1"/>
      <dgm:spPr/>
      <dgm:t>
        <a:bodyPr/>
        <a:lstStyle/>
        <a:p>
          <a:endParaRPr lang="en-US"/>
        </a:p>
      </dgm:t>
    </dgm:pt>
    <dgm:pt modelId="{3819BC46-F278-41F8-A5E3-0FCFDA1249ED}" type="pres">
      <dgm:prSet presAssocID="{E37CCDD8-98ED-4A3D-BFF3-715E0AE49187}" presName="node2" presStyleLbl="node1" presStyleIdx="1" presStyleCnt="2">
        <dgm:presLayoutVars>
          <dgm:bulletEnabled val="1"/>
        </dgm:presLayoutVars>
      </dgm:prSet>
      <dgm:spPr>
        <a:prstGeom prst="rect">
          <a:avLst/>
        </a:prstGeom>
      </dgm:spPr>
      <dgm:t>
        <a:bodyPr/>
        <a:lstStyle/>
        <a:p>
          <a:endParaRPr lang="en-US"/>
        </a:p>
      </dgm:t>
    </dgm:pt>
    <dgm:pt modelId="{DCA2077B-3326-4617-A685-9E5FE8362940}" type="pres">
      <dgm:prSet presAssocID="{E37CCDD8-98ED-4A3D-BFF3-715E0AE49187}" presName="sp1" presStyleCnt="0"/>
      <dgm:spPr/>
    </dgm:pt>
    <dgm:pt modelId="{56606A06-B844-4D59-97E1-AEDC44AD510D}" type="pres">
      <dgm:prSet presAssocID="{E37CCDD8-98ED-4A3D-BFF3-715E0AE49187}" presName="sp2" presStyleCnt="0"/>
      <dgm:spPr/>
    </dgm:pt>
  </dgm:ptLst>
  <dgm:cxnLst>
    <dgm:cxn modelId="{A74CCC54-FD1C-41E0-B301-01BE16DC2B15}" srcId="{E37CCDD8-98ED-4A3D-BFF3-715E0AE49187}" destId="{98F87394-B4E9-493A-8181-61A79C59EE05}" srcOrd="1" destOrd="0" parTransId="{C05614DB-1317-4A1F-B240-CD710F2B4031}" sibTransId="{1EDDF7B5-D0E8-408A-968E-2BE86A6F7353}"/>
    <dgm:cxn modelId="{661527AB-768A-4A18-9D79-9E9417803D01}" type="presOf" srcId="{D20A9238-0D3F-40A3-AA21-D849D7441A97}" destId="{2A5D575A-A70C-4588-AD9F-008DB38AB26C}" srcOrd="0" destOrd="0" presId="urn:microsoft.com/office/officeart/2005/8/layout/cycle3"/>
    <dgm:cxn modelId="{A9A99456-98C4-4497-B1CD-B57395F8B842}" type="presOf" srcId="{E37CCDD8-98ED-4A3D-BFF3-715E0AE49187}" destId="{A1889F97-1F90-4479-98D4-F60336942C0D}" srcOrd="0" destOrd="0" presId="urn:microsoft.com/office/officeart/2005/8/layout/cycle3"/>
    <dgm:cxn modelId="{1F99DB97-710D-4845-B448-AFA58DF81311}" type="presOf" srcId="{EEF752C2-726C-4F70-B73F-941F82280AA4}" destId="{EF76D289-55BD-4082-9DCC-0DB4561864E5}" srcOrd="0" destOrd="0" presId="urn:microsoft.com/office/officeart/2005/8/layout/cycle3"/>
    <dgm:cxn modelId="{8E165E97-683D-42A4-AD11-0605EC414E0A}" type="presOf" srcId="{98F87394-B4E9-493A-8181-61A79C59EE05}" destId="{3819BC46-F278-41F8-A5E3-0FCFDA1249ED}" srcOrd="0" destOrd="0" presId="urn:microsoft.com/office/officeart/2005/8/layout/cycle3"/>
    <dgm:cxn modelId="{A5A5B748-B202-4232-872D-A6C182CD9B25}" srcId="{E37CCDD8-98ED-4A3D-BFF3-715E0AE49187}" destId="{D20A9238-0D3F-40A3-AA21-D849D7441A97}" srcOrd="0" destOrd="0" parTransId="{9A743684-565F-4B02-AC45-29D7C3EB50CA}" sibTransId="{EEF752C2-726C-4F70-B73F-941F82280AA4}"/>
    <dgm:cxn modelId="{B608E898-9E5D-480F-AFE3-C877363504BC}" type="presParOf" srcId="{A1889F97-1F90-4479-98D4-F60336942C0D}" destId="{2A5D575A-A70C-4588-AD9F-008DB38AB26C}" srcOrd="0" destOrd="0" presId="urn:microsoft.com/office/officeart/2005/8/layout/cycle3"/>
    <dgm:cxn modelId="{6E8336E1-7E50-434D-A095-85B6ADC26CC5}" type="presParOf" srcId="{A1889F97-1F90-4479-98D4-F60336942C0D}" destId="{EF76D289-55BD-4082-9DCC-0DB4561864E5}" srcOrd="1" destOrd="0" presId="urn:microsoft.com/office/officeart/2005/8/layout/cycle3"/>
    <dgm:cxn modelId="{79CDBDB7-9D82-410B-A297-1CD95B1EC226}" type="presParOf" srcId="{A1889F97-1F90-4479-98D4-F60336942C0D}" destId="{3819BC46-F278-41F8-A5E3-0FCFDA1249ED}" srcOrd="2" destOrd="0" presId="urn:microsoft.com/office/officeart/2005/8/layout/cycle3"/>
    <dgm:cxn modelId="{4B75AA5A-3BA1-4389-ACD4-876827A8A7BE}" type="presParOf" srcId="{A1889F97-1F90-4479-98D4-F60336942C0D}" destId="{DCA2077B-3326-4617-A685-9E5FE8362940}" srcOrd="3" destOrd="0" presId="urn:microsoft.com/office/officeart/2005/8/layout/cycle3"/>
    <dgm:cxn modelId="{B607B4B1-3D7A-4930-A20C-C886CC279618}" type="presParOf" srcId="{A1889F97-1F90-4479-98D4-F60336942C0D}" destId="{56606A06-B844-4D59-97E1-AEDC44AD510D}"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A010C-BC2E-4CC6-8EFF-81EC0BE5C3E3}">
      <dsp:nvSpPr>
        <dsp:cNvPr id="0" name=""/>
        <dsp:cNvSpPr/>
      </dsp:nvSpPr>
      <dsp:spPr>
        <a:xfrm>
          <a:off x="5636" y="137008"/>
          <a:ext cx="1747394" cy="1097582"/>
        </a:xfrm>
        <a:prstGeom prst="rect">
          <a:avLst/>
        </a:prstGeom>
        <a:solidFill>
          <a:srgbClr val="0072C6">
            <a:hueOff val="0"/>
            <a:satOff val="0"/>
            <a:lumOff val="0"/>
            <a:alphaOff val="0"/>
          </a:srgbClr>
        </a:solidFill>
        <a:ln w="1079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solidFill>
              <a:latin typeface="Segoe UI" panose="020B0502040204020203" pitchFamily="34" charset="0"/>
              <a:ea typeface="+mn-ea"/>
              <a:cs typeface="Segoe UI" panose="020B0502040204020203" pitchFamily="34" charset="0"/>
            </a:rPr>
            <a:t>Stage 1: Partial or whole  product team</a:t>
          </a:r>
          <a:endParaRPr lang="en-US" sz="1600" kern="1200" dirty="0">
            <a:solidFill>
              <a:srgbClr val="FFFFFF"/>
            </a:solidFill>
            <a:latin typeface="Segoe UI" panose="020B0502040204020203" pitchFamily="34" charset="0"/>
            <a:ea typeface="+mn-ea"/>
            <a:cs typeface="Segoe UI" panose="020B0502040204020203" pitchFamily="34" charset="0"/>
          </a:endParaRPr>
        </a:p>
      </dsp:txBody>
      <dsp:txXfrm>
        <a:off x="5636" y="137008"/>
        <a:ext cx="1747394" cy="1097582"/>
      </dsp:txXfrm>
    </dsp:sp>
    <dsp:sp modelId="{188A9AD0-DAB0-4025-82BF-26BFF4BA7BBF}">
      <dsp:nvSpPr>
        <dsp:cNvPr id="0" name=""/>
        <dsp:cNvSpPr/>
      </dsp:nvSpPr>
      <dsp:spPr>
        <a:xfrm>
          <a:off x="1927771" y="469123"/>
          <a:ext cx="370447" cy="433353"/>
        </a:xfrm>
        <a:prstGeom prst="rightArrow">
          <a:avLst>
            <a:gd name="adj1" fmla="val 60000"/>
            <a:gd name="adj2" fmla="val 50000"/>
          </a:avLst>
        </a:prstGeom>
        <a:solidFill>
          <a:srgbClr val="0072C6">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solidFill>
              <a:srgbClr val="FFFFFF"/>
            </a:solidFill>
            <a:latin typeface="Segoe UI" panose="020B0502040204020203" pitchFamily="34" charset="0"/>
            <a:ea typeface="+mn-ea"/>
            <a:cs typeface="Segoe UI" panose="020B0502040204020203" pitchFamily="34" charset="0"/>
          </a:endParaRPr>
        </a:p>
      </dsp:txBody>
      <dsp:txXfrm>
        <a:off x="1927771" y="555794"/>
        <a:ext cx="259313" cy="260011"/>
      </dsp:txXfrm>
    </dsp:sp>
    <dsp:sp modelId="{0798743A-87EB-42D9-9FAC-F9DFEB857D81}">
      <dsp:nvSpPr>
        <dsp:cNvPr id="0" name=""/>
        <dsp:cNvSpPr/>
      </dsp:nvSpPr>
      <dsp:spPr>
        <a:xfrm>
          <a:off x="2451989" y="137008"/>
          <a:ext cx="1747394" cy="1097582"/>
        </a:xfrm>
        <a:prstGeom prst="rect">
          <a:avLst/>
        </a:prstGeom>
        <a:solidFill>
          <a:srgbClr val="0072C6">
            <a:hueOff val="0"/>
            <a:satOff val="0"/>
            <a:lumOff val="0"/>
            <a:alphaOff val="0"/>
          </a:srgbClr>
        </a:solidFill>
        <a:ln w="1079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solidFill>
              <a:latin typeface="Segoe UI" panose="020B0502040204020203" pitchFamily="34" charset="0"/>
              <a:ea typeface="+mn-ea"/>
              <a:cs typeface="Segoe UI" panose="020B0502040204020203" pitchFamily="34" charset="0"/>
            </a:rPr>
            <a:t>Stage 2: </a:t>
          </a:r>
          <a:r>
            <a:rPr lang="en-US" sz="1600" kern="1200" dirty="0" err="1" smtClean="0">
              <a:solidFill>
                <a:srgbClr val="FFFFFF"/>
              </a:solidFill>
              <a:latin typeface="Segoe UI" panose="020B0502040204020203" pitchFamily="34" charset="0"/>
              <a:ea typeface="+mn-ea"/>
              <a:cs typeface="Segoe UI" panose="020B0502040204020203" pitchFamily="34" charset="0"/>
            </a:rPr>
            <a:t>Dogfood</a:t>
          </a:r>
          <a:endParaRPr lang="en-US" sz="1600" kern="1200" dirty="0">
            <a:solidFill>
              <a:srgbClr val="FFFFFF"/>
            </a:solidFill>
            <a:latin typeface="Segoe UI" panose="020B0502040204020203" pitchFamily="34" charset="0"/>
            <a:ea typeface="+mn-ea"/>
            <a:cs typeface="Segoe UI" panose="020B0502040204020203" pitchFamily="34" charset="0"/>
          </a:endParaRPr>
        </a:p>
      </dsp:txBody>
      <dsp:txXfrm>
        <a:off x="2451989" y="137008"/>
        <a:ext cx="1747394" cy="1097582"/>
      </dsp:txXfrm>
    </dsp:sp>
    <dsp:sp modelId="{B9A4EDD2-95FB-4ECF-A39D-79B4AD63E789}">
      <dsp:nvSpPr>
        <dsp:cNvPr id="0" name=""/>
        <dsp:cNvSpPr/>
      </dsp:nvSpPr>
      <dsp:spPr>
        <a:xfrm>
          <a:off x="4374124" y="469123"/>
          <a:ext cx="370447" cy="433353"/>
        </a:xfrm>
        <a:prstGeom prst="rightArrow">
          <a:avLst>
            <a:gd name="adj1" fmla="val 60000"/>
            <a:gd name="adj2" fmla="val 50000"/>
          </a:avLst>
        </a:prstGeom>
        <a:solidFill>
          <a:srgbClr val="0072C6">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solidFill>
              <a:srgbClr val="FFFFFF"/>
            </a:solidFill>
            <a:latin typeface="Segoe UI" panose="020B0502040204020203" pitchFamily="34" charset="0"/>
            <a:ea typeface="+mn-ea"/>
            <a:cs typeface="Segoe UI" panose="020B0502040204020203" pitchFamily="34" charset="0"/>
          </a:endParaRPr>
        </a:p>
      </dsp:txBody>
      <dsp:txXfrm>
        <a:off x="4374124" y="555794"/>
        <a:ext cx="259313" cy="260011"/>
      </dsp:txXfrm>
    </dsp:sp>
    <dsp:sp modelId="{2B5ABFB8-B79E-4171-9FF0-224FB0BCE9BD}">
      <dsp:nvSpPr>
        <dsp:cNvPr id="0" name=""/>
        <dsp:cNvSpPr/>
      </dsp:nvSpPr>
      <dsp:spPr>
        <a:xfrm>
          <a:off x="4898342" y="137008"/>
          <a:ext cx="1747394" cy="1097582"/>
        </a:xfrm>
        <a:prstGeom prst="rect">
          <a:avLst/>
        </a:prstGeom>
        <a:solidFill>
          <a:srgbClr val="0072C6">
            <a:hueOff val="0"/>
            <a:satOff val="0"/>
            <a:lumOff val="0"/>
            <a:alphaOff val="0"/>
          </a:srgbClr>
        </a:solidFill>
        <a:ln w="1079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solidFill>
              <a:latin typeface="Segoe UI" panose="020B0502040204020203" pitchFamily="34" charset="0"/>
              <a:ea typeface="+mn-ea"/>
              <a:cs typeface="Segoe UI" panose="020B0502040204020203" pitchFamily="34" charset="0"/>
            </a:rPr>
            <a:t>Stage 3: </a:t>
          </a:r>
          <a:r>
            <a:rPr lang="en-US" sz="1600" kern="1200" dirty="0" smtClean="0">
              <a:latin typeface="Segoe UI" panose="020B0502040204020203" pitchFamily="34" charset="0"/>
              <a:cs typeface="Segoe UI" panose="020B0502040204020203" pitchFamily="34" charset="0"/>
            </a:rPr>
            <a:t>Technology Adoption Programs (TAP)</a:t>
          </a:r>
          <a:endParaRPr lang="en-US" sz="1600" kern="1200" dirty="0">
            <a:solidFill>
              <a:srgbClr val="FFFFFF"/>
            </a:solidFill>
            <a:latin typeface="Segoe UI" panose="020B0502040204020203" pitchFamily="34" charset="0"/>
            <a:ea typeface="+mn-ea"/>
            <a:cs typeface="Segoe UI" panose="020B0502040204020203" pitchFamily="34" charset="0"/>
          </a:endParaRPr>
        </a:p>
      </dsp:txBody>
      <dsp:txXfrm>
        <a:off x="4898342" y="137008"/>
        <a:ext cx="1747394" cy="1097582"/>
      </dsp:txXfrm>
    </dsp:sp>
    <dsp:sp modelId="{3A5C5866-10CD-480F-A4FB-25846524445F}">
      <dsp:nvSpPr>
        <dsp:cNvPr id="0" name=""/>
        <dsp:cNvSpPr/>
      </dsp:nvSpPr>
      <dsp:spPr>
        <a:xfrm>
          <a:off x="6820476" y="469123"/>
          <a:ext cx="370447" cy="433353"/>
        </a:xfrm>
        <a:prstGeom prst="rightArrow">
          <a:avLst>
            <a:gd name="adj1" fmla="val 60000"/>
            <a:gd name="adj2" fmla="val 50000"/>
          </a:avLst>
        </a:prstGeom>
        <a:solidFill>
          <a:srgbClr val="0072C6">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solidFill>
              <a:srgbClr val="FFFFFF"/>
            </a:solidFill>
            <a:latin typeface="Segoe UI" panose="020B0502040204020203" pitchFamily="34" charset="0"/>
            <a:ea typeface="+mn-ea"/>
            <a:cs typeface="Segoe UI" panose="020B0502040204020203" pitchFamily="34" charset="0"/>
          </a:endParaRPr>
        </a:p>
      </dsp:txBody>
      <dsp:txXfrm>
        <a:off x="6820476" y="555794"/>
        <a:ext cx="259313" cy="260011"/>
      </dsp:txXfrm>
    </dsp:sp>
    <dsp:sp modelId="{D98B3179-2314-43DE-99A5-EFEB4241B0DC}">
      <dsp:nvSpPr>
        <dsp:cNvPr id="0" name=""/>
        <dsp:cNvSpPr/>
      </dsp:nvSpPr>
      <dsp:spPr>
        <a:xfrm>
          <a:off x="7344695" y="137008"/>
          <a:ext cx="1747394" cy="1097582"/>
        </a:xfrm>
        <a:prstGeom prst="rect">
          <a:avLst/>
        </a:prstGeom>
        <a:solidFill>
          <a:srgbClr val="0072C6">
            <a:hueOff val="0"/>
            <a:satOff val="0"/>
            <a:lumOff val="0"/>
            <a:alphaOff val="0"/>
          </a:srgbClr>
        </a:solidFill>
        <a:ln w="1079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solidFill>
              <a:latin typeface="Segoe UI" panose="020B0502040204020203" pitchFamily="34" charset="0"/>
              <a:ea typeface="+mn-ea"/>
              <a:cs typeface="Segoe UI" panose="020B0502040204020203" pitchFamily="34" charset="0"/>
            </a:rPr>
            <a:t>Stage 4: Some clients in production</a:t>
          </a:r>
          <a:endParaRPr lang="en-US" sz="1600" kern="1200" dirty="0">
            <a:solidFill>
              <a:srgbClr val="FFFFFF"/>
            </a:solidFill>
            <a:latin typeface="Segoe UI" panose="020B0502040204020203" pitchFamily="34" charset="0"/>
            <a:ea typeface="+mn-ea"/>
            <a:cs typeface="Segoe UI" panose="020B0502040204020203" pitchFamily="34" charset="0"/>
          </a:endParaRPr>
        </a:p>
      </dsp:txBody>
      <dsp:txXfrm>
        <a:off x="7344695" y="137008"/>
        <a:ext cx="1747394" cy="1097582"/>
      </dsp:txXfrm>
    </dsp:sp>
    <dsp:sp modelId="{2B79DCE7-02FE-41BE-BB2D-254AFA7586C6}">
      <dsp:nvSpPr>
        <dsp:cNvPr id="0" name=""/>
        <dsp:cNvSpPr/>
      </dsp:nvSpPr>
      <dsp:spPr>
        <a:xfrm>
          <a:off x="9266829" y="469123"/>
          <a:ext cx="370447" cy="4333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9266829" y="555794"/>
        <a:ext cx="259313" cy="260011"/>
      </dsp:txXfrm>
    </dsp:sp>
    <dsp:sp modelId="{DFF9FC40-034A-4CB6-B525-81C3D6451D2F}">
      <dsp:nvSpPr>
        <dsp:cNvPr id="0" name=""/>
        <dsp:cNvSpPr/>
      </dsp:nvSpPr>
      <dsp:spPr>
        <a:xfrm>
          <a:off x="9791048" y="137008"/>
          <a:ext cx="1747394" cy="1097582"/>
        </a:xfrm>
        <a:prstGeom prst="rect">
          <a:avLst/>
        </a:prstGeom>
        <a:solidFill>
          <a:srgbClr val="0072C6">
            <a:hueOff val="0"/>
            <a:satOff val="0"/>
            <a:lumOff val="0"/>
            <a:alphaOff val="0"/>
          </a:srgbClr>
        </a:solidFill>
        <a:ln w="1079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solidFill>
              <a:latin typeface="Segoe UI" panose="020B0502040204020203" pitchFamily="34" charset="0"/>
              <a:ea typeface="+mn-ea"/>
              <a:cs typeface="Segoe UI" panose="020B0502040204020203" pitchFamily="34" charset="0"/>
            </a:rPr>
            <a:t>Stage 5: All Customers </a:t>
          </a:r>
          <a:endParaRPr lang="en-US" sz="1600" kern="1200" dirty="0">
            <a:solidFill>
              <a:srgbClr val="FFFFFF"/>
            </a:solidFill>
            <a:latin typeface="Segoe UI" panose="020B0502040204020203" pitchFamily="34" charset="0"/>
            <a:ea typeface="+mn-ea"/>
            <a:cs typeface="Segoe UI" panose="020B0502040204020203" pitchFamily="34" charset="0"/>
          </a:endParaRPr>
        </a:p>
      </dsp:txBody>
      <dsp:txXfrm>
        <a:off x="9791048" y="137008"/>
        <a:ext cx="1747394" cy="10975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CC147-2797-4C15-BE3D-23F7908C0C7A}">
      <dsp:nvSpPr>
        <dsp:cNvPr id="0" name=""/>
        <dsp:cNvSpPr/>
      </dsp:nvSpPr>
      <dsp:spPr>
        <a:xfrm>
          <a:off x="5636" y="161581"/>
          <a:ext cx="1747394" cy="1048436"/>
        </a:xfrm>
        <a:prstGeom prst="rect">
          <a:avLst/>
        </a:prstGeom>
        <a:solidFill>
          <a:srgbClr val="0072C6">
            <a:hueOff val="0"/>
            <a:satOff val="0"/>
            <a:lumOff val="0"/>
            <a:alphaOff val="0"/>
          </a:srgbClr>
        </a:solidFill>
        <a:ln w="1079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solidFill>
              <a:latin typeface="Segoe UI"/>
              <a:ea typeface="+mn-ea"/>
              <a:cs typeface="+mn-cs"/>
            </a:rPr>
            <a:t>Stage 1:  In prod, no users</a:t>
          </a:r>
          <a:endParaRPr lang="en-US" sz="1600" kern="1200" dirty="0">
            <a:solidFill>
              <a:srgbClr val="FFFFFF"/>
            </a:solidFill>
            <a:latin typeface="Segoe UI"/>
            <a:ea typeface="+mn-ea"/>
            <a:cs typeface="+mn-cs"/>
          </a:endParaRPr>
        </a:p>
      </dsp:txBody>
      <dsp:txXfrm>
        <a:off x="5636" y="161581"/>
        <a:ext cx="1747394" cy="1048436"/>
      </dsp:txXfrm>
    </dsp:sp>
    <dsp:sp modelId="{34E6F9FD-0478-4254-A78A-D6B32780C85A}">
      <dsp:nvSpPr>
        <dsp:cNvPr id="0" name=""/>
        <dsp:cNvSpPr/>
      </dsp:nvSpPr>
      <dsp:spPr>
        <a:xfrm>
          <a:off x="1927771" y="469123"/>
          <a:ext cx="370447" cy="433353"/>
        </a:xfrm>
        <a:prstGeom prst="rightArrow">
          <a:avLst>
            <a:gd name="adj1" fmla="val 60000"/>
            <a:gd name="adj2" fmla="val 50000"/>
          </a:avLst>
        </a:prstGeom>
        <a:solidFill>
          <a:srgbClr val="0072C6">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solidFill>
              <a:srgbClr val="FFFFFF"/>
            </a:solidFill>
            <a:latin typeface="Segoe UI"/>
            <a:ea typeface="+mn-ea"/>
            <a:cs typeface="+mn-cs"/>
          </a:endParaRPr>
        </a:p>
      </dsp:txBody>
      <dsp:txXfrm>
        <a:off x="1927771" y="555794"/>
        <a:ext cx="259313" cy="260011"/>
      </dsp:txXfrm>
    </dsp:sp>
    <dsp:sp modelId="{630A010C-BC2E-4CC6-8EFF-81EC0BE5C3E3}">
      <dsp:nvSpPr>
        <dsp:cNvPr id="0" name=""/>
        <dsp:cNvSpPr/>
      </dsp:nvSpPr>
      <dsp:spPr>
        <a:xfrm>
          <a:off x="2451989" y="161581"/>
          <a:ext cx="1747394" cy="1048436"/>
        </a:xfrm>
        <a:prstGeom prst="rect">
          <a:avLst/>
        </a:prstGeom>
        <a:solidFill>
          <a:srgbClr val="0072C6">
            <a:hueOff val="0"/>
            <a:satOff val="0"/>
            <a:lumOff val="0"/>
            <a:alphaOff val="0"/>
          </a:srgbClr>
        </a:solidFill>
        <a:ln w="1079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solidFill>
              <a:latin typeface="Segoe UI"/>
              <a:ea typeface="+mn-ea"/>
              <a:cs typeface="+mn-cs"/>
            </a:rPr>
            <a:t>Stage 2: </a:t>
          </a:r>
          <a:r>
            <a:rPr lang="en-US" sz="1600" kern="1200" dirty="0" err="1" smtClean="0">
              <a:solidFill>
                <a:srgbClr val="FFFFFF"/>
              </a:solidFill>
              <a:latin typeface="Segoe UI"/>
              <a:ea typeface="+mn-ea"/>
              <a:cs typeface="+mn-cs"/>
            </a:rPr>
            <a:t>Dogfood</a:t>
          </a:r>
          <a:endParaRPr lang="en-US" sz="1600" kern="1200" dirty="0">
            <a:solidFill>
              <a:srgbClr val="FFFFFF"/>
            </a:solidFill>
            <a:latin typeface="Segoe UI"/>
            <a:ea typeface="+mn-ea"/>
            <a:cs typeface="+mn-cs"/>
          </a:endParaRPr>
        </a:p>
      </dsp:txBody>
      <dsp:txXfrm>
        <a:off x="2451989" y="161581"/>
        <a:ext cx="1747394" cy="1048436"/>
      </dsp:txXfrm>
    </dsp:sp>
    <dsp:sp modelId="{188A9AD0-DAB0-4025-82BF-26BFF4BA7BBF}">
      <dsp:nvSpPr>
        <dsp:cNvPr id="0" name=""/>
        <dsp:cNvSpPr/>
      </dsp:nvSpPr>
      <dsp:spPr>
        <a:xfrm>
          <a:off x="4374124" y="469123"/>
          <a:ext cx="370447" cy="433353"/>
        </a:xfrm>
        <a:prstGeom prst="rightArrow">
          <a:avLst>
            <a:gd name="adj1" fmla="val 60000"/>
            <a:gd name="adj2" fmla="val 50000"/>
          </a:avLst>
        </a:prstGeom>
        <a:solidFill>
          <a:srgbClr val="0072C6">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solidFill>
              <a:srgbClr val="FFFFFF"/>
            </a:solidFill>
            <a:latin typeface="Segoe UI"/>
            <a:ea typeface="+mn-ea"/>
            <a:cs typeface="+mn-cs"/>
          </a:endParaRPr>
        </a:p>
      </dsp:txBody>
      <dsp:txXfrm>
        <a:off x="4374124" y="555794"/>
        <a:ext cx="259313" cy="260011"/>
      </dsp:txXfrm>
    </dsp:sp>
    <dsp:sp modelId="{18D25B8A-F306-4E1A-A2C3-69A9F541801F}">
      <dsp:nvSpPr>
        <dsp:cNvPr id="0" name=""/>
        <dsp:cNvSpPr/>
      </dsp:nvSpPr>
      <dsp:spPr>
        <a:xfrm>
          <a:off x="4898342" y="161581"/>
          <a:ext cx="1747394" cy="1048436"/>
        </a:xfrm>
        <a:prstGeom prst="rect">
          <a:avLst/>
        </a:prstGeom>
        <a:solidFill>
          <a:srgbClr val="0072C6">
            <a:hueOff val="0"/>
            <a:satOff val="0"/>
            <a:lumOff val="0"/>
            <a:alphaOff val="0"/>
          </a:srgbClr>
        </a:solidFill>
        <a:ln w="1079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solidFill>
              <a:latin typeface="Segoe UI"/>
              <a:ea typeface="+mn-ea"/>
              <a:cs typeface="+mn-cs"/>
            </a:rPr>
            <a:t>Stage 3: Some servers in prod</a:t>
          </a:r>
          <a:endParaRPr lang="en-US" sz="1600" kern="1200" dirty="0">
            <a:solidFill>
              <a:srgbClr val="FFFFFF"/>
            </a:solidFill>
            <a:latin typeface="Segoe UI"/>
            <a:ea typeface="+mn-ea"/>
            <a:cs typeface="+mn-cs"/>
          </a:endParaRPr>
        </a:p>
      </dsp:txBody>
      <dsp:txXfrm>
        <a:off x="4898342" y="161581"/>
        <a:ext cx="1747394" cy="1048436"/>
      </dsp:txXfrm>
    </dsp:sp>
    <dsp:sp modelId="{D0DB1F4F-14BC-4A66-B04F-9922B3DDECC6}">
      <dsp:nvSpPr>
        <dsp:cNvPr id="0" name=""/>
        <dsp:cNvSpPr/>
      </dsp:nvSpPr>
      <dsp:spPr>
        <a:xfrm>
          <a:off x="6820476" y="469123"/>
          <a:ext cx="370447" cy="433353"/>
        </a:xfrm>
        <a:prstGeom prst="rightArrow">
          <a:avLst>
            <a:gd name="adj1" fmla="val 60000"/>
            <a:gd name="adj2" fmla="val 50000"/>
          </a:avLst>
        </a:prstGeom>
        <a:solidFill>
          <a:srgbClr val="0072C6">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solidFill>
              <a:srgbClr val="FFFFFF"/>
            </a:solidFill>
            <a:latin typeface="Segoe UI"/>
            <a:ea typeface="+mn-ea"/>
            <a:cs typeface="+mn-cs"/>
          </a:endParaRPr>
        </a:p>
      </dsp:txBody>
      <dsp:txXfrm>
        <a:off x="6820476" y="555794"/>
        <a:ext cx="259313" cy="260011"/>
      </dsp:txXfrm>
    </dsp:sp>
    <dsp:sp modelId="{0798743A-87EB-42D9-9FAC-F9DFEB857D81}">
      <dsp:nvSpPr>
        <dsp:cNvPr id="0" name=""/>
        <dsp:cNvSpPr/>
      </dsp:nvSpPr>
      <dsp:spPr>
        <a:xfrm>
          <a:off x="7344695" y="161581"/>
          <a:ext cx="1747394" cy="1048436"/>
        </a:xfrm>
        <a:prstGeom prst="rect">
          <a:avLst/>
        </a:prstGeom>
        <a:solidFill>
          <a:srgbClr val="0072C6">
            <a:hueOff val="0"/>
            <a:satOff val="0"/>
            <a:lumOff val="0"/>
            <a:alphaOff val="0"/>
          </a:srgbClr>
        </a:solidFill>
        <a:ln w="1079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solidFill>
              <a:latin typeface="Segoe UI"/>
              <a:ea typeface="+mn-ea"/>
              <a:cs typeface="+mn-cs"/>
            </a:rPr>
            <a:t>Stage 4: Some more servers in prod</a:t>
          </a:r>
          <a:endParaRPr lang="en-US" sz="1600" kern="1200" dirty="0">
            <a:solidFill>
              <a:srgbClr val="FFFFFF"/>
            </a:solidFill>
            <a:latin typeface="Segoe UI"/>
            <a:ea typeface="+mn-ea"/>
            <a:cs typeface="+mn-cs"/>
          </a:endParaRPr>
        </a:p>
      </dsp:txBody>
      <dsp:txXfrm>
        <a:off x="7344695" y="161581"/>
        <a:ext cx="1747394" cy="1048436"/>
      </dsp:txXfrm>
    </dsp:sp>
    <dsp:sp modelId="{B9A4EDD2-95FB-4ECF-A39D-79B4AD63E789}">
      <dsp:nvSpPr>
        <dsp:cNvPr id="0" name=""/>
        <dsp:cNvSpPr/>
      </dsp:nvSpPr>
      <dsp:spPr>
        <a:xfrm>
          <a:off x="9266829" y="469123"/>
          <a:ext cx="370447" cy="433353"/>
        </a:xfrm>
        <a:prstGeom prst="rightArrow">
          <a:avLst>
            <a:gd name="adj1" fmla="val 60000"/>
            <a:gd name="adj2" fmla="val 50000"/>
          </a:avLst>
        </a:prstGeom>
        <a:solidFill>
          <a:srgbClr val="0072C6">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solidFill>
              <a:srgbClr val="FFFFFF"/>
            </a:solidFill>
            <a:latin typeface="Segoe UI"/>
            <a:ea typeface="+mn-ea"/>
            <a:cs typeface="+mn-cs"/>
          </a:endParaRPr>
        </a:p>
      </dsp:txBody>
      <dsp:txXfrm>
        <a:off x="9266829" y="555794"/>
        <a:ext cx="259313" cy="260011"/>
      </dsp:txXfrm>
    </dsp:sp>
    <dsp:sp modelId="{DB28C2B4-A749-4B12-82CB-ABA39F87AE0A}">
      <dsp:nvSpPr>
        <dsp:cNvPr id="0" name=""/>
        <dsp:cNvSpPr/>
      </dsp:nvSpPr>
      <dsp:spPr>
        <a:xfrm>
          <a:off x="9791048" y="161581"/>
          <a:ext cx="1747394" cy="1048436"/>
        </a:xfrm>
        <a:prstGeom prst="rect">
          <a:avLst/>
        </a:prstGeom>
        <a:solidFill>
          <a:srgbClr val="0072C6">
            <a:hueOff val="0"/>
            <a:satOff val="0"/>
            <a:lumOff val="0"/>
            <a:alphaOff val="0"/>
          </a:srgbClr>
        </a:solidFill>
        <a:ln w="1079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solidFill>
              <a:latin typeface="Segoe UI"/>
              <a:ea typeface="+mn-ea"/>
              <a:cs typeface="+mn-cs"/>
            </a:rPr>
            <a:t>Stage 5 : World-wide prod</a:t>
          </a:r>
          <a:endParaRPr lang="en-US" sz="1600" kern="1200" dirty="0">
            <a:solidFill>
              <a:srgbClr val="FFFFFF"/>
            </a:solidFill>
            <a:latin typeface="Segoe UI"/>
            <a:ea typeface="+mn-ea"/>
            <a:cs typeface="+mn-cs"/>
          </a:endParaRPr>
        </a:p>
      </dsp:txBody>
      <dsp:txXfrm>
        <a:off x="9791048" y="161581"/>
        <a:ext cx="1747394" cy="10484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6D289-55BD-4082-9DCC-0DB4561864E5}">
      <dsp:nvSpPr>
        <dsp:cNvPr id="0" name=""/>
        <dsp:cNvSpPr/>
      </dsp:nvSpPr>
      <dsp:spPr>
        <a:xfrm>
          <a:off x="205138" y="-138531"/>
          <a:ext cx="3399723" cy="3399723"/>
        </a:xfrm>
        <a:prstGeom prst="circularArrow">
          <a:avLst>
            <a:gd name="adj1" fmla="val 5310"/>
            <a:gd name="adj2" fmla="val 343918"/>
            <a:gd name="adj3" fmla="val 12695751"/>
            <a:gd name="adj4" fmla="val 18075192"/>
            <a:gd name="adj5" fmla="val 6195"/>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5D575A-A70C-4588-AD9F-008DB38AB26C}">
      <dsp:nvSpPr>
        <dsp:cNvPr id="0" name=""/>
        <dsp:cNvSpPr/>
      </dsp:nvSpPr>
      <dsp:spPr>
        <a:xfrm>
          <a:off x="780287" y="0"/>
          <a:ext cx="2249424" cy="11247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n-US" sz="4700" kern="1200" dirty="0" smtClean="0">
              <a:latin typeface="Segoe UI" panose="020B0502040204020203" pitchFamily="34" charset="0"/>
              <a:cs typeface="Segoe UI" panose="020B0502040204020203" pitchFamily="34" charset="0"/>
            </a:rPr>
            <a:t>Deploy</a:t>
          </a:r>
          <a:endParaRPr lang="en-US" sz="4700" kern="1200" dirty="0">
            <a:latin typeface="Segoe UI" panose="020B0502040204020203" pitchFamily="34" charset="0"/>
            <a:cs typeface="Segoe UI" panose="020B0502040204020203" pitchFamily="34" charset="0"/>
          </a:endParaRPr>
        </a:p>
      </dsp:txBody>
      <dsp:txXfrm>
        <a:off x="780287" y="0"/>
        <a:ext cx="2249424" cy="1124712"/>
      </dsp:txXfrm>
    </dsp:sp>
    <dsp:sp modelId="{3819BC46-F278-41F8-A5E3-0FCFDA1249ED}">
      <dsp:nvSpPr>
        <dsp:cNvPr id="0" name=""/>
        <dsp:cNvSpPr/>
      </dsp:nvSpPr>
      <dsp:spPr>
        <a:xfrm>
          <a:off x="780287" y="1999487"/>
          <a:ext cx="2249424" cy="11247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n-US" sz="4700" kern="1200" dirty="0" smtClean="0">
              <a:latin typeface="Segoe UI" panose="020B0502040204020203" pitchFamily="34" charset="0"/>
              <a:cs typeface="Segoe UI" panose="020B0502040204020203" pitchFamily="34" charset="0"/>
            </a:rPr>
            <a:t>Detect</a:t>
          </a:r>
          <a:endParaRPr lang="en-US" sz="4700" kern="1200" dirty="0">
            <a:latin typeface="Segoe UI" panose="020B0502040204020203" pitchFamily="34" charset="0"/>
            <a:cs typeface="Segoe UI" panose="020B0502040204020203" pitchFamily="34" charset="0"/>
          </a:endParaRPr>
        </a:p>
      </dsp:txBody>
      <dsp:txXfrm>
        <a:off x="780287" y="1999487"/>
        <a:ext cx="2249424" cy="11247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3F7C3-0E5A-434E-843D-95A3A393C6E6}">
      <dsp:nvSpPr>
        <dsp:cNvPr id="0" name=""/>
        <dsp:cNvSpPr/>
      </dsp:nvSpPr>
      <dsp:spPr>
        <a:xfrm>
          <a:off x="5636" y="161581"/>
          <a:ext cx="1747394" cy="1048436"/>
        </a:xfrm>
        <a:prstGeom prst="rect">
          <a:avLst/>
        </a:prstGeom>
        <a:solidFill>
          <a:srgbClr val="1E70B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t>Feature Crew</a:t>
          </a:r>
          <a:endParaRPr lang="en-US" sz="2800" kern="1200" dirty="0" smtClean="0"/>
        </a:p>
      </dsp:txBody>
      <dsp:txXfrm>
        <a:off x="5636" y="161581"/>
        <a:ext cx="1747394" cy="1048436"/>
      </dsp:txXfrm>
    </dsp:sp>
    <dsp:sp modelId="{6FB4CDBB-B34F-42A7-B025-4C8DEB0150BA}">
      <dsp:nvSpPr>
        <dsp:cNvPr id="0" name=""/>
        <dsp:cNvSpPr/>
      </dsp:nvSpPr>
      <dsp:spPr>
        <a:xfrm>
          <a:off x="1927771" y="469123"/>
          <a:ext cx="370447" cy="4333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1927771" y="555794"/>
        <a:ext cx="259313" cy="260011"/>
      </dsp:txXfrm>
    </dsp:sp>
    <dsp:sp modelId="{3670F4D8-FEA9-4122-98AB-5483279D665D}">
      <dsp:nvSpPr>
        <dsp:cNvPr id="0" name=""/>
        <dsp:cNvSpPr/>
      </dsp:nvSpPr>
      <dsp:spPr>
        <a:xfrm>
          <a:off x="2451989" y="161581"/>
          <a:ext cx="1747394" cy="1048436"/>
        </a:xfrm>
        <a:prstGeom prst="rect">
          <a:avLst/>
        </a:prstGeom>
        <a:solidFill>
          <a:srgbClr val="1E70B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Outlook Team</a:t>
          </a:r>
        </a:p>
      </dsp:txBody>
      <dsp:txXfrm>
        <a:off x="2451989" y="161581"/>
        <a:ext cx="1747394" cy="1048436"/>
      </dsp:txXfrm>
    </dsp:sp>
    <dsp:sp modelId="{491B8268-B1CD-4E75-85ED-8479F114F374}">
      <dsp:nvSpPr>
        <dsp:cNvPr id="0" name=""/>
        <dsp:cNvSpPr/>
      </dsp:nvSpPr>
      <dsp:spPr>
        <a:xfrm>
          <a:off x="4374124" y="469123"/>
          <a:ext cx="370447" cy="4333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4374124" y="555794"/>
        <a:ext cx="259313" cy="260011"/>
      </dsp:txXfrm>
    </dsp:sp>
    <dsp:sp modelId="{2C62B663-80CF-4C16-A5A6-F11A0DBD8F23}">
      <dsp:nvSpPr>
        <dsp:cNvPr id="0" name=""/>
        <dsp:cNvSpPr/>
      </dsp:nvSpPr>
      <dsp:spPr>
        <a:xfrm>
          <a:off x="4898342" y="161581"/>
          <a:ext cx="1747394" cy="1048436"/>
        </a:xfrm>
        <a:prstGeom prst="rect">
          <a:avLst/>
        </a:prstGeom>
        <a:solidFill>
          <a:srgbClr val="1E70B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MS Office Team</a:t>
          </a:r>
        </a:p>
      </dsp:txBody>
      <dsp:txXfrm>
        <a:off x="4898342" y="161581"/>
        <a:ext cx="1747394" cy="1048436"/>
      </dsp:txXfrm>
    </dsp:sp>
    <dsp:sp modelId="{AD743C10-6882-46F5-8BC5-A19158B1A026}">
      <dsp:nvSpPr>
        <dsp:cNvPr id="0" name=""/>
        <dsp:cNvSpPr/>
      </dsp:nvSpPr>
      <dsp:spPr>
        <a:xfrm>
          <a:off x="6820476" y="469123"/>
          <a:ext cx="370447" cy="4333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6820476" y="555794"/>
        <a:ext cx="259313" cy="260011"/>
      </dsp:txXfrm>
    </dsp:sp>
    <dsp:sp modelId="{756D42AB-C9D3-4715-B7BD-46D0B0D5AA73}">
      <dsp:nvSpPr>
        <dsp:cNvPr id="0" name=""/>
        <dsp:cNvSpPr/>
      </dsp:nvSpPr>
      <dsp:spPr>
        <a:xfrm>
          <a:off x="7344695" y="161581"/>
          <a:ext cx="1747394" cy="1048436"/>
        </a:xfrm>
        <a:prstGeom prst="rect">
          <a:avLst/>
        </a:prstGeom>
        <a:solidFill>
          <a:srgbClr val="1E70B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Microsoft</a:t>
          </a:r>
        </a:p>
      </dsp:txBody>
      <dsp:txXfrm>
        <a:off x="7344695" y="161581"/>
        <a:ext cx="1747394" cy="1048436"/>
      </dsp:txXfrm>
    </dsp:sp>
    <dsp:sp modelId="{88DE453D-5E67-46CC-B831-FEB8693D1BA0}">
      <dsp:nvSpPr>
        <dsp:cNvPr id="0" name=""/>
        <dsp:cNvSpPr/>
      </dsp:nvSpPr>
      <dsp:spPr>
        <a:xfrm>
          <a:off x="9266829" y="469123"/>
          <a:ext cx="370447" cy="4333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9266829" y="555794"/>
        <a:ext cx="259313" cy="260011"/>
      </dsp:txXfrm>
    </dsp:sp>
    <dsp:sp modelId="{DA3BFFEC-93F0-4D78-BB1A-524C0CEC8C0D}">
      <dsp:nvSpPr>
        <dsp:cNvPr id="0" name=""/>
        <dsp:cNvSpPr/>
      </dsp:nvSpPr>
      <dsp:spPr>
        <a:xfrm>
          <a:off x="9791048" y="161581"/>
          <a:ext cx="1747394" cy="1048436"/>
        </a:xfrm>
        <a:prstGeom prst="rect">
          <a:avLst/>
        </a:prstGeom>
        <a:solidFill>
          <a:srgbClr val="1E70B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t>Customers</a:t>
          </a:r>
          <a:endParaRPr lang="en-US" sz="2800" kern="1200" dirty="0"/>
        </a:p>
      </dsp:txBody>
      <dsp:txXfrm>
        <a:off x="9791048" y="161581"/>
        <a:ext cx="1747394" cy="10484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6D289-55BD-4082-9DCC-0DB4561864E5}">
      <dsp:nvSpPr>
        <dsp:cNvPr id="0" name=""/>
        <dsp:cNvSpPr/>
      </dsp:nvSpPr>
      <dsp:spPr>
        <a:xfrm>
          <a:off x="205138" y="-138531"/>
          <a:ext cx="3399723" cy="3399723"/>
        </a:xfrm>
        <a:prstGeom prst="circularArrow">
          <a:avLst>
            <a:gd name="adj1" fmla="val 5310"/>
            <a:gd name="adj2" fmla="val 343918"/>
            <a:gd name="adj3" fmla="val 12695751"/>
            <a:gd name="adj4" fmla="val 18075192"/>
            <a:gd name="adj5" fmla="val 6195"/>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5D575A-A70C-4588-AD9F-008DB38AB26C}">
      <dsp:nvSpPr>
        <dsp:cNvPr id="0" name=""/>
        <dsp:cNvSpPr/>
      </dsp:nvSpPr>
      <dsp:spPr>
        <a:xfrm>
          <a:off x="780287" y="0"/>
          <a:ext cx="2249424" cy="11247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n-US" sz="4700" kern="1200" dirty="0" smtClean="0">
              <a:latin typeface="Segoe UI" panose="020B0502040204020203" pitchFamily="34" charset="0"/>
              <a:cs typeface="Segoe UI" panose="020B0502040204020203" pitchFamily="34" charset="0"/>
            </a:rPr>
            <a:t>Deploy</a:t>
          </a:r>
          <a:endParaRPr lang="en-US" sz="4700" kern="1200" dirty="0">
            <a:latin typeface="Segoe UI" panose="020B0502040204020203" pitchFamily="34" charset="0"/>
            <a:cs typeface="Segoe UI" panose="020B0502040204020203" pitchFamily="34" charset="0"/>
          </a:endParaRPr>
        </a:p>
      </dsp:txBody>
      <dsp:txXfrm>
        <a:off x="780287" y="0"/>
        <a:ext cx="2249424" cy="1124712"/>
      </dsp:txXfrm>
    </dsp:sp>
    <dsp:sp modelId="{3819BC46-F278-41F8-A5E3-0FCFDA1249ED}">
      <dsp:nvSpPr>
        <dsp:cNvPr id="0" name=""/>
        <dsp:cNvSpPr/>
      </dsp:nvSpPr>
      <dsp:spPr>
        <a:xfrm>
          <a:off x="780287" y="1999487"/>
          <a:ext cx="2249424" cy="11247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n-US" sz="4700" kern="1200" dirty="0" smtClean="0">
              <a:latin typeface="Segoe UI" panose="020B0502040204020203" pitchFamily="34" charset="0"/>
              <a:cs typeface="Segoe UI" panose="020B0502040204020203" pitchFamily="34" charset="0"/>
            </a:rPr>
            <a:t>Detect</a:t>
          </a:r>
          <a:endParaRPr lang="en-US" sz="4700" kern="1200" dirty="0">
            <a:latin typeface="Segoe UI" panose="020B0502040204020203" pitchFamily="34" charset="0"/>
            <a:cs typeface="Segoe UI" panose="020B0502040204020203" pitchFamily="34" charset="0"/>
          </a:endParaRPr>
        </a:p>
      </dsp:txBody>
      <dsp:txXfrm>
        <a:off x="780287" y="1999487"/>
        <a:ext cx="2249424" cy="112471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06F7672-AE0C-4181-96D9-EF3CE03F382C}" type="datetimeFigureOut">
              <a:rPr lang="en-US" smtClean="0"/>
              <a:t>4/3/2014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580A0C1-CA3B-41F6-AD43-966CCC06A15E}" type="slidenum">
              <a:rPr lang="en-US" smtClean="0"/>
              <a:t>‹#›</a:t>
            </a:fld>
            <a:endParaRPr lang="en-US"/>
          </a:p>
        </p:txBody>
      </p:sp>
    </p:spTree>
    <p:extLst>
      <p:ext uri="{BB962C8B-B14F-4D97-AF65-F5344CB8AC3E}">
        <p14:creationId xmlns:p14="http://schemas.microsoft.com/office/powerpoint/2010/main" val="1082483559"/>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slideshare.net/joesondow/building-cloudtoolsfornetflix-9419504"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blip.tv/silicon-valley-cloud-computing-group/building-cloud-tools-for-netflix-5754984"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hive.apache.org/" TargetMode="External"/><Relationship Id="rId2" Type="http://schemas.openxmlformats.org/officeDocument/2006/relationships/slide" Target="../slides/slide44.xml"/><Relationship Id="rId1" Type="http://schemas.openxmlformats.org/officeDocument/2006/relationships/notesMaster" Target="../notesMasters/notesMaster1.xml"/><Relationship Id="rId5" Type="http://schemas.openxmlformats.org/officeDocument/2006/relationships/hyperlink" Target="http://mahout.apache.org/" TargetMode="External"/><Relationship Id="rId4" Type="http://schemas.openxmlformats.org/officeDocument/2006/relationships/hyperlink" Target="http://pig.apache.org/"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blogs.msdn.com/b/seliot/archive/2013/05/01/do-it-in-production-testbash-video-now-available.aspx"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0A0C1-CA3B-41F6-AD43-966CCC06A15E}" type="slidenum">
              <a:rPr lang="en-US" smtClean="0"/>
              <a:t>1</a:t>
            </a:fld>
            <a:endParaRPr lang="en-US"/>
          </a:p>
        </p:txBody>
      </p:sp>
    </p:spTree>
    <p:extLst>
      <p:ext uri="{BB962C8B-B14F-4D97-AF65-F5344CB8AC3E}">
        <p14:creationId xmlns:p14="http://schemas.microsoft.com/office/powerpoint/2010/main" val="2631095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Exchange cares about uptime</a:t>
            </a:r>
          </a:p>
          <a:p>
            <a:r>
              <a:rPr lang="en-US" dirty="0" smtClean="0"/>
              <a:t>They</a:t>
            </a:r>
            <a:r>
              <a:rPr lang="en-US" baseline="0" dirty="0" smtClean="0"/>
              <a:t> have a direct financial commitment tied to it</a:t>
            </a:r>
            <a:endParaRPr lang="en-US" dirty="0" smtClean="0"/>
          </a:p>
          <a:p>
            <a:endParaRPr lang="en-US" dirty="0" smtClean="0"/>
          </a:p>
          <a:p>
            <a:r>
              <a:rPr lang="en-US" dirty="0" smtClean="0"/>
              <a:t>http://download.microsoft.com/download/0/4/0/04054360-DC5E-4AB8-B3AB-6BF01BB3946C/Exchange%20Online%20SLA_Office%20365%20Dedicated%20Plans_Oct%202012.docx</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580A0C1-CA3B-41F6-AD43-966CCC06A15E}" type="slidenum">
              <a:rPr lang="en-US" smtClean="0"/>
              <a:t>13</a:t>
            </a:fld>
            <a:endParaRPr lang="en-US"/>
          </a:p>
        </p:txBody>
      </p:sp>
    </p:spTree>
    <p:extLst>
      <p:ext uri="{BB962C8B-B14F-4D97-AF65-F5344CB8AC3E}">
        <p14:creationId xmlns:p14="http://schemas.microsoft.com/office/powerpoint/2010/main" val="2097399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r>
              <a:rPr lang="en-US" dirty="0" smtClean="0"/>
              <a:t>Availability</a:t>
            </a:r>
            <a:r>
              <a:rPr lang="en-US" baseline="0" dirty="0" smtClean="0"/>
              <a:t> is what we measure to insure uptime.</a:t>
            </a:r>
          </a:p>
          <a:p>
            <a:r>
              <a:rPr lang="en-US" baseline="0" dirty="0" smtClean="0"/>
              <a:t>EXO asks “Is it available”</a:t>
            </a:r>
            <a:endParaRPr lang="en-US" dirty="0" smtClean="0"/>
          </a:p>
          <a:p>
            <a:r>
              <a:rPr lang="en-US" dirty="0" smtClean="0"/>
              <a:t>We often think of available as</a:t>
            </a:r>
            <a:r>
              <a:rPr lang="en-US" baseline="0" dirty="0" smtClean="0"/>
              <a:t> the difference between being live and</a:t>
            </a:r>
            <a:endParaRPr lang="en-US" dirty="0" smtClean="0"/>
          </a:p>
          <a:p>
            <a:r>
              <a:rPr lang="en-US" dirty="0" smtClean="0"/>
              <a:t>*Click* …offline</a:t>
            </a:r>
            <a:endParaRPr lang="en-US" dirty="0"/>
          </a:p>
        </p:txBody>
      </p:sp>
      <p:sp>
        <p:nvSpPr>
          <p:cNvPr id="4" name="Slide Number Placeholder 3"/>
          <p:cNvSpPr>
            <a:spLocks noGrp="1"/>
          </p:cNvSpPr>
          <p:nvPr>
            <p:ph type="sldNum" sz="quarter" idx="10"/>
          </p:nvPr>
        </p:nvSpPr>
        <p:spPr/>
        <p:txBody>
          <a:bodyPr/>
          <a:lstStyle/>
          <a:p>
            <a:fld id="{B580A0C1-CA3B-41F6-AD43-966CCC06A15E}" type="slidenum">
              <a:rPr lang="en-US" smtClean="0"/>
              <a:t>14</a:t>
            </a:fld>
            <a:endParaRPr lang="en-US"/>
          </a:p>
        </p:txBody>
      </p:sp>
    </p:spTree>
    <p:extLst>
      <p:ext uri="{BB962C8B-B14F-4D97-AF65-F5344CB8AC3E}">
        <p14:creationId xmlns:p14="http://schemas.microsoft.com/office/powerpoint/2010/main" val="1863104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you do not have</a:t>
            </a:r>
            <a:r>
              <a:rPr lang="en-US" baseline="0" dirty="0" smtClean="0"/>
              <a:t> to be offline to be perceived by the user as having availability problems</a:t>
            </a:r>
          </a:p>
          <a:p>
            <a:endParaRPr lang="en-US" baseline="0" dirty="0" smtClean="0"/>
          </a:p>
          <a:p>
            <a:r>
              <a:rPr lang="en-US" baseline="0" dirty="0" smtClean="0"/>
              <a:t>“Wrong Language” (written in Japanese)</a:t>
            </a:r>
          </a:p>
          <a:p>
            <a:pPr marL="285750" indent="-285750">
              <a:buFontTx/>
              <a:buChar char="-"/>
            </a:pPr>
            <a:r>
              <a:rPr lang="en-US" baseline="0" dirty="0" smtClean="0"/>
              <a:t>Exchange had an “outage” where the silent deployment failure caused the Japanese language pack to not deploy</a:t>
            </a:r>
          </a:p>
          <a:p>
            <a:pPr marL="285750" indent="-285750">
              <a:buFontTx/>
              <a:buChar char="-"/>
            </a:pPr>
            <a:r>
              <a:rPr lang="en-US" baseline="0" dirty="0" smtClean="0"/>
              <a:t>Users of EXO in Japan would see English instead</a:t>
            </a:r>
          </a:p>
          <a:p>
            <a:pPr marL="285750" indent="-285750">
              <a:buFontTx/>
              <a:buChar char="-"/>
            </a:pPr>
            <a:r>
              <a:rPr lang="en-US" baseline="0" dirty="0" smtClean="0"/>
              <a:t>The product works, it is fully functional, but it is a perceived outage as it is not usable by the users who do not speak English</a:t>
            </a:r>
          </a:p>
          <a:p>
            <a:pPr marL="285750" indent="-285750">
              <a:buFontTx/>
              <a:buChar char="-"/>
            </a:pPr>
            <a:r>
              <a:rPr lang="en-US" baseline="0" dirty="0" smtClean="0"/>
              <a:t>Another point: it is possible to misread your data.  Data would show an increase in English usage in Japan – Is it caused by error, or are there just a bunch of English speaking businessmen in the country?</a:t>
            </a:r>
            <a:endParaRPr lang="en-US" dirty="0"/>
          </a:p>
        </p:txBody>
      </p:sp>
      <p:sp>
        <p:nvSpPr>
          <p:cNvPr id="4" name="Slide Number Placeholder 3"/>
          <p:cNvSpPr>
            <a:spLocks noGrp="1"/>
          </p:cNvSpPr>
          <p:nvPr>
            <p:ph type="sldNum" sz="quarter" idx="10"/>
          </p:nvPr>
        </p:nvSpPr>
        <p:spPr/>
        <p:txBody>
          <a:bodyPr/>
          <a:lstStyle/>
          <a:p>
            <a:fld id="{B580A0C1-CA3B-41F6-AD43-966CCC06A15E}" type="slidenum">
              <a:rPr lang="en-US" smtClean="0"/>
              <a:t>15</a:t>
            </a:fld>
            <a:endParaRPr lang="en-US"/>
          </a:p>
        </p:txBody>
      </p:sp>
    </p:spTree>
    <p:extLst>
      <p:ext uri="{BB962C8B-B14F-4D97-AF65-F5344CB8AC3E}">
        <p14:creationId xmlns:p14="http://schemas.microsoft.com/office/powerpoint/2010/main" val="2270684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Startup delay for video: Ref: http://people.cs.umass.edu/~ramesh/Site/HOME_files/imc208-krishnan.pdf </a:t>
            </a:r>
          </a:p>
          <a:p>
            <a:pPr marL="895335" lvl="1" indent="-285750">
              <a:buFontTx/>
              <a:buChar char="-"/>
            </a:pPr>
            <a:endParaRPr lang="en-US" baseline="0" dirty="0" smtClean="0"/>
          </a:p>
          <a:p>
            <a:pPr marL="285750" lvl="0" indent="-285750">
              <a:buFontTx/>
              <a:buChar char="-"/>
            </a:pPr>
            <a:r>
              <a:rPr lang="en-US" baseline="0" dirty="0" smtClean="0"/>
              <a:t>Performance is important, it translates to user SAT and therefore into dollars</a:t>
            </a:r>
          </a:p>
          <a:p>
            <a:pPr marL="0" indent="0">
              <a:buFontTx/>
              <a:buNone/>
            </a:pPr>
            <a:endParaRPr lang="en-US" baseline="0" dirty="0" smtClean="0"/>
          </a:p>
          <a:p>
            <a:pPr marL="285750" indent="-285750">
              <a:buFontTx/>
              <a:buChar char="-"/>
            </a:pPr>
            <a:r>
              <a:rPr lang="en-US" b="1" baseline="0" dirty="0" smtClean="0"/>
              <a:t>[CLICK] </a:t>
            </a:r>
            <a:r>
              <a:rPr lang="en-US" baseline="0" dirty="0" smtClean="0"/>
              <a:t>You can test performance without production data, but Production data gives you the advantages of</a:t>
            </a:r>
          </a:p>
          <a:p>
            <a:pPr marL="895335" lvl="1" indent="-285750">
              <a:buFontTx/>
              <a:buChar char="-"/>
            </a:pPr>
            <a:r>
              <a:rPr lang="en-US" baseline="0" dirty="0" smtClean="0"/>
              <a:t>Real usage</a:t>
            </a:r>
          </a:p>
          <a:p>
            <a:pPr marL="895335" lvl="1" indent="-285750">
              <a:buFontTx/>
              <a:buChar char="-"/>
            </a:pPr>
            <a:r>
              <a:rPr lang="en-US" baseline="0" dirty="0" smtClean="0"/>
              <a:t>Scenarios traverse multiple systems</a:t>
            </a:r>
          </a:p>
          <a:p>
            <a:pPr marL="895335" lvl="1" indent="-285750">
              <a:buFontTx/>
              <a:buChar char="-"/>
            </a:pPr>
            <a:r>
              <a:rPr lang="en-US" baseline="0" dirty="0" smtClean="0"/>
              <a:t>Multiple environments (OS, browsers, location etc.)</a:t>
            </a:r>
          </a:p>
          <a:p>
            <a:pPr marL="895335" lvl="1" indent="-285750">
              <a:buFontTx/>
              <a:buChar char="-"/>
            </a:pPr>
            <a:r>
              <a:rPr lang="en-US" baseline="0" dirty="0" smtClean="0"/>
              <a:t>End to End</a:t>
            </a:r>
          </a:p>
          <a:p>
            <a:pPr marL="895335" lvl="1" indent="-285750">
              <a:buFontTx/>
              <a:buChar char="-"/>
            </a:pPr>
            <a:r>
              <a:rPr lang="en-US" baseline="0" dirty="0" smtClean="0"/>
              <a:t>Thousands or Millions of users</a:t>
            </a:r>
          </a:p>
          <a:p>
            <a:pPr marL="285750" lvl="0" indent="-285750">
              <a:buFontTx/>
              <a:buChar char="-"/>
            </a:pPr>
            <a:endParaRPr lang="en-US" baseline="0" dirty="0" smtClean="0"/>
          </a:p>
          <a:p>
            <a:pPr marL="895335" lvl="1" indent="-285750">
              <a:buFontTx/>
              <a:buChar char="-"/>
            </a:pPr>
            <a:endParaRPr lang="en-US" dirty="0"/>
          </a:p>
        </p:txBody>
      </p:sp>
      <p:sp>
        <p:nvSpPr>
          <p:cNvPr id="4" name="Slide Number Placeholder 3"/>
          <p:cNvSpPr>
            <a:spLocks noGrp="1"/>
          </p:cNvSpPr>
          <p:nvPr>
            <p:ph type="sldNum" sz="quarter" idx="10"/>
          </p:nvPr>
        </p:nvSpPr>
        <p:spPr/>
        <p:txBody>
          <a:bodyPr/>
          <a:lstStyle/>
          <a:p>
            <a:fld id="{B580A0C1-CA3B-41F6-AD43-966CCC06A15E}" type="slidenum">
              <a:rPr lang="en-US" smtClean="0"/>
              <a:t>16</a:t>
            </a:fld>
            <a:endParaRPr lang="en-US"/>
          </a:p>
        </p:txBody>
      </p:sp>
    </p:spTree>
    <p:extLst>
      <p:ext uri="{BB962C8B-B14F-4D97-AF65-F5344CB8AC3E}">
        <p14:creationId xmlns:p14="http://schemas.microsoft.com/office/powerpoint/2010/main" val="1288405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CEIP is Microsoft’s company-wide (multi-application)</a:t>
            </a:r>
            <a:r>
              <a:rPr lang="en-US" baseline="0" dirty="0" smtClean="0"/>
              <a:t> usage data collection platform</a:t>
            </a:r>
          </a:p>
          <a:p>
            <a:pPr marL="285750" indent="-285750">
              <a:buFontTx/>
              <a:buChar char="-"/>
            </a:pPr>
            <a:r>
              <a:rPr lang="en-US" baseline="0" dirty="0" smtClean="0"/>
              <a:t>Opt-in</a:t>
            </a:r>
          </a:p>
          <a:p>
            <a:pPr marL="285750" indent="-285750">
              <a:buFontTx/>
              <a:buChar char="-"/>
            </a:pPr>
            <a:r>
              <a:rPr lang="en-US" baseline="0" dirty="0" smtClean="0"/>
              <a:t>Anonymous</a:t>
            </a:r>
          </a:p>
          <a:p>
            <a:pPr marL="285750" indent="-285750">
              <a:buFontTx/>
              <a:buChar char="-"/>
            </a:pPr>
            <a:endParaRPr lang="en-US" baseline="0" dirty="0" smtClean="0"/>
          </a:p>
          <a:p>
            <a:pPr marL="0" indent="0">
              <a:buFontTx/>
              <a:buNone/>
            </a:pPr>
            <a:r>
              <a:rPr lang="en-US" baseline="0" dirty="0" smtClean="0"/>
              <a:t>*CLICK* Was used to determine which features used most in OneNote to create the OneNote “wheel” in the modern app (Win 8) version of OneNote</a:t>
            </a:r>
            <a:endParaRPr lang="en-US" dirty="0"/>
          </a:p>
        </p:txBody>
      </p:sp>
      <p:sp>
        <p:nvSpPr>
          <p:cNvPr id="4" name="Slide Number Placeholder 3"/>
          <p:cNvSpPr>
            <a:spLocks noGrp="1"/>
          </p:cNvSpPr>
          <p:nvPr>
            <p:ph type="sldNum" sz="quarter" idx="10"/>
          </p:nvPr>
        </p:nvSpPr>
        <p:spPr/>
        <p:txBody>
          <a:bodyPr/>
          <a:lstStyle/>
          <a:p>
            <a:fld id="{B580A0C1-CA3B-41F6-AD43-966CCC06A15E}" type="slidenum">
              <a:rPr lang="en-US" smtClean="0"/>
              <a:t>17</a:t>
            </a:fld>
            <a:endParaRPr lang="en-US"/>
          </a:p>
        </p:txBody>
      </p:sp>
    </p:spTree>
    <p:extLst>
      <p:ext uri="{BB962C8B-B14F-4D97-AF65-F5344CB8AC3E}">
        <p14:creationId xmlns:p14="http://schemas.microsoft.com/office/powerpoint/2010/main" val="1746470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1219170" rtl="0" eaLnBrk="1" fontAlgn="auto" latinLnBrk="0" hangingPunct="1">
              <a:lnSpc>
                <a:spcPct val="100000"/>
              </a:lnSpc>
              <a:spcBef>
                <a:spcPts val="0"/>
              </a:spcBef>
              <a:spcAft>
                <a:spcPts val="0"/>
              </a:spcAft>
              <a:buClrTx/>
              <a:buSzTx/>
              <a:buFontTx/>
              <a:buNone/>
              <a:tabLst/>
              <a:defRPr/>
            </a:pPr>
            <a:r>
              <a:rPr lang="en-US" dirty="0" smtClean="0"/>
              <a:t>When does availability NOT come first?</a:t>
            </a:r>
          </a:p>
          <a:p>
            <a:r>
              <a:rPr lang="en-US" b="1" dirty="0" smtClean="0"/>
              <a:t>*click* </a:t>
            </a:r>
            <a:r>
              <a:rPr lang="en-US" dirty="0" smtClean="0"/>
              <a:t>Think about a</a:t>
            </a:r>
            <a:r>
              <a:rPr lang="en-US" baseline="0" dirty="0" smtClean="0"/>
              <a:t> consumer v1 startup, like Twitter or Facebook.  They likely prioritize usage (and feature adoption) above all else</a:t>
            </a:r>
            <a:endParaRPr lang="en-US" dirty="0"/>
          </a:p>
        </p:txBody>
      </p:sp>
      <p:sp>
        <p:nvSpPr>
          <p:cNvPr id="4" name="Slide Number Placeholder 3"/>
          <p:cNvSpPr>
            <a:spLocks noGrp="1"/>
          </p:cNvSpPr>
          <p:nvPr>
            <p:ph type="sldNum" sz="quarter" idx="10"/>
          </p:nvPr>
        </p:nvSpPr>
        <p:spPr/>
        <p:txBody>
          <a:bodyPr/>
          <a:lstStyle/>
          <a:p>
            <a:fld id="{B580A0C1-CA3B-41F6-AD43-966CCC06A15E}" type="slidenum">
              <a:rPr lang="en-US" smtClean="0"/>
              <a:t>18</a:t>
            </a:fld>
            <a:endParaRPr lang="en-US"/>
          </a:p>
        </p:txBody>
      </p:sp>
    </p:spTree>
    <p:extLst>
      <p:ext uri="{BB962C8B-B14F-4D97-AF65-F5344CB8AC3E}">
        <p14:creationId xmlns:p14="http://schemas.microsoft.com/office/powerpoint/2010/main" val="534722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Understanding</a:t>
            </a:r>
            <a:r>
              <a:rPr lang="en-US" b="0" baseline="0" dirty="0" smtClean="0"/>
              <a:t> a low priority might help you understand a high priority</a:t>
            </a:r>
          </a:p>
          <a:p>
            <a:r>
              <a:rPr lang="en-US" b="0" baseline="0" dirty="0" smtClean="0"/>
              <a:t>This is a SharePoint page</a:t>
            </a:r>
            <a:endParaRPr lang="en-US" b="0" dirty="0" smtClean="0"/>
          </a:p>
          <a:p>
            <a:r>
              <a:rPr lang="en-US" b="1" dirty="0" smtClean="0"/>
              <a:t>*click* </a:t>
            </a:r>
            <a:r>
              <a:rPr lang="en-US" b="0" dirty="0" smtClean="0"/>
              <a:t>How important is it that this image show up every time?  You could</a:t>
            </a:r>
            <a:r>
              <a:rPr lang="en-US" b="0" baseline="0" dirty="0" smtClean="0"/>
              <a:t> test that with production data, should you?</a:t>
            </a:r>
            <a:endParaRPr lang="en-US" b="0" dirty="0"/>
          </a:p>
        </p:txBody>
      </p:sp>
      <p:sp>
        <p:nvSpPr>
          <p:cNvPr id="4" name="Slide Number Placeholder 3"/>
          <p:cNvSpPr>
            <a:spLocks noGrp="1"/>
          </p:cNvSpPr>
          <p:nvPr>
            <p:ph type="sldNum" sz="quarter" idx="10"/>
          </p:nvPr>
        </p:nvSpPr>
        <p:spPr/>
        <p:txBody>
          <a:bodyPr/>
          <a:lstStyle/>
          <a:p>
            <a:fld id="{B580A0C1-CA3B-41F6-AD43-966CCC06A15E}" type="slidenum">
              <a:rPr lang="en-US" smtClean="0"/>
              <a:t>19</a:t>
            </a:fld>
            <a:endParaRPr lang="en-US"/>
          </a:p>
        </p:txBody>
      </p:sp>
    </p:spTree>
    <p:extLst>
      <p:ext uri="{BB962C8B-B14F-4D97-AF65-F5344CB8AC3E}">
        <p14:creationId xmlns:p14="http://schemas.microsoft.com/office/powerpoint/2010/main" val="803861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that is</a:t>
            </a:r>
            <a:r>
              <a:rPr lang="en-US" baseline="0" dirty="0" smtClean="0"/>
              <a:t> production data or has the qualities of production data</a:t>
            </a:r>
          </a:p>
        </p:txBody>
      </p:sp>
      <p:sp>
        <p:nvSpPr>
          <p:cNvPr id="4" name="Slide Number Placeholder 3"/>
          <p:cNvSpPr>
            <a:spLocks noGrp="1"/>
          </p:cNvSpPr>
          <p:nvPr>
            <p:ph type="sldNum" sz="quarter" idx="10"/>
          </p:nvPr>
        </p:nvSpPr>
        <p:spPr/>
        <p:txBody>
          <a:bodyPr/>
          <a:lstStyle/>
          <a:p>
            <a:fld id="{B580A0C1-CA3B-41F6-AD43-966CCC06A15E}" type="slidenum">
              <a:rPr lang="en-US" smtClean="0"/>
              <a:t>20</a:t>
            </a:fld>
            <a:endParaRPr lang="en-US"/>
          </a:p>
        </p:txBody>
      </p:sp>
    </p:spTree>
    <p:extLst>
      <p:ext uri="{BB962C8B-B14F-4D97-AF65-F5344CB8AC3E}">
        <p14:creationId xmlns:p14="http://schemas.microsoft.com/office/powerpoint/2010/main" val="3397846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Active when no or few users</a:t>
            </a:r>
          </a:p>
          <a:p>
            <a:r>
              <a:rPr lang="en-US" dirty="0" smtClean="0"/>
              <a:t>Active for Hi-</a:t>
            </a:r>
            <a:r>
              <a:rPr lang="en-US" dirty="0" err="1" smtClean="0"/>
              <a:t>Pri</a:t>
            </a:r>
            <a:r>
              <a:rPr lang="en-US" dirty="0" smtClean="0"/>
              <a:t> scenarios only</a:t>
            </a:r>
          </a:p>
          <a:p>
            <a:r>
              <a:rPr lang="en-US" dirty="0" smtClean="0"/>
              <a:t>Passive finds the edge cases – the power of TiP</a:t>
            </a:r>
          </a:p>
          <a:p>
            <a:endParaRPr lang="en-US" dirty="0" smtClean="0"/>
          </a:p>
          <a:p>
            <a:r>
              <a:rPr lang="en-US" dirty="0" smtClean="0"/>
              <a:t>SOASTA</a:t>
            </a:r>
          </a:p>
          <a:p>
            <a:pPr marL="285750" indent="-285750">
              <a:buFontTx/>
              <a:buChar char="-"/>
            </a:pPr>
            <a:r>
              <a:rPr lang="en-US" dirty="0" err="1" smtClean="0"/>
              <a:t>CloudTest</a:t>
            </a:r>
            <a:r>
              <a:rPr lang="en-US" dirty="0" smtClean="0"/>
              <a:t>:</a:t>
            </a:r>
            <a:r>
              <a:rPr lang="en-US" baseline="0" dirty="0" smtClean="0"/>
              <a:t> </a:t>
            </a:r>
            <a:r>
              <a:rPr lang="en-US" dirty="0" smtClean="0"/>
              <a:t>Active</a:t>
            </a:r>
            <a:r>
              <a:rPr lang="en-US" baseline="0" dirty="0" smtClean="0"/>
              <a:t> / Synthetic</a:t>
            </a:r>
          </a:p>
          <a:p>
            <a:pPr marL="285750" indent="-285750">
              <a:buFontTx/>
              <a:buChar char="-"/>
            </a:pPr>
            <a:r>
              <a:rPr lang="en-US" baseline="0" dirty="0" err="1" smtClean="0"/>
              <a:t>mPulse</a:t>
            </a:r>
            <a:r>
              <a:rPr lang="en-US" baseline="0" dirty="0" smtClean="0"/>
              <a:t>: Passive/organic (real time)</a:t>
            </a:r>
            <a:endParaRPr lang="en-US" dirty="0" smtClean="0"/>
          </a:p>
          <a:p>
            <a:endParaRPr lang="en-US" dirty="0"/>
          </a:p>
        </p:txBody>
      </p:sp>
      <p:sp>
        <p:nvSpPr>
          <p:cNvPr id="4" name="Slide Number Placeholder 3"/>
          <p:cNvSpPr>
            <a:spLocks noGrp="1"/>
          </p:cNvSpPr>
          <p:nvPr>
            <p:ph type="sldNum" sz="quarter" idx="10"/>
          </p:nvPr>
        </p:nvSpPr>
        <p:spPr/>
        <p:txBody>
          <a:bodyPr/>
          <a:lstStyle/>
          <a:p>
            <a:fld id="{B580A0C1-CA3B-41F6-AD43-966CCC06A15E}" type="slidenum">
              <a:rPr lang="en-US" smtClean="0"/>
              <a:t>21</a:t>
            </a:fld>
            <a:endParaRPr lang="en-US"/>
          </a:p>
        </p:txBody>
      </p:sp>
    </p:spTree>
    <p:extLst>
      <p:ext uri="{BB962C8B-B14F-4D97-AF65-F5344CB8AC3E}">
        <p14:creationId xmlns:p14="http://schemas.microsoft.com/office/powerpoint/2010/main" val="43587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difference between services and products</a:t>
            </a:r>
          </a:p>
          <a:p>
            <a:endParaRPr lang="en-US" dirty="0" smtClean="0"/>
          </a:p>
          <a:p>
            <a:r>
              <a:rPr lang="en-US" dirty="0" smtClean="0"/>
              <a:t>To the “left” of this is any pre-production testing</a:t>
            </a:r>
          </a:p>
          <a:p>
            <a:r>
              <a:rPr lang="en-US" dirty="0" smtClean="0"/>
              <a:t>TAP means select external partners</a:t>
            </a:r>
          </a:p>
          <a:p>
            <a:endParaRPr lang="en-US" dirty="0" smtClean="0"/>
          </a:p>
          <a:p>
            <a:r>
              <a:rPr lang="en-US" dirty="0" smtClean="0"/>
              <a:t>The purpose of this is to mitigate RISK</a:t>
            </a:r>
          </a:p>
          <a:p>
            <a:r>
              <a:rPr lang="en-US" dirty="0" smtClean="0"/>
              <a:t>This is *easier* for services, but is also</a:t>
            </a:r>
            <a:r>
              <a:rPr lang="en-US" baseline="0" dirty="0" smtClean="0"/>
              <a:t> practiced to good effect with clients</a:t>
            </a:r>
            <a:endParaRPr lang="en-US" dirty="0" smtClean="0"/>
          </a:p>
          <a:p>
            <a:endParaRPr lang="en-US" dirty="0" smtClean="0"/>
          </a:p>
          <a:p>
            <a:r>
              <a:rPr lang="en-US" dirty="0" smtClean="0"/>
              <a:t>Not ALL stages are necessary, customize to your product or service</a:t>
            </a:r>
            <a:endParaRPr lang="en-US" dirty="0"/>
          </a:p>
        </p:txBody>
      </p:sp>
      <p:sp>
        <p:nvSpPr>
          <p:cNvPr id="4" name="Slide Number Placeholder 3"/>
          <p:cNvSpPr>
            <a:spLocks noGrp="1"/>
          </p:cNvSpPr>
          <p:nvPr>
            <p:ph type="sldNum" sz="quarter" idx="10"/>
          </p:nvPr>
        </p:nvSpPr>
        <p:spPr/>
        <p:txBody>
          <a:bodyPr/>
          <a:lstStyle/>
          <a:p>
            <a:fld id="{B580A0C1-CA3B-41F6-AD43-966CCC06A15E}" type="slidenum">
              <a:rPr lang="en-US" smtClean="0"/>
              <a:t>22</a:t>
            </a:fld>
            <a:endParaRPr lang="en-US"/>
          </a:p>
        </p:txBody>
      </p:sp>
    </p:spTree>
    <p:extLst>
      <p:ext uri="{BB962C8B-B14F-4D97-AF65-F5344CB8AC3E}">
        <p14:creationId xmlns:p14="http://schemas.microsoft.com/office/powerpoint/2010/main" val="1310184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Take-away: I have been working with data and services for a while.</a:t>
            </a:r>
            <a:endParaRPr lang="en-US" dirty="0"/>
          </a:p>
        </p:txBody>
      </p:sp>
      <p:sp>
        <p:nvSpPr>
          <p:cNvPr id="4" name="Slide Number Placeholder 3"/>
          <p:cNvSpPr>
            <a:spLocks noGrp="1"/>
          </p:cNvSpPr>
          <p:nvPr>
            <p:ph type="sldNum" sz="quarter" idx="10"/>
          </p:nvPr>
        </p:nvSpPr>
        <p:spPr/>
        <p:txBody>
          <a:bodyPr/>
          <a:lstStyle/>
          <a:p>
            <a:fld id="{B580A0C1-CA3B-41F6-AD43-966CCC06A15E}" type="slidenum">
              <a:rPr lang="en-US" smtClean="0"/>
              <a:t>3</a:t>
            </a:fld>
            <a:endParaRPr lang="en-US"/>
          </a:p>
        </p:txBody>
      </p:sp>
    </p:spTree>
    <p:extLst>
      <p:ext uri="{BB962C8B-B14F-4D97-AF65-F5344CB8AC3E}">
        <p14:creationId xmlns:p14="http://schemas.microsoft.com/office/powerpoint/2010/main" val="2147456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an example of staged data acquisition at </a:t>
            </a:r>
            <a:r>
              <a:rPr lang="en-US" dirty="0" err="1" smtClean="0"/>
              <a:t>Neflix</a:t>
            </a:r>
            <a:endParaRPr lang="en-US" dirty="0" smtClean="0"/>
          </a:p>
          <a:p>
            <a:endParaRPr lang="en-US" dirty="0" smtClean="0"/>
          </a:p>
          <a:p>
            <a:pPr marL="174961" indent="-174961">
              <a:buFontTx/>
              <a:buChar char="-"/>
            </a:pPr>
            <a:r>
              <a:rPr lang="en-US" dirty="0" smtClean="0"/>
              <a:t>Netflix is</a:t>
            </a:r>
            <a:r>
              <a:rPr lang="en-US" baseline="0" dirty="0" smtClean="0"/>
              <a:t> a streaming video service hosted on Amazon AWS Cloud</a:t>
            </a:r>
          </a:p>
          <a:p>
            <a:pPr marL="392330" lvl="1" indent="-174961">
              <a:buFontTx/>
              <a:buChar char="-"/>
            </a:pPr>
            <a:r>
              <a:rPr lang="en-US" dirty="0" smtClean="0"/>
              <a:t>Available in both North and South America, the Caribbean, United Kingdom, Ireland, Sweden, Denmark, Norway, Finland </a:t>
            </a:r>
            <a:endParaRPr lang="en-US" baseline="0" dirty="0" smtClean="0"/>
          </a:p>
          <a:p>
            <a:pPr marL="174961" indent="-174961">
              <a:buFontTx/>
              <a:buChar char="-"/>
            </a:pPr>
            <a:r>
              <a:rPr lang="en-US" baseline="0" dirty="0" smtClean="0"/>
              <a:t>1B API requests = Big Data</a:t>
            </a:r>
          </a:p>
          <a:p>
            <a:pPr marL="174961" indent="-174961">
              <a:buFontTx/>
              <a:buChar char="-"/>
            </a:pPr>
            <a:r>
              <a:rPr lang="en-US" baseline="0" dirty="0" smtClean="0"/>
              <a:t>Blue is </a:t>
            </a:r>
            <a:r>
              <a:rPr lang="en-US" baseline="0" dirty="0" err="1" smtClean="0"/>
              <a:t>Vcurr</a:t>
            </a:r>
            <a:r>
              <a:rPr lang="en-US" baseline="0" dirty="0" smtClean="0"/>
              <a:t> – smiley face represents customer traffic is carried on that (virtual) server</a:t>
            </a:r>
          </a:p>
          <a:p>
            <a:pPr marL="174961" indent="-174961">
              <a:buFontTx/>
              <a:buChar char="-"/>
            </a:pPr>
            <a:r>
              <a:rPr lang="en-US" baseline="0" dirty="0" smtClean="0"/>
              <a:t>Red is </a:t>
            </a:r>
            <a:r>
              <a:rPr lang="en-US" baseline="0" dirty="0" err="1" smtClean="0"/>
              <a:t>Vnext</a:t>
            </a:r>
            <a:r>
              <a:rPr lang="en-US" baseline="0" dirty="0" smtClean="0"/>
              <a:t>, </a:t>
            </a:r>
            <a:r>
              <a:rPr lang="en-US" b="1" baseline="0" dirty="0" smtClean="0"/>
              <a:t>[click] </a:t>
            </a:r>
            <a:r>
              <a:rPr lang="en-US" baseline="0" dirty="0" smtClean="0"/>
              <a:t>Netflix spins up </a:t>
            </a:r>
            <a:r>
              <a:rPr lang="en-US" baseline="0" dirty="0" err="1" smtClean="0"/>
              <a:t>Vnext</a:t>
            </a:r>
            <a:r>
              <a:rPr lang="en-US" baseline="0" dirty="0" smtClean="0"/>
              <a:t> in the cloud carrying no user traffic</a:t>
            </a:r>
          </a:p>
          <a:p>
            <a:pPr marL="174961" indent="-174961">
              <a:buFontTx/>
              <a:buChar char="-"/>
            </a:pPr>
            <a:r>
              <a:rPr lang="en-US" b="1" baseline="0" dirty="0" smtClean="0"/>
              <a:t>[click] </a:t>
            </a:r>
            <a:r>
              <a:rPr lang="en-US" baseline="0" dirty="0" smtClean="0"/>
              <a:t>They then put one red/</a:t>
            </a:r>
            <a:r>
              <a:rPr lang="en-US" baseline="0" dirty="0" err="1" smtClean="0"/>
              <a:t>Vnext</a:t>
            </a:r>
            <a:r>
              <a:rPr lang="en-US" baseline="0" dirty="0" smtClean="0"/>
              <a:t> server live carrying user traffic and let it run to test code quality</a:t>
            </a:r>
          </a:p>
          <a:p>
            <a:pPr marL="174961" indent="-174961">
              <a:buFontTx/>
              <a:buChar char="-"/>
            </a:pPr>
            <a:r>
              <a:rPr lang="en-US" b="1" baseline="0" dirty="0" smtClean="0"/>
              <a:t>[click] </a:t>
            </a:r>
            <a:r>
              <a:rPr lang="en-US" baseline="0" dirty="0" smtClean="0"/>
              <a:t>They then switch user traffic to red/</a:t>
            </a:r>
            <a:r>
              <a:rPr lang="en-US" baseline="0" dirty="0" err="1" smtClean="0"/>
              <a:t>Vnext</a:t>
            </a:r>
            <a:r>
              <a:rPr lang="en-US" baseline="0" dirty="0" smtClean="0"/>
              <a:t> servers but keep blue/</a:t>
            </a:r>
            <a:r>
              <a:rPr lang="en-US" baseline="0" dirty="0" err="1" smtClean="0"/>
              <a:t>Vcurr</a:t>
            </a:r>
            <a:r>
              <a:rPr lang="en-US" baseline="0" dirty="0" smtClean="0"/>
              <a:t> ones around while they run overnight and check for problems</a:t>
            </a:r>
          </a:p>
          <a:p>
            <a:pPr marL="174961" indent="-174961">
              <a:buFontTx/>
              <a:buChar char="-"/>
            </a:pPr>
            <a:r>
              <a:rPr lang="en-US" b="1" baseline="0" dirty="0" smtClean="0"/>
              <a:t>[click] </a:t>
            </a:r>
            <a:r>
              <a:rPr lang="en-US" baseline="0" dirty="0" smtClean="0"/>
              <a:t>Finally if all is well with </a:t>
            </a:r>
            <a:r>
              <a:rPr lang="en-US" baseline="0" dirty="0" err="1" smtClean="0"/>
              <a:t>Vnext</a:t>
            </a:r>
            <a:r>
              <a:rPr lang="en-US" baseline="0" dirty="0" smtClean="0"/>
              <a:t>, the release the </a:t>
            </a:r>
            <a:r>
              <a:rPr lang="en-US" baseline="0" dirty="0" err="1" smtClean="0"/>
              <a:t>Vcurr</a:t>
            </a:r>
            <a:r>
              <a:rPr lang="en-US" baseline="0" dirty="0" smtClean="0"/>
              <a:t> resources.</a:t>
            </a:r>
          </a:p>
          <a:p>
            <a:pPr marL="174961" indent="-174961">
              <a:buFontTx/>
              <a:buChar char="-"/>
            </a:pPr>
            <a:endParaRPr lang="en-US" dirty="0" smtClean="0"/>
          </a:p>
          <a:p>
            <a:pPr marL="174961" indent="-174961">
              <a:buFontTx/>
              <a:buChar char="-"/>
            </a:pPr>
            <a:r>
              <a:rPr lang="en-US" dirty="0" smtClean="0"/>
              <a:t>Typical problem found: memory leak</a:t>
            </a:r>
          </a:p>
          <a:p>
            <a:pPr marL="174961" indent="-174961">
              <a:buFontTx/>
              <a:buChar char="-"/>
            </a:pPr>
            <a:r>
              <a:rPr lang="en-US" dirty="0" smtClean="0"/>
              <a:t>Move</a:t>
            </a:r>
            <a:r>
              <a:rPr lang="en-US" baseline="0" dirty="0" smtClean="0"/>
              <a:t> all users to </a:t>
            </a:r>
            <a:r>
              <a:rPr lang="en-US" baseline="0" dirty="0" err="1" smtClean="0"/>
              <a:t>Vnext</a:t>
            </a:r>
            <a:r>
              <a:rPr lang="en-US" baseline="0" dirty="0" smtClean="0"/>
              <a:t> and let bake – that is big data</a:t>
            </a:r>
            <a:endParaRPr lang="en-US" dirty="0" smtClean="0"/>
          </a:p>
          <a:p>
            <a:endParaRPr lang="en-US" dirty="0" smtClean="0"/>
          </a:p>
          <a:p>
            <a:pPr defTabSz="914292">
              <a:defRPr/>
            </a:pPr>
            <a:r>
              <a:rPr lang="en-US" dirty="0" smtClean="0"/>
              <a:t>Although not truly random and un-biased, there is still value here, especially to see large changes</a:t>
            </a:r>
          </a:p>
          <a:p>
            <a:endParaRPr lang="en-US" dirty="0" smtClean="0"/>
          </a:p>
          <a:p>
            <a:endParaRPr lang="en-US" dirty="0" smtClean="0"/>
          </a:p>
          <a:p>
            <a:r>
              <a:rPr lang="en-US" dirty="0" smtClean="0"/>
              <a:t>http://perfcap.blogspot.com/2012/03/ops-devops-and-noops-at-netflix.html </a:t>
            </a:r>
          </a:p>
          <a:p>
            <a:endParaRPr lang="en-US" dirty="0" smtClean="0">
              <a:hlinkClick r:id="rId3"/>
            </a:endParaRPr>
          </a:p>
          <a:p>
            <a:r>
              <a:rPr lang="en-US" b="1" dirty="0" smtClean="0"/>
              <a:t>Joe </a:t>
            </a:r>
            <a:r>
              <a:rPr lang="en-US" b="1" dirty="0" err="1" smtClean="0"/>
              <a:t>Sondow</a:t>
            </a:r>
            <a:r>
              <a:rPr lang="en-US" b="1" dirty="0" smtClean="0"/>
              <a:t>, </a:t>
            </a:r>
            <a:r>
              <a:rPr lang="en-US" dirty="0" smtClean="0"/>
              <a:t>Building Cloud Tools for Netflix</a:t>
            </a:r>
          </a:p>
          <a:p>
            <a:r>
              <a:rPr lang="en-US" dirty="0" smtClean="0"/>
              <a:t>Slides: </a:t>
            </a:r>
            <a:r>
              <a:rPr lang="en-US" dirty="0" smtClean="0">
                <a:hlinkClick r:id="rId3"/>
              </a:rPr>
              <a:t>http://www.slideshare.net/joesondow/building-cloudtoolsfornetflix-9419504</a:t>
            </a:r>
            <a:endParaRPr lang="en-US" dirty="0" smtClean="0"/>
          </a:p>
          <a:p>
            <a:r>
              <a:rPr lang="en-US" dirty="0" smtClean="0">
                <a:hlinkClick r:id="rId4"/>
              </a:rPr>
              <a:t>T</a:t>
            </a:r>
            <a:r>
              <a:rPr lang="en-US" dirty="0" smtClean="0"/>
              <a:t>alk: </a:t>
            </a:r>
            <a:r>
              <a:rPr lang="en-US" dirty="0" smtClean="0">
                <a:hlinkClick r:id="rId4"/>
              </a:rPr>
              <a:t>http://blip.tv/silicon-valley-cloud-computing-group/building-cloud-tools-for-netflix-5754984</a:t>
            </a:r>
            <a:r>
              <a:rPr lang="en-US" dirty="0" smtClean="0"/>
              <a:t>   </a:t>
            </a:r>
          </a:p>
          <a:p>
            <a:endParaRPr lang="en-US" dirty="0"/>
          </a:p>
        </p:txBody>
      </p:sp>
      <p:sp>
        <p:nvSpPr>
          <p:cNvPr id="4" name="Slide Number Placeholder 3"/>
          <p:cNvSpPr>
            <a:spLocks noGrp="1"/>
          </p:cNvSpPr>
          <p:nvPr>
            <p:ph type="sldNum" sz="quarter" idx="10"/>
          </p:nvPr>
        </p:nvSpPr>
        <p:spPr/>
        <p:txBody>
          <a:bodyPr/>
          <a:lstStyle/>
          <a:p>
            <a:fld id="{B580A0C1-CA3B-41F6-AD43-966CCC06A15E}" type="slidenum">
              <a:rPr lang="en-US" smtClean="0"/>
              <a:t>23</a:t>
            </a:fld>
            <a:endParaRPr lang="en-US"/>
          </a:p>
        </p:txBody>
      </p:sp>
    </p:spTree>
    <p:extLst>
      <p:ext uri="{BB962C8B-B14F-4D97-AF65-F5344CB8AC3E}">
        <p14:creationId xmlns:p14="http://schemas.microsoft.com/office/powerpoint/2010/main" val="455378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Ref: </a:t>
            </a:r>
            <a:r>
              <a:rPr lang="en-US" b="1" dirty="0" smtClean="0"/>
              <a:t>Development and Deployment at Facebook </a:t>
            </a:r>
            <a:r>
              <a:rPr lang="en-US" dirty="0" smtClean="0"/>
              <a:t>https://www.facebook.com/publications/514128035341603</a:t>
            </a:r>
          </a:p>
          <a:p>
            <a:endParaRPr lang="en-US" dirty="0" smtClean="0"/>
          </a:p>
          <a:p>
            <a:r>
              <a:rPr lang="en-US" dirty="0" smtClean="0"/>
              <a:t>Feature light-up is something</a:t>
            </a:r>
            <a:r>
              <a:rPr lang="en-US" baseline="0" dirty="0" smtClean="0"/>
              <a:t> we did not yet discuss</a:t>
            </a:r>
          </a:p>
          <a:p>
            <a:r>
              <a:rPr lang="en-US" baseline="0" dirty="0" smtClean="0"/>
              <a:t>“The deployed code includes all that’s been developed, both in production and under test,</a:t>
            </a:r>
          </a:p>
          <a:p>
            <a:r>
              <a:rPr lang="en-US" baseline="0" dirty="0" smtClean="0"/>
              <a:t>using Gatekeeper to control what code paths are actually active. Thus, engineers can turn tests on</a:t>
            </a:r>
          </a:p>
          <a:p>
            <a:r>
              <a:rPr lang="en-US" baseline="0" dirty="0" smtClean="0"/>
              <a:t>and off at will, and also apply them to only select user groups based on criteria such as country</a:t>
            </a:r>
          </a:p>
          <a:p>
            <a:r>
              <a:rPr lang="en-US" baseline="0" dirty="0" smtClean="0"/>
              <a:t>or age group. Gatekeeper can also be used to turn off new code that’s causing problems”</a:t>
            </a:r>
            <a:endParaRPr lang="en-US" dirty="0"/>
          </a:p>
        </p:txBody>
      </p:sp>
      <p:sp>
        <p:nvSpPr>
          <p:cNvPr id="4" name="Slide Number Placeholder 3"/>
          <p:cNvSpPr>
            <a:spLocks noGrp="1"/>
          </p:cNvSpPr>
          <p:nvPr>
            <p:ph type="sldNum" sz="quarter" idx="10"/>
          </p:nvPr>
        </p:nvSpPr>
        <p:spPr/>
        <p:txBody>
          <a:bodyPr/>
          <a:lstStyle/>
          <a:p>
            <a:fld id="{B580A0C1-CA3B-41F6-AD43-966CCC06A15E}" type="slidenum">
              <a:rPr lang="en-US" smtClean="0"/>
              <a:t>24</a:t>
            </a:fld>
            <a:endParaRPr lang="en-US"/>
          </a:p>
        </p:txBody>
      </p:sp>
    </p:spTree>
    <p:extLst>
      <p:ext uri="{BB962C8B-B14F-4D97-AF65-F5344CB8AC3E}">
        <p14:creationId xmlns:p14="http://schemas.microsoft.com/office/powerpoint/2010/main" val="2346707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Virtuous cycle to enable acting on production data: Reaction time function</a:t>
            </a:r>
            <a:r>
              <a:rPr lang="en-US" baseline="0" dirty="0" smtClean="0"/>
              <a:t> of time to deployment and time to detect</a:t>
            </a:r>
            <a:endParaRPr lang="en-US" dirty="0" smtClean="0"/>
          </a:p>
          <a:p>
            <a:endParaRPr lang="en-US" dirty="0" smtClean="0"/>
          </a:p>
          <a:p>
            <a:r>
              <a:rPr lang="en-US" b="1" dirty="0" smtClean="0"/>
              <a:t>*CLICK*</a:t>
            </a:r>
            <a:r>
              <a:rPr lang="en-US" b="1" baseline="0" dirty="0" smtClean="0"/>
              <a:t> </a:t>
            </a:r>
            <a:r>
              <a:rPr lang="en-US" baseline="0" dirty="0" smtClean="0"/>
              <a:t>focus on deployment</a:t>
            </a:r>
            <a:endParaRPr lang="en-US" dirty="0" smtClean="0"/>
          </a:p>
          <a:p>
            <a:r>
              <a:rPr lang="en-US" dirty="0" smtClean="0"/>
              <a:t>Deployment easy for services</a:t>
            </a:r>
          </a:p>
          <a:p>
            <a:r>
              <a:rPr lang="en-US" dirty="0" smtClean="0"/>
              <a:t>Clients may have a deployment</a:t>
            </a:r>
            <a:r>
              <a:rPr lang="en-US" baseline="0" dirty="0" smtClean="0"/>
              <a:t> capability, such as Microsoft Update – but even this is not on-demand</a:t>
            </a:r>
          </a:p>
          <a:p>
            <a:r>
              <a:rPr lang="en-US" baseline="0" dirty="0" smtClean="0"/>
              <a:t>Feature light-up gives an on-demand way to activate code paths for users</a:t>
            </a:r>
          </a:p>
          <a:p>
            <a:endParaRPr lang="en-US" baseline="0" dirty="0" smtClean="0"/>
          </a:p>
          <a:p>
            <a:r>
              <a:rPr lang="en-US" baseline="0" dirty="0" smtClean="0"/>
              <a:t>Still not 100% reliable like service (off-line machines)</a:t>
            </a:r>
          </a:p>
          <a:p>
            <a:endParaRPr lang="en-US" baseline="0" dirty="0" smtClean="0"/>
          </a:p>
          <a:p>
            <a:pPr marL="0" marR="0" indent="0" algn="l" defTabSz="1219170" rtl="0" eaLnBrk="1" fontAlgn="auto" latinLnBrk="0" hangingPunct="1">
              <a:lnSpc>
                <a:spcPct val="100000"/>
              </a:lnSpc>
              <a:spcBef>
                <a:spcPts val="0"/>
              </a:spcBef>
              <a:spcAft>
                <a:spcPts val="0"/>
              </a:spcAft>
              <a:buClrTx/>
              <a:buSzTx/>
              <a:buFontTx/>
              <a:buNone/>
              <a:tabLst/>
              <a:defRPr/>
            </a:pPr>
            <a:r>
              <a:rPr lang="en-US" b="1" baseline="0" dirty="0" smtClean="0"/>
              <a:t>*CLICK* </a:t>
            </a:r>
            <a:r>
              <a:rPr lang="en-US" baseline="0" dirty="0" err="1" smtClean="0"/>
              <a:t>EaaSy</a:t>
            </a:r>
            <a:r>
              <a:rPr lang="en-US" baseline="0" dirty="0" smtClean="0"/>
              <a:t> - Everything as a Service</a:t>
            </a:r>
          </a:p>
          <a:p>
            <a:pPr marL="0" marR="0" indent="0" algn="l" defTabSz="1219170" rtl="0" eaLnBrk="1" fontAlgn="auto" latinLnBrk="0" hangingPunct="1">
              <a:lnSpc>
                <a:spcPct val="100000"/>
              </a:lnSpc>
              <a:spcBef>
                <a:spcPts val="0"/>
              </a:spcBef>
              <a:spcAft>
                <a:spcPts val="0"/>
              </a:spcAft>
              <a:buClrTx/>
              <a:buSzTx/>
              <a:buFontTx/>
              <a:buNone/>
              <a:tabLst/>
              <a:defRPr/>
            </a:pPr>
            <a:r>
              <a:rPr lang="en-US" dirty="0" smtClean="0"/>
              <a:t>Ref: Modern testing is becoming </a:t>
            </a:r>
            <a:r>
              <a:rPr lang="en-US" dirty="0" err="1" smtClean="0"/>
              <a:t>EaaSy</a:t>
            </a:r>
            <a:r>
              <a:rPr lang="en-US" dirty="0" smtClean="0"/>
              <a:t>,</a:t>
            </a:r>
            <a:r>
              <a:rPr lang="en-US" baseline="0" dirty="0" smtClean="0"/>
              <a:t> Ken Johnston, ALM Forum 2014 – Tue 11AM</a:t>
            </a:r>
          </a:p>
          <a:p>
            <a:pPr marL="0" marR="0" indent="0" algn="l" defTabSz="1219170" rtl="0" eaLnBrk="1" fontAlgn="auto" latinLnBrk="0" hangingPunct="1">
              <a:lnSpc>
                <a:spcPct val="100000"/>
              </a:lnSpc>
              <a:spcBef>
                <a:spcPts val="0"/>
              </a:spcBef>
              <a:spcAft>
                <a:spcPts val="0"/>
              </a:spcAft>
              <a:buClrTx/>
              <a:buSzTx/>
              <a:buFontTx/>
              <a:buNone/>
              <a:tabLst/>
              <a:defRPr/>
            </a:pPr>
            <a:r>
              <a:rPr lang="en-US" baseline="0" dirty="0" smtClean="0"/>
              <a:t>(note </a:t>
            </a:r>
            <a:r>
              <a:rPr lang="en-US" baseline="0" dirty="0" err="1" smtClean="0"/>
              <a:t>EaaSy</a:t>
            </a:r>
            <a:r>
              <a:rPr lang="en-US" baseline="0" dirty="0" smtClean="0"/>
              <a:t> specifically refers to modern apps… it may not apply to your product… but you should think about how it should)</a:t>
            </a:r>
          </a:p>
          <a:p>
            <a:endParaRPr lang="en-US" dirty="0"/>
          </a:p>
        </p:txBody>
      </p:sp>
      <p:sp>
        <p:nvSpPr>
          <p:cNvPr id="4" name="Slide Number Placeholder 3"/>
          <p:cNvSpPr>
            <a:spLocks noGrp="1"/>
          </p:cNvSpPr>
          <p:nvPr>
            <p:ph type="sldNum" sz="quarter" idx="10"/>
          </p:nvPr>
        </p:nvSpPr>
        <p:spPr/>
        <p:txBody>
          <a:bodyPr/>
          <a:lstStyle/>
          <a:p>
            <a:fld id="{B580A0C1-CA3B-41F6-AD43-966CCC06A15E}" type="slidenum">
              <a:rPr lang="en-US" smtClean="0"/>
              <a:t>25</a:t>
            </a:fld>
            <a:endParaRPr lang="en-US"/>
          </a:p>
        </p:txBody>
      </p:sp>
    </p:spTree>
    <p:extLst>
      <p:ext uri="{BB962C8B-B14F-4D97-AF65-F5344CB8AC3E}">
        <p14:creationId xmlns:p14="http://schemas.microsoft.com/office/powerpoint/2010/main" val="1675389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Client example</a:t>
            </a:r>
          </a:p>
          <a:p>
            <a:r>
              <a:rPr lang="en-US" dirty="0" smtClean="0"/>
              <a:t>- Aggregation can collect</a:t>
            </a:r>
            <a:r>
              <a:rPr lang="en-US" baseline="0" dirty="0" smtClean="0"/>
              <a:t> filter by event aggregate averages (or better percentiles) to dramatically lower bandwidth used</a:t>
            </a:r>
          </a:p>
          <a:p>
            <a:endParaRPr lang="en-US" dirty="0" smtClean="0"/>
          </a:p>
          <a:p>
            <a:r>
              <a:rPr lang="en-US" dirty="0" smtClean="0"/>
              <a:t>Microsoft</a:t>
            </a:r>
            <a:r>
              <a:rPr lang="en-US" baseline="0" dirty="0" smtClean="0"/>
              <a:t> </a:t>
            </a:r>
            <a:r>
              <a:rPr lang="en-US" baseline="0" dirty="0" err="1" smtClean="0"/>
              <a:t>Dogffod</a:t>
            </a:r>
            <a:r>
              <a:rPr lang="en-US" baseline="0" dirty="0" smtClean="0"/>
              <a:t> provides at-scale validation, but may not be representative of all real users</a:t>
            </a:r>
            <a:endParaRPr lang="en-US" dirty="0" smtClean="0"/>
          </a:p>
        </p:txBody>
      </p:sp>
      <p:sp>
        <p:nvSpPr>
          <p:cNvPr id="4" name="Slide Number Placeholder 3"/>
          <p:cNvSpPr>
            <a:spLocks noGrp="1"/>
          </p:cNvSpPr>
          <p:nvPr>
            <p:ph type="sldNum" sz="quarter" idx="10"/>
          </p:nvPr>
        </p:nvSpPr>
        <p:spPr/>
        <p:txBody>
          <a:bodyPr/>
          <a:lstStyle/>
          <a:p>
            <a:fld id="{B580A0C1-CA3B-41F6-AD43-966CCC06A15E}" type="slidenum">
              <a:rPr lang="en-US" smtClean="0"/>
              <a:t>26</a:t>
            </a:fld>
            <a:endParaRPr lang="en-US"/>
          </a:p>
        </p:txBody>
      </p:sp>
    </p:spTree>
    <p:extLst>
      <p:ext uri="{BB962C8B-B14F-4D97-AF65-F5344CB8AC3E}">
        <p14:creationId xmlns:p14="http://schemas.microsoft.com/office/powerpoint/2010/main" val="46069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(continuing the Outlook example)</a:t>
            </a:r>
          </a:p>
          <a:p>
            <a:r>
              <a:rPr lang="en-US" dirty="0" smtClean="0"/>
              <a:t>This is</a:t>
            </a:r>
            <a:r>
              <a:rPr lang="en-US" baseline="0" dirty="0" smtClean="0"/>
              <a:t> the type of data we can get</a:t>
            </a:r>
          </a:p>
          <a:p>
            <a:pPr marL="285750" indent="-285750">
              <a:buFontTx/>
              <a:buChar char="-"/>
            </a:pPr>
            <a:r>
              <a:rPr lang="en-US" baseline="0" dirty="0" smtClean="0"/>
              <a:t>Latency: Measure over time of how long it takes for Outlook to connect the service</a:t>
            </a:r>
          </a:p>
          <a:p>
            <a:pPr marL="0" indent="0">
              <a:buFontTx/>
              <a:buNone/>
            </a:pPr>
            <a:r>
              <a:rPr lang="en-US" baseline="0" dirty="0" smtClean="0"/>
              <a:t>Note how the latencies are divided into buckets – this can be done client side using the rules-based aggregation</a:t>
            </a:r>
          </a:p>
          <a:p>
            <a:pPr marL="0" indent="0">
              <a:buFontTx/>
              <a:buNone/>
            </a:pPr>
            <a:endParaRPr lang="en-US" dirty="0"/>
          </a:p>
        </p:txBody>
      </p:sp>
      <p:sp>
        <p:nvSpPr>
          <p:cNvPr id="4" name="Slide Number Placeholder 3"/>
          <p:cNvSpPr>
            <a:spLocks noGrp="1"/>
          </p:cNvSpPr>
          <p:nvPr>
            <p:ph type="sldNum" sz="quarter" idx="10"/>
          </p:nvPr>
        </p:nvSpPr>
        <p:spPr/>
        <p:txBody>
          <a:bodyPr/>
          <a:lstStyle/>
          <a:p>
            <a:fld id="{B580A0C1-CA3B-41F6-AD43-966CCC06A15E}" type="slidenum">
              <a:rPr lang="en-US" smtClean="0"/>
              <a:t>27</a:t>
            </a:fld>
            <a:endParaRPr lang="en-US"/>
          </a:p>
        </p:txBody>
      </p:sp>
    </p:spTree>
    <p:extLst>
      <p:ext uri="{BB962C8B-B14F-4D97-AF65-F5344CB8AC3E}">
        <p14:creationId xmlns:p14="http://schemas.microsoft.com/office/powerpoint/2010/main" val="1083575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121917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580A0C1-CA3B-41F6-AD43-966CCC06A15E}" type="slidenum">
              <a:rPr lang="en-US" smtClean="0"/>
              <a:t>28</a:t>
            </a:fld>
            <a:endParaRPr lang="en-US"/>
          </a:p>
        </p:txBody>
      </p:sp>
    </p:spTree>
    <p:extLst>
      <p:ext uri="{BB962C8B-B14F-4D97-AF65-F5344CB8AC3E}">
        <p14:creationId xmlns:p14="http://schemas.microsoft.com/office/powerpoint/2010/main" val="3639118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Screen shot</a:t>
            </a:r>
            <a:r>
              <a:rPr lang="en-US" baseline="0" dirty="0" smtClean="0"/>
              <a:t> from Ganglia monitoring system  http://ganglia.sourceforge.net/</a:t>
            </a:r>
          </a:p>
          <a:p>
            <a:r>
              <a:rPr lang="en-US" baseline="0" dirty="0" smtClean="0"/>
              <a:t>Screenshot from James Ong: http://comcrazy-devcenter.blogspot.com/2011/06/grid-monitoring-tool.html</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580A0C1-CA3B-41F6-AD43-966CCC06A15E}" type="slidenum">
              <a:rPr lang="en-US" smtClean="0"/>
              <a:t>30</a:t>
            </a:fld>
            <a:endParaRPr lang="en-US"/>
          </a:p>
        </p:txBody>
      </p:sp>
    </p:spTree>
    <p:extLst>
      <p:ext uri="{BB962C8B-B14F-4D97-AF65-F5344CB8AC3E}">
        <p14:creationId xmlns:p14="http://schemas.microsoft.com/office/powerpoint/2010/main" val="230838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data is for office web apps</a:t>
            </a:r>
          </a:p>
          <a:p>
            <a:r>
              <a:rPr lang="en-US" dirty="0" smtClean="0"/>
              <a:t>For application data we can focus on an API, a scenario, a code path,</a:t>
            </a:r>
            <a:r>
              <a:rPr lang="en-US" baseline="0" dirty="0" smtClean="0"/>
              <a:t> resource usage, </a:t>
            </a:r>
            <a:r>
              <a:rPr lang="en-US" baseline="0" dirty="0" err="1" smtClean="0"/>
              <a:t>etc</a:t>
            </a:r>
            <a:endParaRPr lang="en-US" dirty="0" smtClean="0"/>
          </a:p>
          <a:p>
            <a:endParaRPr lang="en-US" dirty="0" smtClean="0"/>
          </a:p>
          <a:p>
            <a:r>
              <a:rPr lang="en-US" dirty="0" smtClean="0"/>
              <a:t>Something “bad” is happening around </a:t>
            </a:r>
            <a:r>
              <a:rPr lang="en-US" baseline="0" dirty="0" smtClean="0"/>
              <a:t>4:30PM – failures and latency issues</a:t>
            </a:r>
          </a:p>
          <a:p>
            <a:pPr marL="0" marR="0" indent="0" algn="l" defTabSz="121917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Another good example how</a:t>
            </a:r>
            <a:r>
              <a:rPr lang="en-US" sz="1600" kern="1200" baseline="0" dirty="0" smtClean="0">
                <a:solidFill>
                  <a:schemeClr val="tx1"/>
                </a:solidFill>
                <a:effectLst/>
                <a:latin typeface="+mn-lt"/>
                <a:ea typeface="+mn-ea"/>
                <a:cs typeface="+mn-cs"/>
              </a:rPr>
              <a:t> some problems can only be found in production</a:t>
            </a:r>
            <a:endParaRPr lang="en-US" sz="1600" kern="1200" dirty="0" smtClean="0">
              <a:solidFill>
                <a:schemeClr val="tx1"/>
              </a:solidFill>
              <a:effectLst/>
              <a:latin typeface="+mn-lt"/>
              <a:ea typeface="+mn-ea"/>
              <a:cs typeface="+mn-cs"/>
            </a:endParaRPr>
          </a:p>
          <a:p>
            <a:pPr marL="609585" marR="0" lvl="1" indent="0" algn="l" defTabSz="121917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Everything looked fine from corpnet, but due</a:t>
            </a:r>
            <a:r>
              <a:rPr lang="en-US" sz="1600" kern="1200" baseline="0" dirty="0" smtClean="0">
                <a:solidFill>
                  <a:schemeClr val="tx1"/>
                </a:solidFill>
                <a:effectLst/>
                <a:latin typeface="+mn-lt"/>
                <a:ea typeface="+mn-ea"/>
                <a:cs typeface="+mn-cs"/>
              </a:rPr>
              <a:t> to an errant whitelist</a:t>
            </a:r>
            <a:r>
              <a:rPr lang="en-US" sz="1600" kern="1200" dirty="0" smtClean="0">
                <a:solidFill>
                  <a:schemeClr val="tx1"/>
                </a:solidFill>
                <a:effectLst/>
                <a:latin typeface="+mn-lt"/>
                <a:ea typeface="+mn-ea"/>
                <a:cs typeface="+mn-cs"/>
              </a:rPr>
              <a:t> connection from any endpoint other than corpnet</a:t>
            </a:r>
            <a:r>
              <a:rPr lang="en-US" sz="1600" kern="1200" baseline="0" dirty="0" smtClean="0">
                <a:solidFill>
                  <a:schemeClr val="tx1"/>
                </a:solidFill>
                <a:effectLst/>
                <a:latin typeface="+mn-lt"/>
                <a:ea typeface="+mn-ea"/>
                <a:cs typeface="+mn-cs"/>
              </a:rPr>
              <a:t> was blocked</a:t>
            </a:r>
            <a:endParaRPr lang="en-US" sz="16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580A0C1-CA3B-41F6-AD43-966CCC06A15E}" type="slidenum">
              <a:rPr lang="en-US" smtClean="0"/>
              <a:t>31</a:t>
            </a:fld>
            <a:endParaRPr lang="en-US"/>
          </a:p>
        </p:txBody>
      </p:sp>
    </p:spTree>
    <p:extLst>
      <p:ext uri="{BB962C8B-B14F-4D97-AF65-F5344CB8AC3E}">
        <p14:creationId xmlns:p14="http://schemas.microsoft.com/office/powerpoint/2010/main" val="1135922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p>
          <a:p>
            <a:r>
              <a:rPr lang="en-US" dirty="0" smtClean="0"/>
              <a:t>For Microsoft word</a:t>
            </a:r>
            <a:r>
              <a:rPr lang="en-US" baseline="0" dirty="0" smtClean="0"/>
              <a:t> we started seeing crashes we never saw in </a:t>
            </a:r>
            <a:r>
              <a:rPr lang="en-US" baseline="0" dirty="0" err="1" smtClean="0"/>
              <a:t>Dogfood</a:t>
            </a:r>
            <a:endParaRPr lang="en-US" baseline="0" dirty="0" smtClean="0"/>
          </a:p>
          <a:p>
            <a:r>
              <a:rPr lang="en-US" baseline="0" dirty="0" smtClean="0"/>
              <a:t>Our telemetry allowed us to easily correlate these with the existence of a </a:t>
            </a:r>
            <a:r>
              <a:rPr lang="en-US" baseline="0" dirty="0" err="1" smtClean="0"/>
              <a:t>crufty</a:t>
            </a:r>
            <a:r>
              <a:rPr lang="en-US" baseline="0" dirty="0" smtClean="0"/>
              <a:t> </a:t>
            </a:r>
            <a:r>
              <a:rPr lang="en-US" baseline="0" dirty="0" err="1" smtClean="0"/>
              <a:t>oild</a:t>
            </a:r>
            <a:r>
              <a:rPr lang="en-US" baseline="0" dirty="0" smtClean="0"/>
              <a:t> add-in</a:t>
            </a:r>
          </a:p>
          <a:p>
            <a:r>
              <a:rPr lang="en-US" baseline="0" dirty="0" smtClean="0"/>
              <a:t>DF users did not have this add-in</a:t>
            </a:r>
          </a:p>
          <a:p>
            <a:r>
              <a:rPr lang="en-US" baseline="0" dirty="0" smtClean="0"/>
              <a:t>We could find in production using Microsoft Problem Reports / Windows Error Reporting</a:t>
            </a:r>
          </a:p>
          <a:p>
            <a:endParaRPr lang="en-US" baseline="0" dirty="0" smtClean="0"/>
          </a:p>
          <a:p>
            <a:endParaRPr lang="en-US" baseline="0" dirty="0" smtClean="0"/>
          </a:p>
          <a:p>
            <a:r>
              <a:rPr lang="en-US" baseline="0" dirty="0" smtClean="0"/>
              <a:t>Refs:</a:t>
            </a:r>
          </a:p>
          <a:p>
            <a:r>
              <a:rPr lang="en-US" baseline="0" dirty="0" smtClean="0"/>
              <a:t>- OSS spec on error reporting: http://msdn.microsoft.com/en-us/library/dd942170.aspx </a:t>
            </a:r>
          </a:p>
          <a:p>
            <a:r>
              <a:rPr lang="en-US" dirty="0" smtClean="0"/>
              <a:t>- Vista/Win 7 implementation: http://windows.microsoft.com/en-US/windows-vista/Report-problems-and-check-for-solutions-automatically </a:t>
            </a:r>
            <a:endParaRPr lang="en-US" dirty="0"/>
          </a:p>
        </p:txBody>
      </p:sp>
      <p:sp>
        <p:nvSpPr>
          <p:cNvPr id="4" name="Slide Number Placeholder 3"/>
          <p:cNvSpPr>
            <a:spLocks noGrp="1"/>
          </p:cNvSpPr>
          <p:nvPr>
            <p:ph type="sldNum" sz="quarter" idx="10"/>
          </p:nvPr>
        </p:nvSpPr>
        <p:spPr/>
        <p:txBody>
          <a:bodyPr/>
          <a:lstStyle/>
          <a:p>
            <a:fld id="{B580A0C1-CA3B-41F6-AD43-966CCC06A15E}" type="slidenum">
              <a:rPr lang="en-US" smtClean="0"/>
              <a:t>32</a:t>
            </a:fld>
            <a:endParaRPr lang="en-US"/>
          </a:p>
        </p:txBody>
      </p:sp>
    </p:spTree>
    <p:extLst>
      <p:ext uri="{BB962C8B-B14F-4D97-AF65-F5344CB8AC3E}">
        <p14:creationId xmlns:p14="http://schemas.microsoft.com/office/powerpoint/2010/main" val="34209680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baseline="0" dirty="0" smtClean="0"/>
              <a:t>We talked about this, and Microsoft CEIP previously, when we were discussing prioritizing your questions</a:t>
            </a:r>
          </a:p>
          <a:p>
            <a:pPr marL="0" marR="0" indent="0" algn="l" defTabSz="1219170" rtl="0" eaLnBrk="1" fontAlgn="auto" latinLnBrk="0" hangingPunct="1">
              <a:lnSpc>
                <a:spcPct val="100000"/>
              </a:lnSpc>
              <a:spcBef>
                <a:spcPts val="0"/>
              </a:spcBef>
              <a:spcAft>
                <a:spcPts val="0"/>
              </a:spcAft>
              <a:buClrTx/>
              <a:buSzTx/>
              <a:buFontTx/>
              <a:buNone/>
              <a:tabLst/>
              <a:defRPr/>
            </a:pPr>
            <a:r>
              <a:rPr lang="en-US" baseline="0" dirty="0" smtClean="0"/>
              <a:t>Usage is also a data source…</a:t>
            </a:r>
          </a:p>
          <a:p>
            <a:r>
              <a:rPr lang="en-US" dirty="0" smtClean="0"/>
              <a:t>… often requires sufficient</a:t>
            </a:r>
            <a:r>
              <a:rPr lang="en-US" baseline="0" dirty="0" smtClean="0"/>
              <a:t> customization to make it distinct from other application logging</a:t>
            </a:r>
          </a:p>
          <a:p>
            <a:endParaRPr lang="en-US" baseline="0" dirty="0" smtClean="0"/>
          </a:p>
          <a:p>
            <a:r>
              <a:rPr lang="en-US" baseline="0" dirty="0" smtClean="0"/>
              <a:t>*CLICK* Can be combined with A/B testing to see effect of different features and versions of the app</a:t>
            </a:r>
            <a:endParaRPr lang="en-US" dirty="0"/>
          </a:p>
        </p:txBody>
      </p:sp>
      <p:sp>
        <p:nvSpPr>
          <p:cNvPr id="4" name="Slide Number Placeholder 3"/>
          <p:cNvSpPr>
            <a:spLocks noGrp="1"/>
          </p:cNvSpPr>
          <p:nvPr>
            <p:ph type="sldNum" sz="quarter" idx="10"/>
          </p:nvPr>
        </p:nvSpPr>
        <p:spPr/>
        <p:txBody>
          <a:bodyPr/>
          <a:lstStyle/>
          <a:p>
            <a:fld id="{B580A0C1-CA3B-41F6-AD43-966CCC06A15E}" type="slidenum">
              <a:rPr lang="en-US" smtClean="0"/>
              <a:t>33</a:t>
            </a:fld>
            <a:endParaRPr lang="en-US"/>
          </a:p>
        </p:txBody>
      </p:sp>
    </p:spTree>
    <p:extLst>
      <p:ext uri="{BB962C8B-B14F-4D97-AF65-F5344CB8AC3E}">
        <p14:creationId xmlns:p14="http://schemas.microsoft.com/office/powerpoint/2010/main" val="2132186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about roadmaps.  Why might you</a:t>
            </a:r>
            <a:r>
              <a:rPr lang="en-US" baseline="0" dirty="0" smtClean="0"/>
              <a:t> need a Roadmap?</a:t>
            </a:r>
          </a:p>
          <a:p>
            <a:r>
              <a:rPr lang="en-US" baseline="0" dirty="0" smtClean="0"/>
              <a:t>Without a Roadmap you can get lost, end up at the wrong place or wrong time</a:t>
            </a:r>
          </a:p>
          <a:p>
            <a:r>
              <a:rPr lang="en-US" b="1" baseline="0" dirty="0" smtClean="0"/>
              <a:t>[CLICK] </a:t>
            </a:r>
            <a:r>
              <a:rPr lang="en-US" baseline="0" dirty="0" smtClean="0"/>
              <a:t>(pause) for example this is near this very spot, just a scant 4 days ago.  There I am, and there are my daughters.</a:t>
            </a:r>
          </a:p>
          <a:p>
            <a:r>
              <a:rPr lang="en-US" b="1" baseline="0" dirty="0" smtClean="0"/>
              <a:t>[CLICK] </a:t>
            </a:r>
            <a:r>
              <a:rPr lang="en-US" baseline="0" dirty="0" smtClean="0"/>
              <a:t>It was the Emerald City </a:t>
            </a:r>
            <a:r>
              <a:rPr lang="en-US" baseline="0" dirty="0" err="1" smtClean="0"/>
              <a:t>Comicon</a:t>
            </a:r>
            <a:endParaRPr lang="en-US" baseline="0" dirty="0" smtClean="0"/>
          </a:p>
          <a:p>
            <a:endParaRPr lang="en-US" baseline="0" dirty="0" smtClean="0"/>
          </a:p>
          <a:p>
            <a:r>
              <a:rPr lang="en-US" baseline="0" dirty="0" smtClean="0"/>
              <a:t>Now I was happy to be there, but if I had intended to be here instead, then the distinct lack of software development methodologies at </a:t>
            </a:r>
            <a:r>
              <a:rPr lang="en-US" baseline="0" dirty="0" err="1" smtClean="0"/>
              <a:t>comicon</a:t>
            </a:r>
            <a:r>
              <a:rPr lang="en-US" baseline="0" dirty="0" smtClean="0"/>
              <a:t> may have put me off</a:t>
            </a:r>
          </a:p>
          <a:p>
            <a:endParaRPr lang="en-US" baseline="0" dirty="0" smtClean="0"/>
          </a:p>
          <a:p>
            <a:r>
              <a:rPr lang="en-US" baseline="0" dirty="0" smtClean="0"/>
              <a:t>So……</a:t>
            </a:r>
          </a:p>
          <a:p>
            <a:r>
              <a:rPr lang="en-US" baseline="0" dirty="0" smtClean="0"/>
              <a:t>[NEXT SLIDE]</a:t>
            </a:r>
          </a:p>
          <a:p>
            <a:r>
              <a:rPr lang="en-US" baseline="0" dirty="0" smtClean="0"/>
              <a:t>In this session will learn how to create your roadmap to data-driven quality</a:t>
            </a:r>
          </a:p>
        </p:txBody>
      </p:sp>
      <p:sp>
        <p:nvSpPr>
          <p:cNvPr id="4" name="Slide Number Placeholder 3"/>
          <p:cNvSpPr>
            <a:spLocks noGrp="1"/>
          </p:cNvSpPr>
          <p:nvPr>
            <p:ph type="sldNum" sz="quarter" idx="10"/>
          </p:nvPr>
        </p:nvSpPr>
        <p:spPr/>
        <p:txBody>
          <a:bodyPr/>
          <a:lstStyle/>
          <a:p>
            <a:fld id="{B580A0C1-CA3B-41F6-AD43-966CCC06A15E}" type="slidenum">
              <a:rPr lang="en-US" smtClean="0"/>
              <a:t>4</a:t>
            </a:fld>
            <a:endParaRPr lang="en-US"/>
          </a:p>
        </p:txBody>
      </p:sp>
    </p:spTree>
    <p:extLst>
      <p:ext uri="{BB962C8B-B14F-4D97-AF65-F5344CB8AC3E}">
        <p14:creationId xmlns:p14="http://schemas.microsoft.com/office/powerpoint/2010/main" val="1367438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Feedback includes quantitative (Like/Dislike, Likert Scale) and qualitative</a:t>
            </a:r>
            <a:r>
              <a:rPr lang="en-US" baseline="0" dirty="0" smtClean="0"/>
              <a:t> (text) data</a:t>
            </a:r>
          </a:p>
          <a:p>
            <a:r>
              <a:rPr lang="en-US" baseline="0" dirty="0" smtClean="0"/>
              <a:t>Here is an example from Bing</a:t>
            </a:r>
          </a:p>
          <a:p>
            <a:endParaRPr lang="en-US" baseline="0" dirty="0" smtClean="0"/>
          </a:p>
          <a:p>
            <a:r>
              <a:rPr lang="en-US" b="1" baseline="0" dirty="0" smtClean="0"/>
              <a:t>NEXT PAGE </a:t>
            </a:r>
            <a:r>
              <a:rPr lang="en-US" baseline="0" dirty="0" smtClean="0"/>
              <a:t>And for internal Microsoft users, we can offer even more detailed feedback, including marking up the page</a:t>
            </a:r>
          </a:p>
          <a:p>
            <a:endParaRPr lang="en-US" baseline="0" dirty="0" smtClean="0"/>
          </a:p>
          <a:p>
            <a:r>
              <a:rPr lang="en-US" baseline="0" dirty="0" smtClean="0"/>
              <a:t>Image: </a:t>
            </a:r>
          </a:p>
          <a:p>
            <a:r>
              <a:rPr lang="en-US" baseline="0" dirty="0" smtClean="0"/>
              <a:t>Cave of the Lakes, Greece http://www.bing.com/?FORM=HPBATW&amp;ssd=20140302_0800 </a:t>
            </a:r>
          </a:p>
        </p:txBody>
      </p:sp>
      <p:sp>
        <p:nvSpPr>
          <p:cNvPr id="4" name="Slide Number Placeholder 3"/>
          <p:cNvSpPr>
            <a:spLocks noGrp="1"/>
          </p:cNvSpPr>
          <p:nvPr>
            <p:ph type="sldNum" sz="quarter" idx="10"/>
          </p:nvPr>
        </p:nvSpPr>
        <p:spPr/>
        <p:txBody>
          <a:bodyPr/>
          <a:lstStyle/>
          <a:p>
            <a:fld id="{B580A0C1-CA3B-41F6-AD43-966CCC06A15E}" type="slidenum">
              <a:rPr lang="en-US" smtClean="0"/>
              <a:t>34</a:t>
            </a:fld>
            <a:endParaRPr lang="en-US"/>
          </a:p>
        </p:txBody>
      </p:sp>
    </p:spTree>
    <p:extLst>
      <p:ext uri="{BB962C8B-B14F-4D97-AF65-F5344CB8AC3E}">
        <p14:creationId xmlns:p14="http://schemas.microsoft.com/office/powerpoint/2010/main" val="11837456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for internal Microsoft users, we can offer even more detailed feedback, including marking up the page</a:t>
            </a:r>
            <a:endParaRPr lang="en-US" dirty="0"/>
          </a:p>
        </p:txBody>
      </p:sp>
      <p:sp>
        <p:nvSpPr>
          <p:cNvPr id="4" name="Slide Number Placeholder 3"/>
          <p:cNvSpPr>
            <a:spLocks noGrp="1"/>
          </p:cNvSpPr>
          <p:nvPr>
            <p:ph type="sldNum" sz="quarter" idx="10"/>
          </p:nvPr>
        </p:nvSpPr>
        <p:spPr/>
        <p:txBody>
          <a:bodyPr/>
          <a:lstStyle/>
          <a:p>
            <a:fld id="{B580A0C1-CA3B-41F6-AD43-966CCC06A15E}" type="slidenum">
              <a:rPr lang="en-US" smtClean="0"/>
              <a:t>35</a:t>
            </a:fld>
            <a:endParaRPr lang="en-US"/>
          </a:p>
        </p:txBody>
      </p:sp>
    </p:spTree>
    <p:extLst>
      <p:ext uri="{BB962C8B-B14F-4D97-AF65-F5344CB8AC3E}">
        <p14:creationId xmlns:p14="http://schemas.microsoft.com/office/powerpoint/2010/main" val="38384971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types</a:t>
            </a:r>
          </a:p>
          <a:p>
            <a:pPr marL="285750" indent="-285750">
              <a:buFont typeface="Arial" panose="020B0604020202020204" pitchFamily="34" charset="0"/>
              <a:buChar char="•"/>
            </a:pPr>
            <a:r>
              <a:rPr lang="en-US" dirty="0" smtClean="0"/>
              <a:t>AM1 On the box</a:t>
            </a:r>
          </a:p>
          <a:p>
            <a:pPr marL="285750" indent="-285750">
              <a:buFont typeface="Arial" panose="020B0604020202020204" pitchFamily="34" charset="0"/>
              <a:buChar char="•"/>
            </a:pPr>
            <a:r>
              <a:rPr lang="en-US" dirty="0" smtClean="0"/>
              <a:t>AM2 In the data center</a:t>
            </a:r>
          </a:p>
          <a:p>
            <a:pPr marL="285750" indent="-285750">
              <a:buFont typeface="Arial" panose="020B0604020202020204" pitchFamily="34" charset="0"/>
              <a:buChar char="•"/>
            </a:pPr>
            <a:r>
              <a:rPr lang="en-US" dirty="0" smtClean="0"/>
              <a:t>AM3</a:t>
            </a:r>
            <a:r>
              <a:rPr lang="en-US" baseline="0" dirty="0" smtClean="0"/>
              <a:t> </a:t>
            </a:r>
            <a:r>
              <a:rPr lang="en-US" dirty="0" smtClean="0"/>
              <a:t>External</a:t>
            </a:r>
          </a:p>
          <a:p>
            <a:endParaRPr lang="en-US" dirty="0" smtClean="0"/>
          </a:p>
          <a:p>
            <a:r>
              <a:rPr lang="en-US" dirty="0" smtClean="0"/>
              <a:t>AM1 is good for deployment roll-outs where per server checks are required</a:t>
            </a:r>
          </a:p>
          <a:p>
            <a:r>
              <a:rPr lang="en-US" dirty="0" smtClean="0"/>
              <a:t>AM2 avoids data transfer fees</a:t>
            </a:r>
            <a:r>
              <a:rPr lang="en-US" baseline="0" dirty="0" smtClean="0"/>
              <a:t> and external hosting expense vs AM3</a:t>
            </a:r>
          </a:p>
          <a:p>
            <a:r>
              <a:rPr lang="en-US" baseline="0" dirty="0" smtClean="0"/>
              <a:t>AM2 can also access non-public APIs</a:t>
            </a:r>
          </a:p>
          <a:p>
            <a:r>
              <a:rPr lang="en-US" baseline="0" dirty="0" smtClean="0"/>
              <a:t>AM3 is closer to real user experience</a:t>
            </a:r>
            <a:endParaRPr lang="en-US" dirty="0" smtClean="0"/>
          </a:p>
          <a:p>
            <a:endParaRPr lang="en-US" dirty="0" smtClean="0"/>
          </a:p>
          <a:p>
            <a:r>
              <a:rPr lang="en-US" b="1" dirty="0" smtClean="0"/>
              <a:t>*CLICK*</a:t>
            </a:r>
            <a:r>
              <a:rPr lang="en-US" b="1" baseline="0" dirty="0" smtClean="0"/>
              <a:t> </a:t>
            </a:r>
            <a:r>
              <a:rPr lang="en-US" baseline="0" dirty="0" smtClean="0"/>
              <a:t>if you do not have another DC, you can pay someone else to host this testing – SOASTA Cloud Test</a:t>
            </a:r>
          </a:p>
          <a:p>
            <a:r>
              <a:rPr lang="en-US" b="1" dirty="0" smtClean="0"/>
              <a:t>*CLICK*</a:t>
            </a:r>
            <a:r>
              <a:rPr lang="en-US" dirty="0" smtClean="0"/>
              <a:t> For Defense in depth, also test services you depend on – Don’t trust, but verify</a:t>
            </a:r>
          </a:p>
          <a:p>
            <a:r>
              <a:rPr lang="en-US" b="1" dirty="0" smtClean="0"/>
              <a:t>*CLICK*</a:t>
            </a:r>
            <a:r>
              <a:rPr lang="en-US" b="1" baseline="0" dirty="0" smtClean="0"/>
              <a:t> </a:t>
            </a:r>
            <a:r>
              <a:rPr lang="en-US" b="0" baseline="0" dirty="0" smtClean="0"/>
              <a:t>Clients can also actively monitor the services they depend on</a:t>
            </a:r>
            <a:endParaRPr lang="en-US" b="0" dirty="0"/>
          </a:p>
        </p:txBody>
      </p:sp>
      <p:sp>
        <p:nvSpPr>
          <p:cNvPr id="4" name="Slide Number Placeholder 3"/>
          <p:cNvSpPr>
            <a:spLocks noGrp="1"/>
          </p:cNvSpPr>
          <p:nvPr>
            <p:ph type="sldNum" sz="quarter" idx="10"/>
          </p:nvPr>
        </p:nvSpPr>
        <p:spPr/>
        <p:txBody>
          <a:bodyPr/>
          <a:lstStyle/>
          <a:p>
            <a:fld id="{B580A0C1-CA3B-41F6-AD43-966CCC06A15E}" type="slidenum">
              <a:rPr lang="en-US" smtClean="0"/>
              <a:t>37</a:t>
            </a:fld>
            <a:endParaRPr lang="en-US"/>
          </a:p>
        </p:txBody>
      </p:sp>
    </p:spTree>
    <p:extLst>
      <p:ext uri="{BB962C8B-B14F-4D97-AF65-F5344CB8AC3E}">
        <p14:creationId xmlns:p14="http://schemas.microsoft.com/office/powerpoint/2010/main" val="36587540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Virtuous cycle to enable acting on production data: Reaction time function</a:t>
            </a:r>
            <a:r>
              <a:rPr lang="en-US" baseline="0" dirty="0" smtClean="0"/>
              <a:t> of time to deployment and time to detect</a:t>
            </a:r>
            <a:endParaRPr lang="en-US" dirty="0" smtClean="0"/>
          </a:p>
          <a:p>
            <a:endParaRPr lang="en-US" dirty="0" smtClean="0"/>
          </a:p>
          <a:p>
            <a:r>
              <a:rPr lang="en-US" b="1" dirty="0" smtClean="0"/>
              <a:t>*CLICK*</a:t>
            </a:r>
            <a:r>
              <a:rPr lang="en-US" b="1" baseline="0" dirty="0" smtClean="0"/>
              <a:t> </a:t>
            </a:r>
            <a:r>
              <a:rPr lang="en-US" baseline="0" dirty="0" smtClean="0"/>
              <a:t>focus on detection</a:t>
            </a:r>
            <a:endParaRPr lang="en-US" dirty="0" smtClean="0"/>
          </a:p>
          <a:p>
            <a:endParaRPr lang="en-US" baseline="0" dirty="0" smtClean="0"/>
          </a:p>
          <a:p>
            <a:r>
              <a:rPr lang="en-US" baseline="0" dirty="0" smtClean="0"/>
              <a:t>Many enterprises will partner to share data when they see the value for them</a:t>
            </a:r>
          </a:p>
          <a:p>
            <a:pPr marL="285750" indent="-285750">
              <a:buFontTx/>
              <a:buChar char="-"/>
            </a:pPr>
            <a:r>
              <a:rPr lang="en-US" baseline="0" dirty="0" smtClean="0"/>
              <a:t>Faster support</a:t>
            </a:r>
          </a:p>
          <a:p>
            <a:pPr marL="285750" indent="-285750">
              <a:buFontTx/>
              <a:buChar char="-"/>
            </a:pPr>
            <a:r>
              <a:rPr lang="en-US" baseline="0" dirty="0" smtClean="0"/>
              <a:t>Better quality product</a:t>
            </a:r>
          </a:p>
          <a:p>
            <a:pPr marL="285750" indent="-285750">
              <a:buFontTx/>
              <a:buChar char="-"/>
            </a:pPr>
            <a:r>
              <a:rPr lang="en-US" baseline="0" dirty="0" smtClean="0"/>
              <a:t>Shared test efforts</a:t>
            </a:r>
          </a:p>
          <a:p>
            <a:endParaRPr lang="en-US" baseline="0" dirty="0" smtClean="0"/>
          </a:p>
          <a:p>
            <a:r>
              <a:rPr lang="en-US" b="1" baseline="0" dirty="0" smtClean="0"/>
              <a:t>*CLICK* </a:t>
            </a:r>
            <a:r>
              <a:rPr lang="en-US" baseline="0" dirty="0" err="1" smtClean="0"/>
              <a:t>EaaSy</a:t>
            </a:r>
            <a:r>
              <a:rPr lang="en-US" baseline="0" dirty="0" smtClean="0"/>
              <a:t> – Everything as a Service</a:t>
            </a:r>
          </a:p>
          <a:p>
            <a:pPr marL="0" marR="0" indent="0" algn="l" defTabSz="1219170" rtl="0" eaLnBrk="1" fontAlgn="auto" latinLnBrk="0" hangingPunct="1">
              <a:lnSpc>
                <a:spcPct val="100000"/>
              </a:lnSpc>
              <a:spcBef>
                <a:spcPts val="0"/>
              </a:spcBef>
              <a:spcAft>
                <a:spcPts val="0"/>
              </a:spcAft>
              <a:buClrTx/>
              <a:buSzTx/>
              <a:buFontTx/>
              <a:buNone/>
              <a:tabLst/>
              <a:defRPr/>
            </a:pPr>
            <a:r>
              <a:rPr lang="en-US" dirty="0" smtClean="0"/>
              <a:t>Ref: Modern testing is becoming </a:t>
            </a:r>
            <a:r>
              <a:rPr lang="en-US" dirty="0" err="1" smtClean="0"/>
              <a:t>EaaSy</a:t>
            </a:r>
            <a:r>
              <a:rPr lang="en-US" dirty="0" smtClean="0"/>
              <a:t>,</a:t>
            </a:r>
            <a:r>
              <a:rPr lang="en-US" baseline="0" dirty="0" smtClean="0"/>
              <a:t> Ken Johnston, ALM Forum 2014 – Tue 11AM</a:t>
            </a:r>
          </a:p>
          <a:p>
            <a:pPr marL="0" marR="0" indent="0" algn="l" defTabSz="1219170" rtl="0" eaLnBrk="1" fontAlgn="auto" latinLnBrk="0" hangingPunct="1">
              <a:lnSpc>
                <a:spcPct val="100000"/>
              </a:lnSpc>
              <a:spcBef>
                <a:spcPts val="0"/>
              </a:spcBef>
              <a:spcAft>
                <a:spcPts val="0"/>
              </a:spcAft>
              <a:buClrTx/>
              <a:buSzTx/>
              <a:buFontTx/>
              <a:buNone/>
              <a:tabLst/>
              <a:defRPr/>
            </a:pPr>
            <a:r>
              <a:rPr lang="en-US" baseline="0" dirty="0" smtClean="0"/>
              <a:t>(note </a:t>
            </a:r>
            <a:r>
              <a:rPr lang="en-US" baseline="0" dirty="0" err="1" smtClean="0"/>
              <a:t>EaaSy</a:t>
            </a:r>
            <a:r>
              <a:rPr lang="en-US" baseline="0" dirty="0" smtClean="0"/>
              <a:t> specifically refers to modern apps… it may not apply to your product… but you should think about how it should)</a:t>
            </a:r>
          </a:p>
          <a:p>
            <a:endParaRPr lang="en-US" dirty="0"/>
          </a:p>
        </p:txBody>
      </p:sp>
      <p:sp>
        <p:nvSpPr>
          <p:cNvPr id="4" name="Slide Number Placeholder 3"/>
          <p:cNvSpPr>
            <a:spLocks noGrp="1"/>
          </p:cNvSpPr>
          <p:nvPr>
            <p:ph type="sldNum" sz="quarter" idx="10"/>
          </p:nvPr>
        </p:nvSpPr>
        <p:spPr/>
        <p:txBody>
          <a:bodyPr/>
          <a:lstStyle/>
          <a:p>
            <a:fld id="{B580A0C1-CA3B-41F6-AD43-966CCC06A15E}" type="slidenum">
              <a:rPr lang="en-US" smtClean="0"/>
              <a:t>38</a:t>
            </a:fld>
            <a:endParaRPr lang="en-US"/>
          </a:p>
        </p:txBody>
      </p:sp>
    </p:spTree>
    <p:extLst>
      <p:ext uri="{BB962C8B-B14F-4D97-AF65-F5344CB8AC3E}">
        <p14:creationId xmlns:p14="http://schemas.microsoft.com/office/powerpoint/2010/main" val="32138792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all data</a:t>
            </a:r>
            <a:r>
              <a:rPr lang="en-US" baseline="0" dirty="0" smtClean="0"/>
              <a:t> requires users have control, but all requires transparency on what is collected and how</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580A0C1-CA3B-41F6-AD43-966CCC06A15E}" type="slidenum">
              <a:rPr lang="en-US" smtClean="0"/>
              <a:t>39</a:t>
            </a:fld>
            <a:endParaRPr lang="en-US"/>
          </a:p>
        </p:txBody>
      </p:sp>
    </p:spTree>
    <p:extLst>
      <p:ext uri="{BB962C8B-B14F-4D97-AF65-F5344CB8AC3E}">
        <p14:creationId xmlns:p14="http://schemas.microsoft.com/office/powerpoint/2010/main" val="10866579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580A0C1-CA3B-41F6-AD43-966CCC06A15E}" type="slidenum">
              <a:rPr lang="en-US" smtClean="0"/>
              <a:t>40</a:t>
            </a:fld>
            <a:endParaRPr lang="en-US"/>
          </a:p>
        </p:txBody>
      </p:sp>
    </p:spTree>
    <p:extLst>
      <p:ext uri="{BB962C8B-B14F-4D97-AF65-F5344CB8AC3E}">
        <p14:creationId xmlns:p14="http://schemas.microsoft.com/office/powerpoint/2010/main" val="6205585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121917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580A0C1-CA3B-41F6-AD43-966CCC06A15E}" type="slidenum">
              <a:rPr lang="en-US" smtClean="0"/>
              <a:t>41</a:t>
            </a:fld>
            <a:endParaRPr lang="en-US"/>
          </a:p>
        </p:txBody>
      </p:sp>
    </p:spTree>
    <p:extLst>
      <p:ext uri="{BB962C8B-B14F-4D97-AF65-F5344CB8AC3E}">
        <p14:creationId xmlns:p14="http://schemas.microsoft.com/office/powerpoint/2010/main" val="6042450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Warehouses </a:t>
            </a:r>
          </a:p>
          <a:p>
            <a:pPr marL="457200" indent="-457200">
              <a:buFontTx/>
              <a:buChar char="-"/>
            </a:pPr>
            <a:r>
              <a:rPr lang="en-US" sz="2800" dirty="0" smtClean="0"/>
              <a:t>Often contain extra tables for aggregations Ex: Sales, Monthly Sales, Yearly Sales</a:t>
            </a:r>
          </a:p>
          <a:p>
            <a:pPr marL="457200" indent="-457200">
              <a:buFontTx/>
              <a:buChar char="-"/>
            </a:pPr>
            <a:r>
              <a:rPr lang="en-US" sz="2800" dirty="0" smtClean="0"/>
              <a:t>Star schemas</a:t>
            </a:r>
            <a:r>
              <a:rPr lang="en-US" sz="2800" baseline="0" dirty="0" smtClean="0"/>
              <a:t> – will duplicate (de-normalize) to improve query speed</a:t>
            </a:r>
          </a:p>
          <a:p>
            <a:pPr marL="0" indent="0">
              <a:buFontTx/>
              <a:buNone/>
            </a:pPr>
            <a:r>
              <a:rPr lang="en-US" sz="2800" baseline="0" dirty="0" smtClean="0"/>
              <a:t>Cubes</a:t>
            </a:r>
          </a:p>
          <a:p>
            <a:pPr marL="457200" indent="-457200">
              <a:buFontTx/>
              <a:buChar char="-"/>
            </a:pPr>
            <a:r>
              <a:rPr lang="en-US" sz="2800" baseline="0" dirty="0" smtClean="0"/>
              <a:t>Cache of aggregations tied to a DB or DW</a:t>
            </a:r>
          </a:p>
          <a:p>
            <a:pPr marL="457200" indent="-457200">
              <a:buFontTx/>
              <a:buChar char="-"/>
            </a:pPr>
            <a:r>
              <a:rPr lang="en-US" sz="2800" baseline="0" dirty="0" smtClean="0"/>
              <a:t>Need to be explicitly updated</a:t>
            </a:r>
            <a:endParaRPr lang="en-US" sz="2800" dirty="0" smtClean="0"/>
          </a:p>
          <a:p>
            <a:pPr lvl="1"/>
            <a:endParaRPr lang="en-US" sz="2800" dirty="0" smtClean="0"/>
          </a:p>
          <a:p>
            <a:r>
              <a:rPr lang="en-US" dirty="0" smtClean="0"/>
              <a:t>First 3 (blue) are based on a common technology (SQL, DB)</a:t>
            </a:r>
          </a:p>
          <a:p>
            <a:r>
              <a:rPr lang="en-US" dirty="0" smtClean="0"/>
              <a:t>Last is newer,</a:t>
            </a:r>
            <a:r>
              <a:rPr lang="en-US" baseline="0" dirty="0" smtClean="0"/>
              <a:t> let’s explore it *NEXT SLIDE*</a:t>
            </a:r>
            <a:endParaRPr lang="en-US" dirty="0"/>
          </a:p>
        </p:txBody>
      </p:sp>
      <p:sp>
        <p:nvSpPr>
          <p:cNvPr id="4" name="Slide Number Placeholder 3"/>
          <p:cNvSpPr>
            <a:spLocks noGrp="1"/>
          </p:cNvSpPr>
          <p:nvPr>
            <p:ph type="sldNum" sz="quarter" idx="10"/>
          </p:nvPr>
        </p:nvSpPr>
        <p:spPr/>
        <p:txBody>
          <a:bodyPr/>
          <a:lstStyle/>
          <a:p>
            <a:fld id="{B580A0C1-CA3B-41F6-AD43-966CCC06A15E}" type="slidenum">
              <a:rPr lang="en-US" smtClean="0"/>
              <a:t>43</a:t>
            </a:fld>
            <a:endParaRPr lang="en-US"/>
          </a:p>
        </p:txBody>
      </p:sp>
    </p:spTree>
    <p:extLst>
      <p:ext uri="{BB962C8B-B14F-4D97-AF65-F5344CB8AC3E}">
        <p14:creationId xmlns:p14="http://schemas.microsoft.com/office/powerpoint/2010/main" val="4536258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Hadoop is a tool for processing large data sets</a:t>
            </a:r>
          </a:p>
          <a:p>
            <a:pPr marL="171450" indent="-171450">
              <a:buFontTx/>
              <a:buChar char="-"/>
            </a:pPr>
            <a:r>
              <a:rPr lang="en-US" dirty="0" smtClean="0"/>
              <a:t>Processing = what you might do with a SQL SELECT – combine, sort, count</a:t>
            </a:r>
          </a:p>
          <a:p>
            <a:pPr marL="171450" indent="-171450">
              <a:buFontTx/>
              <a:buChar char="-"/>
            </a:pPr>
            <a:endParaRPr lang="en-US" dirty="0" smtClean="0"/>
          </a:p>
          <a:p>
            <a:pPr marL="0" indent="0">
              <a:buFontTx/>
              <a:buNone/>
            </a:pPr>
            <a:r>
              <a:rPr lang="en-US" dirty="0" smtClean="0"/>
              <a:t>Imagine this data set of 9 chars is actually 10s of trillions of chars</a:t>
            </a:r>
          </a:p>
          <a:p>
            <a:pPr marL="171450" indent="-171450">
              <a:buFontTx/>
              <a:buChar char="-"/>
            </a:pPr>
            <a:endParaRPr lang="en-US" dirty="0" smtClean="0"/>
          </a:p>
          <a:p>
            <a:r>
              <a:rPr lang="en-US" dirty="0" smtClean="0"/>
              <a:t>First we need to</a:t>
            </a:r>
            <a:r>
              <a:rPr lang="en-US" baseline="0" dirty="0" smtClean="0"/>
              <a:t> </a:t>
            </a:r>
            <a:r>
              <a:rPr lang="en-US" dirty="0" smtClean="0"/>
              <a:t>store massive amounts of</a:t>
            </a:r>
            <a:r>
              <a:rPr lang="en-US" baseline="0" dirty="0" smtClean="0"/>
              <a:t> data</a:t>
            </a:r>
          </a:p>
          <a:p>
            <a:pPr marL="174982" indent="-174982">
              <a:buFontTx/>
              <a:buChar char="-"/>
            </a:pPr>
            <a:r>
              <a:rPr lang="en-US" baseline="0" dirty="0" smtClean="0"/>
              <a:t>Distributed storage: HDFS = Hadoop Distributed File System</a:t>
            </a:r>
          </a:p>
          <a:p>
            <a:pPr marL="174982" indent="-174982">
              <a:buFontTx/>
              <a:buChar char="-"/>
            </a:pPr>
            <a:r>
              <a:rPr lang="en-US" baseline="0" dirty="0" smtClean="0"/>
              <a:t>Break file into pieces.  Each piece stored multiple times (3) for redundancy</a:t>
            </a:r>
          </a:p>
          <a:p>
            <a:endParaRPr lang="en-US" baseline="0" dirty="0" smtClean="0"/>
          </a:p>
          <a:p>
            <a:r>
              <a:rPr lang="en-US" baseline="0" dirty="0" smtClean="0"/>
              <a:t>Then we need to process massive amounts of data</a:t>
            </a:r>
          </a:p>
          <a:p>
            <a:pPr marL="174982" indent="-174982">
              <a:buFontTx/>
              <a:buChar char="-"/>
            </a:pPr>
            <a:r>
              <a:rPr lang="en-US" baseline="0" dirty="0" smtClean="0"/>
              <a:t>Distributed computing</a:t>
            </a:r>
          </a:p>
          <a:p>
            <a:pPr marL="174982" indent="-174982">
              <a:buFontTx/>
              <a:buChar char="-"/>
            </a:pPr>
            <a:r>
              <a:rPr lang="en-US" baseline="0" dirty="0" smtClean="0"/>
              <a:t>Map-Reduce and similar algorithms </a:t>
            </a:r>
          </a:p>
          <a:p>
            <a:pPr marL="174982" indent="-174982">
              <a:buFontTx/>
              <a:buChar char="-"/>
            </a:pPr>
            <a:r>
              <a:rPr lang="en-US" baseline="0" dirty="0" smtClean="0"/>
              <a:t>Bring the compute to the data in its split-up form</a:t>
            </a:r>
          </a:p>
          <a:p>
            <a:pPr marL="174982" indent="-174982">
              <a:buFontTx/>
              <a:buChar char="-"/>
            </a:pPr>
            <a:r>
              <a:rPr lang="en-US" baseline="0" dirty="0" smtClean="0"/>
              <a:t>Map-Reduce can operate on the pieces</a:t>
            </a:r>
          </a:p>
          <a:p>
            <a:pPr marL="392350" lvl="1" indent="-174982">
              <a:buFontTx/>
              <a:buChar char="-"/>
            </a:pPr>
            <a:r>
              <a:rPr lang="en-US" baseline="0" dirty="0" smtClean="0"/>
              <a:t>The processing is </a:t>
            </a:r>
            <a:r>
              <a:rPr lang="en-US" baseline="0" dirty="0" err="1" smtClean="0"/>
              <a:t>MAP’ed</a:t>
            </a:r>
            <a:r>
              <a:rPr lang="en-US" baseline="0" dirty="0" smtClean="0"/>
              <a:t> to the smaller subsets</a:t>
            </a:r>
          </a:p>
          <a:p>
            <a:pPr marL="392350" lvl="1" indent="-174982">
              <a:buFontTx/>
              <a:buChar char="-"/>
            </a:pPr>
            <a:r>
              <a:rPr lang="en-US" baseline="0" dirty="0" smtClean="0"/>
              <a:t>The output of these many operations is then re-combined (REDUCED) into a single answer</a:t>
            </a:r>
          </a:p>
          <a:p>
            <a:pPr marL="392350" lvl="1" indent="-174982">
              <a:buFontTx/>
              <a:buChar char="-"/>
            </a:pPr>
            <a:r>
              <a:rPr lang="en-US" dirty="0" smtClean="0">
                <a:effectLst/>
              </a:rPr>
              <a:t>"The map stage isn't really about moving execution to the data. It's more doing a parallel transformation of the data to another form. In the char count example, the map stage would take "</a:t>
            </a:r>
            <a:r>
              <a:rPr lang="en-US" dirty="0" err="1" smtClean="0">
                <a:effectLst/>
              </a:rPr>
              <a:t>aab</a:t>
            </a:r>
            <a:r>
              <a:rPr lang="en-US" dirty="0" smtClean="0">
                <a:effectLst/>
              </a:rPr>
              <a:t>" and map that to (a, 1), (a, 1), (b, 1). The reduce stage would sum the values for each key."</a:t>
            </a:r>
            <a:endParaRPr lang="en-US" baseline="0" dirty="0" smtClean="0"/>
          </a:p>
          <a:p>
            <a:pPr marL="174982" indent="-174982">
              <a:buFontTx/>
              <a:buChar char="-"/>
            </a:pPr>
            <a:endParaRPr lang="en-US" baseline="0" dirty="0" smtClean="0"/>
          </a:p>
          <a:p>
            <a:r>
              <a:rPr lang="en-US" baseline="0" dirty="0" smtClean="0"/>
              <a:t>(remembering input is 10s of trillions) Output is a much smaller file than input</a:t>
            </a:r>
            <a:endParaRPr lang="en-US" dirty="0" smtClean="0"/>
          </a:p>
          <a:p>
            <a:r>
              <a:rPr lang="en-US" dirty="0" smtClean="0"/>
              <a:t>------------------------------------------</a:t>
            </a:r>
          </a:p>
          <a:p>
            <a:endParaRPr lang="en-US" dirty="0" smtClean="0"/>
          </a:p>
          <a:p>
            <a:r>
              <a:rPr lang="en-US" dirty="0" smtClean="0"/>
              <a:t>Hadoop is part of</a:t>
            </a:r>
            <a:r>
              <a:rPr lang="en-US" baseline="0" dirty="0" smtClean="0"/>
              <a:t> a rich eco-system of tools</a:t>
            </a:r>
          </a:p>
          <a:p>
            <a:pPr rtl="0" fontAlgn="ctr"/>
            <a:r>
              <a:rPr lang="en-US" baseline="0" dirty="0" smtClean="0"/>
              <a:t>- </a:t>
            </a:r>
            <a:r>
              <a:rPr lang="en-US" dirty="0"/>
              <a:t>Hive - Data warehouse for Hadoop - </a:t>
            </a:r>
            <a:r>
              <a:rPr lang="en-US" dirty="0">
                <a:hlinkClick r:id="rId3"/>
              </a:rPr>
              <a:t>http://hive.apache.org/</a:t>
            </a:r>
            <a:endParaRPr lang="en-US" dirty="0"/>
          </a:p>
          <a:p>
            <a:pPr lvl="1" rtl="0" fontAlgn="ctr"/>
            <a:r>
              <a:rPr lang="en-US" dirty="0"/>
              <a:t>query the data using a SQL-like language called </a:t>
            </a:r>
            <a:r>
              <a:rPr lang="en-US" dirty="0" err="1"/>
              <a:t>HiveQL</a:t>
            </a:r>
            <a:endParaRPr lang="en-US" dirty="0"/>
          </a:p>
          <a:p>
            <a:pPr rtl="0" fontAlgn="ctr"/>
            <a:r>
              <a:rPr lang="en-US" dirty="0"/>
              <a:t>- Pig - </a:t>
            </a:r>
            <a:r>
              <a:rPr lang="en-US" dirty="0">
                <a:hlinkClick r:id="rId4"/>
              </a:rPr>
              <a:t>http://pig.apache.org/</a:t>
            </a:r>
            <a:endParaRPr lang="en-US" dirty="0"/>
          </a:p>
          <a:p>
            <a:pPr lvl="1" rtl="0" fontAlgn="ctr"/>
            <a:r>
              <a:rPr lang="en-US" dirty="0"/>
              <a:t>high-level  language for expressing data analysis….compiler that produces sequences of Map-Reduce programs</a:t>
            </a:r>
          </a:p>
          <a:p>
            <a:pPr marL="174982" indent="-174982" fontAlgn="ctr">
              <a:buFontTx/>
              <a:buChar char="-"/>
            </a:pPr>
            <a:r>
              <a:rPr lang="en-US" dirty="0"/>
              <a:t>Mahout - machine learning library - </a:t>
            </a:r>
            <a:r>
              <a:rPr lang="en-US" dirty="0">
                <a:hlinkClick r:id="rId5"/>
              </a:rPr>
              <a:t>http://mahout.apache.org/</a:t>
            </a:r>
            <a:endParaRPr lang="en-US" dirty="0"/>
          </a:p>
          <a:p>
            <a:pPr marL="174982" indent="-174982" fontAlgn="ctr">
              <a:buFontTx/>
              <a:buChar char="-"/>
            </a:pPr>
            <a:r>
              <a:rPr lang="en-US" dirty="0"/>
              <a:t>Scribe: log aggregation</a:t>
            </a:r>
            <a:endParaRPr lang="en-US" dirty="0" smtClean="0"/>
          </a:p>
          <a:p>
            <a:endParaRPr lang="en-US" dirty="0" smtClean="0"/>
          </a:p>
          <a:p>
            <a:r>
              <a:rPr lang="en-US" dirty="0" smtClean="0"/>
              <a:t>HDInsight is Hadoop</a:t>
            </a:r>
            <a:r>
              <a:rPr lang="en-US" baseline="0" dirty="0" smtClean="0"/>
              <a:t> running on Microsoft Azure</a:t>
            </a:r>
            <a:endParaRPr lang="en-US" dirty="0" smtClean="0"/>
          </a:p>
          <a:p>
            <a:endParaRPr lang="en-US" dirty="0" smtClean="0"/>
          </a:p>
          <a:p>
            <a:r>
              <a:rPr lang="en-US" dirty="0" smtClean="0"/>
              <a:t>Ref:</a:t>
            </a:r>
          </a:p>
          <a:p>
            <a:pPr marL="174982" indent="-174982">
              <a:buFontTx/>
              <a:buChar char="-"/>
            </a:pPr>
            <a:r>
              <a:rPr lang="en-US" dirty="0" smtClean="0"/>
              <a:t>http://www.windowsazure.com/en-us/manage/services/hdinsight/</a:t>
            </a:r>
          </a:p>
          <a:p>
            <a:pPr marL="174982" indent="-174982">
              <a:buFontTx/>
              <a:buChar char="-"/>
            </a:pPr>
            <a:r>
              <a:rPr lang="en-US" dirty="0" smtClean="0"/>
              <a:t>http://hadoop.apache.org/</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1018315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a:t>
            </a:r>
            <a:r>
              <a:rPr lang="en-US" baseline="0" dirty="0" smtClean="0"/>
              <a:t> data flow</a:t>
            </a:r>
          </a:p>
          <a:p>
            <a:r>
              <a:rPr lang="en-US" baseline="0" dirty="0" smtClean="0"/>
              <a:t>Hadoop and big data tools can take time to process.  Results in DW/Cube give fast access to powerful results</a:t>
            </a:r>
          </a:p>
          <a:p>
            <a:r>
              <a:rPr lang="en-US" baseline="0" dirty="0" smtClean="0"/>
              <a:t>Power BI is good for ad-hoc “desktop” analysis</a:t>
            </a:r>
          </a:p>
          <a:p>
            <a:endParaRPr lang="en-US" baseline="0" dirty="0" smtClean="0"/>
          </a:p>
          <a:p>
            <a:r>
              <a:rPr lang="en-US" baseline="0" dirty="0" smtClean="0"/>
              <a:t>But the above flow is not real-time – we take time to process and analyze the data</a:t>
            </a:r>
          </a:p>
          <a:p>
            <a:r>
              <a:rPr lang="en-US" baseline="0" dirty="0" smtClean="0"/>
              <a:t>*CLICK*  Real-time monitoring is another tool in our toolbox (generally for services only, but that will not always be the case)</a:t>
            </a:r>
          </a:p>
          <a:p>
            <a:r>
              <a:rPr lang="en-US" baseline="0" dirty="0" smtClean="0"/>
              <a:t>*NEXT PAGE* Let’s see an example</a:t>
            </a:r>
            <a:endParaRPr lang="en-US" dirty="0"/>
          </a:p>
        </p:txBody>
      </p:sp>
      <p:sp>
        <p:nvSpPr>
          <p:cNvPr id="4" name="Slide Number Placeholder 3"/>
          <p:cNvSpPr>
            <a:spLocks noGrp="1"/>
          </p:cNvSpPr>
          <p:nvPr>
            <p:ph type="sldNum" sz="quarter" idx="10"/>
          </p:nvPr>
        </p:nvSpPr>
        <p:spPr/>
        <p:txBody>
          <a:bodyPr/>
          <a:lstStyle/>
          <a:p>
            <a:fld id="{B580A0C1-CA3B-41F6-AD43-966CCC06A15E}" type="slidenum">
              <a:rPr lang="en-US" smtClean="0"/>
              <a:t>45</a:t>
            </a:fld>
            <a:endParaRPr lang="en-US"/>
          </a:p>
        </p:txBody>
      </p:sp>
    </p:spTree>
    <p:extLst>
      <p:ext uri="{BB962C8B-B14F-4D97-AF65-F5344CB8AC3E}">
        <p14:creationId xmlns:p14="http://schemas.microsoft.com/office/powerpoint/2010/main" val="500340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DDQ=Data-Driven</a:t>
            </a:r>
            <a:r>
              <a:rPr lang="en-US" baseline="0" dirty="0" smtClean="0"/>
              <a:t> Quality</a:t>
            </a:r>
          </a:p>
          <a:p>
            <a:r>
              <a:rPr lang="en-US" b="1" u="sng" dirty="0" smtClean="0"/>
              <a:t>A road-map</a:t>
            </a:r>
            <a:r>
              <a:rPr lang="en-US" b="1" u="sng" baseline="0" dirty="0" smtClean="0"/>
              <a:t> is NOT a solution.  </a:t>
            </a:r>
            <a:r>
              <a:rPr lang="en-US" baseline="0" dirty="0" smtClean="0"/>
              <a:t>It enables you to find a solution</a:t>
            </a:r>
          </a:p>
          <a:p>
            <a:r>
              <a:rPr lang="en-US" baseline="0" dirty="0" smtClean="0"/>
              <a:t>A road-map alone cannot get you home… you also need the road and the car and the gas</a:t>
            </a:r>
          </a:p>
          <a:p>
            <a:endParaRPr lang="en-US" baseline="0" dirty="0" smtClean="0"/>
          </a:p>
          <a:p>
            <a:r>
              <a:rPr lang="en-US" b="1" baseline="0" dirty="0" smtClean="0"/>
              <a:t>[CLICK] </a:t>
            </a:r>
            <a:r>
              <a:rPr lang="en-US" baseline="0" dirty="0" smtClean="0"/>
              <a:t>similarly to get to your DDQ solution, I can help you build a roadmap, but you need to bring in knowledge of….</a:t>
            </a:r>
          </a:p>
          <a:p>
            <a:r>
              <a:rPr lang="en-US" baseline="0" dirty="0" smtClean="0"/>
              <a:t>I cannot tell you what those are for your “world”</a:t>
            </a:r>
          </a:p>
          <a:p>
            <a:pPr marL="0" marR="0" indent="0" algn="l" defTabSz="1219170" rtl="0" eaLnBrk="1" fontAlgn="auto" latinLnBrk="0" hangingPunct="1">
              <a:lnSpc>
                <a:spcPct val="100000"/>
              </a:lnSpc>
              <a:spcBef>
                <a:spcPts val="0"/>
              </a:spcBef>
              <a:spcAft>
                <a:spcPts val="0"/>
              </a:spcAft>
              <a:buClrTx/>
              <a:buSzTx/>
              <a:buFontTx/>
              <a:buNone/>
              <a:tabLst/>
              <a:defRPr/>
            </a:pPr>
            <a:r>
              <a:rPr lang="en-US" baseline="0" dirty="0" smtClean="0"/>
              <a:t>Roadmap is complimentary to </a:t>
            </a:r>
            <a:r>
              <a:rPr lang="en-US" baseline="0" dirty="0" err="1" smtClean="0"/>
              <a:t>thise</a:t>
            </a:r>
            <a:endParaRPr lang="en-US" dirty="0" smtClean="0"/>
          </a:p>
          <a:p>
            <a:endParaRPr lang="en-US" baseline="0" dirty="0" smtClean="0"/>
          </a:p>
          <a:p>
            <a:r>
              <a:rPr lang="en-US" baseline="0" dirty="0" smtClean="0"/>
              <a:t>I cannot give you a prescriptive solution, but I can give you a way to find your solution</a:t>
            </a:r>
          </a:p>
          <a:p>
            <a:endParaRPr lang="en-US" baseline="0" dirty="0" smtClean="0"/>
          </a:p>
        </p:txBody>
      </p:sp>
      <p:sp>
        <p:nvSpPr>
          <p:cNvPr id="4" name="Slide Number Placeholder 3"/>
          <p:cNvSpPr>
            <a:spLocks noGrp="1"/>
          </p:cNvSpPr>
          <p:nvPr>
            <p:ph type="sldNum" sz="quarter" idx="10"/>
          </p:nvPr>
        </p:nvSpPr>
        <p:spPr/>
        <p:txBody>
          <a:bodyPr/>
          <a:lstStyle/>
          <a:p>
            <a:fld id="{B580A0C1-CA3B-41F6-AD43-966CCC06A15E}" type="slidenum">
              <a:rPr lang="en-US" smtClean="0"/>
              <a:t>5</a:t>
            </a:fld>
            <a:endParaRPr lang="en-US"/>
          </a:p>
        </p:txBody>
      </p:sp>
    </p:spTree>
    <p:extLst>
      <p:ext uri="{BB962C8B-B14F-4D97-AF65-F5344CB8AC3E}">
        <p14:creationId xmlns:p14="http://schemas.microsoft.com/office/powerpoint/2010/main" val="29399263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dirty="0" smtClean="0"/>
              <a:t>This is real-time monitoring</a:t>
            </a:r>
          </a:p>
          <a:p>
            <a:pPr marL="285750" marR="0" indent="-285750" algn="l" defTabSz="1219170" rtl="0" eaLnBrk="1" fontAlgn="auto" latinLnBrk="0" hangingPunct="1">
              <a:lnSpc>
                <a:spcPct val="100000"/>
              </a:lnSpc>
              <a:spcBef>
                <a:spcPts val="0"/>
              </a:spcBef>
              <a:spcAft>
                <a:spcPts val="0"/>
              </a:spcAft>
              <a:buClrTx/>
              <a:buSzTx/>
              <a:buFontTx/>
              <a:buChar char="-"/>
              <a:tabLst/>
              <a:defRPr/>
            </a:pPr>
            <a:r>
              <a:rPr lang="en-US" dirty="0" smtClean="0"/>
              <a:t>Metric is the failure rate per session for a specific North America Data Center</a:t>
            </a:r>
          </a:p>
          <a:p>
            <a:pPr marL="285750" marR="0" indent="-285750" algn="l" defTabSz="1219170" rtl="0" eaLnBrk="1" fontAlgn="auto" latinLnBrk="0" hangingPunct="1">
              <a:lnSpc>
                <a:spcPct val="100000"/>
              </a:lnSpc>
              <a:spcBef>
                <a:spcPts val="0"/>
              </a:spcBef>
              <a:spcAft>
                <a:spcPts val="0"/>
              </a:spcAft>
              <a:buClrTx/>
              <a:buSzTx/>
              <a:buFontTx/>
              <a:buChar char="-"/>
              <a:tabLst/>
              <a:defRPr/>
            </a:pPr>
            <a:r>
              <a:rPr lang="en-US" dirty="0" smtClean="0"/>
              <a:t>Errors going up at night, when</a:t>
            </a:r>
            <a:r>
              <a:rPr lang="en-US" baseline="0" dirty="0" smtClean="0"/>
              <a:t> N. America should be asleep</a:t>
            </a:r>
          </a:p>
          <a:p>
            <a:pPr marL="285750" marR="0" indent="-285750" algn="l" defTabSz="1219170" rtl="0" eaLnBrk="1" fontAlgn="auto" latinLnBrk="0" hangingPunct="1">
              <a:lnSpc>
                <a:spcPct val="100000"/>
              </a:lnSpc>
              <a:spcBef>
                <a:spcPts val="0"/>
              </a:spcBef>
              <a:spcAft>
                <a:spcPts val="0"/>
              </a:spcAft>
              <a:buClrTx/>
              <a:buSzTx/>
              <a:buFontTx/>
              <a:buChar char="-"/>
              <a:tabLst/>
              <a:defRPr/>
            </a:pPr>
            <a:r>
              <a:rPr lang="en-US" b="1" baseline="0" dirty="0" smtClean="0"/>
              <a:t>*CLICK* </a:t>
            </a:r>
            <a:r>
              <a:rPr lang="en-US" baseline="0" dirty="0" smtClean="0"/>
              <a:t>tracked errors to servers serving mail.ru users in Russia and was able to fix</a:t>
            </a:r>
            <a:endParaRPr lang="en-US" dirty="0" smtClean="0"/>
          </a:p>
          <a:p>
            <a:pPr marL="0" marR="0" indent="0" algn="l" defTabSz="121917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1219170" rtl="0" eaLnBrk="1" fontAlgn="auto" latinLnBrk="0" hangingPunct="1">
              <a:lnSpc>
                <a:spcPct val="100000"/>
              </a:lnSpc>
              <a:spcBef>
                <a:spcPts val="0"/>
              </a:spcBef>
              <a:spcAft>
                <a:spcPts val="0"/>
              </a:spcAft>
              <a:buClrTx/>
              <a:buSzTx/>
              <a:buFontTx/>
              <a:buNone/>
              <a:tabLst/>
              <a:defRPr/>
            </a:pPr>
            <a:r>
              <a:rPr lang="en-US" dirty="0" smtClean="0"/>
              <a:t>Why is failure rate non-zero at other times?   </a:t>
            </a:r>
          </a:p>
          <a:p>
            <a:pPr marL="0" marR="0" indent="0" algn="l" defTabSz="1219170" rtl="0" eaLnBrk="1" fontAlgn="auto" latinLnBrk="0" hangingPunct="1">
              <a:lnSpc>
                <a:spcPct val="100000"/>
              </a:lnSpc>
              <a:spcBef>
                <a:spcPts val="0"/>
              </a:spcBef>
              <a:spcAft>
                <a:spcPts val="0"/>
              </a:spcAft>
              <a:buClrTx/>
              <a:buSzTx/>
              <a:buFontTx/>
              <a:buNone/>
              <a:tabLst/>
              <a:defRPr/>
            </a:pPr>
            <a:r>
              <a:rPr lang="en-US" dirty="0" smtClean="0"/>
              <a:t>- There</a:t>
            </a:r>
            <a:r>
              <a:rPr lang="en-US" baseline="0" dirty="0" smtClean="0"/>
              <a:t> are legitimate reasons for a failure to be recorded, such as when a user closes the browser without a clean exit</a:t>
            </a:r>
            <a:endParaRPr lang="en-US" dirty="0" smtClean="0"/>
          </a:p>
          <a:p>
            <a:pPr marL="0" marR="0" indent="0" algn="l" defTabSz="121917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1219170" rtl="0" eaLnBrk="1" fontAlgn="auto" latinLnBrk="0" hangingPunct="1">
              <a:lnSpc>
                <a:spcPct val="100000"/>
              </a:lnSpc>
              <a:spcBef>
                <a:spcPts val="0"/>
              </a:spcBef>
              <a:spcAft>
                <a:spcPts val="0"/>
              </a:spcAft>
              <a:buClrTx/>
              <a:buSzTx/>
              <a:buFontTx/>
              <a:buNone/>
              <a:tabLst/>
              <a:defRPr/>
            </a:pPr>
            <a:r>
              <a:rPr lang="en-US" dirty="0" smtClean="0"/>
              <a:t>N</a:t>
            </a:r>
            <a:r>
              <a:rPr lang="en-US" baseline="0" dirty="0" smtClean="0"/>
              <a:t> America saw usage down at night like we would expect, but failure rate going up.  Dug in to find out who’s using us in the middle of the night.  Detected traffic from Russia was dominating. Without having to write specific monitors for all of these partners, we were able to deduce the problem. In the end, it turned out that the </a:t>
            </a:r>
            <a:r>
              <a:rPr lang="en-US" baseline="0" dirty="0" err="1" smtClean="0"/>
              <a:t>acl’s</a:t>
            </a:r>
            <a:r>
              <a:rPr lang="en-US" baseline="0" dirty="0" smtClean="0"/>
              <a:t> between mail.ru and the n America hardware had problems.  Fix was operational fix. </a:t>
            </a:r>
            <a:endParaRPr lang="en-US" dirty="0" smtClean="0"/>
          </a:p>
          <a:p>
            <a:endParaRPr lang="en-US" dirty="0"/>
          </a:p>
        </p:txBody>
      </p:sp>
      <p:sp>
        <p:nvSpPr>
          <p:cNvPr id="4" name="Slide Number Placeholder 3"/>
          <p:cNvSpPr>
            <a:spLocks noGrp="1"/>
          </p:cNvSpPr>
          <p:nvPr>
            <p:ph type="sldNum" sz="quarter" idx="10"/>
          </p:nvPr>
        </p:nvSpPr>
        <p:spPr/>
        <p:txBody>
          <a:bodyPr/>
          <a:lstStyle/>
          <a:p>
            <a:fld id="{B580A0C1-CA3B-41F6-AD43-966CCC06A15E}" type="slidenum">
              <a:rPr lang="en-US" smtClean="0"/>
              <a:t>46</a:t>
            </a:fld>
            <a:endParaRPr lang="en-US"/>
          </a:p>
        </p:txBody>
      </p:sp>
    </p:spTree>
    <p:extLst>
      <p:ext uri="{BB962C8B-B14F-4D97-AF65-F5344CB8AC3E}">
        <p14:creationId xmlns:p14="http://schemas.microsoft.com/office/powerpoint/2010/main" val="32081194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Feedback sometimes requires advanced analysis</a:t>
            </a:r>
          </a:p>
          <a:p>
            <a:pPr marL="0" indent="0">
              <a:buFont typeface="Arial" panose="020B0604020202020204" pitchFamily="34" charset="0"/>
              <a:buNone/>
            </a:pPr>
            <a:r>
              <a:rPr lang="en-US" dirty="0" smtClean="0"/>
              <a:t>*Do not try to read this entire slide*</a:t>
            </a:r>
          </a:p>
          <a:p>
            <a:pPr marL="174982" indent="-174982">
              <a:buFont typeface="Arial" panose="020B0604020202020204" pitchFamily="34" charset="0"/>
              <a:buChar char="•"/>
            </a:pPr>
            <a:r>
              <a:rPr lang="en-US" baseline="0" dirty="0" smtClean="0"/>
              <a:t>This is an internal Microsoft tool.  Public tools exist to do similar things</a:t>
            </a:r>
          </a:p>
          <a:p>
            <a:pPr marL="174982" indent="-174982">
              <a:buFont typeface="Arial" panose="020B0604020202020204" pitchFamily="34" charset="0"/>
              <a:buChar char="•"/>
            </a:pPr>
            <a:r>
              <a:rPr lang="en-US" baseline="0" dirty="0" smtClean="0"/>
              <a:t>******* Turn Tweet stream into actionable metrics</a:t>
            </a:r>
          </a:p>
          <a:p>
            <a:pPr marL="174982" indent="-174982">
              <a:buFont typeface="Arial" panose="020B0604020202020204" pitchFamily="34" charset="0"/>
              <a:buChar char="•"/>
            </a:pPr>
            <a:r>
              <a:rPr lang="en-US" baseline="0" dirty="0" smtClean="0"/>
              <a:t>Sentiment is positive 2:1; there was a spike in certain topics around </a:t>
            </a:r>
            <a:r>
              <a:rPr lang="en-US" baseline="0" dirty="0" err="1" smtClean="0"/>
              <a:t>TechFest</a:t>
            </a:r>
            <a:r>
              <a:rPr lang="en-US" baseline="0" dirty="0" smtClean="0"/>
              <a:t> (MSFT R&amp;D showcase)</a:t>
            </a:r>
          </a:p>
          <a:p>
            <a:pPr marL="174982" indent="-174982">
              <a:buFont typeface="Arial" panose="020B0604020202020204" pitchFamily="34" charset="0"/>
              <a:buChar char="•"/>
            </a:pPr>
            <a:r>
              <a:rPr lang="en-US" baseline="0" dirty="0" smtClean="0"/>
              <a:t>Can be used to find bugs too:  version over version issues</a:t>
            </a:r>
          </a:p>
          <a:p>
            <a:r>
              <a:rPr lang="en-US" baseline="0" dirty="0" smtClean="0"/>
              <a:t>-----------------------------</a:t>
            </a:r>
          </a:p>
          <a:p>
            <a:pPr marL="174982" indent="-174982">
              <a:buFont typeface="Arial" panose="020B0604020202020204" pitchFamily="34" charset="0"/>
              <a:buChar char="•"/>
            </a:pPr>
            <a:r>
              <a:rPr lang="en-US" baseline="0" dirty="0" smtClean="0"/>
              <a:t>be used to find issues with released product.</a:t>
            </a: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25424221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121917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580A0C1-CA3B-41F6-AD43-966CCC06A15E}" type="slidenum">
              <a:rPr lang="en-US" smtClean="0"/>
              <a:t>48</a:t>
            </a:fld>
            <a:endParaRPr lang="en-US"/>
          </a:p>
        </p:txBody>
      </p:sp>
    </p:spTree>
    <p:extLst>
      <p:ext uri="{BB962C8B-B14F-4D97-AF65-F5344CB8AC3E}">
        <p14:creationId xmlns:p14="http://schemas.microsoft.com/office/powerpoint/2010/main" val="38503941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Tx/>
              <a:buChar char="-"/>
            </a:pPr>
            <a:r>
              <a:rPr lang="en-US" dirty="0" smtClean="0"/>
              <a:t>Instead of a huge matrix, you can use production to get the data you need</a:t>
            </a:r>
          </a:p>
          <a:p>
            <a:pPr marL="174982" indent="-174982">
              <a:buFontTx/>
              <a:buChar char="-"/>
            </a:pPr>
            <a:r>
              <a:rPr lang="en-US" dirty="0" smtClean="0"/>
              <a:t>Of end to end performance under real operating conditions</a:t>
            </a:r>
          </a:p>
          <a:p>
            <a:pPr marL="174982" indent="-174982">
              <a:buFontTx/>
              <a:buChar char="-"/>
            </a:pPr>
            <a:r>
              <a:rPr lang="en-US" dirty="0" smtClean="0"/>
              <a:t>In this case PLT for Outlook.com (Hotmail at the time) – from millions of actual users</a:t>
            </a:r>
          </a:p>
          <a:p>
            <a:pPr marL="174982" indent="-174982">
              <a:buFontTx/>
              <a:buChar char="-"/>
            </a:pPr>
            <a:r>
              <a:rPr lang="en-US" dirty="0" smtClean="0"/>
              <a:t>Get data on every</a:t>
            </a:r>
            <a:r>
              <a:rPr lang="en-US" baseline="0" dirty="0" smtClean="0"/>
              <a:t> OS, browser, Geographic location, or data center used – instead of testing a huge matrix in the lab</a:t>
            </a:r>
          </a:p>
          <a:p>
            <a:pPr marL="174982" marR="0" lvl="1" indent="-174982" algn="l" defTabSz="914363" rtl="0" eaLnBrk="1" fontAlgn="auto" latinLnBrk="0" hangingPunct="1">
              <a:lnSpc>
                <a:spcPct val="90000"/>
              </a:lnSpc>
              <a:spcBef>
                <a:spcPts val="0"/>
              </a:spcBef>
              <a:spcAft>
                <a:spcPts val="333"/>
              </a:spcAft>
              <a:buClrTx/>
              <a:buSzTx/>
              <a:buFontTx/>
              <a:buChar char="-"/>
              <a:tabLst/>
              <a:defRPr/>
            </a:pPr>
            <a:r>
              <a:rPr lang="en-US" baseline="0" dirty="0" smtClean="0"/>
              <a:t>Identified and remedied performance bottlenecks </a:t>
            </a:r>
          </a:p>
          <a:p>
            <a:pPr marL="174982" indent="-174982">
              <a:buFontTx/>
              <a:buChar char="-"/>
            </a:pPr>
            <a:r>
              <a:rPr lang="en-US" baseline="0" dirty="0" smtClean="0"/>
              <a:t>They use JSI</a:t>
            </a:r>
          </a:p>
          <a:p>
            <a:pPr marL="174982" indent="-174982">
              <a:buFontTx/>
              <a:buChar char="-"/>
            </a:pPr>
            <a:r>
              <a:rPr lang="en-US" baseline="0" dirty="0" smtClean="0"/>
              <a:t>This is Big Data</a:t>
            </a:r>
          </a:p>
          <a:p>
            <a:pPr marL="174982" indent="-174982">
              <a:buFontTx/>
              <a:buChar char="-"/>
            </a:pPr>
            <a:r>
              <a:rPr lang="en-US" baseline="0" dirty="0" smtClean="0"/>
              <a:t>Not just a PLT, but a round trip for everything – data you can’t get in a lab</a:t>
            </a:r>
          </a:p>
          <a:p>
            <a:pPr marL="392350" lvl="1" indent="-174982">
              <a:buFontTx/>
              <a:buChar char="-"/>
            </a:pPr>
            <a:r>
              <a:rPr lang="en-US" baseline="0" dirty="0" smtClean="0"/>
              <a:t>Public internet</a:t>
            </a:r>
          </a:p>
          <a:p>
            <a:pPr marL="392350" lvl="1" indent="-174982">
              <a:buFontTx/>
              <a:buChar char="-"/>
            </a:pPr>
            <a:r>
              <a:rPr lang="en-US" baseline="0" dirty="0" smtClean="0"/>
              <a:t>Load balancers</a:t>
            </a:r>
          </a:p>
          <a:p>
            <a:pPr marL="392350" lvl="1" indent="-174982">
              <a:buFontTx/>
              <a:buChar char="-"/>
            </a:pPr>
            <a:r>
              <a:rPr lang="en-US" baseline="0" dirty="0" smtClean="0"/>
              <a:t>LAN switches</a:t>
            </a:r>
          </a:p>
          <a:p>
            <a:pPr marL="392350" lvl="1" indent="-174982">
              <a:buFontTx/>
              <a:buChar char="-"/>
            </a:pPr>
            <a:r>
              <a:rPr lang="en-US" baseline="0" dirty="0" smtClean="0"/>
              <a:t>Partner Services</a:t>
            </a:r>
          </a:p>
          <a:p>
            <a:pPr marL="174982" indent="-174982">
              <a:buFontTx/>
              <a:buChar char="-"/>
            </a:pPr>
            <a:r>
              <a:rPr lang="en-US" baseline="0" dirty="0" smtClean="0"/>
              <a:t>This is (old) data from Hotmail (now Outlook.com).  Based on this and similar measurements they</a:t>
            </a:r>
          </a:p>
          <a:p>
            <a:pPr marL="392350" lvl="1" indent="-174982">
              <a:buFontTx/>
              <a:buChar char="-"/>
            </a:pPr>
            <a:r>
              <a:rPr lang="en-US" baseline="0" dirty="0" smtClean="0"/>
              <a:t>Identified and remedied performance bottlenecks </a:t>
            </a:r>
          </a:p>
          <a:p>
            <a:pPr marL="392350" lvl="1" indent="-174982">
              <a:buFontTx/>
              <a:buChar char="-"/>
            </a:pPr>
            <a:r>
              <a:rPr lang="en-US" baseline="0" dirty="0" smtClean="0"/>
              <a:t>Such as upstream bandwidth constraints</a:t>
            </a:r>
          </a:p>
          <a:p>
            <a:pPr marL="392350" lvl="1" indent="-174982">
              <a:buFontTx/>
              <a:buChar char="-"/>
            </a:pPr>
            <a:r>
              <a:rPr lang="en-US" baseline="0" dirty="0" smtClean="0"/>
              <a:t>By using more caching and static images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50</a:t>
            </a:fld>
            <a:endParaRPr lang="en-US" dirty="0"/>
          </a:p>
        </p:txBody>
      </p:sp>
    </p:spTree>
    <p:extLst>
      <p:ext uri="{BB962C8B-B14F-4D97-AF65-F5344CB8AC3E}">
        <p14:creationId xmlns:p14="http://schemas.microsoft.com/office/powerpoint/2010/main" val="42828477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2" indent="-174702">
              <a:buFontTx/>
              <a:buChar char="-"/>
            </a:pPr>
            <a:r>
              <a:rPr lang="en-US" dirty="0" smtClean="0"/>
              <a:t>Microsoft Exchange Online</a:t>
            </a:r>
          </a:p>
          <a:p>
            <a:pPr marL="174702" indent="-174702">
              <a:buFontTx/>
              <a:buChar char="-"/>
            </a:pPr>
            <a:r>
              <a:rPr lang="en-US" dirty="0" smtClean="0"/>
              <a:t>Availability </a:t>
            </a:r>
            <a:r>
              <a:rPr lang="en-US" baseline="0" dirty="0" smtClean="0"/>
              <a:t>Big Data from </a:t>
            </a:r>
          </a:p>
          <a:p>
            <a:pPr marL="387342" lvl="1" indent="-174702"/>
            <a:r>
              <a:rPr lang="en-US" dirty="0" smtClean="0"/>
              <a:t>Over 8000 Servers instrumented </a:t>
            </a:r>
          </a:p>
          <a:p>
            <a:pPr marL="391722" lvl="1" indent="-174702"/>
            <a:r>
              <a:rPr lang="en-US" dirty="0" smtClean="0"/>
              <a:t>…to collect 1000 Metrics</a:t>
            </a:r>
          </a:p>
          <a:p>
            <a:pPr marL="391722" lvl="1" indent="-174702"/>
            <a:r>
              <a:rPr lang="en-US" dirty="0" smtClean="0"/>
              <a:t>- This is passive</a:t>
            </a:r>
            <a:r>
              <a:rPr lang="en-US" baseline="0" dirty="0" smtClean="0"/>
              <a:t> (analytic) application logging used in a proprietary formula to calculate availability</a:t>
            </a:r>
            <a:endParaRPr lang="en-US" dirty="0" smtClean="0"/>
          </a:p>
          <a:p>
            <a:pPr marL="391722" lvl="1" indent="-174702"/>
            <a:endParaRPr lang="en-US" dirty="0" smtClean="0"/>
          </a:p>
          <a:p>
            <a:pPr marL="174982" indent="-174982">
              <a:buFontTx/>
              <a:buChar char="-"/>
            </a:pPr>
            <a:r>
              <a:rPr lang="en-US" dirty="0" smtClean="0"/>
              <a:t>Machine Learning – It’s about fitting your data to a model</a:t>
            </a:r>
          </a:p>
          <a:p>
            <a:pPr marL="392350" lvl="1" indent="-174982">
              <a:buFontTx/>
              <a:buChar char="-"/>
            </a:pPr>
            <a:r>
              <a:rPr lang="en-US" dirty="0" smtClean="0"/>
              <a:t>Think about simple linear regression y=mx + b,</a:t>
            </a:r>
            <a:r>
              <a:rPr lang="en-US" baseline="0" dirty="0" smtClean="0"/>
              <a:t> it is like that but can get much more advanced</a:t>
            </a:r>
            <a:endParaRPr lang="en-US" dirty="0" smtClean="0"/>
          </a:p>
          <a:p>
            <a:pPr marL="174702" indent="-174702">
              <a:buFontTx/>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5878247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Netflix:</a:t>
            </a:r>
            <a:r>
              <a:rPr lang="en-US" baseline="0" dirty="0" smtClean="0"/>
              <a:t> Perceived availability (errors) and Performance together</a:t>
            </a:r>
          </a:p>
          <a:p>
            <a:endParaRPr lang="en-US" dirty="0" smtClean="0"/>
          </a:p>
          <a:p>
            <a:r>
              <a:rPr lang="en-US" dirty="0" smtClean="0"/>
              <a:t>Ref: http://techblog.netflix.com/2012/12/hystrix-dashboard-and-turbine.html </a:t>
            </a:r>
          </a:p>
          <a:p>
            <a:endParaRPr lang="en-US" dirty="0" smtClean="0"/>
          </a:p>
          <a:p>
            <a:pPr marL="0" marR="0" indent="0" algn="l" defTabSz="1219170" rtl="0" eaLnBrk="1" fontAlgn="auto" latinLnBrk="0" hangingPunct="1">
              <a:lnSpc>
                <a:spcPct val="100000"/>
              </a:lnSpc>
              <a:spcBef>
                <a:spcPts val="0"/>
              </a:spcBef>
              <a:spcAft>
                <a:spcPts val="0"/>
              </a:spcAft>
              <a:buClrTx/>
              <a:buSzTx/>
              <a:buFontTx/>
              <a:buNone/>
              <a:tabLst/>
              <a:defRPr/>
            </a:pPr>
            <a:r>
              <a:rPr lang="en-US" sz="1600" i="1" dirty="0" smtClean="0"/>
              <a:t>“The </a:t>
            </a:r>
            <a:r>
              <a:rPr lang="en-US" sz="1600" i="1" dirty="0" err="1" smtClean="0"/>
              <a:t>Hystrix</a:t>
            </a:r>
            <a:r>
              <a:rPr lang="en-US" sz="1600" i="1" dirty="0" smtClean="0"/>
              <a:t> dashboard has significantly improved our operations by reducing discovery and recovery times during operational events.”</a:t>
            </a:r>
            <a:endParaRPr lang="en-US" sz="1600" dirty="0" smtClean="0">
              <a:solidFill>
                <a:srgbClr val="5F8CB3"/>
              </a:solidFill>
            </a:endParaRPr>
          </a:p>
          <a:p>
            <a:endParaRPr lang="en-US" dirty="0"/>
          </a:p>
        </p:txBody>
      </p:sp>
      <p:sp>
        <p:nvSpPr>
          <p:cNvPr id="4" name="Slide Number Placeholder 3"/>
          <p:cNvSpPr>
            <a:spLocks noGrp="1"/>
          </p:cNvSpPr>
          <p:nvPr>
            <p:ph type="sldNum" sz="quarter" idx="10"/>
          </p:nvPr>
        </p:nvSpPr>
        <p:spPr/>
        <p:txBody>
          <a:bodyPr/>
          <a:lstStyle/>
          <a:p>
            <a:fld id="{B580A0C1-CA3B-41F6-AD43-966CCC06A15E}" type="slidenum">
              <a:rPr lang="en-US" smtClean="0"/>
              <a:t>52</a:t>
            </a:fld>
            <a:endParaRPr lang="en-US"/>
          </a:p>
        </p:txBody>
      </p:sp>
    </p:spTree>
    <p:extLst>
      <p:ext uri="{BB962C8B-B14F-4D97-AF65-F5344CB8AC3E}">
        <p14:creationId xmlns:p14="http://schemas.microsoft.com/office/powerpoint/2010/main" val="6740168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https://medium.com/yammer-product/13eeb6435a73 </a:t>
            </a:r>
          </a:p>
          <a:p>
            <a:endParaRPr lang="en-US" dirty="0" smtClean="0"/>
          </a:p>
          <a:p>
            <a:r>
              <a:rPr lang="en-US" dirty="0" smtClean="0"/>
              <a:t>Shorter signup makes it easier</a:t>
            </a:r>
            <a:r>
              <a:rPr lang="en-US" baseline="0" dirty="0" smtClean="0"/>
              <a:t> to signup</a:t>
            </a:r>
          </a:p>
          <a:p>
            <a:r>
              <a:rPr lang="en-US" baseline="0" dirty="0" smtClean="0"/>
              <a:t>But experiment showed user retention went down.</a:t>
            </a:r>
          </a:p>
          <a:p>
            <a:r>
              <a:rPr lang="en-US" baseline="0" dirty="0" smtClean="0"/>
              <a:t>Can “guess” why (less committed), but all you really have is the result data</a:t>
            </a:r>
            <a:endParaRPr lang="en-US" dirty="0"/>
          </a:p>
        </p:txBody>
      </p:sp>
      <p:sp>
        <p:nvSpPr>
          <p:cNvPr id="4" name="Slide Number Placeholder 3"/>
          <p:cNvSpPr>
            <a:spLocks noGrp="1"/>
          </p:cNvSpPr>
          <p:nvPr>
            <p:ph type="sldNum" sz="quarter" idx="10"/>
          </p:nvPr>
        </p:nvSpPr>
        <p:spPr/>
        <p:txBody>
          <a:bodyPr/>
          <a:lstStyle/>
          <a:p>
            <a:fld id="{B580A0C1-CA3B-41F6-AD43-966CCC06A15E}" type="slidenum">
              <a:rPr lang="en-US" smtClean="0"/>
              <a:t>53</a:t>
            </a:fld>
            <a:endParaRPr lang="en-US"/>
          </a:p>
        </p:txBody>
      </p:sp>
    </p:spTree>
    <p:extLst>
      <p:ext uri="{BB962C8B-B14F-4D97-AF65-F5344CB8AC3E}">
        <p14:creationId xmlns:p14="http://schemas.microsoft.com/office/powerpoint/2010/main" val="10382785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Xbox recommendation system</a:t>
            </a:r>
            <a:r>
              <a:rPr lang="en-US" baseline="0" dirty="0" smtClean="0"/>
              <a:t> surfaces personalized picks for movies, TV, games, and music</a:t>
            </a:r>
          </a:p>
          <a:p>
            <a:r>
              <a:rPr lang="en-US" baseline="0" dirty="0" smtClean="0"/>
              <a:t>Uses sophisticated Machine Learning algorithms</a:t>
            </a:r>
          </a:p>
          <a:p>
            <a:endParaRPr lang="en-US" baseline="0" dirty="0" smtClean="0"/>
          </a:p>
          <a:p>
            <a:r>
              <a:rPr lang="en-US" baseline="0" dirty="0" smtClean="0"/>
              <a:t>New questions in this case are usually along the lines of why did this [work/not work] for this case?</a:t>
            </a:r>
            <a:endParaRPr lang="en-US" dirty="0"/>
          </a:p>
        </p:txBody>
      </p:sp>
      <p:sp>
        <p:nvSpPr>
          <p:cNvPr id="4" name="Slide Number Placeholder 3"/>
          <p:cNvSpPr>
            <a:spLocks noGrp="1"/>
          </p:cNvSpPr>
          <p:nvPr>
            <p:ph type="sldNum" sz="quarter" idx="10"/>
          </p:nvPr>
        </p:nvSpPr>
        <p:spPr/>
        <p:txBody>
          <a:bodyPr/>
          <a:lstStyle/>
          <a:p>
            <a:fld id="{B580A0C1-CA3B-41F6-AD43-966CCC06A15E}" type="slidenum">
              <a:rPr lang="en-US" smtClean="0"/>
              <a:t>54</a:t>
            </a:fld>
            <a:endParaRPr lang="en-US"/>
          </a:p>
        </p:txBody>
      </p:sp>
    </p:spTree>
    <p:extLst>
      <p:ext uri="{BB962C8B-B14F-4D97-AF65-F5344CB8AC3E}">
        <p14:creationId xmlns:p14="http://schemas.microsoft.com/office/powerpoint/2010/main" val="534262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dirty="0" smtClean="0"/>
              <a:t>Initial telemetry was Feedback data, then we added application data</a:t>
            </a:r>
          </a:p>
          <a:p>
            <a:endParaRPr lang="en-US" dirty="0" smtClean="0"/>
          </a:p>
          <a:p>
            <a:endParaRPr lang="en-US" dirty="0" smtClean="0"/>
          </a:p>
          <a:p>
            <a:r>
              <a:rPr lang="en-US" dirty="0" smtClean="0"/>
              <a:t>Entire story here:</a:t>
            </a:r>
          </a:p>
          <a:p>
            <a:r>
              <a:rPr lang="en-US" dirty="0" smtClean="0"/>
              <a:t>http://blogs.msdn.com/b/visualstudio/archive/2013/10/14/asynchronous-solution-load-performance-improvements-in-visual-studio-2013.aspx</a:t>
            </a:r>
          </a:p>
          <a:p>
            <a:endParaRPr lang="en-US" dirty="0" smtClean="0"/>
          </a:p>
          <a:p>
            <a:endParaRPr lang="en-US" dirty="0" smtClean="0"/>
          </a:p>
          <a:p>
            <a:r>
              <a:rPr lang="en-US" dirty="0" smtClean="0"/>
              <a:t>Feedback data said solutions load too slowly</a:t>
            </a:r>
          </a:p>
          <a:p>
            <a:pPr marL="609585" marR="0" lvl="1" indent="0" algn="l" defTabSz="1219170" rtl="0" eaLnBrk="1" fontAlgn="auto" latinLnBrk="0" hangingPunct="1">
              <a:lnSpc>
                <a:spcPct val="100000"/>
              </a:lnSpc>
              <a:spcBef>
                <a:spcPts val="0"/>
              </a:spcBef>
              <a:spcAft>
                <a:spcPts val="0"/>
              </a:spcAft>
              <a:buClrTx/>
              <a:buSzTx/>
              <a:buFontTx/>
              <a:buNone/>
              <a:tabLst/>
              <a:defRPr/>
            </a:pPr>
            <a:r>
              <a:rPr lang="en-US" dirty="0" smtClean="0"/>
              <a:t>Customer complaints on VS load time: http://visualstudio.uservoice.com/forums/121579-visual-studio/suggestions/2197975-make-solutions-load-faster</a:t>
            </a:r>
          </a:p>
          <a:p>
            <a:pPr marL="609585" marR="0" lvl="1" indent="0" algn="l" defTabSz="1219170" rtl="0" eaLnBrk="1" fontAlgn="auto" latinLnBrk="0" hangingPunct="1">
              <a:lnSpc>
                <a:spcPct val="100000"/>
              </a:lnSpc>
              <a:spcBef>
                <a:spcPts val="0"/>
              </a:spcBef>
              <a:spcAft>
                <a:spcPts val="0"/>
              </a:spcAft>
              <a:buClrTx/>
              <a:buSzTx/>
              <a:buFontTx/>
              <a:buNone/>
              <a:tabLst/>
              <a:defRPr/>
            </a:pPr>
            <a:r>
              <a:rPr lang="en-US" dirty="0" smtClean="0"/>
              <a:t>Problem for solutions with </a:t>
            </a:r>
            <a:r>
              <a:rPr lang="en-US" dirty="0" err="1" smtClean="0"/>
              <a:t>multipleprojects</a:t>
            </a:r>
            <a:endParaRPr lang="en-US" dirty="0" smtClean="0"/>
          </a:p>
          <a:p>
            <a:r>
              <a:rPr lang="en-US" dirty="0" smtClean="0"/>
              <a:t>In VS 2012 we added asynchronous loading</a:t>
            </a:r>
          </a:p>
          <a:p>
            <a:r>
              <a:rPr lang="en-US" dirty="0" smtClean="0"/>
              <a:t>We also added telemetry to assess this</a:t>
            </a:r>
          </a:p>
          <a:p>
            <a:r>
              <a:rPr lang="en-US" dirty="0" smtClean="0"/>
              <a:t>These numbers are pretty promising. We see that for a quarter of all solution loads, we defer loading over 60% of the solution and only block the IDE for around 2 seconds</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580A0C1-CA3B-41F6-AD43-966CCC06A15E}" type="slidenum">
              <a:rPr lang="en-US" smtClean="0"/>
              <a:t>55</a:t>
            </a:fld>
            <a:endParaRPr lang="en-US"/>
          </a:p>
        </p:txBody>
      </p:sp>
    </p:spTree>
    <p:extLst>
      <p:ext uri="{BB962C8B-B14F-4D97-AF65-F5344CB8AC3E}">
        <p14:creationId xmlns:p14="http://schemas.microsoft.com/office/powerpoint/2010/main" val="22094057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121917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580A0C1-CA3B-41F6-AD43-966CCC06A15E}" type="slidenum">
              <a:rPr lang="en-US" smtClean="0"/>
              <a:t>56</a:t>
            </a:fld>
            <a:endParaRPr lang="en-US"/>
          </a:p>
        </p:txBody>
      </p:sp>
    </p:spTree>
    <p:extLst>
      <p:ext uri="{BB962C8B-B14F-4D97-AF65-F5344CB8AC3E}">
        <p14:creationId xmlns:p14="http://schemas.microsoft.com/office/powerpoint/2010/main" val="3748557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HiPPO</a:t>
            </a:r>
            <a:r>
              <a:rPr lang="en-US" dirty="0" smtClean="0"/>
              <a:t> story: 2/3</a:t>
            </a:r>
            <a:r>
              <a:rPr lang="en-US" baseline="0" dirty="0" smtClean="0"/>
              <a:t> of decisions where the wrong ones – catch and fix before you commit</a:t>
            </a:r>
          </a:p>
          <a:p>
            <a:pPr marL="0" indent="0">
              <a:buNone/>
            </a:pPr>
            <a:r>
              <a:rPr lang="en-US" baseline="0" dirty="0" smtClean="0"/>
              <a:t>Ref: </a:t>
            </a:r>
            <a:r>
              <a:rPr lang="en-US" sz="1600" dirty="0" smtClean="0"/>
              <a:t>R, Kohavi, T. Crook, R. Longbotham; Online Experimentation at Microsoft, https://expplatform.sharepoint.com/Pages/expMicrosoft.aspx </a:t>
            </a:r>
          </a:p>
          <a:p>
            <a:endParaRPr lang="en-US" dirty="0"/>
          </a:p>
        </p:txBody>
      </p:sp>
      <p:sp>
        <p:nvSpPr>
          <p:cNvPr id="4" name="Slide Number Placeholder 3"/>
          <p:cNvSpPr>
            <a:spLocks noGrp="1"/>
          </p:cNvSpPr>
          <p:nvPr>
            <p:ph type="sldNum" sz="quarter" idx="10"/>
          </p:nvPr>
        </p:nvSpPr>
        <p:spPr/>
        <p:txBody>
          <a:bodyPr/>
          <a:lstStyle/>
          <a:p>
            <a:fld id="{B580A0C1-CA3B-41F6-AD43-966CCC06A15E}" type="slidenum">
              <a:rPr lang="en-US" smtClean="0"/>
              <a:t>7</a:t>
            </a:fld>
            <a:endParaRPr lang="en-US"/>
          </a:p>
        </p:txBody>
      </p:sp>
    </p:spTree>
    <p:extLst>
      <p:ext uri="{BB962C8B-B14F-4D97-AF65-F5344CB8AC3E}">
        <p14:creationId xmlns:p14="http://schemas.microsoft.com/office/powerpoint/2010/main" val="21015789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hidden.</a:t>
            </a:r>
          </a:p>
          <a:p>
            <a:r>
              <a:rPr lang="en-US" dirty="0" smtClean="0"/>
              <a:t>Could</a:t>
            </a:r>
            <a:r>
              <a:rPr lang="en-US" baseline="0" dirty="0" smtClean="0"/>
              <a:t> have been another section if there was more time</a:t>
            </a:r>
            <a:endParaRPr lang="en-US" dirty="0" smtClean="0"/>
          </a:p>
        </p:txBody>
      </p:sp>
      <p:sp>
        <p:nvSpPr>
          <p:cNvPr id="4" name="Slide Number Placeholder 3"/>
          <p:cNvSpPr>
            <a:spLocks noGrp="1"/>
          </p:cNvSpPr>
          <p:nvPr>
            <p:ph type="sldNum" sz="quarter" idx="10"/>
          </p:nvPr>
        </p:nvSpPr>
        <p:spPr/>
        <p:txBody>
          <a:bodyPr/>
          <a:lstStyle/>
          <a:p>
            <a:fld id="{B580A0C1-CA3B-41F6-AD43-966CCC06A15E}" type="slidenum">
              <a:rPr lang="en-US" smtClean="0"/>
              <a:t>57</a:t>
            </a:fld>
            <a:endParaRPr lang="en-US"/>
          </a:p>
        </p:txBody>
      </p:sp>
    </p:spTree>
    <p:extLst>
      <p:ext uri="{BB962C8B-B14F-4D97-AF65-F5344CB8AC3E}">
        <p14:creationId xmlns:p14="http://schemas.microsoft.com/office/powerpoint/2010/main" val="23590545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0A0C1-CA3B-41F6-AD43-966CCC06A15E}" type="slidenum">
              <a:rPr lang="en-US" smtClean="0"/>
              <a:t>59</a:t>
            </a:fld>
            <a:endParaRPr lang="en-US"/>
          </a:p>
        </p:txBody>
      </p:sp>
    </p:spTree>
    <p:extLst>
      <p:ext uri="{BB962C8B-B14F-4D97-AF65-F5344CB8AC3E}">
        <p14:creationId xmlns:p14="http://schemas.microsoft.com/office/powerpoint/2010/main" val="1149640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ym typeface="Wingdings" panose="05000000000000000000" pitchFamily="2" charset="2"/>
              </a:rPr>
              <a:t>Scoring engines using Bayesian analysis allow us to focus on the history</a:t>
            </a:r>
            <a:r>
              <a:rPr lang="en-US" baseline="0" dirty="0" smtClean="0">
                <a:sym typeface="Wingdings" panose="05000000000000000000" pitchFamily="2" charset="2"/>
              </a:rPr>
              <a:t> of test results to determine go/no-go rather than individual test results from a single test pass (which can be flakey).   </a:t>
            </a:r>
            <a:endParaRPr lang="en-US" dirty="0" smtClean="0"/>
          </a:p>
          <a:p>
            <a:endParaRPr lang="en-US" dirty="0" smtClean="0"/>
          </a:p>
          <a:p>
            <a:r>
              <a:rPr lang="en-US" dirty="0" smtClean="0"/>
              <a:t>Production-quality data include production data and data</a:t>
            </a:r>
            <a:r>
              <a:rPr lang="en-US" baseline="0" dirty="0" smtClean="0"/>
              <a:t> appreciably like production (in terms of quality assessment results)</a:t>
            </a:r>
            <a:endParaRPr lang="en-US" dirty="0" smtClean="0"/>
          </a:p>
          <a:p>
            <a:r>
              <a:rPr lang="en-US" dirty="0" smtClean="0"/>
              <a:t>Production Data is also known as Operation</a:t>
            </a:r>
            <a:r>
              <a:rPr lang="en-US" baseline="0" dirty="0" smtClean="0"/>
              <a:t>al Data</a:t>
            </a:r>
          </a:p>
          <a:p>
            <a:endParaRPr lang="en-US" baseline="0" dirty="0" smtClean="0"/>
          </a:p>
          <a:p>
            <a:r>
              <a:rPr lang="en-US" baseline="0" dirty="0" smtClean="0"/>
              <a:t>TiP = Testing in Production</a:t>
            </a:r>
          </a:p>
          <a:p>
            <a:pPr marL="0" marR="0" indent="0" algn="l" defTabSz="121917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Do It In Production - Testing Where It Counts,</a:t>
            </a:r>
            <a:r>
              <a:rPr lang="en-US" sz="1600" kern="1200" baseline="0" dirty="0" smtClean="0">
                <a:solidFill>
                  <a:schemeClr val="tx1"/>
                </a:solidFill>
                <a:effectLst/>
                <a:latin typeface="+mn-lt"/>
                <a:ea typeface="+mn-ea"/>
                <a:cs typeface="+mn-cs"/>
              </a:rPr>
              <a:t> Test Bash 2.0 </a:t>
            </a:r>
            <a:r>
              <a:rPr lang="x-none" dirty="0" smtClean="0">
                <a:hlinkClick r:id="rId3"/>
              </a:rPr>
              <a:t>http://blogs.msdn.com/b/seliot/archive/2013/05/01/do-it-in-production-testbash-video-now-available.aspx</a:t>
            </a:r>
            <a:endParaRPr lang="x-none" dirty="0" smtClean="0"/>
          </a:p>
          <a:p>
            <a:pPr marL="0" marR="0" indent="0" algn="l" defTabSz="121917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effectLst/>
              <a:latin typeface="+mn-lt"/>
              <a:ea typeface="+mn-ea"/>
              <a:cs typeface="+mn-cs"/>
            </a:endParaRPr>
          </a:p>
          <a:p>
            <a:pPr marL="0" marR="0" indent="0" algn="l" defTabSz="121917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*CLICK*</a:t>
            </a:r>
            <a:r>
              <a:rPr lang="en-US" sz="1600" kern="1200" baseline="0" dirty="0" smtClean="0">
                <a:solidFill>
                  <a:schemeClr val="tx1"/>
                </a:solidFill>
                <a:effectLst/>
                <a:latin typeface="+mn-lt"/>
                <a:ea typeface="+mn-ea"/>
                <a:cs typeface="+mn-cs"/>
              </a:rPr>
              <a:t> In today’s talk I will focus on production-quality data</a:t>
            </a:r>
          </a:p>
          <a:p>
            <a:pPr marL="285750" marR="0" indent="-285750" algn="l" defTabSz="1219170" rtl="0" eaLnBrk="1" fontAlgn="auto" latinLnBrk="0" hangingPunct="1">
              <a:lnSpc>
                <a:spcPct val="100000"/>
              </a:lnSpc>
              <a:spcBef>
                <a:spcPts val="0"/>
              </a:spcBef>
              <a:spcAft>
                <a:spcPts val="0"/>
              </a:spcAft>
              <a:buClrTx/>
              <a:buSzTx/>
              <a:buFontTx/>
              <a:buChar char="-"/>
              <a:tabLst/>
              <a:defRPr/>
            </a:pPr>
            <a:r>
              <a:rPr lang="en-US" sz="1600" kern="1200" baseline="0" dirty="0" smtClean="0">
                <a:solidFill>
                  <a:schemeClr val="tx1"/>
                </a:solidFill>
                <a:effectLst/>
                <a:latin typeface="+mn-lt"/>
                <a:ea typeface="+mn-ea"/>
                <a:cs typeface="+mn-cs"/>
              </a:rPr>
              <a:t>It is the newest / emerging area</a:t>
            </a:r>
          </a:p>
          <a:p>
            <a:pPr marL="285750" marR="0" indent="-285750" algn="l" defTabSz="1219170" rtl="0" eaLnBrk="1" fontAlgn="auto" latinLnBrk="0" hangingPunct="1">
              <a:lnSpc>
                <a:spcPct val="100000"/>
              </a:lnSpc>
              <a:spcBef>
                <a:spcPts val="0"/>
              </a:spcBef>
              <a:spcAft>
                <a:spcPts val="0"/>
              </a:spcAft>
              <a:buClrTx/>
              <a:buSzTx/>
              <a:buFontTx/>
              <a:buChar char="-"/>
              <a:tabLst/>
              <a:defRPr/>
            </a:pPr>
            <a:r>
              <a:rPr lang="en-US" sz="1600" kern="1200" baseline="0" dirty="0" smtClean="0">
                <a:solidFill>
                  <a:schemeClr val="tx1"/>
                </a:solidFill>
                <a:effectLst/>
                <a:latin typeface="+mn-lt"/>
                <a:ea typeface="+mn-ea"/>
                <a:cs typeface="+mn-cs"/>
              </a:rPr>
              <a:t>Folks are less familiar with it (therefore this learning is more needed)</a:t>
            </a:r>
          </a:p>
          <a:p>
            <a:pPr marL="285750" marR="0" indent="-285750" algn="l" defTabSz="1219170" rtl="0" eaLnBrk="1" fontAlgn="auto" latinLnBrk="0" hangingPunct="1">
              <a:lnSpc>
                <a:spcPct val="100000"/>
              </a:lnSpc>
              <a:spcBef>
                <a:spcPts val="0"/>
              </a:spcBef>
              <a:spcAft>
                <a:spcPts val="0"/>
              </a:spcAft>
              <a:buClrTx/>
              <a:buSzTx/>
              <a:buFontTx/>
              <a:buChar char="-"/>
              <a:tabLst/>
              <a:defRPr/>
            </a:pPr>
            <a:r>
              <a:rPr lang="en-US" sz="1600" kern="1200" baseline="0" dirty="0" smtClean="0">
                <a:solidFill>
                  <a:schemeClr val="tx1"/>
                </a:solidFill>
                <a:effectLst/>
                <a:latin typeface="+mn-lt"/>
                <a:ea typeface="+mn-ea"/>
                <a:cs typeface="+mn-cs"/>
              </a:rPr>
              <a:t>There is a lot of value to unlock here</a:t>
            </a:r>
          </a:p>
          <a:p>
            <a:pPr marL="895335" marR="0" lvl="1" indent="-285750" algn="l" defTabSz="1219170" rtl="0" eaLnBrk="1" fontAlgn="auto" latinLnBrk="0" hangingPunct="1">
              <a:lnSpc>
                <a:spcPct val="100000"/>
              </a:lnSpc>
              <a:spcBef>
                <a:spcPts val="0"/>
              </a:spcBef>
              <a:spcAft>
                <a:spcPts val="0"/>
              </a:spcAft>
              <a:buClrTx/>
              <a:buSzTx/>
              <a:buFontTx/>
              <a:buChar char="-"/>
              <a:tabLst/>
              <a:defRPr/>
            </a:pPr>
            <a:r>
              <a:rPr lang="en-US" sz="1600" kern="1200" baseline="0" dirty="0" smtClean="0">
                <a:solidFill>
                  <a:schemeClr val="tx1"/>
                </a:solidFill>
                <a:effectLst/>
                <a:latin typeface="+mn-lt"/>
                <a:ea typeface="+mn-ea"/>
                <a:cs typeface="+mn-cs"/>
              </a:rPr>
              <a:t>Users are weird, they do unexpected things. – real data lets leverage this behavior</a:t>
            </a:r>
          </a:p>
          <a:p>
            <a:pPr marL="895335" marR="0" lvl="1" indent="-285750" algn="l" defTabSz="1219170" rtl="0" eaLnBrk="1" fontAlgn="auto" latinLnBrk="0" hangingPunct="1">
              <a:lnSpc>
                <a:spcPct val="100000"/>
              </a:lnSpc>
              <a:spcBef>
                <a:spcPts val="0"/>
              </a:spcBef>
              <a:spcAft>
                <a:spcPts val="0"/>
              </a:spcAft>
              <a:buClrTx/>
              <a:buSzTx/>
              <a:buFontTx/>
              <a:buChar char="-"/>
              <a:tabLst/>
              <a:defRPr/>
            </a:pPr>
            <a:r>
              <a:rPr lang="en-US" sz="1600" kern="1200" baseline="0" dirty="0" smtClean="0">
                <a:solidFill>
                  <a:schemeClr val="tx1"/>
                </a:solidFill>
                <a:effectLst/>
                <a:latin typeface="+mn-lt"/>
                <a:ea typeface="+mn-ea"/>
                <a:cs typeface="+mn-cs"/>
              </a:rPr>
              <a:t>Real environments, whether data center or desktop always contain the unexpected, leverage that too</a:t>
            </a:r>
          </a:p>
          <a:p>
            <a:pPr marL="895335" marR="0" lvl="1" indent="-285750" algn="l" defTabSz="1219170" rtl="0" eaLnBrk="1" fontAlgn="auto" latinLnBrk="0" hangingPunct="1">
              <a:lnSpc>
                <a:spcPct val="100000"/>
              </a:lnSpc>
              <a:spcBef>
                <a:spcPts val="0"/>
              </a:spcBef>
              <a:spcAft>
                <a:spcPts val="0"/>
              </a:spcAft>
              <a:buClrTx/>
              <a:buSzTx/>
              <a:buFontTx/>
              <a:buChar char="-"/>
              <a:tabLst/>
              <a:defRPr/>
            </a:pPr>
            <a:endParaRPr lang="en-US" sz="1600" kern="1200" baseline="0" dirty="0" smtClean="0">
              <a:solidFill>
                <a:schemeClr val="tx1"/>
              </a:solidFill>
              <a:effectLst/>
              <a:latin typeface="+mn-lt"/>
              <a:ea typeface="+mn-ea"/>
              <a:cs typeface="+mn-cs"/>
            </a:endParaRPr>
          </a:p>
          <a:p>
            <a:pPr marL="0" marR="0" indent="0" algn="l" defTabSz="121917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effectLst/>
              <a:latin typeface="+mn-lt"/>
              <a:ea typeface="+mn-ea"/>
              <a:cs typeface="+mn-cs"/>
            </a:endParaRPr>
          </a:p>
          <a:p>
            <a:pPr marL="0" marR="0" indent="0" algn="l" defTabSz="121917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80A0C1-CA3B-41F6-AD43-966CCC06A15E}" type="slidenum">
              <a:rPr lang="en-US" smtClean="0"/>
              <a:t>8</a:t>
            </a:fld>
            <a:endParaRPr lang="en-US"/>
          </a:p>
        </p:txBody>
      </p:sp>
    </p:spTree>
    <p:extLst>
      <p:ext uri="{BB962C8B-B14F-4D97-AF65-F5344CB8AC3E}">
        <p14:creationId xmlns:p14="http://schemas.microsoft.com/office/powerpoint/2010/main" val="4118091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real graphs and charts from Exchange online – it is overwhelming</a:t>
            </a:r>
          </a:p>
          <a:p>
            <a:r>
              <a:rPr lang="en-US" b="1" dirty="0" smtClean="0"/>
              <a:t>*click* </a:t>
            </a:r>
            <a:r>
              <a:rPr lang="en-US" dirty="0" smtClean="0"/>
              <a:t>The</a:t>
            </a:r>
            <a:r>
              <a:rPr lang="en-US" baseline="0" dirty="0" smtClean="0"/>
              <a:t> breadth of *what* we can determine about our system using data is quite vast</a:t>
            </a:r>
            <a:endParaRPr lang="en-US" dirty="0" smtClean="0"/>
          </a:p>
          <a:p>
            <a:r>
              <a:rPr lang="en-US" b="1" dirty="0" smtClean="0"/>
              <a:t>*click* </a:t>
            </a:r>
            <a:r>
              <a:rPr lang="en-US" dirty="0" smtClean="0"/>
              <a:t>“Big Data” is hot, let’s start with</a:t>
            </a:r>
            <a:r>
              <a:rPr lang="en-US" baseline="0" dirty="0" smtClean="0"/>
              <a:t> that</a:t>
            </a:r>
          </a:p>
          <a:p>
            <a:r>
              <a:rPr lang="en-US" b="1" dirty="0" smtClean="0"/>
              <a:t>*click</a:t>
            </a:r>
            <a:r>
              <a:rPr lang="en-US" b="0" dirty="0" smtClean="0"/>
              <a:t>*  No, start at the beginning, start with the questions (not a new idea</a:t>
            </a:r>
            <a:r>
              <a:rPr lang="en-US" b="0" baseline="0" dirty="0" smtClean="0"/>
              <a:t> – formalized in 1994)</a:t>
            </a:r>
          </a:p>
          <a:p>
            <a:r>
              <a:rPr lang="en-US" b="0" baseline="0" dirty="0" smtClean="0"/>
              <a:t>GQM = Goal, Question, Metric</a:t>
            </a:r>
          </a:p>
          <a:p>
            <a:endParaRPr lang="en-US" b="0" baseline="0" dirty="0" smtClean="0"/>
          </a:p>
          <a:p>
            <a:r>
              <a:rPr lang="en-US" b="0" baseline="0" dirty="0" smtClean="0"/>
              <a:t>So our first stop on the road map is….</a:t>
            </a:r>
          </a:p>
          <a:p>
            <a:r>
              <a:rPr lang="en-US" b="0" baseline="0" dirty="0" smtClean="0"/>
              <a:t>[next slide]…determine what questions we need answers to</a:t>
            </a:r>
          </a:p>
          <a:p>
            <a:endParaRPr lang="en-US" b="0" baseline="0" dirty="0" smtClean="0"/>
          </a:p>
          <a:p>
            <a:r>
              <a:rPr lang="en-US" baseline="0" dirty="0" smtClean="0"/>
              <a:t>GQM Reference</a:t>
            </a:r>
          </a:p>
          <a:p>
            <a:r>
              <a:rPr lang="en-US" dirty="0" err="1" smtClean="0">
                <a:effectLst/>
              </a:rPr>
              <a:t>Basili</a:t>
            </a:r>
            <a:r>
              <a:rPr lang="en-US" dirty="0" smtClean="0">
                <a:effectLst/>
              </a:rPr>
              <a:t>, Victor; </a:t>
            </a:r>
            <a:r>
              <a:rPr lang="en-US" dirty="0" err="1" smtClean="0">
                <a:effectLst/>
              </a:rPr>
              <a:t>Gianluigi</a:t>
            </a:r>
            <a:r>
              <a:rPr lang="en-US" dirty="0" smtClean="0">
                <a:effectLst/>
              </a:rPr>
              <a:t> </a:t>
            </a:r>
            <a:r>
              <a:rPr lang="en-US" dirty="0" err="1" smtClean="0">
                <a:effectLst/>
              </a:rPr>
              <a:t>Caldiera</a:t>
            </a:r>
            <a:r>
              <a:rPr lang="en-US" dirty="0" smtClean="0">
                <a:effectLst/>
              </a:rPr>
              <a:t>, H. Dieter </a:t>
            </a:r>
            <a:r>
              <a:rPr lang="en-US" dirty="0" err="1" smtClean="0">
                <a:effectLst/>
              </a:rPr>
              <a:t>Rombach</a:t>
            </a:r>
            <a:r>
              <a:rPr lang="en-US" dirty="0" smtClean="0">
                <a:effectLst/>
              </a:rPr>
              <a:t> (1994).  </a:t>
            </a:r>
            <a:r>
              <a:rPr lang="en-US" dirty="0" smtClean="0"/>
              <a:t>ftp://ftp.cs.umd.edu/pub/sel/papers/gqm.pdf</a:t>
            </a:r>
          </a:p>
          <a:p>
            <a:endParaRPr lang="en-US" dirty="0"/>
          </a:p>
        </p:txBody>
      </p:sp>
      <p:sp>
        <p:nvSpPr>
          <p:cNvPr id="4" name="Slide Number Placeholder 3"/>
          <p:cNvSpPr>
            <a:spLocks noGrp="1"/>
          </p:cNvSpPr>
          <p:nvPr>
            <p:ph type="sldNum" sz="quarter" idx="10"/>
          </p:nvPr>
        </p:nvSpPr>
        <p:spPr/>
        <p:txBody>
          <a:bodyPr/>
          <a:lstStyle/>
          <a:p>
            <a:fld id="{B580A0C1-CA3B-41F6-AD43-966CCC06A15E}" type="slidenum">
              <a:rPr lang="en-US" smtClean="0"/>
              <a:t>10</a:t>
            </a:fld>
            <a:endParaRPr lang="en-US"/>
          </a:p>
        </p:txBody>
      </p:sp>
    </p:spTree>
    <p:extLst>
      <p:ext uri="{BB962C8B-B14F-4D97-AF65-F5344CB8AC3E}">
        <p14:creationId xmlns:p14="http://schemas.microsoft.com/office/powerpoint/2010/main" val="1824564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Determine your questions based on your goals (GQ of GQM)</a:t>
            </a:r>
            <a:endParaRPr lang="en-US" dirty="0"/>
          </a:p>
        </p:txBody>
      </p:sp>
      <p:sp>
        <p:nvSpPr>
          <p:cNvPr id="4" name="Slide Number Placeholder 3"/>
          <p:cNvSpPr>
            <a:spLocks noGrp="1"/>
          </p:cNvSpPr>
          <p:nvPr>
            <p:ph type="sldNum" sz="quarter" idx="10"/>
          </p:nvPr>
        </p:nvSpPr>
        <p:spPr/>
        <p:txBody>
          <a:bodyPr/>
          <a:lstStyle/>
          <a:p>
            <a:fld id="{B580A0C1-CA3B-41F6-AD43-966CCC06A15E}" type="slidenum">
              <a:rPr lang="en-US" smtClean="0"/>
              <a:t>11</a:t>
            </a:fld>
            <a:endParaRPr lang="en-US"/>
          </a:p>
        </p:txBody>
      </p:sp>
    </p:spTree>
    <p:extLst>
      <p:ext uri="{BB962C8B-B14F-4D97-AF65-F5344CB8AC3E}">
        <p14:creationId xmlns:p14="http://schemas.microsoft.com/office/powerpoint/2010/main" val="4282016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alternative to determining your questions in advance would be to just get data and look for answers</a:t>
            </a:r>
          </a:p>
          <a:p>
            <a:r>
              <a:rPr lang="en-US" baseline="0" dirty="0" smtClean="0"/>
              <a:t>Diving into the data can have value, but is an advanced method</a:t>
            </a:r>
            <a:endParaRPr lang="en-US" dirty="0" smtClean="0"/>
          </a:p>
          <a:p>
            <a:r>
              <a:rPr lang="en-US" dirty="0" smtClean="0"/>
              <a:t>If you just delve</a:t>
            </a:r>
            <a:r>
              <a:rPr lang="en-US" baseline="0" dirty="0" smtClean="0"/>
              <a:t> into the data statistical correlation does not always lead to a meaningful results – does not always show you causation</a:t>
            </a:r>
          </a:p>
          <a:p>
            <a:r>
              <a:rPr lang="en-US" baseline="0" dirty="0" smtClean="0"/>
              <a:t>Sunscreen is correlated with drowning deaths, but it is not causal.  They both have a common cause – warm sunny days</a:t>
            </a:r>
          </a:p>
          <a:p>
            <a:r>
              <a:rPr lang="en-US" baseline="0" dirty="0" smtClean="0"/>
              <a:t>That may seem a silly example, but this actually is an easy mistake to make</a:t>
            </a:r>
          </a:p>
          <a:p>
            <a:r>
              <a:rPr lang="en-US" b="1" baseline="0" dirty="0" smtClean="0"/>
              <a:t>*click* </a:t>
            </a:r>
            <a:r>
              <a:rPr lang="en-US" baseline="0" dirty="0" smtClean="0"/>
              <a:t>consider this much less absurd example.   It turns out the room lighting did NOT cause the near-sightedness.  Again there was a common cause: the fact that the parents were near-sighted (and needed more light in the kid’s room)</a:t>
            </a:r>
            <a:endParaRPr lang="en-US" dirty="0" smtClean="0"/>
          </a:p>
          <a:p>
            <a:endParaRPr lang="en-US" dirty="0" smtClean="0"/>
          </a:p>
          <a:p>
            <a:endParaRPr lang="en-US" dirty="0" smtClean="0"/>
          </a:p>
          <a:p>
            <a:r>
              <a:rPr lang="en-US" dirty="0" smtClean="0"/>
              <a:t>Refs for near-sightedness</a:t>
            </a:r>
            <a:r>
              <a:rPr lang="en-US" baseline="0" dirty="0" smtClean="0"/>
              <a:t> studies</a:t>
            </a:r>
          </a:p>
          <a:p>
            <a:pPr marL="0" indent="0">
              <a:buNone/>
            </a:pPr>
            <a:r>
              <a:rPr lang="en-US" sz="1600" b="1" dirty="0" smtClean="0"/>
              <a:t>Quinn, et al,1999</a:t>
            </a:r>
          </a:p>
          <a:p>
            <a:pPr marL="0" indent="0">
              <a:buNone/>
            </a:pPr>
            <a:r>
              <a:rPr lang="en-US" sz="1600" dirty="0" smtClean="0"/>
              <a:t>Quinn GE, Shin CH, Maguire MG, Stone RA (May 1999). "Myopia and ambient lighting at night". </a:t>
            </a:r>
            <a:r>
              <a:rPr lang="en-US" sz="1600" i="1" dirty="0" smtClean="0"/>
              <a:t>Nature</a:t>
            </a:r>
            <a:r>
              <a:rPr lang="en-US" sz="1600" dirty="0" smtClean="0"/>
              <a:t> </a:t>
            </a:r>
            <a:r>
              <a:rPr lang="en-US" sz="1600" b="1" dirty="0" smtClean="0"/>
              <a:t>399</a:t>
            </a:r>
            <a:r>
              <a:rPr lang="en-US" sz="1600" dirty="0" smtClean="0"/>
              <a:t> (6732): 113–4..</a:t>
            </a:r>
          </a:p>
          <a:p>
            <a:pPr marL="0" indent="0">
              <a:buNone/>
            </a:pPr>
            <a:endParaRPr lang="en-US" sz="1600" dirty="0" smtClean="0"/>
          </a:p>
          <a:p>
            <a:pPr marL="0" indent="0">
              <a:buNone/>
            </a:pPr>
            <a:r>
              <a:rPr lang="en-US" sz="1600" b="1" dirty="0" err="1" smtClean="0"/>
              <a:t>Zadnik</a:t>
            </a:r>
            <a:r>
              <a:rPr lang="en-US" sz="1600" b="1" dirty="0" smtClean="0"/>
              <a:t>, et al, 2000</a:t>
            </a:r>
          </a:p>
          <a:p>
            <a:pPr marL="0" indent="0">
              <a:buNone/>
            </a:pPr>
            <a:r>
              <a:rPr lang="en-US" sz="1600" dirty="0" err="1" smtClean="0"/>
              <a:t>Zadnik</a:t>
            </a:r>
            <a:r>
              <a:rPr lang="en-US" sz="1600" dirty="0" smtClean="0"/>
              <a:t> K, Jones LA, Irvin BC, </a:t>
            </a:r>
            <a:r>
              <a:rPr lang="en-US" sz="1600" i="1" dirty="0" smtClean="0"/>
              <a:t>et al.</a:t>
            </a:r>
            <a:r>
              <a:rPr lang="en-US" sz="1600" dirty="0" smtClean="0"/>
              <a:t> (March 2000). "Myopia and ambient night-time lighting". </a:t>
            </a:r>
            <a:r>
              <a:rPr lang="en-US" sz="1600" i="1" dirty="0" smtClean="0"/>
              <a:t>Nature</a:t>
            </a:r>
            <a:r>
              <a:rPr lang="en-US" sz="1600" dirty="0" smtClean="0"/>
              <a:t> </a:t>
            </a:r>
            <a:r>
              <a:rPr lang="en-US" sz="1600" b="1" dirty="0" smtClean="0"/>
              <a:t>404</a:t>
            </a:r>
            <a:r>
              <a:rPr lang="en-US" sz="1600" dirty="0" smtClean="0"/>
              <a:t> (6774): 143–4..</a:t>
            </a:r>
          </a:p>
          <a:p>
            <a:endParaRPr lang="en-US" dirty="0"/>
          </a:p>
        </p:txBody>
      </p:sp>
      <p:sp>
        <p:nvSpPr>
          <p:cNvPr id="4" name="Slide Number Placeholder 3"/>
          <p:cNvSpPr>
            <a:spLocks noGrp="1"/>
          </p:cNvSpPr>
          <p:nvPr>
            <p:ph type="sldNum" sz="quarter" idx="10"/>
          </p:nvPr>
        </p:nvSpPr>
        <p:spPr/>
        <p:txBody>
          <a:bodyPr/>
          <a:lstStyle/>
          <a:p>
            <a:fld id="{B580A0C1-CA3B-41F6-AD43-966CCC06A15E}" type="slidenum">
              <a:rPr lang="en-US" smtClean="0"/>
              <a:t>12</a:t>
            </a:fld>
            <a:endParaRPr lang="en-US"/>
          </a:p>
        </p:txBody>
      </p:sp>
    </p:spTree>
    <p:extLst>
      <p:ext uri="{BB962C8B-B14F-4D97-AF65-F5344CB8AC3E}">
        <p14:creationId xmlns:p14="http://schemas.microsoft.com/office/powerpoint/2010/main" val="1395918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3432660"/>
            <a:ext cx="8534400" cy="1386240"/>
          </a:xfrm>
        </p:spPr>
        <p:txBody>
          <a:bodyPr/>
          <a:lstStyle>
            <a:lvl1pPr marL="0" indent="0" algn="ctr">
              <a:buNone/>
              <a:defRPr>
                <a:solidFill>
                  <a:schemeClr val="accent6">
                    <a:lumMod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section subtitle style</a:t>
            </a:r>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12ED7FD-B62D-45E0-9FE6-5369AB61B87C}" type="slidenum">
              <a:rPr lang="en-US" smtClean="0">
                <a:solidFill>
                  <a:prstClr val="black">
                    <a:tint val="75000"/>
                  </a:prstClr>
                </a:solidFill>
              </a:rPr>
              <a:pPr/>
              <a:t>‹#›</a:t>
            </a:fld>
            <a:endParaRPr lang="en-US">
              <a:solidFill>
                <a:prstClr val="black">
                  <a:tint val="75000"/>
                </a:prstClr>
              </a:solidFill>
            </a:endParaRPr>
          </a:p>
        </p:txBody>
      </p:sp>
      <p:sp>
        <p:nvSpPr>
          <p:cNvPr id="8" name="Title 1"/>
          <p:cNvSpPr>
            <a:spLocks noGrp="1"/>
          </p:cNvSpPr>
          <p:nvPr>
            <p:ph type="ctrTitle" hasCustomPrompt="1"/>
          </p:nvPr>
        </p:nvSpPr>
        <p:spPr>
          <a:xfrm>
            <a:off x="924128" y="1908827"/>
            <a:ext cx="10363200" cy="1468967"/>
          </a:xfrm>
        </p:spPr>
        <p:txBody>
          <a:bodyPr/>
          <a:lstStyle>
            <a:lvl1pPr algn="ctr">
              <a:defRPr sz="5333"/>
            </a:lvl1pPr>
          </a:lstStyle>
          <a:p>
            <a:r>
              <a:rPr lang="en-US" dirty="0" smtClean="0"/>
              <a:t>Click to edit section title</a:t>
            </a:r>
            <a:endParaRPr lang="en-US" dirty="0"/>
          </a:p>
        </p:txBody>
      </p:sp>
    </p:spTree>
    <p:extLst>
      <p:ext uri="{BB962C8B-B14F-4D97-AF65-F5344CB8AC3E}">
        <p14:creationId xmlns:p14="http://schemas.microsoft.com/office/powerpoint/2010/main" val="5135725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ssion 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1097280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userDrawn="1"/>
        </p:nvSpPr>
        <p:spPr>
          <a:xfrm>
            <a:off x="609600" y="304800"/>
            <a:ext cx="10972800" cy="1127125"/>
          </a:xfrm>
          <a:prstGeom prst="rect">
            <a:avLst/>
          </a:prstGeom>
          <a:noFill/>
        </p:spPr>
        <p:txBody>
          <a:bodyPr wrap="square" rtlCol="0" anchor="ctr">
            <a:noAutofit/>
          </a:bodyPr>
          <a:lstStyle/>
          <a:p>
            <a:r>
              <a:rPr lang="en-US" sz="5867" dirty="0" smtClean="0">
                <a:solidFill>
                  <a:srgbClr val="523394"/>
                </a:solidFill>
                <a:latin typeface="Segoe UI" panose="020B0502040204020203" pitchFamily="34" charset="0"/>
                <a:cs typeface="Segoe UI" panose="020B0502040204020203" pitchFamily="34" charset="0"/>
              </a:rPr>
              <a:t>In This Session, You’ll Learn…</a:t>
            </a:r>
            <a:endParaRPr lang="en-US" sz="5867" dirty="0">
              <a:solidFill>
                <a:srgbClr val="523394"/>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189615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9" y="228601"/>
            <a:ext cx="11151917" cy="747897"/>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250" y="1447800"/>
            <a:ext cx="11151916" cy="2000548"/>
          </a:xfrm>
        </p:spPr>
        <p:txBody>
          <a:bodyPr>
            <a:spAutoFit/>
          </a:bodyPr>
          <a:lstStyle>
            <a:lvl1pPr marL="345373" indent="-345373">
              <a:buFont typeface="Arial" pitchFamily="34" charset="0"/>
              <a:buChar char="•"/>
              <a:defRPr/>
            </a:lvl1pPr>
            <a:lvl2pPr marL="641918" indent="-296545">
              <a:buFont typeface="Arial" pitchFamily="34" charset="0"/>
              <a:buChar char="•"/>
              <a:defRPr/>
            </a:lvl2pPr>
            <a:lvl3pPr marL="944418" indent="-302499">
              <a:buFont typeface="Arial" pitchFamily="34" charset="0"/>
              <a:buChar char="•"/>
              <a:defRPr/>
            </a:lvl3pPr>
            <a:lvl4pPr marL="1204043" indent="-259625">
              <a:buFont typeface="Arial" pitchFamily="34" charset="0"/>
              <a:buChar char="•"/>
              <a:defRPr/>
            </a:lvl4pPr>
            <a:lvl5pPr marL="1456523" indent="-25248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41670912"/>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3432660"/>
            <a:ext cx="8534400" cy="1386240"/>
          </a:xfrm>
        </p:spPr>
        <p:txBody>
          <a:bodyPr/>
          <a:lstStyle>
            <a:lvl1pPr marL="0" indent="0" algn="ctr">
              <a:buNone/>
              <a:defRPr>
                <a:solidFill>
                  <a:schemeClr val="accent6">
                    <a:lumMod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section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ED7FD-B62D-45E0-9FE6-5369AB61B87C}" type="slidenum">
              <a:rPr lang="en-US" smtClean="0"/>
              <a:t>‹#›</a:t>
            </a:fld>
            <a:endParaRPr lang="en-US"/>
          </a:p>
        </p:txBody>
      </p:sp>
      <p:sp>
        <p:nvSpPr>
          <p:cNvPr id="8" name="Title 1"/>
          <p:cNvSpPr>
            <a:spLocks noGrp="1"/>
          </p:cNvSpPr>
          <p:nvPr>
            <p:ph type="ctrTitle" hasCustomPrompt="1"/>
          </p:nvPr>
        </p:nvSpPr>
        <p:spPr>
          <a:xfrm>
            <a:off x="924128" y="1908827"/>
            <a:ext cx="10363200" cy="1468967"/>
          </a:xfrm>
        </p:spPr>
        <p:txBody>
          <a:bodyPr/>
          <a:lstStyle>
            <a:lvl1pPr algn="ctr">
              <a:defRPr sz="5333"/>
            </a:lvl1pPr>
          </a:lstStyle>
          <a:p>
            <a:r>
              <a:rPr lang="en-US" dirty="0" smtClean="0"/>
              <a:t>Click to edit section title</a:t>
            </a:r>
            <a:endParaRPr lang="en-US" dirty="0"/>
          </a:p>
        </p:txBody>
      </p:sp>
    </p:spTree>
    <p:extLst>
      <p:ext uri="{BB962C8B-B14F-4D97-AF65-F5344CB8AC3E}">
        <p14:creationId xmlns:p14="http://schemas.microsoft.com/office/powerpoint/2010/main" val="7020613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slide title</a:t>
            </a:r>
            <a:endParaRPr lang="en-US" dirty="0"/>
          </a:p>
        </p:txBody>
      </p:sp>
      <p:sp>
        <p:nvSpPr>
          <p:cNvPr id="3" name="Content Placeholder 2"/>
          <p:cNvSpPr>
            <a:spLocks noGrp="1"/>
          </p:cNvSpPr>
          <p:nvPr>
            <p:ph idx="1"/>
          </p:nvPr>
        </p:nvSpPr>
        <p:spPr/>
        <p:txBody>
          <a:bodyPr/>
          <a:lstStyle>
            <a:lvl1pPr>
              <a:defRPr sz="4000"/>
            </a:lvl1pPr>
            <a:lvl2pPr marL="608013" indent="-608013">
              <a:defRPr sz="3200"/>
            </a:lvl2pPr>
            <a:lvl3pPr marL="1217613" indent="-1217613">
              <a:defRPr sz="2400"/>
            </a:lvl3pPr>
            <a:lvl4pPr marL="1827213" indent="-1827213">
              <a:defRPr sz="2000"/>
            </a:lvl4pPr>
            <a:lvl5pPr marL="2436813" indent="-2436813">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ED7FD-B62D-45E0-9FE6-5369AB61B87C}" type="slidenum">
              <a:rPr lang="en-US" smtClean="0"/>
              <a:t>‹#›</a:t>
            </a:fld>
            <a:endParaRPr lang="en-US"/>
          </a:p>
        </p:txBody>
      </p:sp>
    </p:spTree>
    <p:extLst>
      <p:ext uri="{BB962C8B-B14F-4D97-AF65-F5344CB8AC3E}">
        <p14:creationId xmlns:p14="http://schemas.microsoft.com/office/powerpoint/2010/main" val="21368798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 for images, video, etc.">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2ED7FD-B62D-45E0-9FE6-5369AB61B87C}" type="slidenum">
              <a:rPr lang="en-US" smtClean="0"/>
              <a:t>‹#›</a:t>
            </a:fld>
            <a:endParaRPr lang="en-US"/>
          </a:p>
        </p:txBody>
      </p:sp>
      <p:sp>
        <p:nvSpPr>
          <p:cNvPr id="6" name="Title Placeholder 1"/>
          <p:cNvSpPr>
            <a:spLocks noGrp="1"/>
          </p:cNvSpPr>
          <p:nvPr>
            <p:ph type="title" hasCustomPrompt="1"/>
          </p:nvPr>
        </p:nvSpPr>
        <p:spPr>
          <a:xfrm>
            <a:off x="609600" y="304800"/>
            <a:ext cx="10972800" cy="1127125"/>
          </a:xfrm>
          <a:prstGeom prst="rect">
            <a:avLst/>
          </a:prstGeom>
        </p:spPr>
        <p:txBody>
          <a:bodyPr vert="horz" lIns="91440" tIns="45720" rIns="91440" bIns="45720" rtlCol="0" anchor="ctr">
            <a:noAutofit/>
          </a:bodyPr>
          <a:lstStyle>
            <a:lvl1pPr>
              <a:defRPr/>
            </a:lvl1pPr>
          </a:lstStyle>
          <a:p>
            <a:r>
              <a:rPr lang="en-US" dirty="0" smtClean="0"/>
              <a:t>Click to edit slide title style</a:t>
            </a:r>
            <a:endParaRPr lang="en-US" dirty="0"/>
          </a:p>
        </p:txBody>
      </p:sp>
    </p:spTree>
    <p:extLst>
      <p:ext uri="{BB962C8B-B14F-4D97-AF65-F5344CB8AC3E}">
        <p14:creationId xmlns:p14="http://schemas.microsoft.com/office/powerpoint/2010/main" val="13964747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mmary Slid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ED7FD-B62D-45E0-9FE6-5369AB61B87C}" type="slidenum">
              <a:rPr lang="en-US" smtClean="0"/>
              <a:t>‹#›</a:t>
            </a:fld>
            <a:endParaRPr lang="en-US"/>
          </a:p>
        </p:txBody>
      </p:sp>
      <p:sp>
        <p:nvSpPr>
          <p:cNvPr id="7" name="TextBox 6"/>
          <p:cNvSpPr txBox="1"/>
          <p:nvPr userDrawn="1"/>
        </p:nvSpPr>
        <p:spPr>
          <a:xfrm>
            <a:off x="609600" y="304800"/>
            <a:ext cx="10972800" cy="1127125"/>
          </a:xfrm>
          <a:prstGeom prst="rect">
            <a:avLst/>
          </a:prstGeom>
          <a:noFill/>
        </p:spPr>
        <p:txBody>
          <a:bodyPr wrap="square" rtlCol="0" anchor="ctr">
            <a:noAutofit/>
          </a:bodyPr>
          <a:lstStyle/>
          <a:p>
            <a:pPr algn="ctr"/>
            <a:r>
              <a:rPr lang="en-US" sz="5867" dirty="0" smtClean="0">
                <a:solidFill>
                  <a:srgbClr val="523394"/>
                </a:solidFill>
                <a:latin typeface="Century Gothic" pitchFamily="34" charset="0"/>
              </a:rPr>
              <a:t>Summary</a:t>
            </a:r>
            <a:endParaRPr lang="en-US" sz="5867" dirty="0">
              <a:solidFill>
                <a:srgbClr val="523394"/>
              </a:solidFill>
              <a:latin typeface="Century Gothic" pitchFamily="34" charset="0"/>
            </a:endParaRPr>
          </a:p>
        </p:txBody>
      </p:sp>
    </p:spTree>
    <p:extLst>
      <p:ext uri="{BB962C8B-B14F-4D97-AF65-F5344CB8AC3E}">
        <p14:creationId xmlns:p14="http://schemas.microsoft.com/office/powerpoint/2010/main" val="328138992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ttendee Questio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12ED7FD-B62D-45E0-9FE6-5369AB61B87C}" type="slidenum">
              <a:rPr lang="en-US" smtClean="0"/>
              <a:t>‹#›</a:t>
            </a:fld>
            <a:endParaRPr lang="en-US"/>
          </a:p>
        </p:txBody>
      </p:sp>
      <p:sp>
        <p:nvSpPr>
          <p:cNvPr id="7" name="TextBox 6"/>
          <p:cNvSpPr txBox="1"/>
          <p:nvPr userDrawn="1"/>
        </p:nvSpPr>
        <p:spPr>
          <a:xfrm>
            <a:off x="1033892" y="970260"/>
            <a:ext cx="6433707" cy="1200329"/>
          </a:xfrm>
          <a:prstGeom prst="rect">
            <a:avLst/>
          </a:prstGeom>
          <a:noFill/>
        </p:spPr>
        <p:txBody>
          <a:bodyPr wrap="square" rtlCol="0">
            <a:spAutoFit/>
          </a:bodyPr>
          <a:lstStyle/>
          <a:p>
            <a:r>
              <a:rPr lang="en-US" sz="7200" dirty="0" smtClean="0">
                <a:solidFill>
                  <a:srgbClr val="523394"/>
                </a:solidFill>
                <a:latin typeface="Segoe UI" panose="020B0502040204020203" pitchFamily="34" charset="0"/>
                <a:cs typeface="Segoe UI" panose="020B0502040204020203" pitchFamily="34" charset="0"/>
              </a:rPr>
              <a:t>Any questions?</a:t>
            </a:r>
            <a:endParaRPr lang="en-US" sz="7200" dirty="0">
              <a:solidFill>
                <a:schemeClr val="tx2">
                  <a:lumMod val="60000"/>
                  <a:lumOff val="40000"/>
                </a:schemeClr>
              </a:solidFill>
              <a:latin typeface="Segoe UI" panose="020B0502040204020203" pitchFamily="34" charset="0"/>
              <a:cs typeface="Segoe UI" panose="020B0502040204020203" pitchFamily="34" charset="0"/>
            </a:endParaRPr>
          </a:p>
        </p:txBody>
      </p:sp>
      <p:grpSp>
        <p:nvGrpSpPr>
          <p:cNvPr id="8" name="Group 7"/>
          <p:cNvGrpSpPr/>
          <p:nvPr userDrawn="1"/>
        </p:nvGrpSpPr>
        <p:grpSpPr>
          <a:xfrm>
            <a:off x="5486871" y="2669476"/>
            <a:ext cx="5636971" cy="2898096"/>
            <a:chOff x="1159470" y="2170229"/>
            <a:chExt cx="6750155" cy="3630756"/>
          </a:xfrm>
        </p:grpSpPr>
        <p:pic>
          <p:nvPicPr>
            <p:cNvPr id="3075" name="Picture 3" descr="C:\Users\MikeHernandez\AppData\Local\Microsoft\Windows\Temporary Internet Files\Content.IE5\JHN7ESNN\MC900441428[1].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961565" y="2852925"/>
              <a:ext cx="2948060" cy="29480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MikeHernandez\AppData\Local\Microsoft\Windows\Temporary Internet Files\Content.IE5\JHN7ESNN\MC900441428[1].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159470" y="2837754"/>
              <a:ext cx="2948060" cy="29480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MikeHernandez\AppData\Local\Microsoft\Windows\Temporary Internet Files\Content.IE5\JHN7ESNN\MC900441428[1].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79720" y="2170229"/>
              <a:ext cx="2948060" cy="29480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6047925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12ED7FD-B62D-45E0-9FE6-5369AB61B87C}" type="slidenum">
              <a:rPr lang="en-US" smtClean="0"/>
              <a:t>‹#›</a:t>
            </a:fld>
            <a:endParaRPr lang="en-US"/>
          </a:p>
        </p:txBody>
      </p:sp>
      <p:sp>
        <p:nvSpPr>
          <p:cNvPr id="6" name="Rectangle 5"/>
          <p:cNvSpPr/>
          <p:nvPr userDrawn="1"/>
        </p:nvSpPr>
        <p:spPr>
          <a:xfrm>
            <a:off x="2452443" y="4108769"/>
            <a:ext cx="9030997" cy="1149097"/>
          </a:xfrm>
          <a:prstGeom prst="rect">
            <a:avLst/>
          </a:prstGeom>
          <a:noFill/>
        </p:spPr>
        <p:txBody>
          <a:bodyPr wrap="none" lIns="121920" tIns="60960" rIns="121920" bIns="60960">
            <a:spAutoFit/>
          </a:bodyPr>
          <a:lstStyle/>
          <a:p>
            <a:pPr algn="ctr"/>
            <a:r>
              <a:rPr lang="en-US" sz="6667"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Thank you for joining us!</a:t>
            </a:r>
            <a:endParaRPr lang="en-US" sz="6667"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06400" y="6261101"/>
            <a:ext cx="3825765" cy="596900"/>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11201" y="1600201"/>
            <a:ext cx="8801100" cy="1130300"/>
          </a:xfrm>
          <a:prstGeom prst="rect">
            <a:avLst/>
          </a:prstGeom>
        </p:spPr>
      </p:pic>
    </p:spTree>
    <p:extLst>
      <p:ext uri="{BB962C8B-B14F-4D97-AF65-F5344CB8AC3E}">
        <p14:creationId xmlns:p14="http://schemas.microsoft.com/office/powerpoint/2010/main" val="421700900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Conference Title - Opening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06400" y="6261101"/>
            <a:ext cx="3825765" cy="596900"/>
          </a:xfrm>
          <a:prstGeom prst="rect">
            <a:avLst/>
          </a:prstGeom>
        </p:spPr>
      </p:pic>
      <p:grpSp>
        <p:nvGrpSpPr>
          <p:cNvPr id="7" name="Group 6"/>
          <p:cNvGrpSpPr/>
          <p:nvPr userDrawn="1"/>
        </p:nvGrpSpPr>
        <p:grpSpPr>
          <a:xfrm>
            <a:off x="711200" y="1600201"/>
            <a:ext cx="11005899" cy="4638409"/>
            <a:chOff x="533400" y="1200150"/>
            <a:chExt cx="8254424" cy="3478807"/>
          </a:xfrm>
        </p:grpSpPr>
        <p:pic>
          <p:nvPicPr>
            <p:cNvPr id="9" name="Picture 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33400" y="1200150"/>
              <a:ext cx="6600825" cy="847725"/>
            </a:xfrm>
            <a:prstGeom prst="rect">
              <a:avLst/>
            </a:prstGeom>
          </p:spPr>
        </p:pic>
        <p:grpSp>
          <p:nvGrpSpPr>
            <p:cNvPr id="10" name="Group 9"/>
            <p:cNvGrpSpPr/>
            <p:nvPr userDrawn="1"/>
          </p:nvGrpSpPr>
          <p:grpSpPr>
            <a:xfrm>
              <a:off x="2590800" y="3333750"/>
              <a:ext cx="6197024" cy="1345207"/>
              <a:chOff x="1118176" y="3105150"/>
              <a:chExt cx="6197024" cy="1345207"/>
            </a:xfrm>
          </p:grpSpPr>
          <p:sp>
            <p:nvSpPr>
              <p:cNvPr id="12" name="TextBox 11"/>
              <p:cNvSpPr txBox="1"/>
              <p:nvPr userDrawn="1"/>
            </p:nvSpPr>
            <p:spPr>
              <a:xfrm>
                <a:off x="3179579" y="3105150"/>
                <a:ext cx="2074218" cy="438581"/>
              </a:xfrm>
              <a:prstGeom prst="rect">
                <a:avLst/>
              </a:prstGeom>
              <a:noFill/>
            </p:spPr>
            <p:txBody>
              <a:bodyPr wrap="square" rtlCol="0">
                <a:spAutoFit/>
              </a:bodyPr>
              <a:lstStyle/>
              <a:p>
                <a:pPr algn="ctr"/>
                <a:r>
                  <a:rPr lang="en-US" sz="3200" i="1" baseline="0" dirty="0" smtClean="0">
                    <a:solidFill>
                      <a:srgbClr val="646464"/>
                    </a:solidFill>
                    <a:latin typeface="Segoe UI" pitchFamily="34" charset="0"/>
                    <a:ea typeface="Segoe UI" pitchFamily="34" charset="0"/>
                    <a:cs typeface="Segoe UI" pitchFamily="34" charset="0"/>
                  </a:rPr>
                  <a:t>Sponsored by</a:t>
                </a:r>
                <a:endParaRPr lang="en-US" sz="3200" i="1" dirty="0">
                  <a:solidFill>
                    <a:srgbClr val="646464"/>
                  </a:solidFill>
                  <a:latin typeface="Segoe UI" pitchFamily="34" charset="0"/>
                  <a:ea typeface="Segoe UI" pitchFamily="34" charset="0"/>
                  <a:cs typeface="Segoe UI" pitchFamily="34" charset="0"/>
                </a:endParaRPr>
              </a:p>
            </p:txBody>
          </p:sp>
          <p:grpSp>
            <p:nvGrpSpPr>
              <p:cNvPr id="13" name="Group 12"/>
              <p:cNvGrpSpPr/>
              <p:nvPr userDrawn="1"/>
            </p:nvGrpSpPr>
            <p:grpSpPr>
              <a:xfrm>
                <a:off x="1118176" y="3673641"/>
                <a:ext cx="6197024" cy="776716"/>
                <a:chOff x="1118176" y="3673641"/>
                <a:chExt cx="6197024" cy="776716"/>
              </a:xfrm>
            </p:grpSpPr>
            <p:pic>
              <p:nvPicPr>
                <p:cNvPr id="14" name="Picture 13"/>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118176" y="3701814"/>
                  <a:ext cx="1625024" cy="588202"/>
                </a:xfrm>
                <a:prstGeom prst="rect">
                  <a:avLst/>
                </a:prstGeom>
              </p:spPr>
            </p:pic>
            <p:pic>
              <p:nvPicPr>
                <p:cNvPr id="15" name="Picture 14"/>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971800" y="3673641"/>
                  <a:ext cx="2110078" cy="776716"/>
                </a:xfrm>
                <a:prstGeom prst="rect">
                  <a:avLst/>
                </a:prstGeom>
              </p:spPr>
            </p:pic>
            <p:pic>
              <p:nvPicPr>
                <p:cNvPr id="16" name="Picture 15"/>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5237305" y="3751371"/>
                  <a:ext cx="2077895" cy="698986"/>
                </a:xfrm>
                <a:prstGeom prst="rect">
                  <a:avLst/>
                </a:prstGeom>
              </p:spPr>
            </p:pic>
          </p:grpSp>
        </p:grpSp>
      </p:grpSp>
    </p:spTree>
    <p:extLst>
      <p:ext uri="{BB962C8B-B14F-4D97-AF65-F5344CB8AC3E}">
        <p14:creationId xmlns:p14="http://schemas.microsoft.com/office/powerpoint/2010/main" val="339841602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Session Title &amp; Speaker Nam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598521"/>
            <a:ext cx="10363200" cy="889001"/>
          </a:xfrm>
          <a:prstGeom prst="rect">
            <a:avLst/>
          </a:prstGeom>
        </p:spPr>
        <p:txBody>
          <a:bodyPr/>
          <a:lstStyle>
            <a:lvl1pPr algn="l">
              <a:defRPr baseline="0">
                <a:solidFill>
                  <a:srgbClr val="523394"/>
                </a:solidFill>
                <a:latin typeface="Century Gothic" pitchFamily="34" charset="0"/>
              </a:defRPr>
            </a:lvl1pPr>
          </a:lstStyle>
          <a:p>
            <a:r>
              <a:rPr lang="en-US" dirty="0" smtClean="0"/>
              <a:t>Click to enter session title</a:t>
            </a:r>
            <a:endParaRPr lang="en-US" dirty="0"/>
          </a:p>
        </p:txBody>
      </p:sp>
      <p:sp>
        <p:nvSpPr>
          <p:cNvPr id="3" name="Subtitle 2"/>
          <p:cNvSpPr>
            <a:spLocks noGrp="1"/>
          </p:cNvSpPr>
          <p:nvPr>
            <p:ph type="subTitle" idx="1" hasCustomPrompt="1"/>
          </p:nvPr>
        </p:nvSpPr>
        <p:spPr>
          <a:xfrm>
            <a:off x="1544652" y="2507633"/>
            <a:ext cx="8534400" cy="2342352"/>
          </a:xfrm>
          <a:prstGeom prst="rect">
            <a:avLst/>
          </a:prstGeom>
        </p:spPr>
        <p:txBody>
          <a:bodyPr/>
          <a:lstStyle>
            <a:lvl1pPr marL="0" indent="0" algn="l">
              <a:buNone/>
              <a:defRPr sz="4800" baseline="0">
                <a:solidFill>
                  <a:srgbClr val="CC6600"/>
                </a:solidFill>
                <a:latin typeface="Corbel"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speaker name, title and company name</a:t>
            </a:r>
            <a:endParaRPr lang="en-US" dirty="0"/>
          </a:p>
        </p:txBody>
      </p:sp>
    </p:spTree>
    <p:extLst>
      <p:ext uri="{BB962C8B-B14F-4D97-AF65-F5344CB8AC3E}">
        <p14:creationId xmlns:p14="http://schemas.microsoft.com/office/powerpoint/2010/main" val="33967960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slide title</a:t>
            </a:r>
            <a:endParaRPr lang="en-US" dirty="0"/>
          </a:p>
        </p:txBody>
      </p:sp>
      <p:sp>
        <p:nvSpPr>
          <p:cNvPr id="3" name="Content Placeholder 2"/>
          <p:cNvSpPr>
            <a:spLocks noGrp="1"/>
          </p:cNvSpPr>
          <p:nvPr>
            <p:ph idx="1"/>
          </p:nvPr>
        </p:nvSpPr>
        <p:spPr/>
        <p:txBody>
          <a:bodyPr/>
          <a:lstStyle>
            <a:lvl1pPr>
              <a:defRPr sz="4000"/>
            </a:lvl1pPr>
            <a:lvl2pPr marL="608013" indent="-608013">
              <a:defRPr sz="3200"/>
            </a:lvl2pPr>
            <a:lvl3pPr marL="1217613" indent="-1217613">
              <a:defRPr sz="2400"/>
            </a:lvl3pPr>
            <a:lvl4pPr marL="1827213" indent="-1827213">
              <a:defRPr sz="2000"/>
            </a:lvl4pPr>
            <a:lvl5pPr marL="2436813" indent="-2436813">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12ED7FD-B62D-45E0-9FE6-5369AB61B8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791156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peaker Bio">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10972800" cy="4572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609600" y="304800"/>
            <a:ext cx="10972800" cy="1127125"/>
          </a:xfrm>
          <a:prstGeom prst="rect">
            <a:avLst/>
          </a:prstGeom>
          <a:noFill/>
        </p:spPr>
        <p:txBody>
          <a:bodyPr wrap="square" rtlCol="0" anchor="ctr">
            <a:noAutofit/>
          </a:bodyPr>
          <a:lstStyle/>
          <a:p>
            <a:pPr algn="ctr"/>
            <a:r>
              <a:rPr lang="en-US" sz="5867" dirty="0" smtClean="0">
                <a:solidFill>
                  <a:srgbClr val="523394"/>
                </a:solidFill>
                <a:latin typeface="Segoe UI" panose="020B0502040204020203" pitchFamily="34" charset="0"/>
                <a:cs typeface="Segoe UI" panose="020B0502040204020203" pitchFamily="34" charset="0"/>
              </a:rPr>
              <a:t>Speaker Bio</a:t>
            </a:r>
            <a:endParaRPr lang="en-US" sz="5867" dirty="0">
              <a:solidFill>
                <a:srgbClr val="523394"/>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936414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ssion 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1097280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userDrawn="1"/>
        </p:nvSpPr>
        <p:spPr>
          <a:xfrm>
            <a:off x="609600" y="304800"/>
            <a:ext cx="10972800" cy="1127125"/>
          </a:xfrm>
          <a:prstGeom prst="rect">
            <a:avLst/>
          </a:prstGeom>
          <a:noFill/>
        </p:spPr>
        <p:txBody>
          <a:bodyPr wrap="square" rtlCol="0" anchor="ctr">
            <a:noAutofit/>
          </a:bodyPr>
          <a:lstStyle/>
          <a:p>
            <a:pPr algn="l"/>
            <a:r>
              <a:rPr lang="en-US" sz="5867" dirty="0" smtClean="0">
                <a:solidFill>
                  <a:srgbClr val="523394"/>
                </a:solidFill>
                <a:latin typeface="Segoe UI" panose="020B0502040204020203" pitchFamily="34" charset="0"/>
                <a:cs typeface="Segoe UI" panose="020B0502040204020203" pitchFamily="34" charset="0"/>
              </a:rPr>
              <a:t>In This Session,</a:t>
            </a:r>
            <a:r>
              <a:rPr lang="en-US" sz="5867" baseline="0" dirty="0" smtClean="0">
                <a:solidFill>
                  <a:srgbClr val="523394"/>
                </a:solidFill>
                <a:latin typeface="Segoe UI" panose="020B0502040204020203" pitchFamily="34" charset="0"/>
                <a:cs typeface="Segoe UI" panose="020B0502040204020203" pitchFamily="34" charset="0"/>
              </a:rPr>
              <a:t> You’ll Learn…</a:t>
            </a:r>
            <a:endParaRPr lang="en-US" sz="5867" dirty="0">
              <a:solidFill>
                <a:srgbClr val="523394"/>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8896064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9" y="228601"/>
            <a:ext cx="11151917" cy="747897"/>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250" y="1447800"/>
            <a:ext cx="11151916" cy="2000548"/>
          </a:xfrm>
        </p:spPr>
        <p:txBody>
          <a:bodyPr>
            <a:spAutoFit/>
          </a:bodyPr>
          <a:lstStyle>
            <a:lvl1pPr marL="345373" indent="-345373">
              <a:buFont typeface="Arial" pitchFamily="34" charset="0"/>
              <a:buChar char="•"/>
              <a:defRPr/>
            </a:lvl1pPr>
            <a:lvl2pPr marL="641918" indent="-296545">
              <a:buFont typeface="Arial" pitchFamily="34" charset="0"/>
              <a:buChar char="•"/>
              <a:defRPr/>
            </a:lvl2pPr>
            <a:lvl3pPr marL="944418" indent="-302499">
              <a:buFont typeface="Arial" pitchFamily="34" charset="0"/>
              <a:buChar char="•"/>
              <a:defRPr/>
            </a:lvl3pPr>
            <a:lvl4pPr marL="1204043" indent="-259625">
              <a:buFont typeface="Arial" pitchFamily="34" charset="0"/>
              <a:buChar char="•"/>
              <a:defRPr/>
            </a:lvl4pPr>
            <a:lvl5pPr marL="1456523" indent="-25248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87167989"/>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Rectangle 60"/>
          <p:cNvSpPr>
            <a:spLocks noGrp="1" noChangeArrowheads="1"/>
          </p:cNvSpPr>
          <p:nvPr>
            <p:ph type="sldNum" sz="quarter" idx="4"/>
          </p:nvPr>
        </p:nvSpPr>
        <p:spPr bwMode="gray">
          <a:xfrm>
            <a:off x="9692223" y="6504010"/>
            <a:ext cx="2258483" cy="269875"/>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lvl1pPr algn="r">
              <a:defRPr sz="900" b="0"/>
            </a:lvl1pPr>
          </a:lstStyle>
          <a:p>
            <a:pPr eaLnBrk="0" fontAlgn="base" hangingPunct="0">
              <a:lnSpc>
                <a:spcPct val="80000"/>
              </a:lnSpc>
              <a:spcBef>
                <a:spcPct val="0"/>
              </a:spcBef>
              <a:spcAft>
                <a:spcPct val="0"/>
              </a:spcAft>
              <a:defRPr/>
            </a:pPr>
            <a:fld id="{7747B3AA-F3BE-48E7-967F-47A750E1EAF6}" type="slidenum">
              <a:rPr lang="en-AU" smtClean="0">
                <a:solidFill>
                  <a:srgbClr val="000000"/>
                </a:solidFill>
              </a:rPr>
              <a:pPr eaLnBrk="0" fontAlgn="base" hangingPunct="0">
                <a:lnSpc>
                  <a:spcPct val="80000"/>
                </a:lnSpc>
                <a:spcBef>
                  <a:spcPct val="0"/>
                </a:spcBef>
                <a:spcAft>
                  <a:spcPct val="0"/>
                </a:spcAft>
                <a:defRPr/>
              </a:pPr>
              <a:t>‹#›</a:t>
            </a:fld>
            <a:endParaRPr lang="en-AU" dirty="0">
              <a:solidFill>
                <a:srgbClr val="000000"/>
              </a:solidFill>
            </a:endParaRPr>
          </a:p>
        </p:txBody>
      </p:sp>
      <p:sp>
        <p:nvSpPr>
          <p:cNvPr id="7" name="Rectangle 62"/>
          <p:cNvSpPr>
            <a:spLocks noGrp="1" noChangeArrowheads="1"/>
          </p:cNvSpPr>
          <p:nvPr>
            <p:ph type="ftr" sz="quarter" idx="11"/>
          </p:nvPr>
        </p:nvSpPr>
        <p:spPr>
          <a:xfrm>
            <a:off x="192626" y="6324600"/>
            <a:ext cx="5985933" cy="457200"/>
          </a:xfrm>
          <a:ln/>
        </p:spPr>
        <p:txBody>
          <a:bodyPr/>
          <a:lstStyle>
            <a:lvl1pPr>
              <a:defRPr/>
            </a:lvl1pPr>
          </a:lstStyle>
          <a:p>
            <a:pPr>
              <a:defRPr/>
            </a:pPr>
            <a:r>
              <a:rPr lang="en-AU" dirty="0" smtClean="0">
                <a:solidFill>
                  <a:srgbClr val="5F8CB3"/>
                </a:solidFill>
              </a:rPr>
              <a:t>Source:</a:t>
            </a:r>
          </a:p>
          <a:p>
            <a:pPr>
              <a:defRPr/>
            </a:pPr>
            <a:r>
              <a:rPr lang="en-AU" dirty="0" smtClean="0">
                <a:solidFill>
                  <a:srgbClr val="000000"/>
                </a:solidFill>
              </a:rPr>
              <a:t>Copyright © 2014 Microsoft and Accenture Confidential</a:t>
            </a:r>
            <a:endParaRPr lang="en-AU" dirty="0">
              <a:solidFill>
                <a:srgbClr val="000000"/>
              </a:solidFill>
            </a:endParaRPr>
          </a:p>
        </p:txBody>
      </p:sp>
    </p:spTree>
    <p:extLst>
      <p:ext uri="{BB962C8B-B14F-4D97-AF65-F5344CB8AC3E}">
        <p14:creationId xmlns:p14="http://schemas.microsoft.com/office/powerpoint/2010/main" val="3910073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248" y="1447800"/>
            <a:ext cx="11151917" cy="946413"/>
          </a:xfrm>
        </p:spPr>
        <p:txBody>
          <a:bodyPr/>
          <a:lstStyle>
            <a:lvl1pPr marL="0" indent="0">
              <a:spcBef>
                <a:spcPts val="0"/>
              </a:spcBef>
              <a:spcAft>
                <a:spcPts val="900"/>
              </a:spcAft>
              <a:buNone/>
              <a:defRPr sz="4000" spc="-100" baseline="0">
                <a:latin typeface="Segoe UI Light" pitchFamily="34" charset="0"/>
              </a:defRPr>
            </a:lvl1pPr>
            <a:lvl2pPr marL="0" indent="0">
              <a:spcBef>
                <a:spcPts val="0"/>
              </a:spcBef>
              <a:spcAft>
                <a:spcPts val="400"/>
              </a:spcAft>
              <a:buNone/>
              <a:defRPr sz="2000" spc="-50" baseline="0"/>
            </a:lvl2pPr>
            <a:lvl3pPr marL="0" indent="0">
              <a:spcBef>
                <a:spcPts val="0"/>
              </a:spcBef>
              <a:spcAft>
                <a:spcPts val="400"/>
              </a:spcAft>
              <a:buNone/>
              <a:defRPr sz="2000"/>
            </a:lvl3pPr>
            <a:lvl4pPr marL="0" indent="0">
              <a:spcBef>
                <a:spcPts val="0"/>
              </a:spcBef>
              <a:spcAft>
                <a:spcPts val="400"/>
              </a:spcAft>
              <a:buNone/>
              <a:defRPr/>
            </a:lvl4pPr>
            <a:lvl5pPr marL="0" indent="0">
              <a:spcBef>
                <a:spcPts val="0"/>
              </a:spcBef>
              <a:spcAft>
                <a:spcPts val="400"/>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558548939"/>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248" y="1447800"/>
            <a:ext cx="11151917"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78072391"/>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19248" y="1447800"/>
            <a:ext cx="11151917"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20805060"/>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783453519"/>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0223800"/>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248" y="1447800"/>
            <a:ext cx="11151917"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00310461"/>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 for images, video, etc.">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512ED7FD-B62D-45E0-9FE6-5369AB61B87C}" type="slidenum">
              <a:rPr lang="en-US" smtClean="0">
                <a:solidFill>
                  <a:prstClr val="black">
                    <a:tint val="75000"/>
                  </a:prstClr>
                </a:solidFill>
              </a:rPr>
              <a:pPr/>
              <a:t>‹#›</a:t>
            </a:fld>
            <a:endParaRPr lang="en-US">
              <a:solidFill>
                <a:prstClr val="black">
                  <a:tint val="75000"/>
                </a:prstClr>
              </a:solidFill>
            </a:endParaRPr>
          </a:p>
        </p:txBody>
      </p:sp>
      <p:sp>
        <p:nvSpPr>
          <p:cNvPr id="6" name="Title Placeholder 1"/>
          <p:cNvSpPr>
            <a:spLocks noGrp="1"/>
          </p:cNvSpPr>
          <p:nvPr>
            <p:ph type="title" hasCustomPrompt="1"/>
          </p:nvPr>
        </p:nvSpPr>
        <p:spPr>
          <a:xfrm>
            <a:off x="609600" y="304800"/>
            <a:ext cx="10972800" cy="1127125"/>
          </a:xfrm>
          <a:prstGeom prst="rect">
            <a:avLst/>
          </a:prstGeom>
        </p:spPr>
        <p:txBody>
          <a:bodyPr vert="horz" lIns="91440" tIns="45720" rIns="91440" bIns="45720" rtlCol="0" anchor="ctr">
            <a:noAutofit/>
          </a:bodyPr>
          <a:lstStyle>
            <a:lvl1pPr>
              <a:defRPr/>
            </a:lvl1pPr>
          </a:lstStyle>
          <a:p>
            <a:r>
              <a:rPr lang="en-US" dirty="0" smtClean="0"/>
              <a:t>Click to edit slide title style</a:t>
            </a:r>
            <a:endParaRPr lang="en-US" dirty="0"/>
          </a:p>
        </p:txBody>
      </p:sp>
    </p:spTree>
    <p:extLst>
      <p:ext uri="{BB962C8B-B14F-4D97-AF65-F5344CB8AC3E}">
        <p14:creationId xmlns:p14="http://schemas.microsoft.com/office/powerpoint/2010/main" val="312979295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248" y="1447800"/>
            <a:ext cx="11151917"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12192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091788242"/>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248" y="1447800"/>
            <a:ext cx="11151917" cy="946413"/>
          </a:xfrm>
        </p:spPr>
        <p:txBody>
          <a:bodyPr/>
          <a:lstStyle>
            <a:lvl1pPr marL="0" indent="0">
              <a:spcBef>
                <a:spcPts val="0"/>
              </a:spcBef>
              <a:spcAft>
                <a:spcPts val="900"/>
              </a:spcAft>
              <a:buNone/>
              <a:defRPr sz="4000" spc="-100" baseline="0">
                <a:latin typeface="Segoe UI Light" pitchFamily="34" charset="0"/>
              </a:defRPr>
            </a:lvl1pPr>
            <a:lvl2pPr marL="0" indent="0">
              <a:spcBef>
                <a:spcPts val="0"/>
              </a:spcBef>
              <a:spcAft>
                <a:spcPts val="400"/>
              </a:spcAft>
              <a:buNone/>
              <a:defRPr sz="2000" spc="-50" baseline="0"/>
            </a:lvl2pPr>
            <a:lvl3pPr marL="0" indent="0">
              <a:spcBef>
                <a:spcPts val="0"/>
              </a:spcBef>
              <a:spcAft>
                <a:spcPts val="400"/>
              </a:spcAft>
              <a:buNone/>
              <a:defRPr sz="2000"/>
            </a:lvl3pPr>
            <a:lvl4pPr marL="0" indent="0">
              <a:spcBef>
                <a:spcPts val="0"/>
              </a:spcBef>
              <a:spcAft>
                <a:spcPts val="400"/>
              </a:spcAft>
              <a:buNone/>
              <a:defRPr/>
            </a:lvl4pPr>
            <a:lvl5pPr marL="0" indent="0">
              <a:spcBef>
                <a:spcPts val="0"/>
              </a:spcBef>
              <a:spcAft>
                <a:spcPts val="400"/>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32036412"/>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248" y="1447800"/>
            <a:ext cx="11151917"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51056539"/>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19248" y="1447800"/>
            <a:ext cx="11151917"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98048264"/>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500411438"/>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438050"/>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248" y="1447800"/>
            <a:ext cx="11151917"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5151588"/>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248" y="1447800"/>
            <a:ext cx="11151917"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12192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317338603"/>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248" y="1447800"/>
            <a:ext cx="11151917" cy="946413"/>
          </a:xfrm>
        </p:spPr>
        <p:txBody>
          <a:bodyPr/>
          <a:lstStyle>
            <a:lvl1pPr marL="0" indent="0">
              <a:spcBef>
                <a:spcPts val="0"/>
              </a:spcBef>
              <a:spcAft>
                <a:spcPts val="900"/>
              </a:spcAft>
              <a:buNone/>
              <a:defRPr sz="4000" spc="-100" baseline="0">
                <a:latin typeface="Segoe UI Light" pitchFamily="34" charset="0"/>
              </a:defRPr>
            </a:lvl1pPr>
            <a:lvl2pPr marL="0" indent="0">
              <a:spcBef>
                <a:spcPts val="0"/>
              </a:spcBef>
              <a:spcAft>
                <a:spcPts val="400"/>
              </a:spcAft>
              <a:buNone/>
              <a:defRPr sz="2000" spc="-50" baseline="0"/>
            </a:lvl2pPr>
            <a:lvl3pPr marL="0" indent="0">
              <a:spcBef>
                <a:spcPts val="0"/>
              </a:spcBef>
              <a:spcAft>
                <a:spcPts val="400"/>
              </a:spcAft>
              <a:buNone/>
              <a:defRPr sz="2000"/>
            </a:lvl3pPr>
            <a:lvl4pPr marL="0" indent="0">
              <a:spcBef>
                <a:spcPts val="0"/>
              </a:spcBef>
              <a:spcAft>
                <a:spcPts val="400"/>
              </a:spcAft>
              <a:buNone/>
              <a:defRPr/>
            </a:lvl4pPr>
            <a:lvl5pPr marL="0" indent="0">
              <a:spcBef>
                <a:spcPts val="0"/>
              </a:spcBef>
              <a:spcAft>
                <a:spcPts val="400"/>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091849301"/>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248" y="1447800"/>
            <a:ext cx="11151917"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1325973"/>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mmary Slid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12ED7FD-B62D-45E0-9FE6-5369AB61B87C}" type="slidenum">
              <a:rPr lang="en-US" smtClean="0">
                <a:solidFill>
                  <a:prstClr val="black">
                    <a:tint val="75000"/>
                  </a:prstClr>
                </a:solidFill>
              </a:rPr>
              <a:pPr/>
              <a:t>‹#›</a:t>
            </a:fld>
            <a:endParaRPr lang="en-US">
              <a:solidFill>
                <a:prstClr val="black">
                  <a:tint val="75000"/>
                </a:prstClr>
              </a:solidFill>
            </a:endParaRPr>
          </a:p>
        </p:txBody>
      </p:sp>
      <p:sp>
        <p:nvSpPr>
          <p:cNvPr id="7" name="TextBox 6"/>
          <p:cNvSpPr txBox="1"/>
          <p:nvPr userDrawn="1"/>
        </p:nvSpPr>
        <p:spPr>
          <a:xfrm>
            <a:off x="609600" y="304800"/>
            <a:ext cx="10972800" cy="1127125"/>
          </a:xfrm>
          <a:prstGeom prst="rect">
            <a:avLst/>
          </a:prstGeom>
          <a:noFill/>
        </p:spPr>
        <p:txBody>
          <a:bodyPr wrap="square" rtlCol="0" anchor="ctr">
            <a:noAutofit/>
          </a:bodyPr>
          <a:lstStyle/>
          <a:p>
            <a:pPr algn="ctr"/>
            <a:r>
              <a:rPr lang="en-US" sz="5867" dirty="0" smtClean="0">
                <a:solidFill>
                  <a:srgbClr val="523394"/>
                </a:solidFill>
                <a:latin typeface="Century Gothic" pitchFamily="34" charset="0"/>
              </a:rPr>
              <a:t>Summary</a:t>
            </a:r>
            <a:endParaRPr lang="en-US" sz="5867" dirty="0">
              <a:solidFill>
                <a:srgbClr val="523394"/>
              </a:solidFill>
              <a:latin typeface="Century Gothic" pitchFamily="34" charset="0"/>
            </a:endParaRPr>
          </a:p>
        </p:txBody>
      </p:sp>
    </p:spTree>
    <p:extLst>
      <p:ext uri="{BB962C8B-B14F-4D97-AF65-F5344CB8AC3E}">
        <p14:creationId xmlns:p14="http://schemas.microsoft.com/office/powerpoint/2010/main" val="423229464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19248" y="1447800"/>
            <a:ext cx="11151917"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25725218"/>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539563759"/>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128970"/>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248" y="1447800"/>
            <a:ext cx="11151917"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3734728"/>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248" y="1447800"/>
            <a:ext cx="11151917"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12192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054370396"/>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9" y="228601"/>
            <a:ext cx="11151917" cy="747897"/>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250" y="1447800"/>
            <a:ext cx="11151916" cy="2000548"/>
          </a:xfrm>
        </p:spPr>
        <p:txBody>
          <a:bodyPr>
            <a:spAutoFit/>
          </a:bodyPr>
          <a:lstStyle>
            <a:lvl1pPr marL="345373" indent="-345373">
              <a:buFont typeface="Arial" pitchFamily="34" charset="0"/>
              <a:buChar char="•"/>
              <a:defRPr/>
            </a:lvl1pPr>
            <a:lvl2pPr marL="641918" indent="-296545">
              <a:buFont typeface="Arial" pitchFamily="34" charset="0"/>
              <a:buChar char="•"/>
              <a:defRPr/>
            </a:lvl2pPr>
            <a:lvl3pPr marL="944418" indent="-302499">
              <a:buFont typeface="Arial" pitchFamily="34" charset="0"/>
              <a:buChar char="•"/>
              <a:defRPr/>
            </a:lvl3pPr>
            <a:lvl4pPr marL="1204043" indent="-259625">
              <a:buFont typeface="Arial" pitchFamily="34" charset="0"/>
              <a:buChar char="•"/>
              <a:defRPr/>
            </a:lvl4pPr>
            <a:lvl5pPr marL="1456523" indent="-25248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6302779"/>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ttendee Questio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165600" y="6356351"/>
            <a:ext cx="3860800" cy="365125"/>
          </a:xfrm>
          <a:prstGeom prst="rect">
            <a:avLst/>
          </a:prstGeom>
        </p:spPr>
        <p:txBody>
          <a:bodyPr/>
          <a:lstStyle/>
          <a:p>
            <a:endParaRPr lang="en-US">
              <a:solidFill>
                <a:prstClr val="black">
                  <a:tint val="75000"/>
                </a:prstClr>
              </a:solidFill>
            </a:endParaRPr>
          </a:p>
        </p:txBody>
      </p:sp>
      <p:sp>
        <p:nvSpPr>
          <p:cNvPr id="4" name="Slide Number Placeholder 3"/>
          <p:cNvSpPr>
            <a:spLocks noGrp="1"/>
          </p:cNvSpPr>
          <p:nvPr>
            <p:ph type="sldNum" sz="quarter" idx="11"/>
          </p:nvPr>
        </p:nvSpPr>
        <p:spPr>
          <a:xfrm>
            <a:off x="8737600" y="6356351"/>
            <a:ext cx="2844800" cy="365125"/>
          </a:xfrm>
          <a:prstGeom prst="rect">
            <a:avLst/>
          </a:prstGeom>
        </p:spPr>
        <p:txBody>
          <a:bodyPr/>
          <a:lstStyle/>
          <a:p>
            <a:fld id="{512ED7FD-B62D-45E0-9FE6-5369AB61B87C}" type="slidenum">
              <a:rPr lang="en-US" smtClean="0">
                <a:solidFill>
                  <a:prstClr val="black">
                    <a:tint val="75000"/>
                  </a:prstClr>
                </a:solidFill>
              </a:rPr>
              <a:pPr/>
              <a:t>‹#›</a:t>
            </a:fld>
            <a:endParaRPr lang="en-US">
              <a:solidFill>
                <a:prstClr val="black">
                  <a:tint val="75000"/>
                </a:prstClr>
              </a:solidFill>
            </a:endParaRPr>
          </a:p>
        </p:txBody>
      </p:sp>
      <p:sp>
        <p:nvSpPr>
          <p:cNvPr id="7" name="TextBox 6"/>
          <p:cNvSpPr txBox="1"/>
          <p:nvPr userDrawn="1"/>
        </p:nvSpPr>
        <p:spPr>
          <a:xfrm>
            <a:off x="1033892" y="970260"/>
            <a:ext cx="6433707" cy="1200329"/>
          </a:xfrm>
          <a:prstGeom prst="rect">
            <a:avLst/>
          </a:prstGeom>
          <a:noFill/>
        </p:spPr>
        <p:txBody>
          <a:bodyPr wrap="square" rtlCol="0">
            <a:spAutoFit/>
          </a:bodyPr>
          <a:lstStyle/>
          <a:p>
            <a:r>
              <a:rPr lang="en-US" sz="7200" dirty="0" smtClean="0">
                <a:solidFill>
                  <a:srgbClr val="523394"/>
                </a:solidFill>
                <a:latin typeface="Segoe UI" panose="020B0502040204020203" pitchFamily="34" charset="0"/>
                <a:cs typeface="Segoe UI" panose="020B0502040204020203" pitchFamily="34" charset="0"/>
              </a:rPr>
              <a:t>Any questions?</a:t>
            </a:r>
            <a:endParaRPr lang="en-US" sz="7200" dirty="0">
              <a:solidFill>
                <a:srgbClr val="1F497D">
                  <a:lumMod val="60000"/>
                  <a:lumOff val="40000"/>
                </a:srgbClr>
              </a:solidFill>
              <a:latin typeface="Segoe UI" panose="020B0502040204020203" pitchFamily="34" charset="0"/>
              <a:cs typeface="Segoe UI" panose="020B0502040204020203" pitchFamily="34" charset="0"/>
            </a:endParaRPr>
          </a:p>
        </p:txBody>
      </p:sp>
      <p:grpSp>
        <p:nvGrpSpPr>
          <p:cNvPr id="8" name="Group 7"/>
          <p:cNvGrpSpPr/>
          <p:nvPr userDrawn="1"/>
        </p:nvGrpSpPr>
        <p:grpSpPr>
          <a:xfrm>
            <a:off x="5486871" y="2669476"/>
            <a:ext cx="5636971" cy="2898096"/>
            <a:chOff x="1159470" y="2170229"/>
            <a:chExt cx="6750155" cy="3630756"/>
          </a:xfrm>
        </p:grpSpPr>
        <p:pic>
          <p:nvPicPr>
            <p:cNvPr id="3075" name="Picture 3" descr="C:\Users\MikeHernandez\AppData\Local\Microsoft\Windows\Temporary Internet Files\Content.IE5\JHN7ESNN\MC900441428[1].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961565" y="2852925"/>
              <a:ext cx="2948060" cy="29480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MikeHernandez\AppData\Local\Microsoft\Windows\Temporary Internet Files\Content.IE5\JHN7ESNN\MC900441428[1].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159470" y="2837754"/>
              <a:ext cx="2948060" cy="29480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MikeHernandez\AppData\Local\Microsoft\Windows\Temporary Internet Files\Content.IE5\JHN7ESNN\MC900441428[1].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79720" y="2170229"/>
              <a:ext cx="2948060" cy="29480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019582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165600" y="6356351"/>
            <a:ext cx="3860800" cy="365125"/>
          </a:xfrm>
          <a:prstGeom prst="rect">
            <a:avLst/>
          </a:prstGeom>
        </p:spPr>
        <p:txBody>
          <a:bodyPr/>
          <a:lstStyle/>
          <a:p>
            <a:endParaRPr lang="en-US">
              <a:solidFill>
                <a:prstClr val="black">
                  <a:tint val="75000"/>
                </a:prstClr>
              </a:solidFill>
            </a:endParaRPr>
          </a:p>
        </p:txBody>
      </p:sp>
      <p:sp>
        <p:nvSpPr>
          <p:cNvPr id="4" name="Slide Number Placeholder 3"/>
          <p:cNvSpPr>
            <a:spLocks noGrp="1"/>
          </p:cNvSpPr>
          <p:nvPr>
            <p:ph type="sldNum" sz="quarter" idx="11"/>
          </p:nvPr>
        </p:nvSpPr>
        <p:spPr>
          <a:xfrm>
            <a:off x="8737600" y="6356351"/>
            <a:ext cx="2844800" cy="365125"/>
          </a:xfrm>
          <a:prstGeom prst="rect">
            <a:avLst/>
          </a:prstGeom>
        </p:spPr>
        <p:txBody>
          <a:bodyPr/>
          <a:lstStyle/>
          <a:p>
            <a:fld id="{512ED7FD-B62D-45E0-9FE6-5369AB61B87C}" type="slidenum">
              <a:rPr lang="en-US" smtClean="0">
                <a:solidFill>
                  <a:prstClr val="black">
                    <a:tint val="75000"/>
                  </a:prstClr>
                </a:solidFill>
              </a:rPr>
              <a:pPr/>
              <a:t>‹#›</a:t>
            </a:fld>
            <a:endParaRPr lang="en-US">
              <a:solidFill>
                <a:prstClr val="black">
                  <a:tint val="75000"/>
                </a:prstClr>
              </a:solidFill>
            </a:endParaRPr>
          </a:p>
        </p:txBody>
      </p:sp>
      <p:sp>
        <p:nvSpPr>
          <p:cNvPr id="6" name="Rectangle 5"/>
          <p:cNvSpPr/>
          <p:nvPr userDrawn="1"/>
        </p:nvSpPr>
        <p:spPr>
          <a:xfrm>
            <a:off x="2452443" y="4108769"/>
            <a:ext cx="9030997" cy="1149097"/>
          </a:xfrm>
          <a:prstGeom prst="rect">
            <a:avLst/>
          </a:prstGeom>
          <a:noFill/>
        </p:spPr>
        <p:txBody>
          <a:bodyPr wrap="none" lIns="121920" tIns="60960" rIns="121920" bIns="60960">
            <a:spAutoFit/>
          </a:bodyPr>
          <a:lstStyle/>
          <a:p>
            <a:pPr algn="ctr"/>
            <a:r>
              <a:rPr lang="en-US" sz="6667"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Thank you for joining us!</a:t>
            </a:r>
            <a:endParaRPr lang="en-US" sz="6667"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06400" y="6261101"/>
            <a:ext cx="3825765" cy="596900"/>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11201" y="1600201"/>
            <a:ext cx="8801100" cy="1130300"/>
          </a:xfrm>
          <a:prstGeom prst="rect">
            <a:avLst/>
          </a:prstGeom>
        </p:spPr>
      </p:pic>
    </p:spTree>
    <p:extLst>
      <p:ext uri="{BB962C8B-B14F-4D97-AF65-F5344CB8AC3E}">
        <p14:creationId xmlns:p14="http://schemas.microsoft.com/office/powerpoint/2010/main" val="22330634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onference Title - Opening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06400" y="6261101"/>
            <a:ext cx="3825765" cy="596900"/>
          </a:xfrm>
          <a:prstGeom prst="rect">
            <a:avLst/>
          </a:prstGeom>
        </p:spPr>
      </p:pic>
      <p:grpSp>
        <p:nvGrpSpPr>
          <p:cNvPr id="7" name="Group 6"/>
          <p:cNvGrpSpPr/>
          <p:nvPr userDrawn="1"/>
        </p:nvGrpSpPr>
        <p:grpSpPr>
          <a:xfrm>
            <a:off x="711200" y="1600201"/>
            <a:ext cx="11005899" cy="4638409"/>
            <a:chOff x="533400" y="1200150"/>
            <a:chExt cx="8254424" cy="3478807"/>
          </a:xfrm>
        </p:grpSpPr>
        <p:pic>
          <p:nvPicPr>
            <p:cNvPr id="9" name="Picture 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33400" y="1200150"/>
              <a:ext cx="6600825" cy="847725"/>
            </a:xfrm>
            <a:prstGeom prst="rect">
              <a:avLst/>
            </a:prstGeom>
          </p:spPr>
        </p:pic>
        <p:grpSp>
          <p:nvGrpSpPr>
            <p:cNvPr id="10" name="Group 9"/>
            <p:cNvGrpSpPr/>
            <p:nvPr userDrawn="1"/>
          </p:nvGrpSpPr>
          <p:grpSpPr>
            <a:xfrm>
              <a:off x="2590800" y="3333750"/>
              <a:ext cx="6197024" cy="1345207"/>
              <a:chOff x="1118176" y="3105150"/>
              <a:chExt cx="6197024" cy="1345207"/>
            </a:xfrm>
          </p:grpSpPr>
          <p:sp>
            <p:nvSpPr>
              <p:cNvPr id="12" name="TextBox 11"/>
              <p:cNvSpPr txBox="1"/>
              <p:nvPr userDrawn="1"/>
            </p:nvSpPr>
            <p:spPr>
              <a:xfrm>
                <a:off x="3179579" y="3105150"/>
                <a:ext cx="2074218" cy="438581"/>
              </a:xfrm>
              <a:prstGeom prst="rect">
                <a:avLst/>
              </a:prstGeom>
              <a:noFill/>
            </p:spPr>
            <p:txBody>
              <a:bodyPr wrap="square" rtlCol="0">
                <a:spAutoFit/>
              </a:bodyPr>
              <a:lstStyle/>
              <a:p>
                <a:pPr algn="ctr"/>
                <a:r>
                  <a:rPr lang="en-US" sz="3200" i="1" dirty="0" smtClean="0">
                    <a:solidFill>
                      <a:srgbClr val="646464"/>
                    </a:solidFill>
                    <a:latin typeface="Segoe UI" pitchFamily="34" charset="0"/>
                    <a:ea typeface="Segoe UI" pitchFamily="34" charset="0"/>
                    <a:cs typeface="Segoe UI" pitchFamily="34" charset="0"/>
                  </a:rPr>
                  <a:t>Sponsored by</a:t>
                </a:r>
                <a:endParaRPr lang="en-US" sz="3200" i="1" dirty="0">
                  <a:solidFill>
                    <a:srgbClr val="646464"/>
                  </a:solidFill>
                  <a:latin typeface="Segoe UI" pitchFamily="34" charset="0"/>
                  <a:ea typeface="Segoe UI" pitchFamily="34" charset="0"/>
                  <a:cs typeface="Segoe UI" pitchFamily="34" charset="0"/>
                </a:endParaRPr>
              </a:p>
            </p:txBody>
          </p:sp>
          <p:grpSp>
            <p:nvGrpSpPr>
              <p:cNvPr id="13" name="Group 12"/>
              <p:cNvGrpSpPr/>
              <p:nvPr userDrawn="1"/>
            </p:nvGrpSpPr>
            <p:grpSpPr>
              <a:xfrm>
                <a:off x="1118176" y="3673641"/>
                <a:ext cx="6197024" cy="776716"/>
                <a:chOff x="1118176" y="3673641"/>
                <a:chExt cx="6197024" cy="776716"/>
              </a:xfrm>
            </p:grpSpPr>
            <p:pic>
              <p:nvPicPr>
                <p:cNvPr id="14" name="Picture 13"/>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118176" y="3701814"/>
                  <a:ext cx="1625024" cy="588202"/>
                </a:xfrm>
                <a:prstGeom prst="rect">
                  <a:avLst/>
                </a:prstGeom>
              </p:spPr>
            </p:pic>
            <p:pic>
              <p:nvPicPr>
                <p:cNvPr id="15" name="Picture 14"/>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971800" y="3673641"/>
                  <a:ext cx="2110078" cy="776716"/>
                </a:xfrm>
                <a:prstGeom prst="rect">
                  <a:avLst/>
                </a:prstGeom>
              </p:spPr>
            </p:pic>
            <p:pic>
              <p:nvPicPr>
                <p:cNvPr id="16" name="Picture 15"/>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5237305" y="3751371"/>
                  <a:ext cx="2077895" cy="698986"/>
                </a:xfrm>
                <a:prstGeom prst="rect">
                  <a:avLst/>
                </a:prstGeom>
              </p:spPr>
            </p:pic>
          </p:grpSp>
        </p:grpSp>
      </p:grpSp>
    </p:spTree>
    <p:extLst>
      <p:ext uri="{BB962C8B-B14F-4D97-AF65-F5344CB8AC3E}">
        <p14:creationId xmlns:p14="http://schemas.microsoft.com/office/powerpoint/2010/main" val="24400677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Session Title &amp; Speaker Nam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598521"/>
            <a:ext cx="10363200" cy="889001"/>
          </a:xfrm>
          <a:prstGeom prst="rect">
            <a:avLst/>
          </a:prstGeom>
        </p:spPr>
        <p:txBody>
          <a:bodyPr/>
          <a:lstStyle>
            <a:lvl1pPr algn="l">
              <a:defRPr baseline="0">
                <a:solidFill>
                  <a:srgbClr val="523394"/>
                </a:solidFill>
                <a:latin typeface="Century Gothic" pitchFamily="34" charset="0"/>
              </a:defRPr>
            </a:lvl1pPr>
          </a:lstStyle>
          <a:p>
            <a:r>
              <a:rPr lang="en-US" dirty="0" smtClean="0"/>
              <a:t>Click to enter session title</a:t>
            </a:r>
            <a:endParaRPr lang="en-US" dirty="0"/>
          </a:p>
        </p:txBody>
      </p:sp>
      <p:sp>
        <p:nvSpPr>
          <p:cNvPr id="3" name="Subtitle 2"/>
          <p:cNvSpPr>
            <a:spLocks noGrp="1"/>
          </p:cNvSpPr>
          <p:nvPr>
            <p:ph type="subTitle" idx="1" hasCustomPrompt="1"/>
          </p:nvPr>
        </p:nvSpPr>
        <p:spPr>
          <a:xfrm>
            <a:off x="1544652" y="2507633"/>
            <a:ext cx="8534400" cy="2342352"/>
          </a:xfrm>
          <a:prstGeom prst="rect">
            <a:avLst/>
          </a:prstGeom>
        </p:spPr>
        <p:txBody>
          <a:bodyPr/>
          <a:lstStyle>
            <a:lvl1pPr marL="0" indent="0" algn="l">
              <a:buNone/>
              <a:defRPr sz="4800" baseline="0">
                <a:solidFill>
                  <a:srgbClr val="CC6600"/>
                </a:solidFill>
                <a:latin typeface="Corbel"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speaker name, title and company name</a:t>
            </a:r>
            <a:endParaRPr lang="en-US" dirty="0"/>
          </a:p>
        </p:txBody>
      </p:sp>
    </p:spTree>
    <p:extLst>
      <p:ext uri="{BB962C8B-B14F-4D97-AF65-F5344CB8AC3E}">
        <p14:creationId xmlns:p14="http://schemas.microsoft.com/office/powerpoint/2010/main" val="21002809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eaker Bio">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10972800" cy="4572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609600" y="304800"/>
            <a:ext cx="10972800" cy="1127125"/>
          </a:xfrm>
          <a:prstGeom prst="rect">
            <a:avLst/>
          </a:prstGeom>
          <a:noFill/>
        </p:spPr>
        <p:txBody>
          <a:bodyPr wrap="square" rtlCol="0" anchor="ctr">
            <a:noAutofit/>
          </a:bodyPr>
          <a:lstStyle/>
          <a:p>
            <a:pPr algn="ctr"/>
            <a:r>
              <a:rPr lang="en-US" sz="5867" dirty="0" smtClean="0">
                <a:solidFill>
                  <a:srgbClr val="523394"/>
                </a:solidFill>
                <a:latin typeface="Segoe UI" panose="020B0502040204020203" pitchFamily="34" charset="0"/>
                <a:cs typeface="Segoe UI" panose="020B0502040204020203" pitchFamily="34" charset="0"/>
              </a:rPr>
              <a:t>Speaker Bio</a:t>
            </a:r>
            <a:endParaRPr lang="en-US" sz="5867" dirty="0">
              <a:solidFill>
                <a:srgbClr val="523394"/>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356396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9.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04800"/>
            <a:ext cx="109728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972800" cy="457200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538542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defTabSz="1219170" rtl="0" eaLnBrk="1" latinLnBrk="0" hangingPunct="1">
        <a:spcBef>
          <a:spcPct val="0"/>
        </a:spcBef>
        <a:buNone/>
        <a:defRPr sz="5867" kern="1200">
          <a:solidFill>
            <a:srgbClr val="523394"/>
          </a:solidFill>
          <a:latin typeface="Segoe UI" panose="020B0502040204020203" pitchFamily="34" charset="0"/>
          <a:ea typeface="Tahoma" pitchFamily="34" charset="0"/>
          <a:cs typeface="Segoe UI" panose="020B0502040204020203" pitchFamily="34" charset="0"/>
        </a:defRPr>
      </a:lvl1pPr>
    </p:titleStyle>
    <p:bodyStyle>
      <a:lvl1pPr marL="0" indent="0" algn="l" defTabSz="1219170" rtl="0" eaLnBrk="1" latinLnBrk="0" hangingPunct="1">
        <a:spcBef>
          <a:spcPct val="20000"/>
        </a:spcBef>
        <a:buFont typeface="Arial" pitchFamily="34" charset="0"/>
        <a:buNone/>
        <a:defRPr sz="4267" kern="1200">
          <a:solidFill>
            <a:schemeClr val="tx1"/>
          </a:solidFill>
          <a:latin typeface="Segoe UI" panose="020B0502040204020203" pitchFamily="34" charset="0"/>
          <a:ea typeface="+mn-ea"/>
          <a:cs typeface="Segoe UI" panose="020B0502040204020203" pitchFamily="34" charset="0"/>
        </a:defRPr>
      </a:lvl1pPr>
      <a:lvl2pPr marL="609585" indent="0" algn="l" defTabSz="1219170" rtl="0" eaLnBrk="1" latinLnBrk="0" hangingPunct="1">
        <a:spcBef>
          <a:spcPct val="20000"/>
        </a:spcBef>
        <a:buFont typeface="Arial" pitchFamily="34" charset="0"/>
        <a:buNone/>
        <a:defRPr sz="3733" kern="1200">
          <a:solidFill>
            <a:schemeClr val="tx1"/>
          </a:solidFill>
          <a:latin typeface="Segoe UI" panose="020B0502040204020203" pitchFamily="34" charset="0"/>
          <a:ea typeface="+mn-ea"/>
          <a:cs typeface="Segoe UI" panose="020B0502040204020203" pitchFamily="34" charset="0"/>
        </a:defRPr>
      </a:lvl2pPr>
      <a:lvl3pPr marL="1219170" indent="0" algn="l" defTabSz="1219170" rtl="0" eaLnBrk="1" latinLnBrk="0" hangingPunct="1">
        <a:spcBef>
          <a:spcPct val="20000"/>
        </a:spcBef>
        <a:buFont typeface="Arial" pitchFamily="34" charset="0"/>
        <a:buNone/>
        <a:defRPr sz="3200" kern="1200">
          <a:solidFill>
            <a:schemeClr val="tx1"/>
          </a:solidFill>
          <a:latin typeface="Segoe UI" panose="020B0502040204020203" pitchFamily="34" charset="0"/>
          <a:ea typeface="+mn-ea"/>
          <a:cs typeface="Segoe UI" panose="020B0502040204020203" pitchFamily="34" charset="0"/>
        </a:defRPr>
      </a:lvl3pPr>
      <a:lvl4pPr marL="1828755" indent="0" algn="l" defTabSz="1219170" rtl="0" eaLnBrk="1" latinLnBrk="0" hangingPunct="1">
        <a:spcBef>
          <a:spcPct val="20000"/>
        </a:spcBef>
        <a:buFont typeface="Arial" pitchFamily="34" charset="0"/>
        <a:buNone/>
        <a:defRPr sz="2667" kern="1200">
          <a:solidFill>
            <a:schemeClr val="tx1"/>
          </a:solidFill>
          <a:latin typeface="Segoe UI" panose="020B0502040204020203" pitchFamily="34" charset="0"/>
          <a:ea typeface="+mn-ea"/>
          <a:cs typeface="Segoe UI" panose="020B0502040204020203" pitchFamily="34" charset="0"/>
        </a:defRPr>
      </a:lvl4pPr>
      <a:lvl5pPr marL="2438339" indent="0" algn="l" defTabSz="1219170" rtl="0" eaLnBrk="1" latinLnBrk="0" hangingPunct="1">
        <a:spcBef>
          <a:spcPct val="20000"/>
        </a:spcBef>
        <a:buFont typeface="Arial" pitchFamily="34" charset="0"/>
        <a:buNone/>
        <a:defRPr sz="2667" kern="1200">
          <a:solidFill>
            <a:schemeClr val="tx1"/>
          </a:solidFill>
          <a:latin typeface="Segoe UI" panose="020B0502040204020203" pitchFamily="34" charset="0"/>
          <a:ea typeface="+mn-ea"/>
          <a:cs typeface="Segoe UI" panose="020B0502040204020203"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04800"/>
            <a:ext cx="109728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972800" cy="457200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512ED7FD-B62D-45E0-9FE6-5369AB61B87C}" type="slidenum">
              <a:rPr lang="en-US" smtClean="0"/>
              <a:t>‹#›</a:t>
            </a:fld>
            <a:endParaRPr lang="en-US"/>
          </a:p>
        </p:txBody>
      </p:sp>
      <p:pic>
        <p:nvPicPr>
          <p:cNvPr id="8" name="Picture 7"/>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609600" y="6273801"/>
            <a:ext cx="3500755" cy="478055"/>
          </a:xfrm>
          <a:prstGeom prst="rect">
            <a:avLst/>
          </a:prstGeom>
        </p:spPr>
      </p:pic>
    </p:spTree>
    <p:extLst>
      <p:ext uri="{BB962C8B-B14F-4D97-AF65-F5344CB8AC3E}">
        <p14:creationId xmlns:p14="http://schemas.microsoft.com/office/powerpoint/2010/main" val="3578326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80" r:id="rId4"/>
    <p:sldLayoutId id="2147483663" r:id="rId5"/>
    <p:sldLayoutId id="2147483681" r:id="rId6"/>
    <p:sldLayoutId id="2147483695" r:id="rId7"/>
    <p:sldLayoutId id="2147483696" r:id="rId8"/>
    <p:sldLayoutId id="2147483697" r:id="rId9"/>
    <p:sldLayoutId id="2147483698" r:id="rId10"/>
    <p:sldLayoutId id="2147483707" r:id="rId11"/>
    <p:sldLayoutId id="2147483737" r:id="rId12"/>
  </p:sldLayoutIdLst>
  <p:timing>
    <p:tnLst>
      <p:par>
        <p:cTn id="1" dur="indefinite" restart="never" nodeType="tmRoot"/>
      </p:par>
    </p:tnLst>
  </p:timing>
  <p:txStyles>
    <p:titleStyle>
      <a:lvl1pPr algn="l" defTabSz="1219170" rtl="0" eaLnBrk="1" latinLnBrk="0" hangingPunct="1">
        <a:spcBef>
          <a:spcPct val="0"/>
        </a:spcBef>
        <a:buNone/>
        <a:defRPr sz="5867" kern="1200">
          <a:solidFill>
            <a:srgbClr val="523394"/>
          </a:solidFill>
          <a:latin typeface="Segoe UI" panose="020B0502040204020203" pitchFamily="34" charset="0"/>
          <a:ea typeface="Tahoma" pitchFamily="34" charset="0"/>
          <a:cs typeface="Segoe UI" panose="020B0502040204020203" pitchFamily="34" charset="0"/>
        </a:defRPr>
      </a:lvl1pPr>
    </p:titleStyle>
    <p:bodyStyle>
      <a:lvl1pPr marL="0" indent="0" algn="l" defTabSz="1219170" rtl="0" eaLnBrk="1" latinLnBrk="0" hangingPunct="1">
        <a:spcBef>
          <a:spcPct val="20000"/>
        </a:spcBef>
        <a:buFont typeface="Arial" pitchFamily="34" charset="0"/>
        <a:buNone/>
        <a:defRPr sz="4267" kern="1200">
          <a:solidFill>
            <a:schemeClr val="tx1"/>
          </a:solidFill>
          <a:latin typeface="Segoe UI" panose="020B0502040204020203" pitchFamily="34" charset="0"/>
          <a:ea typeface="+mn-ea"/>
          <a:cs typeface="Segoe UI" panose="020B0502040204020203" pitchFamily="34" charset="0"/>
        </a:defRPr>
      </a:lvl1pPr>
      <a:lvl2pPr marL="609585" indent="0" algn="l" defTabSz="1219170" rtl="0" eaLnBrk="1" latinLnBrk="0" hangingPunct="1">
        <a:spcBef>
          <a:spcPct val="20000"/>
        </a:spcBef>
        <a:buFont typeface="Arial" pitchFamily="34" charset="0"/>
        <a:buNone/>
        <a:defRPr sz="3733" kern="1200">
          <a:solidFill>
            <a:schemeClr val="tx1"/>
          </a:solidFill>
          <a:latin typeface="Segoe UI" panose="020B0502040204020203" pitchFamily="34" charset="0"/>
          <a:ea typeface="+mn-ea"/>
          <a:cs typeface="Segoe UI" panose="020B0502040204020203" pitchFamily="34" charset="0"/>
        </a:defRPr>
      </a:lvl2pPr>
      <a:lvl3pPr marL="1219170" indent="0" algn="l" defTabSz="1219170" rtl="0" eaLnBrk="1" latinLnBrk="0" hangingPunct="1">
        <a:spcBef>
          <a:spcPct val="20000"/>
        </a:spcBef>
        <a:buFont typeface="Arial" pitchFamily="34" charset="0"/>
        <a:buNone/>
        <a:defRPr sz="3200" kern="1200">
          <a:solidFill>
            <a:schemeClr val="tx1"/>
          </a:solidFill>
          <a:latin typeface="Segoe UI" panose="020B0502040204020203" pitchFamily="34" charset="0"/>
          <a:ea typeface="+mn-ea"/>
          <a:cs typeface="Segoe UI" panose="020B0502040204020203" pitchFamily="34" charset="0"/>
        </a:defRPr>
      </a:lvl3pPr>
      <a:lvl4pPr marL="1828755" indent="0" algn="l" defTabSz="1219170" rtl="0" eaLnBrk="1" latinLnBrk="0" hangingPunct="1">
        <a:spcBef>
          <a:spcPct val="20000"/>
        </a:spcBef>
        <a:buFont typeface="Arial" pitchFamily="34" charset="0"/>
        <a:buNone/>
        <a:defRPr sz="2667" kern="1200">
          <a:solidFill>
            <a:schemeClr val="tx1"/>
          </a:solidFill>
          <a:latin typeface="Segoe UI" panose="020B0502040204020203" pitchFamily="34" charset="0"/>
          <a:ea typeface="+mn-ea"/>
          <a:cs typeface="Segoe UI" panose="020B0502040204020203" pitchFamily="34" charset="0"/>
        </a:defRPr>
      </a:lvl4pPr>
      <a:lvl5pPr marL="2438339" indent="0" algn="l" defTabSz="1219170" rtl="0" eaLnBrk="1" latinLnBrk="0" hangingPunct="1">
        <a:spcBef>
          <a:spcPct val="20000"/>
        </a:spcBef>
        <a:buFont typeface="Arial" pitchFamily="34" charset="0"/>
        <a:buNone/>
        <a:defRPr sz="2667" kern="1200">
          <a:solidFill>
            <a:schemeClr val="tx1"/>
          </a:solidFill>
          <a:latin typeface="Segoe UI" panose="020B0502040204020203" pitchFamily="34" charset="0"/>
          <a:ea typeface="+mn-ea"/>
          <a:cs typeface="Segoe UI" panose="020B0502040204020203"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1"/>
            <a:ext cx="11151917"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248" y="1447800"/>
            <a:ext cx="11151916"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160912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Lst>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xStyles>
    <p:title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p:titleStyle>
    <p:body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1"/>
            <a:ext cx="11151917"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248" y="1447800"/>
            <a:ext cx="11151916"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749153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Lst>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xStyles>
    <p:title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p:titleStyle>
    <p:body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1"/>
            <a:ext cx="11151917"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248" y="1447800"/>
            <a:ext cx="11151916"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0018151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Lst>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xStyles>
    <p:title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p:titleStyle>
    <p:body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tags" Target="../tags/tag26.xml"/><Relationship Id="rId3" Type="http://schemas.openxmlformats.org/officeDocument/2006/relationships/tags" Target="../tags/tag21.xml"/><Relationship Id="rId7" Type="http://schemas.openxmlformats.org/officeDocument/2006/relationships/tags" Target="../tags/tag25.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image" Target="../media/image24.jpeg"/><Relationship Id="rId5" Type="http://schemas.openxmlformats.org/officeDocument/2006/relationships/tags" Target="../tags/tag23.xml"/><Relationship Id="rId10" Type="http://schemas.openxmlformats.org/officeDocument/2006/relationships/notesSlide" Target="../notesSlides/notesSlide7.xml"/><Relationship Id="rId4" Type="http://schemas.openxmlformats.org/officeDocument/2006/relationships/tags" Target="../tags/tag22.xml"/><Relationship Id="rId9"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27.xml"/><Relationship Id="rId4" Type="http://schemas.openxmlformats.org/officeDocument/2006/relationships/image" Target="../media/image25.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28.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29.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tags" Target="../tags/tag32.xml"/><Relationship Id="rId7" Type="http://schemas.openxmlformats.org/officeDocument/2006/relationships/notesSlide" Target="../notesSlides/notesSlide11.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Layout" Target="../slideLayouts/slideLayout13.xml"/><Relationship Id="rId5" Type="http://schemas.openxmlformats.org/officeDocument/2006/relationships/tags" Target="../tags/tag34.xml"/><Relationship Id="rId10" Type="http://schemas.openxmlformats.org/officeDocument/2006/relationships/image" Target="../media/image32.jpeg"/><Relationship Id="rId4" Type="http://schemas.openxmlformats.org/officeDocument/2006/relationships/tags" Target="../tags/tag33.xml"/><Relationship Id="rId9" Type="http://schemas.openxmlformats.org/officeDocument/2006/relationships/image" Target="../media/image31.emf"/></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37.xml"/><Relationship Id="rId7" Type="http://schemas.openxmlformats.org/officeDocument/2006/relationships/image" Target="../media/image35.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notesSlide" Target="../notesSlides/notesSlide13.xml"/><Relationship Id="rId11" Type="http://schemas.openxmlformats.org/officeDocument/2006/relationships/image" Target="../media/image39.png"/><Relationship Id="rId5" Type="http://schemas.openxmlformats.org/officeDocument/2006/relationships/slideLayout" Target="../slideLayouts/slideLayout2.xml"/><Relationship Id="rId10" Type="http://schemas.openxmlformats.org/officeDocument/2006/relationships/image" Target="../media/image38.png"/><Relationship Id="rId4" Type="http://schemas.openxmlformats.org/officeDocument/2006/relationships/tags" Target="../tags/tag38.xml"/><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41.xml"/><Relationship Id="rId7" Type="http://schemas.openxmlformats.org/officeDocument/2006/relationships/image" Target="../media/image40.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notesSlide" Target="../notesSlides/notesSlide14.xml"/><Relationship Id="rId11" Type="http://schemas.openxmlformats.org/officeDocument/2006/relationships/image" Target="../media/image44.png"/><Relationship Id="rId5" Type="http://schemas.openxmlformats.org/officeDocument/2006/relationships/slideLayout" Target="../slideLayouts/slideLayout2.xml"/><Relationship Id="rId10" Type="http://schemas.openxmlformats.org/officeDocument/2006/relationships/image" Target="../media/image43.jpg"/><Relationship Id="rId4" Type="http://schemas.openxmlformats.org/officeDocument/2006/relationships/tags" Target="../tags/tag42.xml"/><Relationship Id="rId9"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48.jp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47.png"/><Relationship Id="rId5" Type="http://schemas.openxmlformats.org/officeDocument/2006/relationships/image" Target="../media/image45.png"/><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47.xml"/><Relationship Id="rId4" Type="http://schemas.openxmlformats.org/officeDocument/2006/relationships/image" Target="../media/image25.wmf"/></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diagramLayout" Target="../diagrams/layout2.xml"/><Relationship Id="rId3" Type="http://schemas.openxmlformats.org/officeDocument/2006/relationships/tags" Target="../tags/tag50.xml"/><Relationship Id="rId7" Type="http://schemas.openxmlformats.org/officeDocument/2006/relationships/diagramData" Target="../diagrams/data1.xml"/><Relationship Id="rId12" Type="http://schemas.openxmlformats.org/officeDocument/2006/relationships/diagramData" Target="../diagrams/data2.xml"/><Relationship Id="rId2" Type="http://schemas.openxmlformats.org/officeDocument/2006/relationships/tags" Target="../tags/tag49.xml"/><Relationship Id="rId16" Type="http://schemas.microsoft.com/office/2007/relationships/diagramDrawing" Target="../diagrams/drawing2.xml"/><Relationship Id="rId1" Type="http://schemas.openxmlformats.org/officeDocument/2006/relationships/tags" Target="../tags/tag48.xml"/><Relationship Id="rId6" Type="http://schemas.openxmlformats.org/officeDocument/2006/relationships/notesSlide" Target="../notesSlides/notesSlide19.xml"/><Relationship Id="rId11" Type="http://schemas.microsoft.com/office/2007/relationships/diagramDrawing" Target="../diagrams/drawing1.xml"/><Relationship Id="rId5" Type="http://schemas.openxmlformats.org/officeDocument/2006/relationships/slideLayout" Target="../slideLayouts/slideLayout13.xml"/><Relationship Id="rId15" Type="http://schemas.openxmlformats.org/officeDocument/2006/relationships/diagramColors" Target="../diagrams/colors2.xml"/><Relationship Id="rId10" Type="http://schemas.openxmlformats.org/officeDocument/2006/relationships/diagramColors" Target="../diagrams/colors1.xml"/><Relationship Id="rId4" Type="http://schemas.openxmlformats.org/officeDocument/2006/relationships/tags" Target="../tags/tag51.xml"/><Relationship Id="rId9" Type="http://schemas.openxmlformats.org/officeDocument/2006/relationships/diagramQuickStyle" Target="../diagrams/quickStyle1.xml"/><Relationship Id="rId1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emf"/><Relationship Id="rId7" Type="http://schemas.openxmlformats.org/officeDocument/2006/relationships/image" Target="../media/image54.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3.emf"/><Relationship Id="rId5" Type="http://schemas.openxmlformats.org/officeDocument/2006/relationships/image" Target="../media/image52.emf"/><Relationship Id="rId4" Type="http://schemas.openxmlformats.org/officeDocument/2006/relationships/image" Target="../media/image51.emf"/><Relationship Id="rId9" Type="http://schemas.openxmlformats.org/officeDocument/2006/relationships/image" Target="../media/image56.jpeg"/></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58.jpe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notesSlide" Target="../notesSlides/notesSlide23.xml"/><Relationship Id="rId7" Type="http://schemas.openxmlformats.org/officeDocument/2006/relationships/diagramQuickStyle" Target="../diagrams/quickStyle4.xml"/><Relationship Id="rId2" Type="http://schemas.openxmlformats.org/officeDocument/2006/relationships/slideLayout" Target="../slideLayouts/slideLayout13.xml"/><Relationship Id="rId1" Type="http://schemas.openxmlformats.org/officeDocument/2006/relationships/tags" Target="../tags/tag5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59.png"/><Relationship Id="rId9" Type="http://schemas.microsoft.com/office/2007/relationships/diagramDrawing" Target="../diagrams/drawing4.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61.WMF"/><Relationship Id="rId5" Type="http://schemas.openxmlformats.org/officeDocument/2006/relationships/image" Target="../media/image45.png"/><Relationship Id="rId4"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slideLayout" Target="../slideLayouts/slideLayout12.xml"/><Relationship Id="rId1" Type="http://schemas.openxmlformats.org/officeDocument/2006/relationships/tags" Target="../tags/tag55.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2.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0.wmf"/><Relationship Id="rId5" Type="http://schemas.openxmlformats.org/officeDocument/2006/relationships/tags" Target="../tags/tag5.xml"/><Relationship Id="rId15" Type="http://schemas.openxmlformats.org/officeDocument/2006/relationships/image" Target="../media/image14.png"/><Relationship Id="rId10" Type="http://schemas.openxmlformats.org/officeDocument/2006/relationships/notesSlide" Target="../notesSlides/notesSlide2.xml"/><Relationship Id="rId4" Type="http://schemas.openxmlformats.org/officeDocument/2006/relationships/tags" Target="../tags/tag4.xml"/><Relationship Id="rId9" Type="http://schemas.openxmlformats.org/officeDocument/2006/relationships/slideLayout" Target="../slideLayouts/slideLayout13.xml"/><Relationship Id="rId14"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tags" Target="../tags/tag58.xml"/><Relationship Id="rId7" Type="http://schemas.openxmlformats.org/officeDocument/2006/relationships/notesSlide" Target="../notesSlides/notesSlide26.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Layout" Target="../slideLayouts/slideLayout13.xml"/><Relationship Id="rId5" Type="http://schemas.openxmlformats.org/officeDocument/2006/relationships/tags" Target="../tags/tag60.xml"/><Relationship Id="rId4" Type="http://schemas.openxmlformats.org/officeDocument/2006/relationships/tags" Target="../tags/tag59.xml"/></Relationships>
</file>

<file path=ppt/slides/_rels/slide3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tags" Target="../tags/tag63.xml"/><Relationship Id="rId7" Type="http://schemas.openxmlformats.org/officeDocument/2006/relationships/image" Target="../media/image63.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notesSlide" Target="../notesSlides/notesSlide27.xml"/><Relationship Id="rId5" Type="http://schemas.openxmlformats.org/officeDocument/2006/relationships/slideLayout" Target="../slideLayouts/slideLayout13.xml"/><Relationship Id="rId10" Type="http://schemas.openxmlformats.org/officeDocument/2006/relationships/image" Target="../media/image66.png"/><Relationship Id="rId4" Type="http://schemas.openxmlformats.org/officeDocument/2006/relationships/tags" Target="../tags/tag64.xml"/><Relationship Id="rId9" Type="http://schemas.openxmlformats.org/officeDocument/2006/relationships/image" Target="../media/image65.png"/></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72.png"/></Relationships>
</file>

<file path=ppt/slides/_rels/slide36.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tags" Target="../tags/tag67.xml"/><Relationship Id="rId7" Type="http://schemas.openxmlformats.org/officeDocument/2006/relationships/slideLayout" Target="../slideLayouts/slideLayout13.xml"/><Relationship Id="rId12" Type="http://schemas.openxmlformats.org/officeDocument/2006/relationships/image" Target="../media/image76.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media/image75.WMF"/><Relationship Id="rId5" Type="http://schemas.openxmlformats.org/officeDocument/2006/relationships/tags" Target="../tags/tag69.xml"/><Relationship Id="rId10" Type="http://schemas.openxmlformats.org/officeDocument/2006/relationships/image" Target="../media/image74.png"/><Relationship Id="rId4" Type="http://schemas.openxmlformats.org/officeDocument/2006/relationships/tags" Target="../tags/tag68.xml"/><Relationship Id="rId9" Type="http://schemas.microsoft.com/office/2007/relationships/hdphoto" Target="../media/hdphoto2.wdp"/></Relationships>
</file>

<file path=ppt/slides/_rels/slide37.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78.jp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77.png"/><Relationship Id="rId5" Type="http://schemas.openxmlformats.org/officeDocument/2006/relationships/notesSlide" Target="../notesSlides/notesSlide32.xml"/><Relationship Id="rId4"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ags" Target="../tags/tag78.xml"/><Relationship Id="rId5" Type="http://schemas.openxmlformats.org/officeDocument/2006/relationships/image" Target="../media/image79.jpeg"/><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0.xml"/><Relationship Id="rId1" Type="http://schemas.openxmlformats.org/officeDocument/2006/relationships/tags" Target="../tags/tag79.xml"/><Relationship Id="rId6" Type="http://schemas.microsoft.com/office/2007/relationships/hdphoto" Target="../media/hdphoto3.wdp"/><Relationship Id="rId5" Type="http://schemas.openxmlformats.org/officeDocument/2006/relationships/image" Target="../media/image80.png"/><Relationship Id="rId4" Type="http://schemas.openxmlformats.org/officeDocument/2006/relationships/image" Target="../media/image25.w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82.png"/><Relationship Id="rId5" Type="http://schemas.openxmlformats.org/officeDocument/2006/relationships/tags" Target="../tags/tag85.xml"/><Relationship Id="rId10" Type="http://schemas.openxmlformats.org/officeDocument/2006/relationships/image" Target="../media/image81.png"/><Relationship Id="rId4" Type="http://schemas.openxmlformats.org/officeDocument/2006/relationships/tags" Target="../tags/tag84.xml"/><Relationship Id="rId9"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notesSlide" Target="../notesSlides/notesSlide39.xml"/><Relationship Id="rId1" Type="http://schemas.openxmlformats.org/officeDocument/2006/relationships/slideLayout" Target="../slideLayouts/slideLayout13.xml"/><Relationship Id="rId5" Type="http://schemas.openxmlformats.org/officeDocument/2006/relationships/image" Target="../media/image81.png"/><Relationship Id="rId4" Type="http://schemas.openxmlformats.org/officeDocument/2006/relationships/image" Target="../media/image84.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87.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notesSlide" Target="../notesSlides/notesSlide40.xml"/></Relationships>
</file>

<file path=ppt/slides/_rels/slide4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1.xml"/><Relationship Id="rId1" Type="http://schemas.openxmlformats.org/officeDocument/2006/relationships/slideLayout" Target="../slideLayouts/slideLayout45.xml"/><Relationship Id="rId4" Type="http://schemas.openxmlformats.org/officeDocument/2006/relationships/image" Target="../media/image89.wmf"/></Relationships>
</file>

<file path=ppt/slides/_rels/slide48.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tags" Target="../tags/tag92.xml"/><Relationship Id="rId7" Type="http://schemas.openxmlformats.org/officeDocument/2006/relationships/image" Target="../media/image90.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45.png"/><Relationship Id="rId5" Type="http://schemas.openxmlformats.org/officeDocument/2006/relationships/notesSlide" Target="../notesSlides/notesSlide42.xml"/><Relationship Id="rId4"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slideLayout" Target="../slideLayouts/slideLayout12.xml"/><Relationship Id="rId1" Type="http://schemas.openxmlformats.org/officeDocument/2006/relationships/tags" Target="../tags/tag93.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11.xml"/><Relationship Id="rId7" Type="http://schemas.openxmlformats.org/officeDocument/2006/relationships/slideLayout" Target="../slideLayouts/slideLayout21.xml"/><Relationship Id="rId12" Type="http://schemas.microsoft.com/office/2007/relationships/hdphoto" Target="../media/hdphoto1.wdp"/><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20.png"/><Relationship Id="rId5" Type="http://schemas.openxmlformats.org/officeDocument/2006/relationships/tags" Target="../tags/tag13.xml"/><Relationship Id="rId10" Type="http://schemas.openxmlformats.org/officeDocument/2006/relationships/image" Target="../media/image19.wmf"/><Relationship Id="rId4" Type="http://schemas.openxmlformats.org/officeDocument/2006/relationships/tags" Target="../tags/tag12.xml"/><Relationship Id="rId9" Type="http://schemas.openxmlformats.org/officeDocument/2006/relationships/image" Target="../media/image18.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94.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93.wmf"/><Relationship Id="rId5" Type="http://schemas.openxmlformats.org/officeDocument/2006/relationships/image" Target="../media/image92.png"/><Relationship Id="rId4" Type="http://schemas.openxmlformats.org/officeDocument/2006/relationships/notesSlide" Target="../notesSlides/notesSlide43.xml"/></Relationships>
</file>

<file path=ppt/slides/_rels/slide51.xml.rels><?xml version="1.0" encoding="UTF-8" standalone="yes"?>
<Relationships xmlns="http://schemas.openxmlformats.org/package/2006/relationships"><Relationship Id="rId8" Type="http://schemas.openxmlformats.org/officeDocument/2006/relationships/notesSlide" Target="../notesSlides/notesSlide44.xml"/><Relationship Id="rId3" Type="http://schemas.openxmlformats.org/officeDocument/2006/relationships/tags" Target="../tags/tag98.xml"/><Relationship Id="rId7" Type="http://schemas.openxmlformats.org/officeDocument/2006/relationships/slideLayout" Target="../slideLayouts/slideLayout22.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5" Type="http://schemas.openxmlformats.org/officeDocument/2006/relationships/tags" Target="../tags/tag100.xml"/><Relationship Id="rId10" Type="http://schemas.openxmlformats.org/officeDocument/2006/relationships/image" Target="../media/image96.png"/><Relationship Id="rId4" Type="http://schemas.openxmlformats.org/officeDocument/2006/relationships/tags" Target="../tags/tag99.xml"/><Relationship Id="rId9" Type="http://schemas.openxmlformats.org/officeDocument/2006/relationships/image" Target="../media/image95.png"/></Relationships>
</file>

<file path=ppt/slides/_rels/slide5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5.xml"/><Relationship Id="rId1" Type="http://schemas.openxmlformats.org/officeDocument/2006/relationships/slideLayout" Target="../slideLayouts/slideLayout23.xml"/><Relationship Id="rId6" Type="http://schemas.openxmlformats.org/officeDocument/2006/relationships/image" Target="../media/image55.png"/><Relationship Id="rId5" Type="http://schemas.openxmlformats.org/officeDocument/2006/relationships/image" Target="../media/image99.png"/><Relationship Id="rId4" Type="http://schemas.openxmlformats.org/officeDocument/2006/relationships/image" Target="../media/image98.png"/></Relationships>
</file>

<file path=ppt/slides/_rels/slide5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tags" Target="../tags/tag104.xml"/><Relationship Id="rId7" Type="http://schemas.openxmlformats.org/officeDocument/2006/relationships/image" Target="../media/image100.png"/><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notesSlide" Target="../notesSlides/notesSlide46.xml"/><Relationship Id="rId5" Type="http://schemas.openxmlformats.org/officeDocument/2006/relationships/slideLayout" Target="../slideLayouts/slideLayout14.xml"/><Relationship Id="rId10" Type="http://schemas.microsoft.com/office/2007/relationships/hdphoto" Target="../media/hdphoto5.wdp"/><Relationship Id="rId4" Type="http://schemas.openxmlformats.org/officeDocument/2006/relationships/tags" Target="../tags/tag105.xml"/><Relationship Id="rId9" Type="http://schemas.openxmlformats.org/officeDocument/2006/relationships/image" Target="../media/image101.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3.xml"/><Relationship Id="rId1" Type="http://schemas.openxmlformats.org/officeDocument/2006/relationships/tags" Target="../tags/tag106.xml"/><Relationship Id="rId5" Type="http://schemas.openxmlformats.org/officeDocument/2006/relationships/image" Target="../media/image103.png"/><Relationship Id="rId4" Type="http://schemas.openxmlformats.org/officeDocument/2006/relationships/image" Target="../media/image102.png"/></Relationships>
</file>

<file path=ppt/slides/_rels/slide55.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tags" Target="../tags/tag109.xml"/><Relationship Id="rId7" Type="http://schemas.openxmlformats.org/officeDocument/2006/relationships/image" Target="../media/image104.pn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75.WMF"/><Relationship Id="rId5" Type="http://schemas.openxmlformats.org/officeDocument/2006/relationships/notesSlide" Target="../notesSlides/notesSlide48.xml"/><Relationship Id="rId4" Type="http://schemas.openxmlformats.org/officeDocument/2006/relationships/slideLayout" Target="../slideLayouts/slideLayout13.xml"/><Relationship Id="rId9" Type="http://schemas.openxmlformats.org/officeDocument/2006/relationships/image" Target="../media/image106.jpg"/></Relationships>
</file>

<file path=ppt/slides/_rels/slide56.xml.rels><?xml version="1.0" encoding="UTF-8" standalone="yes"?>
<Relationships xmlns="http://schemas.openxmlformats.org/package/2006/relationships"><Relationship Id="rId3" Type="http://schemas.openxmlformats.org/officeDocument/2006/relationships/tags" Target="../tags/tag112.xml"/><Relationship Id="rId7" Type="http://schemas.openxmlformats.org/officeDocument/2006/relationships/image" Target="../media/image107.WMF"/><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45.png"/><Relationship Id="rId5" Type="http://schemas.openxmlformats.org/officeDocument/2006/relationships/notesSlide" Target="../notesSlides/notesSlide49.xml"/><Relationship Id="rId4"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hyperlink" Target="http://setheliot.com/" TargetMode="Externa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image" Target="../media/image1.jpeg"/><Relationship Id="rId4"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23.jpe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2.png"/><Relationship Id="rId5" Type="http://schemas.openxmlformats.org/officeDocument/2006/relationships/notesSlide" Target="../notesSlides/notesSlide6.xml"/><Relationship Id="rId4"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5910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seliot\Documents\TestingInProduction\Teams\Exchange\ESP.jpg"/>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794" y="2663278"/>
            <a:ext cx="12188825" cy="4238724"/>
          </a:xfrm>
          <a:prstGeom prst="rect">
            <a:avLst/>
          </a:prstGeom>
          <a:gradFill>
            <a:gsLst>
              <a:gs pos="0">
                <a:srgbClr val="000000">
                  <a:alpha val="0"/>
                </a:srgbClr>
              </a:gs>
              <a:gs pos="100000">
                <a:srgbClr val="000000">
                  <a:alpha val="34000"/>
                </a:srgbClr>
              </a:gs>
            </a:gsLst>
            <a:lin ang="54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 name="Rectangle 5"/>
          <p:cNvSpPr/>
          <p:nvPr>
            <p:custDataLst>
              <p:tags r:id="rId1"/>
            </p:custDataLst>
          </p:nvPr>
        </p:nvSpPr>
        <p:spPr bwMode="auto">
          <a:xfrm>
            <a:off x="2676598" y="2864731"/>
            <a:ext cx="1878374" cy="1878374"/>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45720" defTabSz="914099" fontAlgn="base">
              <a:spcBef>
                <a:spcPct val="0"/>
              </a:spcBef>
              <a:spcAft>
                <a:spcPct val="0"/>
              </a:spcAft>
            </a:pPr>
            <a:r>
              <a:rPr lang="en-US" sz="2400" spc="-100" dirty="0" smtClean="0">
                <a:gradFill>
                  <a:gsLst>
                    <a:gs pos="0">
                      <a:srgbClr val="FFFFFF"/>
                    </a:gs>
                    <a:gs pos="100000">
                      <a:srgbClr val="FFFFFF"/>
                    </a:gs>
                  </a:gsLst>
                  <a:lin ang="5400000" scaled="0"/>
                </a:gradFill>
                <a:ea typeface="Segoe UI" pitchFamily="34" charset="0"/>
                <a:cs typeface="Segoe UI" pitchFamily="34" charset="0"/>
              </a:rPr>
              <a:t>Availability</a:t>
            </a:r>
            <a:endParaRPr lang="en-US" sz="2400" spc="-100"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custDataLst>
              <p:tags r:id="rId2"/>
            </p:custDataLst>
          </p:nvPr>
        </p:nvSpPr>
        <p:spPr bwMode="auto">
          <a:xfrm>
            <a:off x="678245" y="2864731"/>
            <a:ext cx="1878374" cy="1878374"/>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45720" defTabSz="914099" fontAlgn="base">
              <a:spcBef>
                <a:spcPct val="0"/>
              </a:spcBef>
              <a:spcAft>
                <a:spcPct val="0"/>
              </a:spcAft>
            </a:pPr>
            <a:r>
              <a:rPr lang="en-US" sz="2400" spc="-100" dirty="0" smtClean="0">
                <a:gradFill>
                  <a:gsLst>
                    <a:gs pos="0">
                      <a:srgbClr val="FFFFFF"/>
                    </a:gs>
                    <a:gs pos="100000">
                      <a:srgbClr val="FFFFFF"/>
                    </a:gs>
                  </a:gsLst>
                  <a:lin ang="5400000" scaled="0"/>
                </a:gradFill>
                <a:ea typeface="Segoe UI" pitchFamily="34" charset="0"/>
                <a:cs typeface="Segoe UI" pitchFamily="34" charset="0"/>
              </a:rPr>
              <a:t>Performance</a:t>
            </a:r>
            <a:endParaRPr lang="en-US" sz="2400" spc="-100" dirty="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custDataLst>
              <p:tags r:id="rId3"/>
            </p:custDataLst>
          </p:nvPr>
        </p:nvSpPr>
        <p:spPr bwMode="auto">
          <a:xfrm>
            <a:off x="678245" y="4854958"/>
            <a:ext cx="1878374" cy="1878374"/>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45720" defTabSz="914099" fontAlgn="base">
              <a:spcBef>
                <a:spcPct val="0"/>
              </a:spcBef>
              <a:spcAft>
                <a:spcPct val="0"/>
              </a:spcAft>
            </a:pPr>
            <a:r>
              <a:rPr lang="en-US" sz="2400" spc="-100" dirty="0" smtClean="0">
                <a:gradFill>
                  <a:gsLst>
                    <a:gs pos="0">
                      <a:srgbClr val="FFFFFF"/>
                    </a:gs>
                    <a:gs pos="100000">
                      <a:srgbClr val="FFFFFF"/>
                    </a:gs>
                  </a:gsLst>
                  <a:lin ang="5400000" scaled="0"/>
                </a:gradFill>
                <a:ea typeface="Segoe UI" pitchFamily="34" charset="0"/>
                <a:cs typeface="Segoe UI" pitchFamily="34" charset="0"/>
              </a:rPr>
              <a:t>Usage</a:t>
            </a:r>
            <a:endParaRPr lang="en-US" sz="2400" spc="-100"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custDataLst>
              <p:tags r:id="rId4"/>
            </p:custDataLst>
          </p:nvPr>
        </p:nvSpPr>
        <p:spPr bwMode="auto">
          <a:xfrm>
            <a:off x="2676598" y="4840444"/>
            <a:ext cx="1878374" cy="1878374"/>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45720" algn="ctr" defTabSz="914099" fontAlgn="base">
              <a:spcBef>
                <a:spcPct val="0"/>
              </a:spcBef>
              <a:spcAft>
                <a:spcPct val="0"/>
              </a:spcAft>
            </a:pPr>
            <a:r>
              <a:rPr lang="en-US" sz="11500" b="1" spc="-100" dirty="0" smtClean="0">
                <a:gradFill>
                  <a:gsLst>
                    <a:gs pos="0">
                      <a:srgbClr val="FFFFFF"/>
                    </a:gs>
                    <a:gs pos="100000">
                      <a:srgbClr val="FFFFFF"/>
                    </a:gs>
                  </a:gsLst>
                  <a:lin ang="5400000" scaled="0"/>
                </a:gradFill>
                <a:ea typeface="Segoe UI" pitchFamily="34" charset="0"/>
                <a:cs typeface="Segoe UI" pitchFamily="34" charset="0"/>
              </a:rPr>
              <a:t>?</a:t>
            </a:r>
            <a:endParaRPr lang="en-US" sz="11500" b="1" spc="-1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custDataLst>
              <p:tags r:id="rId5"/>
            </p:custDataLst>
          </p:nvPr>
        </p:nvSpPr>
        <p:spPr>
          <a:xfrm>
            <a:off x="4656808" y="4824387"/>
            <a:ext cx="3493008" cy="1878375"/>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140970" tIns="93980" rIns="140970" bIns="93980" rtlCol="0" anchor="b"/>
          <a:lstStyle/>
          <a:p>
            <a:r>
              <a:rPr lang="en-US" sz="3000" dirty="0" smtClean="0">
                <a:solidFill>
                  <a:srgbClr val="FFFFFF"/>
                </a:solidFill>
              </a:rPr>
              <a:t>GQM - 1994</a:t>
            </a:r>
            <a:endParaRPr lang="en-US" sz="3000" dirty="0">
              <a:solidFill>
                <a:srgbClr val="FFFFFF"/>
              </a:solidFill>
            </a:endParaRPr>
          </a:p>
        </p:txBody>
      </p:sp>
      <p:sp>
        <p:nvSpPr>
          <p:cNvPr id="13" name="Rectangle 12"/>
          <p:cNvSpPr/>
          <p:nvPr>
            <p:custDataLst>
              <p:tags r:id="rId6"/>
            </p:custDataLst>
          </p:nvPr>
        </p:nvSpPr>
        <p:spPr>
          <a:xfrm>
            <a:off x="8255236" y="4824387"/>
            <a:ext cx="3429000" cy="1878375"/>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140970" tIns="93980" rIns="140970" bIns="93980" rtlCol="0" anchor="b"/>
          <a:lstStyle/>
          <a:p>
            <a:r>
              <a:rPr lang="en-US" sz="3000" dirty="0" smtClean="0">
                <a:solidFill>
                  <a:srgbClr val="FFFFFF"/>
                </a:solidFill>
              </a:rPr>
              <a:t>Start at the beginning</a:t>
            </a:r>
            <a:endParaRPr lang="en-US" sz="3000" dirty="0">
              <a:solidFill>
                <a:srgbClr val="FFFFFF"/>
              </a:solidFill>
            </a:endParaRPr>
          </a:p>
        </p:txBody>
      </p:sp>
      <p:sp>
        <p:nvSpPr>
          <p:cNvPr id="14" name="Rectangle 13"/>
          <p:cNvSpPr/>
          <p:nvPr>
            <p:custDataLst>
              <p:tags r:id="rId7"/>
            </p:custDataLst>
          </p:nvPr>
        </p:nvSpPr>
        <p:spPr>
          <a:xfrm>
            <a:off x="4645922" y="2848187"/>
            <a:ext cx="7027428" cy="1878375"/>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140970" tIns="93980" rIns="140970" bIns="93980" rtlCol="0" anchor="b"/>
          <a:lstStyle/>
          <a:p>
            <a:r>
              <a:rPr lang="en-US" sz="3000" strike="sngStrike" dirty="0" smtClean="0">
                <a:solidFill>
                  <a:schemeClr val="tx2">
                    <a:lumMod val="50000"/>
                  </a:schemeClr>
                </a:solidFill>
              </a:rPr>
              <a:t>“Big Data” is hot, let’s start with that</a:t>
            </a:r>
            <a:endParaRPr lang="en-US" sz="3000" strike="sngStrike" dirty="0">
              <a:solidFill>
                <a:schemeClr val="tx2">
                  <a:lumMod val="50000"/>
                </a:schemeClr>
              </a:solidFill>
            </a:endParaRPr>
          </a:p>
        </p:txBody>
      </p:sp>
      <p:sp>
        <p:nvSpPr>
          <p:cNvPr id="11" name="Rectangle 10"/>
          <p:cNvSpPr/>
          <p:nvPr>
            <p:custDataLst>
              <p:tags r:id="rId8"/>
            </p:custDataLst>
          </p:nvPr>
        </p:nvSpPr>
        <p:spPr>
          <a:xfrm>
            <a:off x="4660437" y="2864730"/>
            <a:ext cx="7027428" cy="1878375"/>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140970" tIns="93980" rIns="140970" bIns="93980" rtlCol="0" anchor="b"/>
          <a:lstStyle/>
          <a:p>
            <a:r>
              <a:rPr lang="en-US" sz="3000" dirty="0" smtClean="0">
                <a:solidFill>
                  <a:srgbClr val="FFFFFF"/>
                </a:solidFill>
              </a:rPr>
              <a:t>“Big Data” is hot, let’s start with that</a:t>
            </a:r>
            <a:endParaRPr lang="en-US" sz="3000" dirty="0">
              <a:solidFill>
                <a:srgbClr val="FFFFFF"/>
              </a:solidFill>
            </a:endParaRPr>
          </a:p>
        </p:txBody>
      </p:sp>
    </p:spTree>
    <p:extLst>
      <p:ext uri="{BB962C8B-B14F-4D97-AF65-F5344CB8AC3E}">
        <p14:creationId xmlns:p14="http://schemas.microsoft.com/office/powerpoint/2010/main" val="606003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par>
                                <p:cTn id="10" presetID="6" presetClass="emph" presetSubtype="0" fill="hold" grpId="1" nodeType="withEffect">
                                  <p:stCondLst>
                                    <p:cond delay="0"/>
                                  </p:stCondLst>
                                  <p:childTnLst>
                                    <p:animScale>
                                      <p:cBhvr>
                                        <p:cTn id="11" dur="200" fill="hold"/>
                                        <p:tgtEl>
                                          <p:spTgt spid="7"/>
                                        </p:tgtEl>
                                      </p:cBhvr>
                                      <p:by x="100000" y="100000"/>
                                      <p:from x="100000" y="0"/>
                                      <p:to x="100000" y="100000"/>
                                    </p:animScale>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6" presetClass="emph" presetSubtype="0" fill="hold" grpId="1" nodeType="withEffect">
                                  <p:stCondLst>
                                    <p:cond delay="0"/>
                                  </p:stCondLst>
                                  <p:childTnLst>
                                    <p:animScale>
                                      <p:cBhvr>
                                        <p:cTn id="15" dur="200" fill="hold"/>
                                        <p:tgtEl>
                                          <p:spTgt spid="6"/>
                                        </p:tgtEl>
                                      </p:cBhvr>
                                      <p:by x="100000" y="100000"/>
                                      <p:from x="100000" y="0"/>
                                      <p:to x="100000" y="100000"/>
                                    </p:animScale>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6" presetClass="emph" presetSubtype="0" fill="hold" grpId="1" nodeType="withEffect">
                                  <p:stCondLst>
                                    <p:cond delay="0"/>
                                  </p:stCondLst>
                                  <p:childTnLst>
                                    <p:animScale>
                                      <p:cBhvr>
                                        <p:cTn id="19" dur="200" fill="hold"/>
                                        <p:tgtEl>
                                          <p:spTgt spid="10"/>
                                        </p:tgtEl>
                                      </p:cBhvr>
                                      <p:by x="100000" y="100000"/>
                                      <p:from x="100000" y="0"/>
                                      <p:to x="100000" y="100000"/>
                                    </p:animScale>
                                  </p:childTnLst>
                                </p:cTn>
                              </p:par>
                              <p:par>
                                <p:cTn id="20" presetID="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6" presetClass="emph" presetSubtype="0" fill="hold" grpId="1" nodeType="withEffect">
                                  <p:stCondLst>
                                    <p:cond delay="0"/>
                                  </p:stCondLst>
                                  <p:childTnLst>
                                    <p:animScale>
                                      <p:cBhvr>
                                        <p:cTn id="23" dur="200" fill="hold"/>
                                        <p:tgtEl>
                                          <p:spTgt spid="9"/>
                                        </p:tgtEl>
                                      </p:cBhvr>
                                      <p:by x="100000" y="100000"/>
                                      <p:from x="100000" y="0"/>
                                      <p:to x="100000" y="100000"/>
                                    </p:animScale>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3"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par>
                                <p:cTn id="28" presetID="6" presetClass="emph" presetSubtype="0" fill="hold" grpId="4" nodeType="withEffect">
                                  <p:stCondLst>
                                    <p:cond delay="0"/>
                                  </p:stCondLst>
                                  <p:childTnLst>
                                    <p:animScale>
                                      <p:cBhvr>
                                        <p:cTn id="29" dur="200" fill="hold"/>
                                        <p:tgtEl>
                                          <p:spTgt spid="11"/>
                                        </p:tgtEl>
                                      </p:cBhvr>
                                      <p:by x="100000" y="100000"/>
                                      <p:from x="100000" y="0"/>
                                      <p:to x="100000" y="100000"/>
                                    </p:animScale>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par>
                                <p:cTn id="34" presetID="6" presetClass="emph" presetSubtype="0" fill="hold" grpId="1" nodeType="withEffect">
                                  <p:stCondLst>
                                    <p:cond delay="0"/>
                                  </p:stCondLst>
                                  <p:childTnLst>
                                    <p:animScale>
                                      <p:cBhvr>
                                        <p:cTn id="35" dur="200" fill="hold"/>
                                        <p:tgtEl>
                                          <p:spTgt spid="14"/>
                                        </p:tgtEl>
                                      </p:cBhvr>
                                      <p:by x="100000" y="100000"/>
                                      <p:from x="100000" y="0"/>
                                      <p:to x="100000" y="100000"/>
                                    </p:animScale>
                                  </p:childTnLst>
                                </p:cTn>
                              </p:par>
                              <p:par>
                                <p:cTn id="36" presetID="6" presetClass="emph" presetSubtype="0" fill="hold" grpId="2" nodeType="withEffect">
                                  <p:stCondLst>
                                    <p:cond delay="0"/>
                                  </p:stCondLst>
                                  <p:childTnLst>
                                    <p:animScale>
                                      <p:cBhvr>
                                        <p:cTn id="37" dur="200" fill="hold"/>
                                        <p:tgtEl>
                                          <p:spTgt spid="11"/>
                                        </p:tgtEl>
                                      </p:cBhvr>
                                      <p:by x="100000" y="0"/>
                                    </p:animScale>
                                  </p:childTnLst>
                                </p:cTn>
                              </p:par>
                              <p:par>
                                <p:cTn id="38" presetID="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par>
                                <p:cTn id="40" presetID="6" presetClass="emph" presetSubtype="0" fill="hold" grpId="1" nodeType="withEffect">
                                  <p:stCondLst>
                                    <p:cond delay="0"/>
                                  </p:stCondLst>
                                  <p:childTnLst>
                                    <p:animScale>
                                      <p:cBhvr>
                                        <p:cTn id="41" dur="200" fill="hold"/>
                                        <p:tgtEl>
                                          <p:spTgt spid="12"/>
                                        </p:tgtEl>
                                      </p:cBhvr>
                                      <p:by x="100000" y="100000"/>
                                      <p:from x="100000" y="0"/>
                                      <p:to x="100000" y="100000"/>
                                    </p:animScale>
                                  </p:childTnLst>
                                </p:cTn>
                              </p:par>
                            </p:childTnLst>
                          </p:cTn>
                        </p:par>
                        <p:par>
                          <p:cTn id="42" fill="hold">
                            <p:stCondLst>
                              <p:cond delay="200"/>
                            </p:stCondLst>
                            <p:childTnLst>
                              <p:par>
                                <p:cTn id="43" presetID="1" presetClass="entr" presetSubtype="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6" presetClass="emph" presetSubtype="0" fill="hold" grpId="1" nodeType="withEffect">
                                  <p:stCondLst>
                                    <p:cond delay="0"/>
                                  </p:stCondLst>
                                  <p:childTnLst>
                                    <p:animScale>
                                      <p:cBhvr>
                                        <p:cTn id="46" dur="200" fill="hold"/>
                                        <p:tgtEl>
                                          <p:spTgt spid="13"/>
                                        </p:tgtEl>
                                      </p:cBhvr>
                                      <p:by x="100000" y="100000"/>
                                      <p:from x="100000" y="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7" grpId="1" animBg="1"/>
      <p:bldP spid="9" grpId="0" animBg="1"/>
      <p:bldP spid="9" grpId="1" animBg="1"/>
      <p:bldP spid="10" grpId="0" animBg="1"/>
      <p:bldP spid="10" grpId="1" animBg="1"/>
      <p:bldP spid="12" grpId="0" animBg="1"/>
      <p:bldP spid="12" grpId="1" animBg="1"/>
      <p:bldP spid="13" grpId="0" animBg="1"/>
      <p:bldP spid="13" grpId="1" animBg="1"/>
      <p:bldP spid="14" grpId="0" animBg="1"/>
      <p:bldP spid="14" grpId="1" animBg="1"/>
      <p:bldP spid="11" grpId="2" animBg="1"/>
      <p:bldP spid="11" grpId="3" animBg="1"/>
      <p:bldP spid="11" grpId="4"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Prioritize answers you seek</a:t>
            </a:r>
            <a:endParaRPr lang="en-US" dirty="0"/>
          </a:p>
          <a:p>
            <a:endParaRPr lang="en-US" dirty="0"/>
          </a:p>
        </p:txBody>
      </p:sp>
      <p:sp>
        <p:nvSpPr>
          <p:cNvPr id="4" name="Title 3"/>
          <p:cNvSpPr>
            <a:spLocks noGrp="1"/>
          </p:cNvSpPr>
          <p:nvPr>
            <p:ph type="ctrTitle"/>
          </p:nvPr>
        </p:nvSpPr>
        <p:spPr/>
        <p:txBody>
          <a:bodyPr/>
          <a:lstStyle/>
          <a:p>
            <a:r>
              <a:rPr lang="en-US" dirty="0"/>
              <a:t>Determine your questions</a:t>
            </a:r>
          </a:p>
        </p:txBody>
      </p:sp>
      <p:grpSp>
        <p:nvGrpSpPr>
          <p:cNvPr id="6" name="Group 5"/>
          <p:cNvGrpSpPr/>
          <p:nvPr/>
        </p:nvGrpSpPr>
        <p:grpSpPr>
          <a:xfrm>
            <a:off x="10350500" y="329961"/>
            <a:ext cx="1524000" cy="1524000"/>
            <a:chOff x="10350500" y="329961"/>
            <a:chExt cx="1524000" cy="1524000"/>
          </a:xfrm>
        </p:grpSpPr>
        <p:sp>
          <p:nvSpPr>
            <p:cNvPr id="3" name="Rectangle 2"/>
            <p:cNvSpPr/>
            <p:nvPr>
              <p:custDataLst>
                <p:tags r:id="rId1"/>
              </p:custDataLst>
            </p:nvPr>
          </p:nvSpPr>
          <p:spPr>
            <a:xfrm>
              <a:off x="10350500" y="329961"/>
              <a:ext cx="1524000" cy="1524000"/>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endParaRPr lang="en-US" sz="1500" dirty="0">
                <a:solidFill>
                  <a:srgbClr val="FFFFFF"/>
                </a:solidFill>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02900" y="482361"/>
              <a:ext cx="1219200" cy="1219200"/>
            </a:xfrm>
            <a:prstGeom prst="rect">
              <a:avLst/>
            </a:prstGeom>
          </p:spPr>
        </p:pic>
      </p:grpSp>
    </p:spTree>
    <p:extLst>
      <p:ext uri="{BB962C8B-B14F-4D97-AF65-F5344CB8AC3E}">
        <p14:creationId xmlns:p14="http://schemas.microsoft.com/office/powerpoint/2010/main" val="3733597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1277600" cy="1143000"/>
          </a:xfrm>
        </p:spPr>
        <p:txBody>
          <a:bodyPr/>
          <a:lstStyle/>
          <a:p>
            <a:r>
              <a:rPr lang="en-US" dirty="0" smtClean="0"/>
              <a:t>Why not just get data and look for answers?</a:t>
            </a:r>
            <a:endParaRPr lang="en-US" dirty="0"/>
          </a:p>
        </p:txBody>
      </p:sp>
      <p:sp>
        <p:nvSpPr>
          <p:cNvPr id="3" name="Content Placeholder 2"/>
          <p:cNvSpPr>
            <a:spLocks noGrp="1"/>
          </p:cNvSpPr>
          <p:nvPr>
            <p:ph idx="1"/>
          </p:nvPr>
        </p:nvSpPr>
        <p:spPr>
          <a:xfrm>
            <a:off x="3817257" y="3971925"/>
            <a:ext cx="7010400" cy="2047875"/>
          </a:xfrm>
          <a:solidFill>
            <a:srgbClr val="0070C0"/>
          </a:solidFill>
        </p:spPr>
        <p:txBody>
          <a:bodyPr anchor="b"/>
          <a:lstStyle/>
          <a:p>
            <a:pPr>
              <a:spcBef>
                <a:spcPts val="0"/>
              </a:spcBef>
            </a:pPr>
            <a:r>
              <a:rPr lang="en-US" dirty="0">
                <a:solidFill>
                  <a:schemeClr val="bg1"/>
                </a:solidFill>
              </a:rPr>
              <a:t>Do night-lights </a:t>
            </a:r>
            <a:r>
              <a:rPr lang="en-US" dirty="0" smtClean="0">
                <a:solidFill>
                  <a:schemeClr val="bg1"/>
                </a:solidFill>
              </a:rPr>
              <a:t>cause </a:t>
            </a:r>
          </a:p>
          <a:p>
            <a:pPr>
              <a:spcBef>
                <a:spcPts val="0"/>
              </a:spcBef>
            </a:pPr>
            <a:r>
              <a:rPr lang="en-US" dirty="0" smtClean="0">
                <a:solidFill>
                  <a:schemeClr val="bg1"/>
                </a:solidFill>
              </a:rPr>
              <a:t>near-sightedness </a:t>
            </a:r>
            <a:r>
              <a:rPr lang="en-US" dirty="0">
                <a:solidFill>
                  <a:schemeClr val="bg1"/>
                </a:solidFill>
              </a:rPr>
              <a:t>in children?</a:t>
            </a:r>
          </a:p>
        </p:txBody>
      </p:sp>
      <p:grpSp>
        <p:nvGrpSpPr>
          <p:cNvPr id="4" name="Group 3"/>
          <p:cNvGrpSpPr/>
          <p:nvPr/>
        </p:nvGrpSpPr>
        <p:grpSpPr>
          <a:xfrm>
            <a:off x="616857" y="3971925"/>
            <a:ext cx="3048000" cy="2047875"/>
            <a:chOff x="381000" y="2595563"/>
            <a:chExt cx="3048000" cy="2047875"/>
          </a:xfrm>
        </p:grpSpPr>
        <p:pic>
          <p:nvPicPr>
            <p:cNvPr id="5"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1000" y="2595563"/>
              <a:ext cx="3048000"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043940" y="2724150"/>
              <a:ext cx="1546860" cy="276999"/>
            </a:xfrm>
            <a:prstGeom prst="rect">
              <a:avLst/>
            </a:prstGeom>
            <a:noFill/>
          </p:spPr>
          <p:txBody>
            <a:bodyPr wrap="square" rtlCol="0">
              <a:spAutoFit/>
            </a:bodyPr>
            <a:lstStyle/>
            <a:p>
              <a:r>
                <a:rPr lang="en-US" sz="1200" dirty="0">
                  <a:latin typeface="+mj-lt"/>
                </a:rPr>
                <a:t>Quinn, </a:t>
              </a:r>
              <a:r>
                <a:rPr lang="en-US" sz="1200" dirty="0" smtClean="0">
                  <a:latin typeface="+mj-lt"/>
                </a:rPr>
                <a:t>et al, 1999</a:t>
              </a:r>
              <a:endParaRPr lang="en-US" sz="1200" dirty="0">
                <a:latin typeface="+mj-lt"/>
              </a:endParaRPr>
            </a:p>
          </p:txBody>
        </p:sp>
      </p:grpSp>
      <p:grpSp>
        <p:nvGrpSpPr>
          <p:cNvPr id="16" name="Group 15"/>
          <p:cNvGrpSpPr/>
          <p:nvPr/>
        </p:nvGrpSpPr>
        <p:grpSpPr>
          <a:xfrm>
            <a:off x="609600" y="1804797"/>
            <a:ext cx="10207752" cy="2048256"/>
            <a:chOff x="612648" y="3793290"/>
            <a:chExt cx="10207752" cy="2048256"/>
          </a:xfrm>
        </p:grpSpPr>
        <p:grpSp>
          <p:nvGrpSpPr>
            <p:cNvPr id="15" name="Group 14"/>
            <p:cNvGrpSpPr/>
            <p:nvPr/>
          </p:nvGrpSpPr>
          <p:grpSpPr>
            <a:xfrm>
              <a:off x="612648" y="3793290"/>
              <a:ext cx="3044952" cy="2048256"/>
              <a:chOff x="612648" y="3793290"/>
              <a:chExt cx="3044952" cy="2048256"/>
            </a:xfrm>
          </p:grpSpPr>
          <p:sp>
            <p:nvSpPr>
              <p:cNvPr id="13" name="Rectangle 12"/>
              <p:cNvSpPr/>
              <p:nvPr>
                <p:custDataLst>
                  <p:tags r:id="rId1"/>
                </p:custDataLst>
              </p:nvPr>
            </p:nvSpPr>
            <p:spPr>
              <a:xfrm>
                <a:off x="612648" y="3793290"/>
                <a:ext cx="3044952" cy="2048256"/>
              </a:xfrm>
              <a:prstGeom prst="rect">
                <a:avLst/>
              </a:prstGeom>
              <a:solidFill>
                <a:schemeClr val="bg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endParaRPr lang="en-US" sz="1500" dirty="0">
                  <a:solidFill>
                    <a:srgbClr val="FFFFFF"/>
                  </a:solidFill>
                </a:endParaRPr>
              </a:p>
            </p:txBody>
          </p:sp>
          <p:pic>
            <p:nvPicPr>
              <p:cNvPr id="12" name="Picture 11"/>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25162" y="3919835"/>
                <a:ext cx="1807376" cy="1795166"/>
              </a:xfrm>
              <a:prstGeom prst="rect">
                <a:avLst/>
              </a:prstGeom>
            </p:spPr>
          </p:pic>
        </p:grpSp>
        <p:sp>
          <p:nvSpPr>
            <p:cNvPr id="14" name="Content Placeholder 2"/>
            <p:cNvSpPr txBox="1">
              <a:spLocks/>
            </p:cNvSpPr>
            <p:nvPr/>
          </p:nvSpPr>
          <p:spPr>
            <a:xfrm>
              <a:off x="3810000" y="3793290"/>
              <a:ext cx="7010400" cy="2047875"/>
            </a:xfrm>
            <a:prstGeom prst="rect">
              <a:avLst/>
            </a:prstGeom>
            <a:solidFill>
              <a:srgbClr val="0070C0"/>
            </a:solidFill>
          </p:spPr>
          <p:txBody>
            <a:bodyPr vert="horz" lIns="91440" tIns="45720" rIns="91440" bIns="45720" rtlCol="0" anchor="b">
              <a:noAutofit/>
            </a:bodyPr>
            <a:lstStyle>
              <a:lvl1pPr marL="0" indent="0" algn="l" defTabSz="1219170" rtl="0" eaLnBrk="1" latinLnBrk="0" hangingPunct="1">
                <a:spcBef>
                  <a:spcPct val="20000"/>
                </a:spcBef>
                <a:buFont typeface="Arial" pitchFamily="34" charset="0"/>
                <a:buNone/>
                <a:defRPr sz="4000" kern="1200">
                  <a:solidFill>
                    <a:schemeClr val="tx1"/>
                  </a:solidFill>
                  <a:latin typeface="Segoe UI" panose="020B0502040204020203" pitchFamily="34" charset="0"/>
                  <a:ea typeface="+mn-ea"/>
                  <a:cs typeface="Segoe UI" panose="020B0502040204020203" pitchFamily="34" charset="0"/>
                </a:defRPr>
              </a:lvl1pPr>
              <a:lvl2pPr marL="608013" indent="-608013" algn="l" defTabSz="1219170" rtl="0" eaLnBrk="1" latinLnBrk="0" hangingPunct="1">
                <a:spcBef>
                  <a:spcPct val="20000"/>
                </a:spcBef>
                <a:buFont typeface="Arial" pitchFamily="34" charset="0"/>
                <a:buNone/>
                <a:defRPr sz="3200" kern="1200">
                  <a:solidFill>
                    <a:schemeClr val="tx1"/>
                  </a:solidFill>
                  <a:latin typeface="Segoe UI" panose="020B0502040204020203" pitchFamily="34" charset="0"/>
                  <a:ea typeface="+mn-ea"/>
                  <a:cs typeface="Segoe UI" panose="020B0502040204020203" pitchFamily="34" charset="0"/>
                </a:defRPr>
              </a:lvl2pPr>
              <a:lvl3pPr marL="1217613" indent="-1217613" algn="l" defTabSz="1219170" rtl="0" eaLnBrk="1" latinLnBrk="0" hangingPunct="1">
                <a:spcBef>
                  <a:spcPct val="20000"/>
                </a:spcBef>
                <a:buFont typeface="Arial" pitchFamily="34" charset="0"/>
                <a:buNone/>
                <a:defRPr sz="2400" kern="1200">
                  <a:solidFill>
                    <a:schemeClr val="tx1"/>
                  </a:solidFill>
                  <a:latin typeface="Segoe UI" panose="020B0502040204020203" pitchFamily="34" charset="0"/>
                  <a:ea typeface="+mn-ea"/>
                  <a:cs typeface="Segoe UI" panose="020B0502040204020203" pitchFamily="34" charset="0"/>
                </a:defRPr>
              </a:lvl3pPr>
              <a:lvl4pPr marL="1827213" indent="-1827213" algn="l" defTabSz="1219170" rtl="0" eaLnBrk="1" latinLnBrk="0" hangingPunct="1">
                <a:spcBef>
                  <a:spcPct val="20000"/>
                </a:spcBef>
                <a:buFont typeface="Arial" pitchFamily="34" charset="0"/>
                <a:buNone/>
                <a:defRPr sz="2000" kern="1200">
                  <a:solidFill>
                    <a:schemeClr val="tx1"/>
                  </a:solidFill>
                  <a:latin typeface="Segoe UI" panose="020B0502040204020203" pitchFamily="34" charset="0"/>
                  <a:ea typeface="+mn-ea"/>
                  <a:cs typeface="Segoe UI" panose="020B0502040204020203" pitchFamily="34" charset="0"/>
                </a:defRPr>
              </a:lvl4pPr>
              <a:lvl5pPr marL="2436813" indent="-2436813" algn="l" defTabSz="1219170" rtl="0" eaLnBrk="1" latinLnBrk="0" hangingPunct="1">
                <a:spcBef>
                  <a:spcPct val="20000"/>
                </a:spcBef>
                <a:buFont typeface="Arial"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dirty="0" smtClean="0">
                  <a:solidFill>
                    <a:schemeClr val="bg1"/>
                  </a:solidFill>
                </a:rPr>
                <a:t>Does sunscreen increase chance of drowning?</a:t>
              </a:r>
              <a:endParaRPr lang="en-US" dirty="0">
                <a:solidFill>
                  <a:schemeClr val="bg1"/>
                </a:solidFill>
              </a:endParaRPr>
            </a:p>
          </p:txBody>
        </p:sp>
      </p:grpSp>
    </p:spTree>
    <p:extLst>
      <p:ext uri="{BB962C8B-B14F-4D97-AF65-F5344CB8AC3E}">
        <p14:creationId xmlns:p14="http://schemas.microsoft.com/office/powerpoint/2010/main" val="77813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bg/>
                                          </p:spTgt>
                                        </p:tgtEl>
                                        <p:attrNameLst>
                                          <p:attrName>style.visibility</p:attrName>
                                        </p:attrNameLst>
                                      </p:cBhvr>
                                      <p:to>
                                        <p:strVal val="visible"/>
                                      </p:to>
                                    </p:set>
                                    <p:anim calcmode="lin" valueType="num">
                                      <p:cBhvr additive="base">
                                        <p:cTn id="1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3">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1430000" cy="1143000"/>
          </a:xfrm>
        </p:spPr>
        <p:txBody>
          <a:bodyPr/>
          <a:lstStyle/>
          <a:p>
            <a:r>
              <a:rPr lang="en-US" sz="6000" dirty="0" smtClean="0"/>
              <a:t>What questions does EXO ask?</a:t>
            </a:r>
            <a:endParaRPr lang="en-US" sz="6000" dirty="0"/>
          </a:p>
        </p:txBody>
      </p:sp>
      <p:graphicFrame>
        <p:nvGraphicFramePr>
          <p:cNvPr id="11" name="Table 10"/>
          <p:cNvGraphicFramePr>
            <a:graphicFrameLocks noGrp="1"/>
          </p:cNvGraphicFramePr>
          <p:nvPr>
            <p:extLst>
              <p:ext uri="{D42A27DB-BD31-4B8C-83A1-F6EECF244321}">
                <p14:modId xmlns:p14="http://schemas.microsoft.com/office/powerpoint/2010/main" val="3275923373"/>
              </p:ext>
            </p:extLst>
          </p:nvPr>
        </p:nvGraphicFramePr>
        <p:xfrm>
          <a:off x="7607300" y="1524000"/>
          <a:ext cx="3505200" cy="2523744"/>
        </p:xfrm>
        <a:graphic>
          <a:graphicData uri="http://schemas.openxmlformats.org/drawingml/2006/table">
            <a:tbl>
              <a:tblPr firstRow="1" bandRow="1">
                <a:tableStyleId>{5C22544A-7EE6-4342-B048-85BDC9FD1C3A}</a:tableStyleId>
              </a:tblPr>
              <a:tblGrid>
                <a:gridCol w="2057400"/>
                <a:gridCol w="1447800"/>
              </a:tblGrid>
              <a:tr h="1197452">
                <a:tc>
                  <a:txBody>
                    <a:bodyPr/>
                    <a:lstStyle/>
                    <a:p>
                      <a:pPr marL="0" marR="0" algn="ctr">
                        <a:lnSpc>
                          <a:spcPct val="115000"/>
                        </a:lnSpc>
                        <a:spcBef>
                          <a:spcPts val="0"/>
                        </a:spcBef>
                        <a:spcAft>
                          <a:spcPts val="0"/>
                        </a:spcAft>
                      </a:pPr>
                      <a:r>
                        <a:rPr lang="en-US" sz="2400" dirty="0">
                          <a:effectLst/>
                        </a:rPr>
                        <a:t>Monthly Uptime Percentage</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400" dirty="0">
                          <a:effectLst/>
                        </a:rPr>
                        <a:t>Service Credit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99151">
                <a:tc>
                  <a:txBody>
                    <a:bodyPr/>
                    <a:lstStyle/>
                    <a:p>
                      <a:pPr marL="0" marR="0" algn="ctr">
                        <a:lnSpc>
                          <a:spcPct val="115000"/>
                        </a:lnSpc>
                        <a:spcBef>
                          <a:spcPts val="0"/>
                        </a:spcBef>
                        <a:spcAft>
                          <a:spcPts val="0"/>
                        </a:spcAft>
                      </a:pPr>
                      <a:r>
                        <a:rPr lang="en-US" sz="2400">
                          <a:effectLst/>
                        </a:rPr>
                        <a:t> &lt; 99.9%</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400" dirty="0">
                          <a:effectLst/>
                        </a:rPr>
                        <a:t>25%</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99151">
                <a:tc>
                  <a:txBody>
                    <a:bodyPr/>
                    <a:lstStyle/>
                    <a:p>
                      <a:pPr marL="0" marR="0" algn="ctr">
                        <a:lnSpc>
                          <a:spcPct val="115000"/>
                        </a:lnSpc>
                        <a:spcBef>
                          <a:spcPts val="0"/>
                        </a:spcBef>
                        <a:spcAft>
                          <a:spcPts val="0"/>
                        </a:spcAft>
                      </a:pPr>
                      <a:r>
                        <a:rPr lang="en-US" sz="2400">
                          <a:effectLst/>
                        </a:rPr>
                        <a:t> &lt; 99%</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400">
                          <a:effectLst/>
                        </a:rPr>
                        <a:t>50%</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99151">
                <a:tc>
                  <a:txBody>
                    <a:bodyPr/>
                    <a:lstStyle/>
                    <a:p>
                      <a:pPr marL="0" marR="0" algn="ctr">
                        <a:lnSpc>
                          <a:spcPct val="115000"/>
                        </a:lnSpc>
                        <a:spcBef>
                          <a:spcPts val="0"/>
                        </a:spcBef>
                        <a:spcAft>
                          <a:spcPts val="0"/>
                        </a:spcAft>
                      </a:pPr>
                      <a:r>
                        <a:rPr lang="en-US" sz="2400">
                          <a:effectLst/>
                        </a:rPr>
                        <a:t>&lt; 95%</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400" dirty="0">
                          <a:effectLst/>
                        </a:rPr>
                        <a:t>100%</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15" name="Rectangle 14"/>
          <p:cNvSpPr/>
          <p:nvPr>
            <p:custDataLst>
              <p:tags r:id="rId1"/>
            </p:custDataLst>
          </p:nvPr>
        </p:nvSpPr>
        <p:spPr>
          <a:xfrm>
            <a:off x="609600" y="4053838"/>
            <a:ext cx="10515600" cy="1877062"/>
          </a:xfrm>
          <a:prstGeom prst="rect">
            <a:avLst/>
          </a:prstGeom>
          <a:solidFill>
            <a:srgbClr val="0072C6"/>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140970" tIns="93980" rIns="140970" bIns="93980" rtlCol="0" anchor="b"/>
          <a:lstStyle/>
          <a:p>
            <a:r>
              <a:rPr lang="en-US" sz="3200" dirty="0"/>
              <a:t>“Downtime” is defined as any period of time when users are unable to send or receive email via all supported mailbox </a:t>
            </a:r>
            <a:r>
              <a:rPr lang="en-US" sz="3200" dirty="0" smtClean="0"/>
              <a:t>access</a:t>
            </a:r>
            <a:endParaRPr lang="en-US" sz="3000" dirty="0">
              <a:solidFill>
                <a:srgbClr val="FFFFFF"/>
              </a:solidFill>
            </a:endParaRPr>
          </a:p>
        </p:txBody>
      </p:sp>
      <p:grpSp>
        <p:nvGrpSpPr>
          <p:cNvPr id="4" name="Group 3"/>
          <p:cNvGrpSpPr/>
          <p:nvPr/>
        </p:nvGrpSpPr>
        <p:grpSpPr>
          <a:xfrm>
            <a:off x="609600" y="1541463"/>
            <a:ext cx="6858000" cy="2377440"/>
            <a:chOff x="609600" y="1541463"/>
            <a:chExt cx="6858000" cy="2377440"/>
          </a:xfrm>
        </p:grpSpPr>
        <p:grpSp>
          <p:nvGrpSpPr>
            <p:cNvPr id="13" name="Group 12"/>
            <p:cNvGrpSpPr/>
            <p:nvPr/>
          </p:nvGrpSpPr>
          <p:grpSpPr>
            <a:xfrm>
              <a:off x="609600" y="1541463"/>
              <a:ext cx="6858000" cy="2377440"/>
              <a:chOff x="1219200" y="2205036"/>
              <a:chExt cx="6858000" cy="2468880"/>
            </a:xfrm>
          </p:grpSpPr>
          <p:sp>
            <p:nvSpPr>
              <p:cNvPr id="12" name="Rectangle 11"/>
              <p:cNvSpPr/>
              <p:nvPr/>
            </p:nvSpPr>
            <p:spPr>
              <a:xfrm>
                <a:off x="1219200" y="2205036"/>
                <a:ext cx="6858000" cy="2468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21188" y="2491169"/>
                <a:ext cx="6454023" cy="1886720"/>
              </a:xfrm>
              <a:prstGeom prst="rect">
                <a:avLst/>
              </a:prstGeom>
            </p:spPr>
          </p:pic>
        </p:grpSp>
        <p:pic>
          <p:nvPicPr>
            <p:cNvPr id="3" name="Picture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14400" y="1788793"/>
              <a:ext cx="2779232" cy="802007"/>
            </a:xfrm>
            <a:prstGeom prst="rect">
              <a:avLst/>
            </a:prstGeom>
          </p:spPr>
        </p:pic>
      </p:grpSp>
    </p:spTree>
    <p:extLst>
      <p:ext uri="{BB962C8B-B14F-4D97-AF65-F5344CB8AC3E}">
        <p14:creationId xmlns:p14="http://schemas.microsoft.com/office/powerpoint/2010/main" val="1556820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custDataLst>
              <p:tags r:id="rId1"/>
            </p:custDataLst>
          </p:nvPr>
        </p:nvSpPr>
        <p:spPr>
          <a:xfrm>
            <a:off x="5721648" y="2536171"/>
            <a:ext cx="1905001" cy="2672443"/>
          </a:xfrm>
          <a:prstGeom prst="rect">
            <a:avLst/>
          </a:prstGeom>
          <a:solidFill>
            <a:srgbClr val="0072C6"/>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endParaRPr lang="en-US" dirty="0">
              <a:solidFill>
                <a:srgbClr val="FFFFFF"/>
              </a:solidFill>
            </a:endParaRPr>
          </a:p>
        </p:txBody>
      </p:sp>
      <p:sp>
        <p:nvSpPr>
          <p:cNvPr id="18" name="Rectangle 17"/>
          <p:cNvSpPr/>
          <p:nvPr>
            <p:custDataLst>
              <p:tags r:id="rId2"/>
            </p:custDataLst>
          </p:nvPr>
        </p:nvSpPr>
        <p:spPr>
          <a:xfrm>
            <a:off x="3847500" y="2536171"/>
            <a:ext cx="1706936" cy="2672443"/>
          </a:xfrm>
          <a:prstGeom prst="rect">
            <a:avLst/>
          </a:prstGeom>
          <a:solidFill>
            <a:srgbClr val="0072C6"/>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endParaRPr lang="en-US" dirty="0">
              <a:solidFill>
                <a:srgbClr val="FFFFFF"/>
              </a:solidFill>
            </a:endParaRPr>
          </a:p>
        </p:txBody>
      </p:sp>
      <p:pic>
        <p:nvPicPr>
          <p:cNvPr id="15" name="Picture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85768" y="2536171"/>
            <a:ext cx="3556000" cy="2667000"/>
          </a:xfrm>
          <a:prstGeom prst="rect">
            <a:avLst/>
          </a:prstGeom>
        </p:spPr>
      </p:pic>
      <p:sp>
        <p:nvSpPr>
          <p:cNvPr id="2" name="Title 1"/>
          <p:cNvSpPr>
            <a:spLocks noGrp="1"/>
          </p:cNvSpPr>
          <p:nvPr>
            <p:ph type="title"/>
          </p:nvPr>
        </p:nvSpPr>
        <p:spPr/>
        <p:txBody>
          <a:bodyPr/>
          <a:lstStyle/>
          <a:p>
            <a:r>
              <a:rPr lang="en-US" dirty="0" smtClean="0"/>
              <a:t>Is it available?</a:t>
            </a:r>
            <a:endParaRPr lang="en-US" dirty="0"/>
          </a:p>
        </p:txBody>
      </p:sp>
      <p:sp>
        <p:nvSpPr>
          <p:cNvPr id="3" name="Content Placeholder 2"/>
          <p:cNvSpPr>
            <a:spLocks noGrp="1"/>
          </p:cNvSpPr>
          <p:nvPr>
            <p:ph idx="1"/>
          </p:nvPr>
        </p:nvSpPr>
        <p:spPr>
          <a:xfrm>
            <a:off x="609600" y="1600200"/>
            <a:ext cx="10972800" cy="838200"/>
          </a:xfrm>
        </p:spPr>
        <p:txBody>
          <a:bodyPr/>
          <a:lstStyle/>
          <a:p>
            <a:r>
              <a:rPr lang="en-US" dirty="0" smtClean="0"/>
              <a:t>Often a </a:t>
            </a:r>
            <a:r>
              <a:rPr lang="en-US" dirty="0" err="1" smtClean="0"/>
              <a:t>Pri</a:t>
            </a:r>
            <a:r>
              <a:rPr lang="en-US" dirty="0" smtClean="0"/>
              <a:t> 0</a:t>
            </a:r>
          </a:p>
          <a:p>
            <a:endParaRPr lang="en-US" dirty="0"/>
          </a:p>
        </p:txBody>
      </p:sp>
      <p:grpSp>
        <p:nvGrpSpPr>
          <p:cNvPr id="12" name="Group 11"/>
          <p:cNvGrpSpPr/>
          <p:nvPr/>
        </p:nvGrpSpPr>
        <p:grpSpPr>
          <a:xfrm>
            <a:off x="5715000" y="2536171"/>
            <a:ext cx="1911650" cy="2672443"/>
            <a:chOff x="4223051" y="2547257"/>
            <a:chExt cx="1554480" cy="2286000"/>
          </a:xfrm>
        </p:grpSpPr>
        <p:sp>
          <p:nvSpPr>
            <p:cNvPr id="4" name="Rectangle 3"/>
            <p:cNvSpPr/>
            <p:nvPr>
              <p:custDataLst>
                <p:tags r:id="rId5"/>
              </p:custDataLst>
            </p:nvPr>
          </p:nvSpPr>
          <p:spPr>
            <a:xfrm>
              <a:off x="4223051" y="2547257"/>
              <a:ext cx="1554480" cy="2286000"/>
            </a:xfrm>
            <a:prstGeom prst="rect">
              <a:avLst/>
            </a:prstGeom>
            <a:solidFill>
              <a:srgbClr val="0072C6"/>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en-US" dirty="0" smtClean="0">
                  <a:solidFill>
                    <a:srgbClr val="FFFFFF"/>
                  </a:solidFill>
                </a:rPr>
                <a:t>Critical work stoppage for user</a:t>
              </a:r>
              <a:endParaRPr lang="en-US" dirty="0">
                <a:solidFill>
                  <a:srgbClr val="FFFFFF"/>
                </a:solidFill>
              </a:endParaRPr>
            </a:p>
          </p:txBody>
        </p:sp>
        <p:pic>
          <p:nvPicPr>
            <p:cNvPr id="5" name="Picture 74"/>
            <p:cNvPicPr>
              <a:picLocks noChangeAspect="1" noChangeArrowheads="1"/>
            </p:cNvPicPr>
            <p:nvPr/>
          </p:nvPicPr>
          <p:blipFill>
            <a:blip r:embed="rId9">
              <a:lum bright="100000"/>
              <a:extLst>
                <a:ext uri="{28A0092B-C50C-407E-A947-70E740481C1C}">
                  <a14:useLocalDpi xmlns:a14="http://schemas.microsoft.com/office/drawing/2010/main"/>
                </a:ext>
              </a:extLst>
            </a:blip>
            <a:srcRect/>
            <a:stretch>
              <a:fillRect/>
            </a:stretch>
          </p:blipFill>
          <p:spPr bwMode="black">
            <a:xfrm>
              <a:off x="4576710" y="2852057"/>
              <a:ext cx="84716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Group 7"/>
          <p:cNvGrpSpPr/>
          <p:nvPr/>
        </p:nvGrpSpPr>
        <p:grpSpPr>
          <a:xfrm>
            <a:off x="3846096" y="2536171"/>
            <a:ext cx="1708340" cy="2672443"/>
            <a:chOff x="5029200" y="1447800"/>
            <a:chExt cx="1554480" cy="2286000"/>
          </a:xfrm>
        </p:grpSpPr>
        <p:sp>
          <p:nvSpPr>
            <p:cNvPr id="7" name="Rectangle 6"/>
            <p:cNvSpPr/>
            <p:nvPr>
              <p:custDataLst>
                <p:tags r:id="rId4"/>
              </p:custDataLst>
            </p:nvPr>
          </p:nvSpPr>
          <p:spPr>
            <a:xfrm>
              <a:off x="5029200" y="1447800"/>
              <a:ext cx="1554480" cy="2286000"/>
            </a:xfrm>
            <a:prstGeom prst="rect">
              <a:avLst/>
            </a:prstGeom>
            <a:solidFill>
              <a:srgbClr val="0072C6"/>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en-US" sz="2800" dirty="0" smtClean="0">
                  <a:solidFill>
                    <a:srgbClr val="FFFFFF"/>
                  </a:solidFill>
                </a:rPr>
                <a:t>“</a:t>
              </a:r>
              <a:r>
                <a:rPr lang="en-US" sz="2800" dirty="0" err="1" smtClean="0">
                  <a:solidFill>
                    <a:srgbClr val="FFFFFF"/>
                  </a:solidFill>
                </a:rPr>
                <a:t>Dialtone</a:t>
              </a:r>
              <a:r>
                <a:rPr lang="en-US" sz="2800" dirty="0" smtClean="0">
                  <a:solidFill>
                    <a:srgbClr val="FFFFFF"/>
                  </a:solidFill>
                </a:rPr>
                <a:t>”</a:t>
              </a:r>
              <a:endParaRPr lang="en-US" sz="2800" dirty="0">
                <a:solidFill>
                  <a:srgbClr val="FFFFFF"/>
                </a:solidFill>
              </a:endParaRPr>
            </a:p>
          </p:txBody>
        </p:sp>
        <p:sp>
          <p:nvSpPr>
            <p:cNvPr id="6" name="Freeform 12"/>
            <p:cNvSpPr>
              <a:spLocks noChangeAspect="1"/>
            </p:cNvSpPr>
            <p:nvPr/>
          </p:nvSpPr>
          <p:spPr bwMode="black">
            <a:xfrm>
              <a:off x="5462080" y="1752600"/>
              <a:ext cx="658240" cy="914400"/>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82305" tIns="41153" rIns="82305" bIns="41153" numCol="1" anchor="t" anchorCtr="0" compatLnSpc="1">
              <a:prstTxWarp prst="textNoShape">
                <a:avLst/>
              </a:prstTxWarp>
            </a:bodyPr>
            <a:lstStyle/>
            <a:p>
              <a:endParaRPr lang="en-US" sz="1050">
                <a:solidFill>
                  <a:schemeClr val="tx1"/>
                </a:solidFill>
              </a:endParaRPr>
            </a:p>
          </p:txBody>
        </p:sp>
      </p:grpSp>
      <p:sp>
        <p:nvSpPr>
          <p:cNvPr id="10" name="Rectangle 9"/>
          <p:cNvSpPr/>
          <p:nvPr>
            <p:custDataLst>
              <p:tags r:id="rId3"/>
            </p:custDataLst>
          </p:nvPr>
        </p:nvSpPr>
        <p:spPr>
          <a:xfrm>
            <a:off x="743620" y="2536171"/>
            <a:ext cx="2949800" cy="2672443"/>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en-US" sz="2800" dirty="0" smtClean="0">
                <a:solidFill>
                  <a:srgbClr val="FFFFFF"/>
                </a:solidFill>
              </a:rPr>
              <a:t>Is the application (product, service) there for the user?</a:t>
            </a:r>
            <a:endParaRPr lang="en-US" sz="2800" dirty="0">
              <a:solidFill>
                <a:srgbClr val="FFFFFF"/>
              </a:solidFill>
            </a:endParaRPr>
          </a:p>
        </p:txBody>
      </p:sp>
      <p:pic>
        <p:nvPicPr>
          <p:cNvPr id="14" name="Picture 1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85768" y="2536171"/>
            <a:ext cx="3556000" cy="2667000"/>
          </a:xfrm>
          <a:prstGeom prst="rect">
            <a:avLst/>
          </a:prstGeom>
        </p:spPr>
      </p:pic>
    </p:spTree>
    <p:extLst>
      <p:ext uri="{BB962C8B-B14F-4D97-AF65-F5344CB8AC3E}">
        <p14:creationId xmlns:p14="http://schemas.microsoft.com/office/powerpoint/2010/main" val="1933446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 fill="hold"/>
                                        <p:tgtEl>
                                          <p:spTgt spid="14"/>
                                        </p:tgtEl>
                                      </p:cBhvr>
                                      <p:by x="100000" y="0"/>
                                    </p:animScale>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6" presetClass="emph" presetSubtype="0" fill="hold" nodeType="withEffect">
                                  <p:stCondLst>
                                    <p:cond delay="0"/>
                                  </p:stCondLst>
                                  <p:childTnLst>
                                    <p:animScale>
                                      <p:cBhvr>
                                        <p:cTn id="10" dur="200" fill="hold"/>
                                        <p:tgtEl>
                                          <p:spTgt spid="15"/>
                                        </p:tgtEl>
                                      </p:cBhvr>
                                      <p:by x="100000" y="100000"/>
                                      <p:from x="100000" y="0"/>
                                      <p:to x="100000" y="100000"/>
                                    </p:animScale>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6" presetClass="emph" presetSubtype="0" fill="hold" nodeType="withEffect">
                                  <p:stCondLst>
                                    <p:cond delay="0"/>
                                  </p:stCondLst>
                                  <p:childTnLst>
                                    <p:animScale>
                                      <p:cBhvr>
                                        <p:cTn id="14" dur="200" fill="hold"/>
                                        <p:tgtEl>
                                          <p:spTgt spid="12"/>
                                        </p:tgtEl>
                                      </p:cBhvr>
                                      <p:by x="100000" y="100000"/>
                                      <p:from x="100000" y="0"/>
                                      <p:to x="100000" y="100000"/>
                                    </p:animScale>
                                  </p:childTnLst>
                                </p:cTn>
                              </p:par>
                              <p:par>
                                <p:cTn id="15" presetID="6" presetClass="emph" presetSubtype="0" fill="hold" nodeType="withEffect">
                                  <p:stCondLst>
                                    <p:cond delay="0"/>
                                  </p:stCondLst>
                                  <p:childTnLst>
                                    <p:animScale>
                                      <p:cBhvr>
                                        <p:cTn id="16" dur="200" fill="hold"/>
                                        <p:tgtEl>
                                          <p:spTgt spid="8"/>
                                        </p:tgtEl>
                                      </p:cBhvr>
                                      <p:by x="100000" y="0"/>
                                    </p:animScale>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6" presetClass="emph" presetSubtype="0" fill="hold" grpId="1" nodeType="withEffect">
                                  <p:stCondLst>
                                    <p:cond delay="0"/>
                                  </p:stCondLst>
                                  <p:childTnLst>
                                    <p:animScale>
                                      <p:cBhvr>
                                        <p:cTn id="20" dur="200" fill="hold"/>
                                        <p:tgtEl>
                                          <p:spTgt spid="18"/>
                                        </p:tgtEl>
                                      </p:cBhvr>
                                      <p:by x="100000" y="100000"/>
                                      <p:from x="100000" y="0"/>
                                      <p:to x="100000" y="100000"/>
                                    </p:animScale>
                                  </p:childTnLst>
                                </p:cTn>
                              </p:par>
                              <p:par>
                                <p:cTn id="21" presetID="6" presetClass="emph" presetSubtype="0" fill="hold" grpId="0" nodeType="withEffect">
                                  <p:stCondLst>
                                    <p:cond delay="0"/>
                                  </p:stCondLst>
                                  <p:childTnLst>
                                    <p:animScale>
                                      <p:cBhvr>
                                        <p:cTn id="22" dur="200" fill="hold"/>
                                        <p:tgtEl>
                                          <p:spTgt spid="16"/>
                                        </p:tgtEl>
                                      </p:cBhvr>
                                      <p:by x="100000" y="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2584049" y="-838200"/>
            <a:ext cx="8437638" cy="830580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114800" y="4654550"/>
            <a:ext cx="9296400" cy="2228850"/>
          </a:xfrm>
          <a:prstGeom prst="rect">
            <a:avLst/>
          </a:prstGeom>
        </p:spPr>
      </p:pic>
      <p:sp>
        <p:nvSpPr>
          <p:cNvPr id="6" name="Rectangle 5"/>
          <p:cNvSpPr/>
          <p:nvPr/>
        </p:nvSpPr>
        <p:spPr bwMode="auto">
          <a:xfrm rot="10800000">
            <a:off x="-1" y="-96888"/>
            <a:ext cx="12188825" cy="5659488"/>
          </a:xfrm>
          <a:prstGeom prst="rect">
            <a:avLst/>
          </a:prstGeom>
          <a:gradFill>
            <a:gsLst>
              <a:gs pos="0">
                <a:schemeClr val="bg1">
                  <a:alpha val="0"/>
                </a:schemeClr>
              </a:gs>
              <a:gs pos="100000">
                <a:schemeClr val="bg1">
                  <a:alpha val="67000"/>
                </a:schemeClr>
              </a:gs>
            </a:gsLst>
            <a:lin ang="54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Content Placeholder 2"/>
          <p:cNvSpPr>
            <a:spLocks noGrp="1"/>
          </p:cNvSpPr>
          <p:nvPr>
            <p:ph idx="1"/>
          </p:nvPr>
        </p:nvSpPr>
        <p:spPr>
          <a:xfrm>
            <a:off x="609600" y="1676400"/>
            <a:ext cx="10972800" cy="4572000"/>
          </a:xfrm>
        </p:spPr>
        <p:txBody>
          <a:bodyPr/>
          <a:lstStyle/>
          <a:p>
            <a:r>
              <a:rPr lang="en-US" dirty="0" smtClean="0"/>
              <a:t>Application works, but feature does not</a:t>
            </a:r>
          </a:p>
          <a:p>
            <a:r>
              <a:rPr lang="en-US" dirty="0" smtClean="0"/>
              <a:t>Occasionally does not render/load properly</a:t>
            </a:r>
          </a:p>
          <a:p>
            <a:endParaRPr lang="en-US" dirty="0" smtClean="0"/>
          </a:p>
          <a:p>
            <a:endParaRPr lang="en-US" dirty="0"/>
          </a:p>
          <a:p>
            <a:r>
              <a:rPr lang="ja-JP" altLang="en-US" dirty="0" smtClean="0"/>
              <a:t>違</a:t>
            </a:r>
            <a:r>
              <a:rPr lang="ja-JP" altLang="en-US" dirty="0"/>
              <a:t>った言語</a:t>
            </a:r>
            <a:endParaRPr lang="en-US" dirty="0"/>
          </a:p>
          <a:p>
            <a:endParaRPr lang="ja-JP" altLang="en-US" dirty="0"/>
          </a:p>
        </p:txBody>
      </p:sp>
      <p:sp>
        <p:nvSpPr>
          <p:cNvPr id="2" name="Title 1"/>
          <p:cNvSpPr>
            <a:spLocks noGrp="1"/>
          </p:cNvSpPr>
          <p:nvPr>
            <p:ph type="title"/>
          </p:nvPr>
        </p:nvSpPr>
        <p:spPr>
          <a:xfrm>
            <a:off x="609600" y="228600"/>
            <a:ext cx="10972800" cy="1143000"/>
          </a:xfrm>
        </p:spPr>
        <p:txBody>
          <a:bodyPr/>
          <a:lstStyle/>
          <a:p>
            <a:r>
              <a:rPr lang="en-US" dirty="0" smtClean="0"/>
              <a:t>How do users perceive availability?</a:t>
            </a:r>
            <a:endParaRPr lang="en-US" dirty="0"/>
          </a:p>
        </p:txBody>
      </p:sp>
    </p:spTree>
    <p:extLst>
      <p:ext uri="{BB962C8B-B14F-4D97-AF65-F5344CB8AC3E}">
        <p14:creationId xmlns:p14="http://schemas.microsoft.com/office/powerpoint/2010/main" val="3793932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p:cNvSpPr txBox="1">
            <a:spLocks/>
          </p:cNvSpPr>
          <p:nvPr/>
        </p:nvSpPr>
        <p:spPr>
          <a:xfrm>
            <a:off x="705464" y="1110659"/>
            <a:ext cx="5909936" cy="5658440"/>
          </a:xfrm>
          <a:prstGeom prst="rect">
            <a:avLst/>
          </a:prstGeom>
          <a:solidFill>
            <a:srgbClr val="FEFEFE"/>
          </a:solidFill>
        </p:spPr>
        <p:txBody>
          <a:bodyPr vert="horz" lIns="91440" tIns="45720" rIns="91440" bIns="45720" rtlCol="0">
            <a:noAutofit/>
          </a:bodyPr>
          <a:lstStyle>
            <a:lvl1pPr marL="0" indent="0" algn="l" defTabSz="1219170" rtl="0" eaLnBrk="1" latinLnBrk="0" hangingPunct="1">
              <a:spcBef>
                <a:spcPct val="20000"/>
              </a:spcBef>
              <a:buFont typeface="Arial" pitchFamily="34" charset="0"/>
              <a:buNone/>
              <a:defRPr sz="4000" kern="1200">
                <a:solidFill>
                  <a:schemeClr val="tx1"/>
                </a:solidFill>
                <a:latin typeface="Segoe UI" panose="020B0502040204020203" pitchFamily="34" charset="0"/>
                <a:ea typeface="+mn-ea"/>
                <a:cs typeface="Segoe UI" panose="020B0502040204020203" pitchFamily="34" charset="0"/>
              </a:defRPr>
            </a:lvl1pPr>
            <a:lvl2pPr marL="608013" indent="-608013" algn="l" defTabSz="1219170" rtl="0" eaLnBrk="1" latinLnBrk="0" hangingPunct="1">
              <a:spcBef>
                <a:spcPct val="20000"/>
              </a:spcBef>
              <a:buFont typeface="Arial" pitchFamily="34" charset="0"/>
              <a:buNone/>
              <a:defRPr sz="3200" kern="1200">
                <a:solidFill>
                  <a:schemeClr val="tx1"/>
                </a:solidFill>
                <a:latin typeface="Segoe UI" panose="020B0502040204020203" pitchFamily="34" charset="0"/>
                <a:ea typeface="+mn-ea"/>
                <a:cs typeface="Segoe UI" panose="020B0502040204020203" pitchFamily="34" charset="0"/>
              </a:defRPr>
            </a:lvl2pPr>
            <a:lvl3pPr marL="1217613" indent="-1217613" algn="l" defTabSz="1219170" rtl="0" eaLnBrk="1" latinLnBrk="0" hangingPunct="1">
              <a:spcBef>
                <a:spcPct val="20000"/>
              </a:spcBef>
              <a:buFont typeface="Arial" pitchFamily="34" charset="0"/>
              <a:buNone/>
              <a:defRPr sz="2400" kern="1200">
                <a:solidFill>
                  <a:schemeClr val="tx1"/>
                </a:solidFill>
                <a:latin typeface="Segoe UI" panose="020B0502040204020203" pitchFamily="34" charset="0"/>
                <a:ea typeface="+mn-ea"/>
                <a:cs typeface="Segoe UI" panose="020B0502040204020203" pitchFamily="34" charset="0"/>
              </a:defRPr>
            </a:lvl3pPr>
            <a:lvl4pPr marL="1827213" indent="-1827213" algn="l" defTabSz="1219170" rtl="0" eaLnBrk="1" latinLnBrk="0" hangingPunct="1">
              <a:spcBef>
                <a:spcPct val="20000"/>
              </a:spcBef>
              <a:buFont typeface="Arial" pitchFamily="34" charset="0"/>
              <a:buNone/>
              <a:defRPr sz="2000" kern="1200">
                <a:solidFill>
                  <a:schemeClr val="tx1"/>
                </a:solidFill>
                <a:latin typeface="Segoe UI" panose="020B0502040204020203" pitchFamily="34" charset="0"/>
                <a:ea typeface="+mn-ea"/>
                <a:cs typeface="Segoe UI" panose="020B0502040204020203" pitchFamily="34" charset="0"/>
              </a:defRPr>
            </a:lvl4pPr>
            <a:lvl5pPr marL="2436813" indent="-2436813" algn="l" defTabSz="1219170" rtl="0" eaLnBrk="1" latinLnBrk="0" hangingPunct="1">
              <a:spcBef>
                <a:spcPct val="20000"/>
              </a:spcBef>
              <a:buFont typeface="Arial"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smtClean="0"/>
              <a:t>Huge Impact</a:t>
            </a:r>
            <a:endParaRPr lang="en-US" sz="2400" dirty="0" smtClean="0"/>
          </a:p>
        </p:txBody>
      </p:sp>
      <p:sp>
        <p:nvSpPr>
          <p:cNvPr id="2" name="Title 1"/>
          <p:cNvSpPr>
            <a:spLocks noGrp="1"/>
          </p:cNvSpPr>
          <p:nvPr>
            <p:ph type="title"/>
          </p:nvPr>
        </p:nvSpPr>
        <p:spPr>
          <a:xfrm>
            <a:off x="531230" y="-126596"/>
            <a:ext cx="10972800" cy="1143000"/>
          </a:xfrm>
        </p:spPr>
        <p:txBody>
          <a:bodyPr/>
          <a:lstStyle/>
          <a:p>
            <a:r>
              <a:rPr lang="en-US" dirty="0" smtClean="0"/>
              <a:t>How is performance?</a:t>
            </a:r>
            <a:endParaRPr lang="en-US" dirty="0"/>
          </a:p>
        </p:txBody>
      </p:sp>
      <p:pic>
        <p:nvPicPr>
          <p:cNvPr id="7" name="Picture 1" descr="image001"/>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711098" y="1910758"/>
            <a:ext cx="5909936" cy="458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p:cNvGrpSpPr/>
          <p:nvPr/>
        </p:nvGrpSpPr>
        <p:grpSpPr>
          <a:xfrm>
            <a:off x="6776165" y="1129709"/>
            <a:ext cx="4120435" cy="5652091"/>
            <a:chOff x="5004730" y="1660570"/>
            <a:chExt cx="4120435" cy="5652091"/>
          </a:xfrm>
        </p:grpSpPr>
        <p:sp>
          <p:nvSpPr>
            <p:cNvPr id="8" name="Content Placeholder 2"/>
            <p:cNvSpPr txBox="1">
              <a:spLocks/>
            </p:cNvSpPr>
            <p:nvPr/>
          </p:nvSpPr>
          <p:spPr>
            <a:xfrm>
              <a:off x="5004731" y="1660570"/>
              <a:ext cx="4113178" cy="1406479"/>
            </a:xfrm>
            <a:prstGeom prst="rect">
              <a:avLst/>
            </a:prstGeom>
            <a:solidFill>
              <a:srgbClr val="00188F"/>
            </a:solidFill>
          </p:spPr>
          <p:txBody>
            <a:bodyPr vert="horz" lIns="91440" tIns="45720" rIns="91440" bIns="45720" rtlCol="0">
              <a:noAutofit/>
            </a:bodyPr>
            <a:lstStyle>
              <a:lvl1pPr marL="0" indent="0" algn="l" defTabSz="1219170" rtl="0" eaLnBrk="1" latinLnBrk="0" hangingPunct="1">
                <a:spcBef>
                  <a:spcPct val="20000"/>
                </a:spcBef>
                <a:buFont typeface="Arial" pitchFamily="34" charset="0"/>
                <a:buNone/>
                <a:defRPr sz="4000" kern="1200">
                  <a:solidFill>
                    <a:schemeClr val="tx1"/>
                  </a:solidFill>
                  <a:latin typeface="Segoe UI" panose="020B0502040204020203" pitchFamily="34" charset="0"/>
                  <a:ea typeface="+mn-ea"/>
                  <a:cs typeface="Segoe UI" panose="020B0502040204020203" pitchFamily="34" charset="0"/>
                </a:defRPr>
              </a:lvl1pPr>
              <a:lvl2pPr marL="608013" indent="-608013" algn="l" defTabSz="1219170" rtl="0" eaLnBrk="1" latinLnBrk="0" hangingPunct="1">
                <a:spcBef>
                  <a:spcPct val="20000"/>
                </a:spcBef>
                <a:buFont typeface="Arial" pitchFamily="34" charset="0"/>
                <a:buNone/>
                <a:defRPr sz="3200" kern="1200">
                  <a:solidFill>
                    <a:schemeClr val="tx1"/>
                  </a:solidFill>
                  <a:latin typeface="Segoe UI" panose="020B0502040204020203" pitchFamily="34" charset="0"/>
                  <a:ea typeface="+mn-ea"/>
                  <a:cs typeface="Segoe UI" panose="020B0502040204020203" pitchFamily="34" charset="0"/>
                </a:defRPr>
              </a:lvl2pPr>
              <a:lvl3pPr marL="1217613" indent="-1217613" algn="l" defTabSz="1219170" rtl="0" eaLnBrk="1" latinLnBrk="0" hangingPunct="1">
                <a:spcBef>
                  <a:spcPct val="20000"/>
                </a:spcBef>
                <a:buFont typeface="Arial" pitchFamily="34" charset="0"/>
                <a:buNone/>
                <a:defRPr sz="2400" kern="1200">
                  <a:solidFill>
                    <a:schemeClr val="tx1"/>
                  </a:solidFill>
                  <a:latin typeface="Segoe UI" panose="020B0502040204020203" pitchFamily="34" charset="0"/>
                  <a:ea typeface="+mn-ea"/>
                  <a:cs typeface="Segoe UI" panose="020B0502040204020203" pitchFamily="34" charset="0"/>
                </a:defRPr>
              </a:lvl3pPr>
              <a:lvl4pPr marL="1827213" indent="-1827213" algn="l" defTabSz="1219170" rtl="0" eaLnBrk="1" latinLnBrk="0" hangingPunct="1">
                <a:spcBef>
                  <a:spcPct val="20000"/>
                </a:spcBef>
                <a:buFont typeface="Arial" pitchFamily="34" charset="0"/>
                <a:buNone/>
                <a:defRPr sz="2000" kern="1200">
                  <a:solidFill>
                    <a:schemeClr val="tx1"/>
                  </a:solidFill>
                  <a:latin typeface="Segoe UI" panose="020B0502040204020203" pitchFamily="34" charset="0"/>
                  <a:ea typeface="+mn-ea"/>
                  <a:cs typeface="Segoe UI" panose="020B0502040204020203" pitchFamily="34" charset="0"/>
                </a:defRPr>
              </a:lvl4pPr>
              <a:lvl5pPr marL="2436813" indent="-2436813" algn="l" defTabSz="1219170" rtl="0" eaLnBrk="1" latinLnBrk="0" hangingPunct="1">
                <a:spcBef>
                  <a:spcPct val="20000"/>
                </a:spcBef>
                <a:buFont typeface="Arial"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dirty="0" smtClean="0">
                  <a:solidFill>
                    <a:schemeClr val="bg1"/>
                  </a:solidFill>
                </a:rPr>
                <a:t>Power of Production Data</a:t>
              </a:r>
              <a:endParaRPr lang="en-US" sz="2400" dirty="0" smtClean="0">
                <a:solidFill>
                  <a:schemeClr val="bg1"/>
                </a:solidFill>
              </a:endParaRPr>
            </a:p>
          </p:txBody>
        </p:sp>
        <p:sp>
          <p:nvSpPr>
            <p:cNvPr id="9" name="Rectangle 8"/>
            <p:cNvSpPr/>
            <p:nvPr>
              <p:custDataLst>
                <p:tags r:id="rId1"/>
              </p:custDataLst>
            </p:nvPr>
          </p:nvSpPr>
          <p:spPr>
            <a:xfrm>
              <a:off x="5011987" y="3200400"/>
              <a:ext cx="2011680" cy="2011680"/>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en-US" sz="1800" dirty="0" smtClean="0">
                  <a:solidFill>
                    <a:schemeClr val="bg1"/>
                  </a:solidFill>
                </a:rPr>
                <a:t>Real users</a:t>
              </a:r>
              <a:endParaRPr lang="en-US" sz="1800" dirty="0">
                <a:solidFill>
                  <a:schemeClr val="bg1"/>
                </a:solidFill>
              </a:endParaRPr>
            </a:p>
          </p:txBody>
        </p:sp>
        <p:pic>
          <p:nvPicPr>
            <p:cNvPr id="10" name="Picture 3" descr="\\MAGNUM\Projects\Microsoft\Cloud Power FY12\Design\ICONS_PNG\User.png"/>
            <p:cNvPicPr>
              <a:picLocks noChangeAspect="1" noChangeArrowheads="1"/>
            </p:cNvPicPr>
            <p:nvPr/>
          </p:nvPicPr>
          <p:blipFill>
            <a:blip r:embed="rId8" cstate="screen">
              <a:lum bright="100000"/>
              <a:extLst>
                <a:ext uri="{28A0092B-C50C-407E-A947-70E740481C1C}">
                  <a14:useLocalDpi xmlns:a14="http://schemas.microsoft.com/office/drawing/2010/main"/>
                </a:ext>
              </a:extLst>
            </a:blip>
            <a:srcRect/>
            <a:stretch>
              <a:fillRect/>
            </a:stretch>
          </p:blipFill>
          <p:spPr bwMode="auto">
            <a:xfrm>
              <a:off x="5331848" y="3315150"/>
              <a:ext cx="1371957" cy="1371600"/>
            </a:xfrm>
            <a:prstGeom prst="rect">
              <a:avLst/>
            </a:prstGeom>
            <a:noFill/>
          </p:spPr>
        </p:pic>
        <p:sp>
          <p:nvSpPr>
            <p:cNvPr id="11" name="Rectangle 10"/>
            <p:cNvSpPr/>
            <p:nvPr>
              <p:custDataLst>
                <p:tags r:id="rId2"/>
              </p:custDataLst>
            </p:nvPr>
          </p:nvSpPr>
          <p:spPr>
            <a:xfrm>
              <a:off x="7106228" y="3200400"/>
              <a:ext cx="2011680" cy="2011680"/>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en-US" sz="1800" dirty="0" smtClean="0">
                  <a:solidFill>
                    <a:schemeClr val="bg1"/>
                  </a:solidFill>
                </a:rPr>
                <a:t>Multiple environments</a:t>
              </a:r>
              <a:endParaRPr lang="en-US" sz="1800" dirty="0">
                <a:solidFill>
                  <a:schemeClr val="bg1"/>
                </a:solidFill>
              </a:endParaRPr>
            </a:p>
          </p:txBody>
        </p:sp>
        <p:pic>
          <p:nvPicPr>
            <p:cNvPr id="13" name="Picture 2" descr="\\MAGNUM\Projects\Microsoft\Cloud Power FY12\Design\ICONS_PNG\Devices.png"/>
            <p:cNvPicPr>
              <a:picLocks noChangeAspect="1" noChangeArrowheads="1"/>
            </p:cNvPicPr>
            <p:nvPr/>
          </p:nvPicPr>
          <p:blipFill>
            <a:blip r:embed="rId9" cstate="screen">
              <a:lum bright="100000"/>
              <a:extLst>
                <a:ext uri="{28A0092B-C50C-407E-A947-70E740481C1C}">
                  <a14:useLocalDpi xmlns:a14="http://schemas.microsoft.com/office/drawing/2010/main"/>
                </a:ext>
              </a:extLst>
            </a:blip>
            <a:srcRect/>
            <a:stretch>
              <a:fillRect/>
            </a:stretch>
          </p:blipFill>
          <p:spPr bwMode="auto">
            <a:xfrm>
              <a:off x="7440603" y="3285672"/>
              <a:ext cx="1371957" cy="1371600"/>
            </a:xfrm>
            <a:prstGeom prst="rect">
              <a:avLst/>
            </a:prstGeom>
            <a:noFill/>
          </p:spPr>
        </p:pic>
        <p:sp>
          <p:nvSpPr>
            <p:cNvPr id="14" name="Rectangle 13"/>
            <p:cNvSpPr/>
            <p:nvPr>
              <p:custDataLst>
                <p:tags r:id="rId3"/>
              </p:custDataLst>
            </p:nvPr>
          </p:nvSpPr>
          <p:spPr>
            <a:xfrm>
              <a:off x="5004730" y="5288280"/>
              <a:ext cx="2011680" cy="2011680"/>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en-US" sz="1800" dirty="0" smtClean="0">
                  <a:solidFill>
                    <a:schemeClr val="bg1"/>
                  </a:solidFill>
                </a:rPr>
                <a:t>End to end</a:t>
              </a:r>
              <a:endParaRPr lang="en-US" sz="1800" dirty="0">
                <a:solidFill>
                  <a:schemeClr val="bg1"/>
                </a:solidFill>
              </a:endParaRPr>
            </a:p>
          </p:txBody>
        </p:sp>
        <p:sp>
          <p:nvSpPr>
            <p:cNvPr id="16" name="Rectangle 15"/>
            <p:cNvSpPr/>
            <p:nvPr>
              <p:custDataLst>
                <p:tags r:id="rId4"/>
              </p:custDataLst>
            </p:nvPr>
          </p:nvSpPr>
          <p:spPr>
            <a:xfrm>
              <a:off x="7113485" y="5300981"/>
              <a:ext cx="2011680" cy="2011680"/>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en-US" sz="1800" dirty="0" smtClean="0">
                  <a:solidFill>
                    <a:schemeClr val="bg1"/>
                  </a:solidFill>
                </a:rPr>
                <a:t>Scale &amp; </a:t>
              </a:r>
            </a:p>
            <a:p>
              <a:r>
                <a:rPr lang="en-US" sz="1800" dirty="0" smtClean="0">
                  <a:solidFill>
                    <a:schemeClr val="bg1"/>
                  </a:solidFill>
                </a:rPr>
                <a:t>geo-diversity</a:t>
              </a:r>
              <a:endParaRPr lang="en-US" sz="1800" dirty="0">
                <a:solidFill>
                  <a:schemeClr val="bg1"/>
                </a:solidFill>
              </a:endParaRPr>
            </a:p>
          </p:txBody>
        </p:sp>
        <p:pic>
          <p:nvPicPr>
            <p:cNvPr id="17" name="Picture 1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595255" y="5624286"/>
              <a:ext cx="1011715" cy="1011715"/>
            </a:xfrm>
            <a:prstGeom prst="rect">
              <a:avLst/>
            </a:prstGeom>
          </p:spPr>
        </p:pic>
      </p:grpSp>
      <p:pic>
        <p:nvPicPr>
          <p:cNvPr id="22" name="Picture 8" descr="\\MAGNUM\Projects\Microsoft\Cloud Power FY12\Design\Icons\PNGs\Cross Platform.png"/>
          <p:cNvPicPr>
            <a:picLocks noChangeAspect="1" noChangeArrowheads="1"/>
          </p:cNvPicPr>
          <p:nvPr/>
        </p:nvPicPr>
        <p:blipFill>
          <a:blip r:embed="rId11" cstate="screen">
            <a:lum bright="100000"/>
            <a:extLst>
              <a:ext uri="{28A0092B-C50C-407E-A947-70E740481C1C}">
                <a14:useLocalDpi xmlns:a14="http://schemas.microsoft.com/office/drawing/2010/main"/>
              </a:ext>
            </a:extLst>
          </a:blip>
          <a:srcRect/>
          <a:stretch>
            <a:fillRect/>
          </a:stretch>
        </p:blipFill>
        <p:spPr bwMode="auto">
          <a:xfrm>
            <a:off x="6981372" y="4877301"/>
            <a:ext cx="1621593" cy="1621171"/>
          </a:xfrm>
          <a:prstGeom prst="rect">
            <a:avLst/>
          </a:prstGeom>
          <a:noFill/>
        </p:spPr>
      </p:pic>
    </p:spTree>
    <p:extLst>
      <p:ext uri="{BB962C8B-B14F-4D97-AF65-F5344CB8AC3E}">
        <p14:creationId xmlns:p14="http://schemas.microsoft.com/office/powerpoint/2010/main" val="536312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137348" y="1990924"/>
            <a:ext cx="4247387" cy="1524000"/>
          </a:xfrm>
          <a:prstGeom prst="rect">
            <a:avLst/>
          </a:prstGeom>
        </p:spPr>
      </p:pic>
      <p:sp>
        <p:nvSpPr>
          <p:cNvPr id="14" name="Rectangle 13"/>
          <p:cNvSpPr/>
          <p:nvPr>
            <p:custDataLst>
              <p:tags r:id="rId1"/>
            </p:custDataLst>
          </p:nvPr>
        </p:nvSpPr>
        <p:spPr>
          <a:xfrm>
            <a:off x="6137348" y="3581401"/>
            <a:ext cx="4247387" cy="3200400"/>
          </a:xfrm>
          <a:prstGeom prst="rect">
            <a:avLst/>
          </a:prstGeom>
          <a:solidFill>
            <a:srgbClr val="FFFFFF"/>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endParaRPr lang="en-US" sz="1500" dirty="0">
              <a:solidFill>
                <a:srgbClr val="FFFFFF"/>
              </a:solidFill>
            </a:endParaRPr>
          </a:p>
        </p:txBody>
      </p:sp>
      <p:sp>
        <p:nvSpPr>
          <p:cNvPr id="2" name="Title 1"/>
          <p:cNvSpPr>
            <a:spLocks noGrp="1"/>
          </p:cNvSpPr>
          <p:nvPr>
            <p:ph type="title"/>
          </p:nvPr>
        </p:nvSpPr>
        <p:spPr>
          <a:xfrm>
            <a:off x="609600" y="304800"/>
            <a:ext cx="6019800" cy="1143000"/>
          </a:xfrm>
        </p:spPr>
        <p:txBody>
          <a:bodyPr/>
          <a:lstStyle/>
          <a:p>
            <a:r>
              <a:rPr lang="en-US" dirty="0" smtClean="0"/>
              <a:t>What do users do? </a:t>
            </a:r>
            <a:endParaRPr lang="en-US" dirty="0"/>
          </a:p>
        </p:txBody>
      </p:sp>
      <p:pic>
        <p:nvPicPr>
          <p:cNvPr id="8" name="Content Placeholder 7"/>
          <p:cNvPicPr>
            <a:picLocks noGrp="1" noChangeAspect="1"/>
          </p:cNvPicPr>
          <p:nvPr>
            <p:ph idx="1"/>
          </p:nvPr>
        </p:nvPicPr>
        <p:blipFill>
          <a:blip r:embed="rId8">
            <a:extLst>
              <a:ext uri="{28A0092B-C50C-407E-A947-70E740481C1C}">
                <a14:useLocalDpi xmlns:a14="http://schemas.microsoft.com/office/drawing/2010/main"/>
              </a:ext>
            </a:extLst>
          </a:blip>
          <a:stretch>
            <a:fillRect/>
          </a:stretch>
        </p:blipFill>
        <p:spPr>
          <a:xfrm>
            <a:off x="6705600" y="3668632"/>
            <a:ext cx="3010881" cy="3025936"/>
          </a:xfrm>
        </p:spPr>
      </p:pic>
      <p:pic>
        <p:nvPicPr>
          <p:cNvPr id="7" name="Picture 6"/>
          <p:cNvPicPr>
            <a:picLocks noChangeAspect="1"/>
          </p:cNvPicPr>
          <p:nvPr/>
        </p:nvPicPr>
        <p:blipFill rotWithShape="1">
          <a:blip r:embed="rId9" cstate="screen">
            <a:extLst>
              <a:ext uri="{28A0092B-C50C-407E-A947-70E740481C1C}">
                <a14:useLocalDpi xmlns:a14="http://schemas.microsoft.com/office/drawing/2010/main"/>
              </a:ext>
            </a:extLst>
          </a:blip>
          <a:srcRect t="1107" b="1218"/>
          <a:stretch/>
        </p:blipFill>
        <p:spPr>
          <a:xfrm>
            <a:off x="800716" y="3581400"/>
            <a:ext cx="5286375" cy="3200400"/>
          </a:xfrm>
          <a:prstGeom prst="rect">
            <a:avLst/>
          </a:prstGeom>
        </p:spPr>
      </p:pic>
      <p:grpSp>
        <p:nvGrpSpPr>
          <p:cNvPr id="13" name="Group 12"/>
          <p:cNvGrpSpPr/>
          <p:nvPr/>
        </p:nvGrpSpPr>
        <p:grpSpPr>
          <a:xfrm>
            <a:off x="6066182" y="164592"/>
            <a:ext cx="4288736" cy="2100420"/>
            <a:chOff x="5943600" y="1083390"/>
            <a:chExt cx="4288736" cy="2100420"/>
          </a:xfrm>
        </p:grpSpPr>
        <p:sp>
          <p:nvSpPr>
            <p:cNvPr id="12" name="Rectangle 11"/>
            <p:cNvSpPr/>
            <p:nvPr>
              <p:custDataLst>
                <p:tags r:id="rId4"/>
              </p:custDataLst>
            </p:nvPr>
          </p:nvSpPr>
          <p:spPr>
            <a:xfrm>
              <a:off x="6003236" y="1447800"/>
              <a:ext cx="4229100" cy="1371600"/>
            </a:xfrm>
            <a:prstGeom prst="rect">
              <a:avLst/>
            </a:prstGeom>
            <a:solidFill>
              <a:srgbClr val="67217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endParaRPr lang="en-US" sz="1500" dirty="0">
                <a:solidFill>
                  <a:srgbClr val="FFFFFF"/>
                </a:solidFill>
              </a:endParaRPr>
            </a:p>
          </p:txBody>
        </p:sp>
        <p:pic>
          <p:nvPicPr>
            <p:cNvPr id="9" name="Picture 8"/>
            <p:cNvPicPr>
              <a:picLocks noChangeAspect="1"/>
            </p:cNvPicPr>
            <p:nvPr/>
          </p:nvPicPr>
          <p:blipFill>
            <a:blip r:embed="rId10">
              <a:clrChange>
                <a:clrFrom>
                  <a:srgbClr val="66217A"/>
                </a:clrFrom>
                <a:clrTo>
                  <a:srgbClr val="66217A">
                    <a:alpha val="0"/>
                  </a:srgbClr>
                </a:clrTo>
              </a:clrChange>
              <a:extLst>
                <a:ext uri="{28A0092B-C50C-407E-A947-70E740481C1C}">
                  <a14:useLocalDpi xmlns:a14="http://schemas.microsoft.com/office/drawing/2010/main"/>
                </a:ext>
              </a:extLst>
            </a:blip>
            <a:stretch>
              <a:fillRect/>
            </a:stretch>
          </p:blipFill>
          <p:spPr>
            <a:xfrm>
              <a:off x="5943600" y="1083390"/>
              <a:ext cx="3952876" cy="2100420"/>
            </a:xfrm>
            <a:prstGeom prst="rect">
              <a:avLst/>
            </a:prstGeom>
          </p:spPr>
        </p:pic>
      </p:grpSp>
      <p:sp>
        <p:nvSpPr>
          <p:cNvPr id="17" name="Rectangle 16"/>
          <p:cNvSpPr/>
          <p:nvPr>
            <p:custDataLst>
              <p:tags r:id="rId2"/>
            </p:custDataLst>
          </p:nvPr>
        </p:nvSpPr>
        <p:spPr>
          <a:xfrm>
            <a:off x="800716" y="1990924"/>
            <a:ext cx="1524000" cy="1524000"/>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endParaRPr lang="en-US" sz="1500" dirty="0">
              <a:solidFill>
                <a:srgbClr val="FFFFFF"/>
              </a:solidFill>
            </a:endParaRPr>
          </a:p>
        </p:txBody>
      </p:sp>
      <p:sp>
        <p:nvSpPr>
          <p:cNvPr id="18" name="Rectangle 17"/>
          <p:cNvSpPr/>
          <p:nvPr>
            <p:custDataLst>
              <p:tags r:id="rId3"/>
            </p:custDataLst>
          </p:nvPr>
        </p:nvSpPr>
        <p:spPr>
          <a:xfrm>
            <a:off x="2384352" y="1990924"/>
            <a:ext cx="3681830" cy="1524000"/>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en-US" sz="2800" dirty="0" smtClean="0">
                <a:solidFill>
                  <a:srgbClr val="FFFFFF"/>
                </a:solidFill>
              </a:rPr>
              <a:t>Customer Experience Improvement Program (CEIP)</a:t>
            </a:r>
            <a:endParaRPr lang="en-US" sz="2800" dirty="0">
              <a:solidFill>
                <a:srgbClr val="FFFFFF"/>
              </a:solidFill>
            </a:endParaRPr>
          </a:p>
        </p:txBody>
      </p:sp>
      <p:pic>
        <p:nvPicPr>
          <p:cNvPr id="16" name="Picture 1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245245" y="2140090"/>
            <a:ext cx="634942" cy="1225668"/>
          </a:xfrm>
          <a:prstGeom prst="rect">
            <a:avLst/>
          </a:prstGeom>
        </p:spPr>
      </p:pic>
    </p:spTree>
    <p:extLst>
      <p:ext uri="{BB962C8B-B14F-4D97-AF65-F5344CB8AC3E}">
        <p14:creationId xmlns:p14="http://schemas.microsoft.com/office/powerpoint/2010/main" val="3685398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1430000" cy="1143000"/>
          </a:xfrm>
        </p:spPr>
        <p:txBody>
          <a:bodyPr/>
          <a:lstStyle/>
          <a:p>
            <a:r>
              <a:rPr lang="en-US" sz="5400" dirty="0" smtClean="0"/>
              <a:t>Your turn - </a:t>
            </a:r>
            <a:r>
              <a:rPr lang="en-US" sz="5400" dirty="0"/>
              <a:t>Determine your questions</a:t>
            </a:r>
          </a:p>
        </p:txBody>
      </p:sp>
      <p:sp>
        <p:nvSpPr>
          <p:cNvPr id="3" name="Content Placeholder 2"/>
          <p:cNvSpPr>
            <a:spLocks noGrp="1"/>
          </p:cNvSpPr>
          <p:nvPr>
            <p:ph idx="1"/>
          </p:nvPr>
        </p:nvSpPr>
        <p:spPr>
          <a:xfrm>
            <a:off x="2971800" y="1600200"/>
            <a:ext cx="9220200" cy="4240893"/>
          </a:xfrm>
        </p:spPr>
        <p:txBody>
          <a:bodyPr/>
          <a:lstStyle/>
          <a:p>
            <a:r>
              <a:rPr lang="en-US" dirty="0" smtClean="0"/>
              <a:t>What type of answer are you looking for?</a:t>
            </a:r>
          </a:p>
          <a:p>
            <a:pPr lvl="1"/>
            <a:r>
              <a:rPr lang="en-US" dirty="0" smtClean="0"/>
              <a:t>Availability, performance, usage?</a:t>
            </a:r>
          </a:p>
          <a:p>
            <a:pPr lvl="1"/>
            <a:r>
              <a:rPr lang="en-US" dirty="0" smtClean="0"/>
              <a:t>Prioritize</a:t>
            </a:r>
          </a:p>
          <a:p>
            <a:pPr lvl="1"/>
            <a:endParaRPr lang="en-US" dirty="0" smtClean="0"/>
          </a:p>
          <a:p>
            <a:pPr lvl="1"/>
            <a:r>
              <a:rPr lang="en-US" dirty="0" smtClean="0"/>
              <a:t>When does availability NOT come first?</a:t>
            </a:r>
          </a:p>
        </p:txBody>
      </p:sp>
      <p:sp>
        <p:nvSpPr>
          <p:cNvPr id="4" name="Rectangle 3"/>
          <p:cNvSpPr/>
          <p:nvPr>
            <p:custDataLst>
              <p:tags r:id="rId1"/>
            </p:custDataLst>
          </p:nvPr>
        </p:nvSpPr>
        <p:spPr>
          <a:xfrm>
            <a:off x="609600" y="1600200"/>
            <a:ext cx="2183477" cy="1524000"/>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endParaRPr lang="en-US" sz="1500" dirty="0">
              <a:solidFill>
                <a:srgbClr val="FFFFFF"/>
              </a:solidFill>
            </a:endParaRPr>
          </a:p>
        </p:txBody>
      </p:sp>
      <p:pic>
        <p:nvPicPr>
          <p:cNvPr id="5" name="Picture 50" descr="C:\Users\sakuu\Documents\Ballmer MGX 2011\Tile Icons\Road Fork.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black">
          <a:xfrm>
            <a:off x="1116677" y="1755638"/>
            <a:ext cx="1219200" cy="121888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609600" y="3225800"/>
            <a:ext cx="2201620" cy="2667000"/>
            <a:chOff x="102523" y="3429000"/>
            <a:chExt cx="2201620" cy="2564493"/>
          </a:xfrm>
        </p:grpSpPr>
        <p:sp>
          <p:nvSpPr>
            <p:cNvPr id="8" name="Rectangle 7"/>
            <p:cNvSpPr/>
            <p:nvPr>
              <p:custDataLst>
                <p:tags r:id="rId2"/>
              </p:custDataLst>
            </p:nvPr>
          </p:nvSpPr>
          <p:spPr>
            <a:xfrm>
              <a:off x="102523" y="3429000"/>
              <a:ext cx="2187106" cy="2564493"/>
            </a:xfrm>
            <a:prstGeom prst="rect">
              <a:avLst/>
            </a:prstGeom>
            <a:solidFill>
              <a:srgbClr val="6CC5C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endParaRPr lang="en-US" sz="1500" dirty="0">
                <a:solidFill>
                  <a:srgbClr val="FFFFFF"/>
                </a:solidFill>
              </a:endParaRPr>
            </a:p>
          </p:txBody>
        </p:sp>
        <p:pic>
          <p:nvPicPr>
            <p:cNvPr id="7" name="Picture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2523" y="3429000"/>
              <a:ext cx="2201620" cy="2247900"/>
            </a:xfrm>
            <a:prstGeom prst="rect">
              <a:avLst/>
            </a:prstGeom>
          </p:spPr>
        </p:pic>
      </p:grpSp>
    </p:spTree>
    <p:extLst>
      <p:ext uri="{BB962C8B-B14F-4D97-AF65-F5344CB8AC3E}">
        <p14:creationId xmlns:p14="http://schemas.microsoft.com/office/powerpoint/2010/main" val="2545417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1430000" cy="1143000"/>
          </a:xfrm>
        </p:spPr>
        <p:txBody>
          <a:bodyPr/>
          <a:lstStyle/>
          <a:p>
            <a:r>
              <a:rPr lang="en-US" sz="5400" dirty="0" smtClean="0"/>
              <a:t>Your turn - </a:t>
            </a:r>
            <a:r>
              <a:rPr lang="en-US" sz="5400" dirty="0"/>
              <a:t>Determine your questions</a:t>
            </a:r>
          </a:p>
        </p:txBody>
      </p:sp>
      <p:sp>
        <p:nvSpPr>
          <p:cNvPr id="3" name="Content Placeholder 2"/>
          <p:cNvSpPr>
            <a:spLocks noGrp="1"/>
          </p:cNvSpPr>
          <p:nvPr>
            <p:ph idx="1"/>
          </p:nvPr>
        </p:nvSpPr>
        <p:spPr>
          <a:xfrm>
            <a:off x="2971800" y="1600200"/>
            <a:ext cx="9220200" cy="4240893"/>
          </a:xfrm>
        </p:spPr>
        <p:txBody>
          <a:bodyPr/>
          <a:lstStyle/>
          <a:p>
            <a:pPr>
              <a:spcBef>
                <a:spcPts val="1200"/>
              </a:spcBef>
            </a:pPr>
            <a:r>
              <a:rPr lang="en-US" dirty="0" smtClean="0"/>
              <a:t>What are the key scenarios for the type you selected?</a:t>
            </a:r>
          </a:p>
        </p:txBody>
      </p:sp>
      <p:sp>
        <p:nvSpPr>
          <p:cNvPr id="4" name="Rectangle 3"/>
          <p:cNvSpPr/>
          <p:nvPr>
            <p:custDataLst>
              <p:tags r:id="rId1"/>
            </p:custDataLst>
          </p:nvPr>
        </p:nvSpPr>
        <p:spPr>
          <a:xfrm>
            <a:off x="609600" y="1600200"/>
            <a:ext cx="2183477" cy="1524000"/>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endParaRPr lang="en-US" sz="1500" dirty="0">
              <a:solidFill>
                <a:srgbClr val="FFFFFF"/>
              </a:solidFill>
            </a:endParaRPr>
          </a:p>
        </p:txBody>
      </p:sp>
      <p:pic>
        <p:nvPicPr>
          <p:cNvPr id="5" name="Picture 50" descr="C:\Users\sakuu\Documents\Ballmer MGX 2011\Tile Icons\Road Fork.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black">
          <a:xfrm>
            <a:off x="1116677" y="1755638"/>
            <a:ext cx="1219200" cy="12188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09600" y="3220277"/>
            <a:ext cx="7572375" cy="2505075"/>
          </a:xfrm>
          <a:prstGeom prst="rect">
            <a:avLst/>
          </a:prstGeom>
        </p:spPr>
      </p:pic>
      <p:sp>
        <p:nvSpPr>
          <p:cNvPr id="10" name="Rectangle 9"/>
          <p:cNvSpPr/>
          <p:nvPr/>
        </p:nvSpPr>
        <p:spPr>
          <a:xfrm>
            <a:off x="8181975" y="5223401"/>
            <a:ext cx="4039054" cy="584775"/>
          </a:xfrm>
          <a:prstGeom prst="rect">
            <a:avLst/>
          </a:prstGeom>
        </p:spPr>
        <p:txBody>
          <a:bodyPr wrap="none">
            <a:spAutoFit/>
          </a:bodyPr>
          <a:lstStyle/>
          <a:p>
            <a:pPr marL="608013" lvl="1" indent="-608013">
              <a:spcBef>
                <a:spcPct val="20000"/>
              </a:spcBef>
            </a:pPr>
            <a:r>
              <a:rPr lang="en-US" sz="3200" dirty="0">
                <a:solidFill>
                  <a:prstClr val="black"/>
                </a:solidFill>
                <a:latin typeface="Segoe UI" panose="020B0502040204020203" pitchFamily="34" charset="0"/>
                <a:cs typeface="Segoe UI" panose="020B0502040204020203" pitchFamily="34" charset="0"/>
              </a:rPr>
              <a:t>What is high priority?</a:t>
            </a:r>
          </a:p>
        </p:txBody>
      </p:sp>
      <p:pic>
        <p:nvPicPr>
          <p:cNvPr id="11" name="Picture 10"/>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281186" y="3220277"/>
            <a:ext cx="1428750" cy="1428750"/>
          </a:xfrm>
          <a:prstGeom prst="rect">
            <a:avLst/>
          </a:prstGeom>
        </p:spPr>
      </p:pic>
      <p:sp>
        <p:nvSpPr>
          <p:cNvPr id="21" name="Rectangle 20"/>
          <p:cNvSpPr/>
          <p:nvPr/>
        </p:nvSpPr>
        <p:spPr>
          <a:xfrm>
            <a:off x="546652" y="3628296"/>
            <a:ext cx="2057400" cy="5759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custDataLst>
              <p:tags r:id="rId2"/>
            </p:custDataLst>
          </p:nvPr>
        </p:nvSpPr>
        <p:spPr>
          <a:xfrm>
            <a:off x="9839146" y="3220277"/>
            <a:ext cx="2124254" cy="1428750"/>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en-US" sz="2800" dirty="0" smtClean="0">
                <a:solidFill>
                  <a:srgbClr val="FFFFFF"/>
                </a:solidFill>
              </a:rPr>
              <a:t>SharePoint</a:t>
            </a:r>
            <a:endParaRPr lang="en-US" sz="2800" dirty="0">
              <a:solidFill>
                <a:srgbClr val="FFFFFF"/>
              </a:solidFill>
            </a:endParaRPr>
          </a:p>
        </p:txBody>
      </p:sp>
    </p:spTree>
    <p:extLst>
      <p:ext uri="{BB962C8B-B14F-4D97-AF65-F5344CB8AC3E}">
        <p14:creationId xmlns:p14="http://schemas.microsoft.com/office/powerpoint/2010/main" val="4148758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200" y="1598521"/>
            <a:ext cx="11988800" cy="889001"/>
          </a:xfrm>
        </p:spPr>
        <p:txBody>
          <a:bodyPr/>
          <a:lstStyle/>
          <a:p>
            <a:r>
              <a:rPr lang="en-US" sz="5733" dirty="0">
                <a:latin typeface="Segoe UI" panose="020B0502040204020203" pitchFamily="34" charset="0"/>
              </a:rPr>
              <a:t>Your Path To Data-Driven Quality</a:t>
            </a:r>
          </a:p>
        </p:txBody>
      </p:sp>
      <p:sp>
        <p:nvSpPr>
          <p:cNvPr id="3" name="Subtitle 2"/>
          <p:cNvSpPr>
            <a:spLocks noGrp="1"/>
          </p:cNvSpPr>
          <p:nvPr>
            <p:ph type="subTitle" idx="1"/>
          </p:nvPr>
        </p:nvSpPr>
        <p:spPr>
          <a:xfrm>
            <a:off x="1320801" y="2712248"/>
            <a:ext cx="10871199" cy="2342352"/>
          </a:xfrm>
        </p:spPr>
        <p:txBody>
          <a:bodyPr/>
          <a:lstStyle/>
          <a:p>
            <a:pPr>
              <a:spcBef>
                <a:spcPts val="0"/>
              </a:spcBef>
            </a:pPr>
            <a:r>
              <a:rPr lang="en-US" sz="4000" dirty="0">
                <a:latin typeface="Segoe UI" panose="020B0502040204020203" pitchFamily="34" charset="0"/>
              </a:rPr>
              <a:t>Seth Eliot</a:t>
            </a:r>
          </a:p>
          <a:p>
            <a:pPr>
              <a:spcBef>
                <a:spcPts val="0"/>
              </a:spcBef>
            </a:pPr>
            <a:r>
              <a:rPr lang="en-US" sz="4000" dirty="0">
                <a:latin typeface="Segoe UI" panose="020B0502040204020203" pitchFamily="34" charset="0"/>
              </a:rPr>
              <a:t>Principal Knowledge Engineer, Test Excellence</a:t>
            </a:r>
          </a:p>
          <a:p>
            <a:pPr>
              <a:spcBef>
                <a:spcPts val="0"/>
              </a:spcBef>
            </a:pPr>
            <a:endParaRPr lang="en-US" sz="4000" dirty="0"/>
          </a:p>
          <a:p>
            <a:pPr>
              <a:spcBef>
                <a:spcPts val="0"/>
              </a:spcBef>
            </a:pP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26897" y="3898664"/>
            <a:ext cx="2813437" cy="1035621"/>
          </a:xfrm>
          <a:prstGeom prst="rect">
            <a:avLst/>
          </a:prstGeom>
        </p:spPr>
      </p:pic>
    </p:spTree>
    <p:extLst>
      <p:ext uri="{BB962C8B-B14F-4D97-AF65-F5344CB8AC3E}">
        <p14:creationId xmlns:p14="http://schemas.microsoft.com/office/powerpoint/2010/main" val="3354178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Get data from or near production</a:t>
            </a:r>
            <a:endParaRPr lang="en-US" dirty="0"/>
          </a:p>
        </p:txBody>
      </p:sp>
      <p:sp>
        <p:nvSpPr>
          <p:cNvPr id="4" name="Title 3"/>
          <p:cNvSpPr>
            <a:spLocks noGrp="1"/>
          </p:cNvSpPr>
          <p:nvPr>
            <p:ph type="ctrTitle"/>
          </p:nvPr>
        </p:nvSpPr>
        <p:spPr>
          <a:xfrm>
            <a:off x="533400" y="2264833"/>
            <a:ext cx="11201400" cy="1468967"/>
          </a:xfrm>
        </p:spPr>
        <p:txBody>
          <a:bodyPr/>
          <a:lstStyle/>
          <a:p>
            <a:r>
              <a:rPr lang="en-US" dirty="0"/>
              <a:t>Design for production-quality data</a:t>
            </a:r>
            <a:br>
              <a:rPr lang="en-US" dirty="0"/>
            </a:br>
            <a:endParaRPr lang="en-US" dirty="0"/>
          </a:p>
        </p:txBody>
      </p:sp>
      <p:grpSp>
        <p:nvGrpSpPr>
          <p:cNvPr id="6" name="Group 5"/>
          <p:cNvGrpSpPr/>
          <p:nvPr/>
        </p:nvGrpSpPr>
        <p:grpSpPr>
          <a:xfrm>
            <a:off x="10350500" y="329961"/>
            <a:ext cx="1524000" cy="1524000"/>
            <a:chOff x="10350500" y="329961"/>
            <a:chExt cx="1524000" cy="1524000"/>
          </a:xfrm>
        </p:grpSpPr>
        <p:sp>
          <p:nvSpPr>
            <p:cNvPr id="7" name="Rectangle 6"/>
            <p:cNvSpPr/>
            <p:nvPr>
              <p:custDataLst>
                <p:tags r:id="rId1"/>
              </p:custDataLst>
            </p:nvPr>
          </p:nvSpPr>
          <p:spPr>
            <a:xfrm>
              <a:off x="10350500" y="329961"/>
              <a:ext cx="1524000" cy="1524000"/>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endParaRPr lang="en-US" sz="1500" dirty="0">
                <a:solidFill>
                  <a:srgbClr val="FFFFFF"/>
                </a:solidFill>
              </a:endParaRP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02900" y="482361"/>
              <a:ext cx="1219200" cy="1219200"/>
            </a:xfrm>
            <a:prstGeom prst="rect">
              <a:avLst/>
            </a:prstGeom>
          </p:spPr>
        </p:pic>
      </p:grpSp>
    </p:spTree>
    <p:extLst>
      <p:ext uri="{BB962C8B-B14F-4D97-AF65-F5344CB8AC3E}">
        <p14:creationId xmlns:p14="http://schemas.microsoft.com/office/powerpoint/2010/main" val="155945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05400" y="1423987"/>
            <a:ext cx="7169527" cy="5434013"/>
          </a:xfrm>
          <a:prstGeom prst="rect">
            <a:avLst/>
          </a:prstGeom>
        </p:spPr>
      </p:pic>
      <p:sp>
        <p:nvSpPr>
          <p:cNvPr id="16" name="Title 15"/>
          <p:cNvSpPr>
            <a:spLocks noGrp="1"/>
          </p:cNvSpPr>
          <p:nvPr>
            <p:ph type="title"/>
          </p:nvPr>
        </p:nvSpPr>
        <p:spPr>
          <a:xfrm>
            <a:off x="228600" y="166687"/>
            <a:ext cx="10972800" cy="1143000"/>
          </a:xfrm>
        </p:spPr>
        <p:txBody>
          <a:bodyPr/>
          <a:lstStyle/>
          <a:p>
            <a:r>
              <a:rPr lang="en-US" dirty="0" smtClean="0"/>
              <a:t>Two types of data to acquire</a:t>
            </a:r>
            <a:endParaRPr lang="en-US" dirty="0"/>
          </a:p>
        </p:txBody>
      </p:sp>
      <p:sp>
        <p:nvSpPr>
          <p:cNvPr id="17" name="Content Placeholder 16"/>
          <p:cNvSpPr>
            <a:spLocks noGrp="1"/>
          </p:cNvSpPr>
          <p:nvPr>
            <p:ph idx="1"/>
          </p:nvPr>
        </p:nvSpPr>
        <p:spPr>
          <a:xfrm>
            <a:off x="76200" y="1600200"/>
            <a:ext cx="5334000" cy="4572000"/>
          </a:xfrm>
        </p:spPr>
        <p:txBody>
          <a:bodyPr/>
          <a:lstStyle/>
          <a:p>
            <a:r>
              <a:rPr lang="en-US" dirty="0" smtClean="0"/>
              <a:t>Active: synthetic</a:t>
            </a:r>
          </a:p>
          <a:p>
            <a:r>
              <a:rPr lang="en-US" dirty="0" smtClean="0"/>
              <a:t>Passive: real (RUM)</a:t>
            </a:r>
          </a:p>
          <a:p>
            <a:endParaRPr lang="en-US" dirty="0"/>
          </a:p>
          <a:p>
            <a:pPr lvl="1"/>
            <a:r>
              <a:rPr lang="en-US" dirty="0" smtClean="0"/>
              <a:t>Active data in prod</a:t>
            </a:r>
          </a:p>
          <a:p>
            <a:pPr marL="747713" lvl="1"/>
            <a:r>
              <a:rPr lang="en-US" dirty="0" smtClean="0"/>
              <a:t>For services only?</a:t>
            </a:r>
          </a:p>
          <a:p>
            <a:pPr marL="747713" lvl="1"/>
            <a:r>
              <a:rPr lang="en-US" dirty="0" smtClean="0"/>
              <a:t>Client: is the service there?</a:t>
            </a:r>
            <a:endParaRPr lang="en-US" dirty="0"/>
          </a:p>
        </p:txBody>
      </p:sp>
    </p:spTree>
    <p:extLst>
      <p:ext uri="{BB962C8B-B14F-4D97-AF65-F5344CB8AC3E}">
        <p14:creationId xmlns:p14="http://schemas.microsoft.com/office/powerpoint/2010/main" val="3289267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204" y="152400"/>
            <a:ext cx="12508396" cy="1143000"/>
          </a:xfrm>
        </p:spPr>
        <p:txBody>
          <a:bodyPr/>
          <a:lstStyle/>
          <a:p>
            <a:r>
              <a:rPr lang="en-US" sz="5400" dirty="0" smtClean="0"/>
              <a:t>Staged </a:t>
            </a:r>
            <a:r>
              <a:rPr lang="en-US" sz="5400" dirty="0"/>
              <a:t>d</a:t>
            </a:r>
            <a:r>
              <a:rPr lang="en-US" sz="5400" dirty="0" smtClean="0"/>
              <a:t>ata acquisition mitigates risk</a:t>
            </a:r>
            <a:endParaRPr lang="en-US" sz="5400" dirty="0"/>
          </a:p>
        </p:txBody>
      </p:sp>
      <p:sp>
        <p:nvSpPr>
          <p:cNvPr id="3" name="Content Placeholder 2"/>
          <p:cNvSpPr>
            <a:spLocks noGrp="1"/>
          </p:cNvSpPr>
          <p:nvPr>
            <p:ph idx="1"/>
          </p:nvPr>
        </p:nvSpPr>
        <p:spPr>
          <a:xfrm>
            <a:off x="293204" y="1295400"/>
            <a:ext cx="11201400" cy="4572000"/>
          </a:xfrm>
        </p:spPr>
        <p:txBody>
          <a:bodyPr/>
          <a:lstStyle/>
          <a:p>
            <a:r>
              <a:rPr lang="en-US" dirty="0" smtClean="0"/>
              <a:t>Service</a:t>
            </a:r>
          </a:p>
          <a:p>
            <a:endParaRPr lang="en-US" dirty="0"/>
          </a:p>
          <a:p>
            <a:endParaRPr lang="en-US" sz="2400" dirty="0" smtClean="0"/>
          </a:p>
          <a:p>
            <a:endParaRPr lang="en-US" sz="2400" dirty="0" smtClean="0"/>
          </a:p>
          <a:p>
            <a:endParaRPr lang="en-US" sz="1800" dirty="0" smtClean="0"/>
          </a:p>
          <a:p>
            <a:r>
              <a:rPr lang="en-US" dirty="0" smtClean="0"/>
              <a:t>Product (client, on-</a:t>
            </a:r>
            <a:r>
              <a:rPr lang="en-US" dirty="0" err="1" smtClean="0"/>
              <a:t>prem</a:t>
            </a:r>
            <a:r>
              <a:rPr lang="en-US" dirty="0" smtClean="0"/>
              <a:t> server)</a:t>
            </a:r>
            <a:endParaRPr lang="en-US" dirty="0"/>
          </a:p>
        </p:txBody>
      </p:sp>
      <p:graphicFrame>
        <p:nvGraphicFramePr>
          <p:cNvPr id="5" name="Diagram 4"/>
          <p:cNvGraphicFramePr/>
          <p:nvPr>
            <p:extLst>
              <p:ext uri="{D42A27DB-BD31-4B8C-83A1-F6EECF244321}">
                <p14:modId xmlns:p14="http://schemas.microsoft.com/office/powerpoint/2010/main" val="3119729826"/>
              </p:ext>
            </p:extLst>
          </p:nvPr>
        </p:nvGraphicFramePr>
        <p:xfrm>
          <a:off x="381000" y="4495800"/>
          <a:ext cx="11544080" cy="1371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 5"/>
          <p:cNvGraphicFramePr/>
          <p:nvPr>
            <p:extLst>
              <p:ext uri="{D42A27DB-BD31-4B8C-83A1-F6EECF244321}">
                <p14:modId xmlns:p14="http://schemas.microsoft.com/office/powerpoint/2010/main" val="1442060101"/>
              </p:ext>
            </p:extLst>
          </p:nvPr>
        </p:nvGraphicFramePr>
        <p:xfrm>
          <a:off x="381000" y="1828800"/>
          <a:ext cx="11544080" cy="1371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7" name="Rectangle 6"/>
          <p:cNvSpPr/>
          <p:nvPr>
            <p:custDataLst>
              <p:tags r:id="rId1"/>
            </p:custDataLst>
          </p:nvPr>
        </p:nvSpPr>
        <p:spPr>
          <a:xfrm>
            <a:off x="407504" y="3124200"/>
            <a:ext cx="1726096" cy="635000"/>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en-US" sz="1600" dirty="0" smtClean="0">
                <a:solidFill>
                  <a:srgbClr val="FFFFFF"/>
                </a:solidFill>
                <a:latin typeface="Segoe UI" panose="020B0502040204020203" pitchFamily="34" charset="0"/>
                <a:cs typeface="Segoe UI" panose="020B0502040204020203" pitchFamily="34" charset="0"/>
              </a:rPr>
              <a:t>Deployment Validation</a:t>
            </a:r>
            <a:endParaRPr lang="en-US" sz="1600" dirty="0">
              <a:solidFill>
                <a:srgbClr val="FFFFFF"/>
              </a:solidFill>
              <a:latin typeface="Segoe UI" panose="020B0502040204020203" pitchFamily="34" charset="0"/>
              <a:cs typeface="Segoe UI" panose="020B0502040204020203" pitchFamily="34" charset="0"/>
            </a:endParaRPr>
          </a:p>
        </p:txBody>
      </p:sp>
      <p:sp>
        <p:nvSpPr>
          <p:cNvPr id="8" name="Rectangle 7"/>
          <p:cNvSpPr/>
          <p:nvPr>
            <p:custDataLst>
              <p:tags r:id="rId2"/>
            </p:custDataLst>
          </p:nvPr>
        </p:nvSpPr>
        <p:spPr>
          <a:xfrm>
            <a:off x="2832652" y="3124200"/>
            <a:ext cx="1726096" cy="635000"/>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en-US" sz="1600" dirty="0" smtClean="0">
                <a:solidFill>
                  <a:srgbClr val="FFFFFF"/>
                </a:solidFill>
                <a:latin typeface="Segoe UI" panose="020B0502040204020203" pitchFamily="34" charset="0"/>
                <a:cs typeface="Segoe UI" panose="020B0502040204020203" pitchFamily="34" charset="0"/>
              </a:rPr>
              <a:t>Service Validation</a:t>
            </a:r>
            <a:endParaRPr lang="en-US" sz="1600" dirty="0">
              <a:solidFill>
                <a:srgbClr val="FFFFFF"/>
              </a:solidFill>
              <a:latin typeface="Segoe UI" panose="020B0502040204020203" pitchFamily="34" charset="0"/>
              <a:cs typeface="Segoe UI" panose="020B0502040204020203" pitchFamily="34" charset="0"/>
            </a:endParaRPr>
          </a:p>
        </p:txBody>
      </p:sp>
      <p:sp>
        <p:nvSpPr>
          <p:cNvPr id="9" name="Rectangle 8"/>
          <p:cNvSpPr/>
          <p:nvPr>
            <p:custDataLst>
              <p:tags r:id="rId3"/>
            </p:custDataLst>
          </p:nvPr>
        </p:nvSpPr>
        <p:spPr>
          <a:xfrm>
            <a:off x="5257800" y="3127513"/>
            <a:ext cx="4191000" cy="635000"/>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en-US" sz="1600" dirty="0" smtClean="0">
                <a:solidFill>
                  <a:srgbClr val="FFFFFF"/>
                </a:solidFill>
                <a:latin typeface="Segoe UI" panose="020B0502040204020203" pitchFamily="34" charset="0"/>
                <a:cs typeface="Segoe UI" panose="020B0502040204020203" pitchFamily="34" charset="0"/>
              </a:rPr>
              <a:t>Scale Validation</a:t>
            </a:r>
            <a:endParaRPr lang="en-US" sz="1600" dirty="0">
              <a:solidFill>
                <a:srgbClr val="FFFFFF"/>
              </a:solidFill>
              <a:latin typeface="Segoe UI" panose="020B0502040204020203" pitchFamily="34" charset="0"/>
              <a:cs typeface="Segoe UI" panose="020B0502040204020203" pitchFamily="34" charset="0"/>
            </a:endParaRPr>
          </a:p>
        </p:txBody>
      </p:sp>
      <p:sp>
        <p:nvSpPr>
          <p:cNvPr id="10" name="Rectangle 9"/>
          <p:cNvSpPr/>
          <p:nvPr>
            <p:custDataLst>
              <p:tags r:id="rId4"/>
            </p:custDataLst>
          </p:nvPr>
        </p:nvSpPr>
        <p:spPr>
          <a:xfrm>
            <a:off x="10180982" y="3124200"/>
            <a:ext cx="1726096" cy="635000"/>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en-US" sz="1600" dirty="0" smtClean="0">
                <a:solidFill>
                  <a:srgbClr val="FFFFFF"/>
                </a:solidFill>
                <a:latin typeface="Segoe UI" panose="020B0502040204020203" pitchFamily="34" charset="0"/>
                <a:cs typeface="Segoe UI" panose="020B0502040204020203" pitchFamily="34" charset="0"/>
              </a:rPr>
              <a:t>Real-time service quality</a:t>
            </a:r>
            <a:endParaRPr lang="en-US" sz="1600" dirty="0">
              <a:solidFill>
                <a:srgbClr val="FFFFFF"/>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52828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P spid="7"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418"/>
            <a:ext cx="10972800" cy="1143000"/>
          </a:xfrm>
        </p:spPr>
        <p:txBody>
          <a:bodyPr/>
          <a:lstStyle/>
          <a:p>
            <a:r>
              <a:rPr lang="en-US" sz="4800" dirty="0"/>
              <a:t>Staged </a:t>
            </a:r>
            <a:r>
              <a:rPr lang="en-US" sz="4800" dirty="0" smtClean="0"/>
              <a:t>data acquisition - Netflix</a:t>
            </a:r>
            <a:endParaRPr lang="en-US" sz="4800" dirty="0"/>
          </a:p>
        </p:txBody>
      </p:sp>
      <p:sp>
        <p:nvSpPr>
          <p:cNvPr id="5" name="Cloud 4"/>
          <p:cNvSpPr/>
          <p:nvPr/>
        </p:nvSpPr>
        <p:spPr bwMode="auto">
          <a:xfrm>
            <a:off x="179388" y="891734"/>
            <a:ext cx="9004668" cy="5883525"/>
          </a:xfrm>
          <a:prstGeom prst="cloud">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chemeClr val="tx1"/>
                  </a:gs>
                  <a:gs pos="100000">
                    <a:schemeClr val="tx1"/>
                  </a:gs>
                </a:gsLst>
                <a:lin ang="5400000" scaled="0"/>
              </a:gradFill>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9017" y="1891709"/>
            <a:ext cx="3896170" cy="388357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82889" y="2334122"/>
            <a:ext cx="3492298" cy="305862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958599" y="1759314"/>
            <a:ext cx="3907588" cy="388357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490253" y="2363274"/>
            <a:ext cx="440795" cy="46958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284787" y="2241919"/>
            <a:ext cx="3502532" cy="3058629"/>
          </a:xfrm>
          <a:prstGeom prst="rect">
            <a:avLst/>
          </a:prstGeom>
        </p:spPr>
      </p:pic>
      <p:sp>
        <p:nvSpPr>
          <p:cNvPr id="11" name="Rectangle 10"/>
          <p:cNvSpPr/>
          <p:nvPr/>
        </p:nvSpPr>
        <p:spPr bwMode="auto">
          <a:xfrm>
            <a:off x="10127159" y="2884713"/>
            <a:ext cx="1879579" cy="1879580"/>
          </a:xfrm>
          <a:prstGeom prst="rect">
            <a:avLst/>
          </a:prstGeom>
          <a:solidFill>
            <a:srgbClr val="EE342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400">
              <a:spcBef>
                <a:spcPts val="300"/>
              </a:spcBef>
              <a:buClr>
                <a:srgbClr val="5F8CB3"/>
              </a:buClr>
            </a:pPr>
            <a:r>
              <a:rPr lang="en-US" sz="2800" dirty="0">
                <a:solidFill>
                  <a:srgbClr val="FFFFFF"/>
                </a:solidFill>
              </a:rPr>
              <a:t>1B API requests per day</a:t>
            </a:r>
          </a:p>
        </p:txBody>
      </p:sp>
      <p:grpSp>
        <p:nvGrpSpPr>
          <p:cNvPr id="12" name="Group 11"/>
          <p:cNvGrpSpPr/>
          <p:nvPr/>
        </p:nvGrpSpPr>
        <p:grpSpPr>
          <a:xfrm>
            <a:off x="10118236" y="853519"/>
            <a:ext cx="1879579" cy="1879580"/>
            <a:chOff x="362923" y="4649361"/>
            <a:chExt cx="1879579" cy="1879580"/>
          </a:xfrm>
        </p:grpSpPr>
        <p:sp>
          <p:nvSpPr>
            <p:cNvPr id="13" name="Rectangle 12"/>
            <p:cNvSpPr/>
            <p:nvPr/>
          </p:nvSpPr>
          <p:spPr bwMode="auto">
            <a:xfrm>
              <a:off x="362923" y="4649361"/>
              <a:ext cx="1879579" cy="1879580"/>
            </a:xfrm>
            <a:prstGeom prst="rect">
              <a:avLst/>
            </a:prstGeom>
            <a:solidFill>
              <a:srgbClr val="EE342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400">
                <a:spcBef>
                  <a:spcPts val="300"/>
                </a:spcBef>
                <a:buClr>
                  <a:srgbClr val="5F8CB3"/>
                </a:buClr>
              </a:pPr>
              <a:endParaRPr lang="en-US" sz="2800" dirty="0">
                <a:solidFill>
                  <a:srgbClr val="FFFFFF"/>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82475" y="5191910"/>
              <a:ext cx="1792671" cy="833592"/>
            </a:xfrm>
            <a:prstGeom prst="rect">
              <a:avLst/>
            </a:prstGeom>
          </p:spPr>
        </p:pic>
      </p:grpSp>
      <p:grpSp>
        <p:nvGrpSpPr>
          <p:cNvPr id="15" name="Group 14"/>
          <p:cNvGrpSpPr/>
          <p:nvPr/>
        </p:nvGrpSpPr>
        <p:grpSpPr>
          <a:xfrm>
            <a:off x="8325655" y="4902771"/>
            <a:ext cx="3863170" cy="1872488"/>
            <a:chOff x="8298359" y="4206226"/>
            <a:chExt cx="3863170" cy="1872488"/>
          </a:xfrm>
        </p:grpSpPr>
        <p:sp>
          <p:nvSpPr>
            <p:cNvPr id="16" name="Rectangle 15"/>
            <p:cNvSpPr/>
            <p:nvPr/>
          </p:nvSpPr>
          <p:spPr bwMode="auto">
            <a:xfrm>
              <a:off x="10141652" y="4206226"/>
              <a:ext cx="1865529" cy="1865530"/>
            </a:xfrm>
            <a:prstGeom prst="rect">
              <a:avLst/>
            </a:prstGeom>
            <a:solidFill>
              <a:srgbClr val="647BB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z="28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17" name="Picture 16"/>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298359" y="4206226"/>
              <a:ext cx="1842448" cy="1866900"/>
            </a:xfrm>
            <a:prstGeom prst="rect">
              <a:avLst/>
            </a:prstGeom>
          </p:spPr>
        </p:pic>
        <p:sp>
          <p:nvSpPr>
            <p:cNvPr id="18" name="Rectangle 17"/>
            <p:cNvSpPr/>
            <p:nvPr/>
          </p:nvSpPr>
          <p:spPr bwMode="auto">
            <a:xfrm>
              <a:off x="8298575" y="5314196"/>
              <a:ext cx="3709224" cy="764518"/>
            </a:xfrm>
            <a:prstGeom prst="rect">
              <a:avLst/>
            </a:prstGeom>
            <a:gradFill>
              <a:gsLst>
                <a:gs pos="100000">
                  <a:srgbClr val="000000">
                    <a:alpha val="84000"/>
                  </a:srgbClr>
                </a:gs>
                <a:gs pos="0">
                  <a:srgbClr val="000000">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defTabSz="914099" fontAlgn="base">
                <a:spcBef>
                  <a:spcPct val="0"/>
                </a:spcBef>
                <a:spcAft>
                  <a:spcPct val="0"/>
                </a:spcAft>
              </a:pPr>
              <a:endParaRPr lang="en-US" sz="20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9" name="TextBox 18"/>
            <p:cNvSpPr txBox="1"/>
            <p:nvPr/>
          </p:nvSpPr>
          <p:spPr>
            <a:xfrm>
              <a:off x="8392431" y="5513114"/>
              <a:ext cx="3769098" cy="492443"/>
            </a:xfrm>
            <a:prstGeom prst="rect">
              <a:avLst/>
            </a:prstGeom>
            <a:noFill/>
          </p:spPr>
          <p:txBody>
            <a:bodyPr wrap="square" lIns="0" tIns="0" rIns="0" bIns="0" rtlCol="0">
              <a:spAutoFit/>
            </a:bodyPr>
            <a:lstStyle/>
            <a:p>
              <a:r>
                <a:rPr lang="en-US" sz="3200" dirty="0" smtClean="0">
                  <a:solidFill>
                    <a:schemeClr val="bg1"/>
                  </a:solidFill>
                  <a:latin typeface="Segoe UI" panose="020B0502040204020203" pitchFamily="34" charset="0"/>
                  <a:cs typeface="Segoe UI" panose="020B0502040204020203" pitchFamily="34" charset="0"/>
                </a:rPr>
                <a:t>Canary Deployment</a:t>
              </a:r>
            </a:p>
          </p:txBody>
        </p:sp>
      </p:grpSp>
    </p:spTree>
    <p:extLst>
      <p:ext uri="{BB962C8B-B14F-4D97-AF65-F5344CB8AC3E}">
        <p14:creationId xmlns:p14="http://schemas.microsoft.com/office/powerpoint/2010/main" val="548200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500"/>
                            </p:stCondLst>
                            <p:childTnLst>
                              <p:par>
                                <p:cTn id="22" presetID="10" presetClass="exit" presetSubtype="0" fill="hold" nodeType="after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817"/>
            <a:ext cx="10972800" cy="1143000"/>
          </a:xfrm>
        </p:spPr>
        <p:txBody>
          <a:bodyPr/>
          <a:lstStyle/>
          <a:p>
            <a:r>
              <a:rPr lang="en-US" sz="5400" dirty="0"/>
              <a:t>Staged Data Acquisition - </a:t>
            </a:r>
            <a:r>
              <a:rPr lang="en-US" sz="5400" dirty="0" smtClean="0"/>
              <a:t>Facebook</a:t>
            </a:r>
            <a:endParaRPr lang="en-US" sz="5400" dirty="0"/>
          </a:p>
        </p:txBody>
      </p:sp>
      <p:sp>
        <p:nvSpPr>
          <p:cNvPr id="8" name="Content Placeholder 7"/>
          <p:cNvSpPr>
            <a:spLocks noGrp="1"/>
          </p:cNvSpPr>
          <p:nvPr>
            <p:ph idx="1"/>
          </p:nvPr>
        </p:nvSpPr>
        <p:spPr>
          <a:xfrm>
            <a:off x="3124200" y="4038599"/>
            <a:ext cx="8991600" cy="2005554"/>
          </a:xfrm>
        </p:spPr>
        <p:txBody>
          <a:bodyPr/>
          <a:lstStyle/>
          <a:p>
            <a:pPr lvl="2"/>
            <a:r>
              <a:rPr lang="en-US" dirty="0" err="1" smtClean="0"/>
              <a:t>Dogfood</a:t>
            </a:r>
            <a:endParaRPr lang="en-US" dirty="0" smtClean="0"/>
          </a:p>
          <a:p>
            <a:pPr lvl="2"/>
            <a:r>
              <a:rPr lang="en-US" dirty="0" smtClean="0"/>
              <a:t>In prod, no users (except internal ones)</a:t>
            </a:r>
          </a:p>
          <a:p>
            <a:pPr lvl="2"/>
            <a:r>
              <a:rPr lang="en-US" dirty="0" smtClean="0"/>
              <a:t>Some servers in Production</a:t>
            </a:r>
          </a:p>
          <a:p>
            <a:pPr lvl="2"/>
            <a:r>
              <a:rPr lang="en-US" dirty="0" smtClean="0"/>
              <a:t>World-wide deployment</a:t>
            </a:r>
          </a:p>
          <a:p>
            <a:pPr lvl="2"/>
            <a:r>
              <a:rPr lang="en-US" dirty="0" smtClean="0"/>
              <a:t>Feature light-up</a:t>
            </a:r>
          </a:p>
          <a:p>
            <a:pPr lvl="2"/>
            <a:endParaRPr lang="en-US" dirty="0"/>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62000" y="687534"/>
            <a:ext cx="11226597" cy="3448169"/>
          </a:xfrm>
          <a:prstGeom prst="rect">
            <a:avLst/>
          </a:prstGeom>
        </p:spPr>
      </p:pic>
      <p:grpSp>
        <p:nvGrpSpPr>
          <p:cNvPr id="5" name="Group 4"/>
          <p:cNvGrpSpPr/>
          <p:nvPr/>
        </p:nvGrpSpPr>
        <p:grpSpPr>
          <a:xfrm>
            <a:off x="381000" y="4038599"/>
            <a:ext cx="2209800" cy="2209801"/>
            <a:chOff x="821338" y="2337469"/>
            <a:chExt cx="1879579" cy="1879580"/>
          </a:xfrm>
        </p:grpSpPr>
        <p:sp>
          <p:nvSpPr>
            <p:cNvPr id="6" name="Rectangle 5"/>
            <p:cNvSpPr/>
            <p:nvPr/>
          </p:nvSpPr>
          <p:spPr bwMode="auto">
            <a:xfrm>
              <a:off x="821338" y="2337469"/>
              <a:ext cx="1879579" cy="1879580"/>
            </a:xfrm>
            <a:prstGeom prst="rect">
              <a:avLst/>
            </a:prstGeom>
            <a:solidFill>
              <a:srgbClr val="3B599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6553" y="2892110"/>
              <a:ext cx="1836931" cy="691036"/>
            </a:xfrm>
            <a:prstGeom prst="rect">
              <a:avLst/>
            </a:prstGeom>
          </p:spPr>
        </p:pic>
      </p:grpSp>
      <p:sp>
        <p:nvSpPr>
          <p:cNvPr id="9" name="Rectangle 8"/>
          <p:cNvSpPr/>
          <p:nvPr/>
        </p:nvSpPr>
        <p:spPr>
          <a:xfrm>
            <a:off x="6248400" y="1371600"/>
            <a:ext cx="1371600" cy="76200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376452" y="1463312"/>
            <a:ext cx="1219200" cy="1381591"/>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382000" y="1852785"/>
            <a:ext cx="1219200" cy="554727"/>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686800" y="2604052"/>
            <a:ext cx="1219200" cy="554727"/>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170967" y="1074462"/>
            <a:ext cx="1219200" cy="554727"/>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7967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6" presetClass="emph" presetSubtype="0" fill="hold" grpId="1" nodeType="withEffect">
                                  <p:stCondLst>
                                    <p:cond delay="0"/>
                                  </p:stCondLst>
                                  <p:childTnLst>
                                    <p:animScale>
                                      <p:cBhvr>
                                        <p:cTn id="12" dur="200" fill="hold"/>
                                        <p:tgtEl>
                                          <p:spTgt spid="9"/>
                                        </p:tgtEl>
                                      </p:cBhvr>
                                      <p:by x="100000" y="100000"/>
                                      <p:from x="100000" y="0"/>
                                      <p:to x="100000" y="100000"/>
                                    </p:animScale>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6" presetClass="emph" presetSubtype="0" fill="hold" grpId="1" nodeType="withEffect">
                                  <p:stCondLst>
                                    <p:cond delay="0"/>
                                  </p:stCondLst>
                                  <p:childTnLst>
                                    <p:animScale>
                                      <p:cBhvr>
                                        <p:cTn id="22" dur="200" fill="hold"/>
                                        <p:tgtEl>
                                          <p:spTgt spid="13"/>
                                        </p:tgtEl>
                                      </p:cBhvr>
                                      <p:by x="100000" y="100000"/>
                                      <p:from x="100000" y="0"/>
                                      <p:to x="100000" y="100000"/>
                                    </p:animScale>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 calcmode="lin" valueType="num">
                                      <p:cBhvr additive="base">
                                        <p:cTn id="2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2" end="2"/>
                                            </p:txEl>
                                          </p:spTgt>
                                        </p:tgtEl>
                                        <p:attrNameLst>
                                          <p:attrName>ppt_y</p:attrName>
                                        </p:attrNameLst>
                                      </p:cBhvr>
                                      <p:tavLst>
                                        <p:tav tm="0">
                                          <p:val>
                                            <p:strVal val="1+#ppt_h/2"/>
                                          </p:val>
                                        </p:tav>
                                        <p:tav tm="100000">
                                          <p:val>
                                            <p:strVal val="#ppt_y"/>
                                          </p:val>
                                        </p:tav>
                                      </p:tavLst>
                                    </p:anim>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6" presetClass="emph" presetSubtype="0" fill="hold" grpId="1" nodeType="withEffect">
                                  <p:stCondLst>
                                    <p:cond delay="0"/>
                                  </p:stCondLst>
                                  <p:childTnLst>
                                    <p:animScale>
                                      <p:cBhvr>
                                        <p:cTn id="32" dur="200" fill="hold"/>
                                        <p:tgtEl>
                                          <p:spTgt spid="11"/>
                                        </p:tgtEl>
                                      </p:cBhvr>
                                      <p:by x="100000" y="100000"/>
                                      <p:from x="100000" y="0"/>
                                      <p:to x="100000" y="100000"/>
                                    </p:animScale>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 calcmode="lin" valueType="num">
                                      <p:cBhvr additive="base">
                                        <p:cTn id="3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3" end="3"/>
                                            </p:txEl>
                                          </p:spTgt>
                                        </p:tgtEl>
                                        <p:attrNameLst>
                                          <p:attrName>ppt_y</p:attrName>
                                        </p:attrNameLst>
                                      </p:cBhvr>
                                      <p:tavLst>
                                        <p:tav tm="0">
                                          <p:val>
                                            <p:strVal val="1+#ppt_h/2"/>
                                          </p:val>
                                        </p:tav>
                                        <p:tav tm="100000">
                                          <p:val>
                                            <p:strVal val="#ppt_y"/>
                                          </p:val>
                                        </p:tav>
                                      </p:tavLst>
                                    </p:anim>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6" presetClass="emph" presetSubtype="0" fill="hold" grpId="1" nodeType="withEffect">
                                  <p:stCondLst>
                                    <p:cond delay="0"/>
                                  </p:stCondLst>
                                  <p:childTnLst>
                                    <p:animScale>
                                      <p:cBhvr>
                                        <p:cTn id="42" dur="200" fill="hold"/>
                                        <p:tgtEl>
                                          <p:spTgt spid="12"/>
                                        </p:tgtEl>
                                      </p:cBhvr>
                                      <p:by x="100000" y="100000"/>
                                      <p:from x="100000" y="0"/>
                                      <p:to x="100000" y="100000"/>
                                    </p:animScale>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anim calcmode="lin" valueType="num">
                                      <p:cBhvr additive="base">
                                        <p:cTn id="4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4" end="4"/>
                                            </p:txEl>
                                          </p:spTgt>
                                        </p:tgtEl>
                                        <p:attrNameLst>
                                          <p:attrName>ppt_y</p:attrName>
                                        </p:attrNameLst>
                                      </p:cBhvr>
                                      <p:tavLst>
                                        <p:tav tm="0">
                                          <p:val>
                                            <p:strVal val="1+#ppt_h/2"/>
                                          </p:val>
                                        </p:tav>
                                        <p:tav tm="100000">
                                          <p:val>
                                            <p:strVal val="#ppt_y"/>
                                          </p:val>
                                        </p:tav>
                                      </p:tavLst>
                                    </p:anim>
                                  </p:childTnLst>
                                </p:cTn>
                              </p:par>
                              <p:par>
                                <p:cTn id="49" presetID="1"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par>
                                <p:cTn id="51" presetID="6" presetClass="emph" presetSubtype="0" fill="hold" grpId="1" nodeType="withEffect">
                                  <p:stCondLst>
                                    <p:cond delay="0"/>
                                  </p:stCondLst>
                                  <p:childTnLst>
                                    <p:animScale>
                                      <p:cBhvr>
                                        <p:cTn id="52" dur="200" fill="hold"/>
                                        <p:tgtEl>
                                          <p:spTgt spid="10"/>
                                        </p:tgtEl>
                                      </p:cBhvr>
                                      <p:by x="100000" y="100000"/>
                                      <p:from x="100000" y="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lstStyle/>
          <a:p>
            <a:r>
              <a:rPr lang="en-US" dirty="0" smtClean="0"/>
              <a:t>Speed of deployment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828370"/>
              </p:ext>
            </p:extLst>
          </p:nvPr>
        </p:nvGraphicFramePr>
        <p:xfrm>
          <a:off x="304800" y="2209800"/>
          <a:ext cx="38100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p:cNvSpPr>
          <p:nvPr/>
        </p:nvSpPr>
        <p:spPr>
          <a:xfrm>
            <a:off x="4038600" y="1447800"/>
            <a:ext cx="7696200" cy="4572000"/>
          </a:xfrm>
          <a:prstGeom prst="rect">
            <a:avLst/>
          </a:prstGeom>
        </p:spPr>
        <p:txBody>
          <a:bodyPr vert="horz" lIns="91440" tIns="45720" rIns="91440" bIns="45720" rtlCol="0">
            <a:noAutofit/>
          </a:bodyPr>
          <a:lstStyle>
            <a:lvl1pPr marL="0" indent="0" algn="l" defTabSz="1219170" rtl="0" eaLnBrk="1" latinLnBrk="0" hangingPunct="1">
              <a:spcBef>
                <a:spcPct val="20000"/>
              </a:spcBef>
              <a:buFont typeface="Arial" pitchFamily="34" charset="0"/>
              <a:buNone/>
              <a:defRPr sz="4000" kern="1200">
                <a:solidFill>
                  <a:schemeClr val="tx1"/>
                </a:solidFill>
                <a:latin typeface="Segoe UI" panose="020B0502040204020203" pitchFamily="34" charset="0"/>
                <a:ea typeface="+mn-ea"/>
                <a:cs typeface="Segoe UI" panose="020B0502040204020203" pitchFamily="34" charset="0"/>
              </a:defRPr>
            </a:lvl1pPr>
            <a:lvl2pPr marL="608013" indent="-608013" algn="l" defTabSz="1219170" rtl="0" eaLnBrk="1" latinLnBrk="0" hangingPunct="1">
              <a:spcBef>
                <a:spcPct val="20000"/>
              </a:spcBef>
              <a:buFont typeface="Arial" pitchFamily="34" charset="0"/>
              <a:buNone/>
              <a:defRPr sz="3200" kern="1200">
                <a:solidFill>
                  <a:schemeClr val="tx1"/>
                </a:solidFill>
                <a:latin typeface="Segoe UI" panose="020B0502040204020203" pitchFamily="34" charset="0"/>
                <a:ea typeface="+mn-ea"/>
                <a:cs typeface="Segoe UI" panose="020B0502040204020203" pitchFamily="34" charset="0"/>
              </a:defRPr>
            </a:lvl2pPr>
            <a:lvl3pPr marL="1217613" indent="-1217613" algn="l" defTabSz="1219170" rtl="0" eaLnBrk="1" latinLnBrk="0" hangingPunct="1">
              <a:spcBef>
                <a:spcPct val="20000"/>
              </a:spcBef>
              <a:buFont typeface="Arial" pitchFamily="34" charset="0"/>
              <a:buNone/>
              <a:defRPr sz="2400" kern="1200">
                <a:solidFill>
                  <a:schemeClr val="tx1"/>
                </a:solidFill>
                <a:latin typeface="Segoe UI" panose="020B0502040204020203" pitchFamily="34" charset="0"/>
                <a:ea typeface="+mn-ea"/>
                <a:cs typeface="Segoe UI" panose="020B0502040204020203" pitchFamily="34" charset="0"/>
              </a:defRPr>
            </a:lvl3pPr>
            <a:lvl4pPr marL="1827213" indent="-1827213" algn="l" defTabSz="1219170" rtl="0" eaLnBrk="1" latinLnBrk="0" hangingPunct="1">
              <a:spcBef>
                <a:spcPct val="20000"/>
              </a:spcBef>
              <a:buFont typeface="Arial" pitchFamily="34" charset="0"/>
              <a:buNone/>
              <a:defRPr sz="2000" kern="1200">
                <a:solidFill>
                  <a:schemeClr val="tx1"/>
                </a:solidFill>
                <a:latin typeface="Segoe UI" panose="020B0502040204020203" pitchFamily="34" charset="0"/>
                <a:ea typeface="+mn-ea"/>
                <a:cs typeface="Segoe UI" panose="020B0502040204020203" pitchFamily="34" charset="0"/>
              </a:defRPr>
            </a:lvl4pPr>
            <a:lvl5pPr marL="2436813" indent="-2436813" algn="l" defTabSz="1219170" rtl="0" eaLnBrk="1" latinLnBrk="0" hangingPunct="1">
              <a:spcBef>
                <a:spcPct val="20000"/>
              </a:spcBef>
              <a:buFont typeface="Arial"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spcBef>
                <a:spcPts val="0"/>
              </a:spcBef>
              <a:spcAft>
                <a:spcPts val="1800"/>
              </a:spcAft>
            </a:pPr>
            <a:r>
              <a:rPr lang="en-US" dirty="0" smtClean="0"/>
              <a:t>Usually easy for services</a:t>
            </a:r>
          </a:p>
          <a:p>
            <a:pPr>
              <a:spcBef>
                <a:spcPts val="0"/>
              </a:spcBef>
              <a:spcAft>
                <a:spcPts val="1800"/>
              </a:spcAft>
            </a:pPr>
            <a:r>
              <a:rPr lang="en-US" dirty="0" smtClean="0"/>
              <a:t>Client apps may have a deployment capability</a:t>
            </a:r>
          </a:p>
          <a:p>
            <a:pPr>
              <a:spcBef>
                <a:spcPts val="0"/>
              </a:spcBef>
              <a:spcAft>
                <a:spcPts val="1800"/>
              </a:spcAft>
            </a:pPr>
            <a:r>
              <a:rPr lang="en-US" dirty="0" smtClean="0"/>
              <a:t>Or may make use of feature light-up</a:t>
            </a:r>
          </a:p>
          <a:p>
            <a:endParaRPr lang="en-US" dirty="0"/>
          </a:p>
          <a:p>
            <a:endParaRPr lang="en-US" dirty="0"/>
          </a:p>
        </p:txBody>
      </p:sp>
      <p:sp>
        <p:nvSpPr>
          <p:cNvPr id="3" name="Rectangle 2"/>
          <p:cNvSpPr/>
          <p:nvPr/>
        </p:nvSpPr>
        <p:spPr>
          <a:xfrm>
            <a:off x="624840" y="5335107"/>
            <a:ext cx="10043160" cy="1323439"/>
          </a:xfrm>
          <a:prstGeom prst="rect">
            <a:avLst/>
          </a:prstGeom>
        </p:spPr>
        <p:txBody>
          <a:bodyPr wrap="square">
            <a:spAutoFit/>
          </a:bodyPr>
          <a:lstStyle/>
          <a:p>
            <a:pPr lvl="0" algn="r">
              <a:spcAft>
                <a:spcPts val="1800"/>
              </a:spcAft>
            </a:pPr>
            <a:r>
              <a:rPr lang="en-US" sz="4000" dirty="0" err="1" smtClean="0">
                <a:solidFill>
                  <a:prstClr val="black"/>
                </a:solidFill>
                <a:latin typeface="Segoe UI" panose="020B0502040204020203" pitchFamily="34" charset="0"/>
                <a:cs typeface="Segoe UI" panose="020B0502040204020203" pitchFamily="34" charset="0"/>
              </a:rPr>
              <a:t>EaaS</a:t>
            </a:r>
            <a:r>
              <a:rPr lang="en-US" sz="4000" i="1" dirty="0" err="1" smtClean="0">
                <a:solidFill>
                  <a:prstClr val="black"/>
                </a:solidFill>
                <a:latin typeface="Segoe UI" panose="020B0502040204020203" pitchFamily="34" charset="0"/>
                <a:cs typeface="Segoe UI" panose="020B0502040204020203" pitchFamily="34" charset="0"/>
              </a:rPr>
              <a:t>y</a:t>
            </a:r>
            <a:r>
              <a:rPr lang="en-US" sz="4000" dirty="0" smtClean="0">
                <a:solidFill>
                  <a:prstClr val="black"/>
                </a:solidFill>
                <a:latin typeface="Segoe UI" panose="020B0502040204020203" pitchFamily="34" charset="0"/>
                <a:cs typeface="Segoe UI" panose="020B0502040204020203" pitchFamily="34" charset="0"/>
              </a:rPr>
              <a:t> </a:t>
            </a:r>
            <a:r>
              <a:rPr lang="en-US" sz="4000" dirty="0">
                <a:solidFill>
                  <a:prstClr val="black"/>
                </a:solidFill>
                <a:latin typeface="Segoe UI" panose="020B0502040204020203" pitchFamily="34" charset="0"/>
                <a:cs typeface="Segoe UI" panose="020B0502040204020203" pitchFamily="34" charset="0"/>
              </a:rPr>
              <a:t>- Everything is now connected and thus updatable</a:t>
            </a:r>
          </a:p>
        </p:txBody>
      </p:sp>
    </p:spTree>
    <p:extLst>
      <p:ext uri="{BB962C8B-B14F-4D97-AF65-F5344CB8AC3E}">
        <p14:creationId xmlns:p14="http://schemas.microsoft.com/office/powerpoint/2010/main" val="2929374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4">
                                            <p:graphicEl>
                                              <a:dgm id="{3819BC46-F278-41F8-A5E3-0FCFDA1249ED}"/>
                                            </p:graphicEl>
                                          </p:spTgt>
                                        </p:tgtEl>
                                        <p:attrNameLst>
                                          <p:attrName>fillcolor</p:attrName>
                                        </p:attrNameLst>
                                      </p:cBhvr>
                                      <p:to>
                                        <a:srgbClr val="D7F1FD"/>
                                      </p:to>
                                    </p:animClr>
                                    <p:set>
                                      <p:cBhvr>
                                        <p:cTn id="7" dur="2000" fill="hold"/>
                                        <p:tgtEl>
                                          <p:spTgt spid="4">
                                            <p:graphicEl>
                                              <a:dgm id="{3819BC46-F278-41F8-A5E3-0FCFDA1249ED}"/>
                                            </p:graphicEl>
                                          </p:spTgt>
                                        </p:tgtEl>
                                        <p:attrNameLst>
                                          <p:attrName>fill.type</p:attrName>
                                        </p:attrNameLst>
                                      </p:cBhvr>
                                      <p:to>
                                        <p:strVal val="solid"/>
                                      </p:to>
                                    </p:set>
                                    <p:set>
                                      <p:cBhvr>
                                        <p:cTn id="8" dur="2000" fill="hold"/>
                                        <p:tgtEl>
                                          <p:spTgt spid="4">
                                            <p:graphicEl>
                                              <a:dgm id="{3819BC46-F278-41F8-A5E3-0FCFDA1249ED}"/>
                                            </p:graphicEl>
                                          </p:spTgt>
                                        </p:tgtEl>
                                        <p:attrNameLst>
                                          <p:attrName>fill.on</p:attrName>
                                        </p:attrNameLst>
                                      </p:cBhvr>
                                      <p:to>
                                        <p:strVal val="true"/>
                                      </p:to>
                                    </p:set>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decel="10000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p:bldSub>
      </p:bldGraphic>
      <p:bldP spid="5"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Staged </a:t>
            </a:r>
            <a:r>
              <a:rPr lang="en-US" sz="5400" dirty="0" smtClean="0"/>
              <a:t>data acquisition </a:t>
            </a:r>
            <a:r>
              <a:rPr lang="en-US" sz="5400" dirty="0"/>
              <a:t>- </a:t>
            </a:r>
            <a:r>
              <a:rPr lang="en-US" sz="5400" dirty="0" smtClean="0"/>
              <a:t>Outlook</a:t>
            </a:r>
            <a:endParaRPr lang="en-US" sz="5400" dirty="0"/>
          </a:p>
        </p:txBody>
      </p:sp>
      <p:sp>
        <p:nvSpPr>
          <p:cNvPr id="3" name="Content Placeholder 2"/>
          <p:cNvSpPr>
            <a:spLocks noGrp="1"/>
          </p:cNvSpPr>
          <p:nvPr>
            <p:ph idx="1"/>
          </p:nvPr>
        </p:nvSpPr>
        <p:spPr/>
        <p:txBody>
          <a:bodyPr/>
          <a:lstStyle/>
          <a:p>
            <a:r>
              <a:rPr lang="en-US" dirty="0" smtClean="0"/>
              <a:t>Filtering and aggregation at client</a:t>
            </a:r>
          </a:p>
          <a:p>
            <a:pPr lvl="1"/>
            <a:r>
              <a:rPr lang="en-US" dirty="0" smtClean="0"/>
              <a:t>Be kind to the client</a:t>
            </a:r>
          </a:p>
          <a:p>
            <a:r>
              <a:rPr lang="en-US" dirty="0" smtClean="0"/>
              <a:t>Pipeline to collect and process data</a:t>
            </a:r>
          </a:p>
          <a:p>
            <a:pPr lvl="1"/>
            <a:r>
              <a:rPr lang="en-US" dirty="0" smtClean="0"/>
              <a:t>Make it easy</a:t>
            </a:r>
          </a:p>
          <a:p>
            <a:r>
              <a:rPr lang="en-US" dirty="0" smtClean="0"/>
              <a:t>Staged Data Acquisition</a:t>
            </a:r>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058400" y="1451429"/>
            <a:ext cx="1752847" cy="1752847"/>
          </a:xfrm>
          <a:prstGeom prst="rect">
            <a:avLst/>
          </a:prstGeom>
        </p:spPr>
      </p:pic>
      <p:graphicFrame>
        <p:nvGraphicFramePr>
          <p:cNvPr id="5" name="Diagram 4"/>
          <p:cNvGraphicFramePr/>
          <p:nvPr>
            <p:extLst>
              <p:ext uri="{D42A27DB-BD31-4B8C-83A1-F6EECF244321}">
                <p14:modId xmlns:p14="http://schemas.microsoft.com/office/powerpoint/2010/main" val="906487860"/>
              </p:ext>
            </p:extLst>
          </p:nvPr>
        </p:nvGraphicFramePr>
        <p:xfrm>
          <a:off x="533400" y="4824984"/>
          <a:ext cx="11544080" cy="1371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6"/>
          <p:cNvSpPr/>
          <p:nvPr>
            <p:custDataLst>
              <p:tags r:id="rId1"/>
            </p:custDataLst>
          </p:nvPr>
        </p:nvSpPr>
        <p:spPr>
          <a:xfrm>
            <a:off x="7863112" y="6172200"/>
            <a:ext cx="4191000" cy="635000"/>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en-US" sz="1600" dirty="0" smtClean="0">
                <a:solidFill>
                  <a:srgbClr val="FFFFFF"/>
                </a:solidFill>
                <a:latin typeface="Segoe UI" panose="020B0502040204020203" pitchFamily="34" charset="0"/>
                <a:cs typeface="Segoe UI" panose="020B0502040204020203" pitchFamily="34" charset="0"/>
              </a:rPr>
              <a:t>Scale Validation</a:t>
            </a:r>
            <a:endParaRPr lang="en-US" sz="1600" dirty="0">
              <a:solidFill>
                <a:srgbClr val="FFFFFF"/>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65904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 y="-152400"/>
            <a:ext cx="13030200" cy="71628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525000" y="4343400"/>
            <a:ext cx="1752847" cy="1752847"/>
          </a:xfrm>
          <a:prstGeom prst="rect">
            <a:avLst/>
          </a:prstGeom>
        </p:spPr>
      </p:pic>
    </p:spTree>
    <p:extLst>
      <p:ext uri="{BB962C8B-B14F-4D97-AF65-F5344CB8AC3E}">
        <p14:creationId xmlns:p14="http://schemas.microsoft.com/office/powerpoint/2010/main" val="3813263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1430000" cy="1143000"/>
          </a:xfrm>
        </p:spPr>
        <p:txBody>
          <a:bodyPr/>
          <a:lstStyle/>
          <a:p>
            <a:r>
              <a:rPr lang="en-US" sz="5400" dirty="0" smtClean="0"/>
              <a:t>Your turn - </a:t>
            </a:r>
            <a:r>
              <a:rPr lang="en-US" sz="5400" dirty="0"/>
              <a:t>Design for production-quality data</a:t>
            </a:r>
          </a:p>
        </p:txBody>
      </p:sp>
      <p:sp>
        <p:nvSpPr>
          <p:cNvPr id="3" name="Content Placeholder 2"/>
          <p:cNvSpPr>
            <a:spLocks noGrp="1"/>
          </p:cNvSpPr>
          <p:nvPr>
            <p:ph idx="1"/>
          </p:nvPr>
        </p:nvSpPr>
        <p:spPr>
          <a:xfrm>
            <a:off x="2971800" y="1828800"/>
            <a:ext cx="9220200" cy="4012293"/>
          </a:xfrm>
        </p:spPr>
        <p:txBody>
          <a:bodyPr/>
          <a:lstStyle/>
          <a:p>
            <a:pPr>
              <a:spcBef>
                <a:spcPts val="0"/>
              </a:spcBef>
              <a:spcAft>
                <a:spcPts val="1800"/>
              </a:spcAft>
            </a:pPr>
            <a:r>
              <a:rPr lang="en-US" dirty="0" smtClean="0"/>
              <a:t>What might be your stages for risk mitigated data acquisition?</a:t>
            </a:r>
          </a:p>
          <a:p>
            <a:pPr>
              <a:spcBef>
                <a:spcPts val="0"/>
              </a:spcBef>
              <a:spcAft>
                <a:spcPts val="1800"/>
              </a:spcAft>
            </a:pPr>
            <a:r>
              <a:rPr lang="en-US" dirty="0" smtClean="0"/>
              <a:t>Role of active and passive monitoring?</a:t>
            </a:r>
          </a:p>
          <a:p>
            <a:pPr>
              <a:spcBef>
                <a:spcPts val="0"/>
              </a:spcBef>
              <a:spcAft>
                <a:spcPts val="1800"/>
              </a:spcAft>
            </a:pPr>
            <a:r>
              <a:rPr lang="en-US" dirty="0" smtClean="0"/>
              <a:t>How can you engineer for </a:t>
            </a:r>
            <a:r>
              <a:rPr lang="en-US" dirty="0" err="1" smtClean="0"/>
              <a:t>EaaS</a:t>
            </a:r>
            <a:r>
              <a:rPr lang="en-US" i="1" dirty="0" err="1" smtClean="0"/>
              <a:t>y</a:t>
            </a:r>
            <a:r>
              <a:rPr lang="en-US" dirty="0" smtClean="0"/>
              <a:t> deployment?</a:t>
            </a:r>
          </a:p>
        </p:txBody>
      </p:sp>
      <p:sp>
        <p:nvSpPr>
          <p:cNvPr id="4" name="Rectangle 3"/>
          <p:cNvSpPr/>
          <p:nvPr>
            <p:custDataLst>
              <p:tags r:id="rId1"/>
            </p:custDataLst>
          </p:nvPr>
        </p:nvSpPr>
        <p:spPr>
          <a:xfrm>
            <a:off x="609600" y="1828800"/>
            <a:ext cx="2183477" cy="1524000"/>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endParaRPr lang="en-US" sz="1500" dirty="0">
              <a:solidFill>
                <a:srgbClr val="FFFFFF"/>
              </a:solidFill>
            </a:endParaRPr>
          </a:p>
        </p:txBody>
      </p:sp>
      <p:pic>
        <p:nvPicPr>
          <p:cNvPr id="5" name="Picture 50" descr="C:\Users\sakuu\Documents\Ballmer MGX 2011\Tile Icons\Road Fork.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black">
          <a:xfrm>
            <a:off x="1116677" y="1984238"/>
            <a:ext cx="1219200" cy="121888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609599" y="3444738"/>
            <a:ext cx="2189179" cy="2130562"/>
            <a:chOff x="609599" y="3444738"/>
            <a:chExt cx="2189179" cy="2130562"/>
          </a:xfrm>
        </p:grpSpPr>
        <p:sp>
          <p:nvSpPr>
            <p:cNvPr id="7" name="Rectangle 6"/>
            <p:cNvSpPr/>
            <p:nvPr>
              <p:custDataLst>
                <p:tags r:id="rId2"/>
              </p:custDataLst>
            </p:nvPr>
          </p:nvSpPr>
          <p:spPr>
            <a:xfrm>
              <a:off x="609599" y="3444738"/>
              <a:ext cx="2183477" cy="2130562"/>
            </a:xfrm>
            <a:prstGeom prst="rect">
              <a:avLst/>
            </a:prstGeom>
            <a:solidFill>
              <a:srgbClr val="E8FFFF"/>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endParaRPr lang="en-US" sz="1500" dirty="0">
                <a:solidFill>
                  <a:srgbClr val="FFFFFF"/>
                </a:solidFill>
              </a:endParaRPr>
            </a:p>
          </p:txBody>
        </p:sp>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5000" y="3539150"/>
              <a:ext cx="2163778" cy="1871050"/>
            </a:xfrm>
            <a:prstGeom prst="rect">
              <a:avLst/>
            </a:prstGeom>
          </p:spPr>
        </p:pic>
      </p:grpSp>
    </p:spTree>
    <p:extLst>
      <p:ext uri="{BB962C8B-B14F-4D97-AF65-F5344CB8AC3E}">
        <p14:creationId xmlns:p14="http://schemas.microsoft.com/office/powerpoint/2010/main" val="294489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Determine the data necessary to answer your questions</a:t>
            </a:r>
            <a:endParaRPr lang="en-US" dirty="0"/>
          </a:p>
        </p:txBody>
      </p:sp>
      <p:sp>
        <p:nvSpPr>
          <p:cNvPr id="4" name="Title 3"/>
          <p:cNvSpPr>
            <a:spLocks noGrp="1"/>
          </p:cNvSpPr>
          <p:nvPr>
            <p:ph type="ctrTitle"/>
          </p:nvPr>
        </p:nvSpPr>
        <p:spPr/>
        <p:txBody>
          <a:bodyPr/>
          <a:lstStyle/>
          <a:p>
            <a:r>
              <a:rPr lang="en-US" dirty="0"/>
              <a:t>Select your data </a:t>
            </a:r>
            <a:r>
              <a:rPr lang="en-US" dirty="0" smtClean="0"/>
              <a:t>sources</a:t>
            </a:r>
            <a:endParaRPr lang="en-US" dirty="0"/>
          </a:p>
        </p:txBody>
      </p:sp>
      <p:grpSp>
        <p:nvGrpSpPr>
          <p:cNvPr id="6" name="Group 5"/>
          <p:cNvGrpSpPr/>
          <p:nvPr/>
        </p:nvGrpSpPr>
        <p:grpSpPr>
          <a:xfrm>
            <a:off x="10350500" y="329961"/>
            <a:ext cx="1524000" cy="1524000"/>
            <a:chOff x="10350500" y="329961"/>
            <a:chExt cx="1524000" cy="1524000"/>
          </a:xfrm>
        </p:grpSpPr>
        <p:sp>
          <p:nvSpPr>
            <p:cNvPr id="7" name="Rectangle 6"/>
            <p:cNvSpPr/>
            <p:nvPr>
              <p:custDataLst>
                <p:tags r:id="rId1"/>
              </p:custDataLst>
            </p:nvPr>
          </p:nvSpPr>
          <p:spPr>
            <a:xfrm>
              <a:off x="10350500" y="329961"/>
              <a:ext cx="1524000" cy="1524000"/>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endParaRPr lang="en-US" sz="1500" dirty="0">
                <a:solidFill>
                  <a:srgbClr val="FFFFFF"/>
                </a:solidFill>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02900" y="482361"/>
              <a:ext cx="1219200" cy="1219200"/>
            </a:xfrm>
            <a:prstGeom prst="rect">
              <a:avLst/>
            </a:prstGeom>
          </p:spPr>
        </p:pic>
      </p:grpSp>
    </p:spTree>
    <p:extLst>
      <p:ext uri="{BB962C8B-B14F-4D97-AF65-F5344CB8AC3E}">
        <p14:creationId xmlns:p14="http://schemas.microsoft.com/office/powerpoint/2010/main" val="3392532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custDataLst>
              <p:tags r:id="rId1"/>
            </p:custDataLst>
          </p:nvPr>
        </p:nvSpPr>
        <p:spPr bwMode="auto">
          <a:xfrm>
            <a:off x="7113270" y="3657600"/>
            <a:ext cx="3859530" cy="1878374"/>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45720" defTabSz="914099" fontAlgn="base">
              <a:spcBef>
                <a:spcPct val="0"/>
              </a:spcBef>
              <a:spcAft>
                <a:spcPct val="0"/>
              </a:spcAft>
            </a:pPr>
            <a:r>
              <a:rPr lang="en-US" sz="2800" kern="0" spc="-100" dirty="0" smtClean="0">
                <a:solidFill>
                  <a:srgbClr val="FFFFFF"/>
                </a:solidFill>
                <a:latin typeface="+mj-lt"/>
                <a:ea typeface="Segoe UI" pitchFamily="34" charset="0"/>
                <a:cs typeface="Segoe UI" pitchFamily="34" charset="0"/>
              </a:rPr>
              <a:t>Services and</a:t>
            </a:r>
          </a:p>
          <a:p>
            <a:pPr marL="45720" defTabSz="914099" fontAlgn="base">
              <a:spcBef>
                <a:spcPct val="0"/>
              </a:spcBef>
              <a:spcAft>
                <a:spcPct val="0"/>
              </a:spcAft>
            </a:pPr>
            <a:r>
              <a:rPr lang="en-US" sz="2800" kern="0" spc="-100" dirty="0" smtClean="0">
                <a:solidFill>
                  <a:srgbClr val="FFFFFF"/>
                </a:solidFill>
                <a:latin typeface="+mj-lt"/>
                <a:ea typeface="Segoe UI" pitchFamily="34" charset="0"/>
                <a:cs typeface="Segoe UI" pitchFamily="34" charset="0"/>
              </a:rPr>
              <a:t>Cloud and</a:t>
            </a:r>
          </a:p>
          <a:p>
            <a:pPr marL="45720" defTabSz="914099" fontAlgn="base">
              <a:spcBef>
                <a:spcPct val="0"/>
              </a:spcBef>
              <a:spcAft>
                <a:spcPct val="0"/>
              </a:spcAft>
            </a:pPr>
            <a:r>
              <a:rPr lang="en-US" sz="2800" kern="0" spc="-100" dirty="0" smtClean="0">
                <a:solidFill>
                  <a:srgbClr val="FFFFFF"/>
                </a:solidFill>
                <a:latin typeface="+mj-lt"/>
                <a:ea typeface="Segoe UI" pitchFamily="34" charset="0"/>
                <a:cs typeface="Segoe UI" pitchFamily="34" charset="0"/>
              </a:rPr>
              <a:t>Data-Driven Quality and...</a:t>
            </a:r>
            <a:endParaRPr lang="en-US" sz="2800" dirty="0">
              <a:solidFill>
                <a:srgbClr val="FFFFFF"/>
              </a:solidFill>
              <a:latin typeface="+mj-lt"/>
              <a:ea typeface="Segoe UI" pitchFamily="34" charset="0"/>
              <a:cs typeface="Segoe UI" pitchFamily="34" charset="0"/>
            </a:endParaRPr>
          </a:p>
          <a:p>
            <a:pPr marL="45720" defTabSz="914099" fontAlgn="base">
              <a:spcBef>
                <a:spcPct val="0"/>
              </a:spcBef>
              <a:spcAft>
                <a:spcPct val="0"/>
              </a:spcAft>
            </a:pPr>
            <a:endParaRPr lang="en-US" sz="2800" spc="-100" dirty="0" err="1">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17" name="Rectangle 16"/>
          <p:cNvSpPr/>
          <p:nvPr>
            <p:custDataLst>
              <p:tags r:id="rId2"/>
            </p:custDataLst>
          </p:nvPr>
        </p:nvSpPr>
        <p:spPr bwMode="auto">
          <a:xfrm>
            <a:off x="3146912" y="3657600"/>
            <a:ext cx="1878374" cy="1878374"/>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45720" defTabSz="914099" fontAlgn="base">
              <a:spcBef>
                <a:spcPct val="0"/>
              </a:spcBef>
              <a:spcAft>
                <a:spcPct val="0"/>
              </a:spcAft>
            </a:pPr>
            <a:r>
              <a:rPr lang="en-US" sz="2800" kern="0" spc="-100" dirty="0" smtClean="0">
                <a:solidFill>
                  <a:srgbClr val="FFFFFF"/>
                </a:solidFill>
                <a:latin typeface="+mj-lt"/>
                <a:ea typeface="Segoe UI" pitchFamily="34" charset="0"/>
                <a:cs typeface="Segoe UI" pitchFamily="34" charset="0"/>
              </a:rPr>
              <a:t>A/B Testing of Services</a:t>
            </a:r>
            <a:endParaRPr lang="en-US" sz="2800" spc="-100" dirty="0">
              <a:solidFill>
                <a:srgbClr val="FFFFFF"/>
              </a:solidFill>
              <a:latin typeface="+mj-lt"/>
              <a:ea typeface="Segoe UI" pitchFamily="34" charset="0"/>
              <a:cs typeface="Segoe UI" pitchFamily="34" charset="0"/>
            </a:endParaRPr>
          </a:p>
        </p:txBody>
      </p:sp>
      <p:sp>
        <p:nvSpPr>
          <p:cNvPr id="18" name="Rectangle 17"/>
          <p:cNvSpPr/>
          <p:nvPr>
            <p:custDataLst>
              <p:tags r:id="rId3"/>
            </p:custDataLst>
          </p:nvPr>
        </p:nvSpPr>
        <p:spPr bwMode="auto">
          <a:xfrm>
            <a:off x="1165756" y="3657600"/>
            <a:ext cx="1878374" cy="1878374"/>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45720" defTabSz="914099" fontAlgn="base">
              <a:spcBef>
                <a:spcPct val="0"/>
              </a:spcBef>
              <a:spcAft>
                <a:spcPct val="0"/>
              </a:spcAft>
            </a:pPr>
            <a:r>
              <a:rPr lang="en-US" sz="2800" spc="-100" dirty="0" smtClean="0">
                <a:gradFill>
                  <a:gsLst>
                    <a:gs pos="0">
                      <a:srgbClr val="FFFFFF"/>
                    </a:gs>
                    <a:gs pos="100000">
                      <a:srgbClr val="FFFFFF"/>
                    </a:gs>
                  </a:gsLst>
                  <a:lin ang="5400000" scaled="0"/>
                </a:gradFill>
                <a:latin typeface="+mj-lt"/>
                <a:ea typeface="Segoe UI" pitchFamily="34" charset="0"/>
                <a:cs typeface="Segoe UI" pitchFamily="34" charset="0"/>
              </a:rPr>
              <a:t>Digital Media Services</a:t>
            </a:r>
            <a:endParaRPr lang="en-US" sz="2800" spc="-10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19" name="Rectangle 18"/>
          <p:cNvSpPr/>
          <p:nvPr>
            <p:custDataLst>
              <p:tags r:id="rId4"/>
            </p:custDataLst>
          </p:nvPr>
        </p:nvSpPr>
        <p:spPr bwMode="auto">
          <a:xfrm>
            <a:off x="5132114" y="3657600"/>
            <a:ext cx="1878374" cy="1878374"/>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45720" defTabSz="914099" fontAlgn="base">
              <a:spcBef>
                <a:spcPct val="0"/>
              </a:spcBef>
              <a:spcAft>
                <a:spcPct val="0"/>
              </a:spcAft>
            </a:pPr>
            <a:r>
              <a:rPr lang="en-US" sz="2800" kern="0" spc="-100" dirty="0" smtClean="0">
                <a:solidFill>
                  <a:srgbClr val="FFFFFF"/>
                </a:solidFill>
                <a:latin typeface="+mj-lt"/>
                <a:ea typeface="Segoe UI" pitchFamily="34" charset="0"/>
                <a:cs typeface="Segoe UI" pitchFamily="34" charset="0"/>
              </a:rPr>
              <a:t>Petabytes Processed</a:t>
            </a:r>
            <a:endParaRPr lang="en-US" sz="2800" spc="-100" dirty="0">
              <a:solidFill>
                <a:srgbClr val="FFFFFF"/>
              </a:solidFill>
              <a:latin typeface="+mj-lt"/>
              <a:ea typeface="Segoe UI" pitchFamily="34" charset="0"/>
              <a:cs typeface="Segoe UI" pitchFamily="34" charset="0"/>
            </a:endParaRPr>
          </a:p>
        </p:txBody>
      </p:sp>
      <p:grpSp>
        <p:nvGrpSpPr>
          <p:cNvPr id="20" name="Group 19"/>
          <p:cNvGrpSpPr/>
          <p:nvPr/>
        </p:nvGrpSpPr>
        <p:grpSpPr>
          <a:xfrm>
            <a:off x="5132114" y="1671008"/>
            <a:ext cx="1878374" cy="1878374"/>
            <a:chOff x="7605623" y="902008"/>
            <a:chExt cx="1878374" cy="1878374"/>
          </a:xfrm>
        </p:grpSpPr>
        <p:sp>
          <p:nvSpPr>
            <p:cNvPr id="21" name="Rectangle 20"/>
            <p:cNvSpPr/>
            <p:nvPr>
              <p:custDataLst>
                <p:tags r:id="rId8"/>
              </p:custDataLst>
            </p:nvPr>
          </p:nvSpPr>
          <p:spPr bwMode="auto">
            <a:xfrm>
              <a:off x="7605623" y="902008"/>
              <a:ext cx="1878374" cy="1878374"/>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45720" defTabSz="914099" fontAlgn="base">
                <a:spcBef>
                  <a:spcPct val="0"/>
                </a:spcBef>
                <a:spcAft>
                  <a:spcPct val="0"/>
                </a:spcAft>
              </a:pPr>
              <a:endParaRPr lang="en-US" sz="2400" spc="-100" dirty="0" err="1">
                <a:gradFill>
                  <a:gsLst>
                    <a:gs pos="0">
                      <a:srgbClr val="FFFFFF"/>
                    </a:gs>
                    <a:gs pos="100000">
                      <a:srgbClr val="FFFFFF"/>
                    </a:gs>
                  </a:gsLst>
                  <a:lin ang="5400000" scaled="0"/>
                </a:gradFill>
                <a:latin typeface="+mj-lt"/>
                <a:ea typeface="Segoe UI" pitchFamily="34" charset="0"/>
                <a:cs typeface="Segoe UI" pitchFamily="34" charset="0"/>
              </a:endParaRPr>
            </a:p>
          </p:txBody>
        </p:sp>
        <p:pic>
          <p:nvPicPr>
            <p:cNvPr id="22" name="Picture 21"/>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778149" y="1547134"/>
              <a:ext cx="1533321" cy="588123"/>
            </a:xfrm>
            <a:prstGeom prst="rect">
              <a:avLst/>
            </a:prstGeom>
          </p:spPr>
        </p:pic>
      </p:grpSp>
      <p:grpSp>
        <p:nvGrpSpPr>
          <p:cNvPr id="23" name="Group 22"/>
          <p:cNvGrpSpPr/>
          <p:nvPr/>
        </p:nvGrpSpPr>
        <p:grpSpPr>
          <a:xfrm>
            <a:off x="3146912" y="1671008"/>
            <a:ext cx="1878374" cy="1878374"/>
            <a:chOff x="5509068" y="365125"/>
            <a:chExt cx="1878374" cy="1878374"/>
          </a:xfrm>
        </p:grpSpPr>
        <p:sp>
          <p:nvSpPr>
            <p:cNvPr id="24" name="Rectangle 23"/>
            <p:cNvSpPr/>
            <p:nvPr>
              <p:custDataLst>
                <p:tags r:id="rId7"/>
              </p:custDataLst>
            </p:nvPr>
          </p:nvSpPr>
          <p:spPr bwMode="auto">
            <a:xfrm>
              <a:off x="5509068" y="365125"/>
              <a:ext cx="1878374" cy="1878374"/>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45720" defTabSz="914099" fontAlgn="base">
                <a:spcBef>
                  <a:spcPct val="0"/>
                </a:spcBef>
                <a:spcAft>
                  <a:spcPct val="0"/>
                </a:spcAft>
              </a:pPr>
              <a:endParaRPr lang="en-US" sz="2400" spc="-100" dirty="0" err="1">
                <a:gradFill>
                  <a:gsLst>
                    <a:gs pos="0">
                      <a:srgbClr val="FFFFFF"/>
                    </a:gs>
                    <a:gs pos="100000">
                      <a:srgbClr val="FFFFFF"/>
                    </a:gs>
                  </a:gsLst>
                  <a:lin ang="5400000" scaled="0"/>
                </a:gradFill>
                <a:latin typeface="+mj-lt"/>
                <a:ea typeface="Segoe UI" pitchFamily="34" charset="0"/>
                <a:cs typeface="Segoe UI" pitchFamily="34" charset="0"/>
              </a:endParaRPr>
            </a:p>
          </p:txBody>
        </p:sp>
        <p:pic>
          <p:nvPicPr>
            <p:cNvPr id="25" name="Picture 5" descr="C:\Users\seliot\Documents\ExP\Logos\ExP_logo_noreflect_trans_PNG.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729359" y="676946"/>
              <a:ext cx="1433215" cy="9214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7113270" y="1671008"/>
            <a:ext cx="1878374" cy="1878374"/>
            <a:chOff x="9586779" y="902008"/>
            <a:chExt cx="1878374" cy="1878374"/>
          </a:xfrm>
        </p:grpSpPr>
        <p:sp>
          <p:nvSpPr>
            <p:cNvPr id="27" name="Rectangle 26"/>
            <p:cNvSpPr/>
            <p:nvPr>
              <p:custDataLst>
                <p:tags r:id="rId6"/>
              </p:custDataLst>
            </p:nvPr>
          </p:nvSpPr>
          <p:spPr bwMode="auto">
            <a:xfrm>
              <a:off x="9586779" y="902008"/>
              <a:ext cx="1878374" cy="1878374"/>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45720" defTabSz="914099" fontAlgn="base">
                <a:spcBef>
                  <a:spcPct val="0"/>
                </a:spcBef>
                <a:spcAft>
                  <a:spcPct val="0"/>
                </a:spcAft>
              </a:pPr>
              <a:endParaRPr lang="en-US" sz="2400" spc="-100" dirty="0">
                <a:gradFill>
                  <a:gsLst>
                    <a:gs pos="0">
                      <a:srgbClr val="FFFFFF"/>
                    </a:gs>
                    <a:gs pos="100000">
                      <a:srgbClr val="FFFFFF"/>
                    </a:gs>
                  </a:gsLst>
                  <a:lin ang="5400000" scaled="0"/>
                </a:gradFill>
                <a:latin typeface="+mj-lt"/>
                <a:ea typeface="Segoe UI" pitchFamily="34" charset="0"/>
                <a:cs typeface="Segoe UI" pitchFamily="34" charset="0"/>
              </a:endParaRPr>
            </a:p>
          </p:txBody>
        </p:sp>
        <p:pic>
          <p:nvPicPr>
            <p:cNvPr id="28" name="Picture 2" descr="C:\Temp\EE_Logo.jpg"/>
            <p:cNvPicPr>
              <a:picLocks noChangeAspect="1" noChangeArrowheads="1"/>
            </p:cNvPicPr>
            <p:nvPr/>
          </p:nvPicPr>
          <p:blipFill>
            <a:blip r:embed="rId13"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9716700" y="1171530"/>
              <a:ext cx="1618531" cy="1339329"/>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181117" y="1680625"/>
            <a:ext cx="1874520" cy="186875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9094426" y="1671007"/>
            <a:ext cx="1878374" cy="1878374"/>
            <a:chOff x="9094426" y="1671007"/>
            <a:chExt cx="1878374" cy="1878374"/>
          </a:xfrm>
        </p:grpSpPr>
        <p:sp>
          <p:nvSpPr>
            <p:cNvPr id="33" name="Rectangle 32"/>
            <p:cNvSpPr/>
            <p:nvPr>
              <p:custDataLst>
                <p:tags r:id="rId5"/>
              </p:custDataLst>
            </p:nvPr>
          </p:nvSpPr>
          <p:spPr bwMode="auto">
            <a:xfrm>
              <a:off x="9094426" y="1671007"/>
              <a:ext cx="1878374" cy="1878374"/>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45720" defTabSz="914099" fontAlgn="base">
                <a:spcBef>
                  <a:spcPct val="0"/>
                </a:spcBef>
                <a:spcAft>
                  <a:spcPct val="0"/>
                </a:spcAft>
              </a:pPr>
              <a:endParaRPr lang="en-US" sz="2400" spc="-100" dirty="0" err="1">
                <a:gradFill>
                  <a:gsLst>
                    <a:gs pos="0">
                      <a:srgbClr val="FFFFFF"/>
                    </a:gs>
                    <a:gs pos="100000">
                      <a:srgbClr val="FFFFFF"/>
                    </a:gs>
                  </a:gsLst>
                  <a:lin ang="5400000" scaled="0"/>
                </a:gradFill>
                <a:latin typeface="+mj-lt"/>
                <a:ea typeface="Segoe UI" pitchFamily="34" charset="0"/>
                <a:cs typeface="Segoe UI" pitchFamily="34" charset="0"/>
              </a:endParaRPr>
            </a:p>
          </p:txBody>
        </p:sp>
        <p:pic>
          <p:nvPicPr>
            <p:cNvPr id="34" name="Picture 6" descr="\\MAGNUM\Projects\Microsoft\Cloud Power FY12\Design\ICONS_PNG\Cloud.png"/>
            <p:cNvPicPr>
              <a:picLocks noChangeAspect="1" noChangeArrowheads="1"/>
            </p:cNvPicPr>
            <p:nvPr/>
          </p:nvPicPr>
          <p:blipFill>
            <a:blip r:embed="rId15" cstate="screen">
              <a:lum bright="100000"/>
              <a:extLst>
                <a:ext uri="{28A0092B-C50C-407E-A947-70E740481C1C}">
                  <a14:useLocalDpi xmlns:a14="http://schemas.microsoft.com/office/drawing/2010/main"/>
                </a:ext>
              </a:extLst>
            </a:blip>
            <a:srcRect/>
            <a:stretch>
              <a:fillRect/>
            </a:stretch>
          </p:blipFill>
          <p:spPr bwMode="auto">
            <a:xfrm>
              <a:off x="9347634" y="1908259"/>
              <a:ext cx="1371957" cy="1371600"/>
            </a:xfrm>
            <a:prstGeom prst="rect">
              <a:avLst/>
            </a:prstGeom>
            <a:noFill/>
          </p:spPr>
        </p:pic>
      </p:grpSp>
      <p:sp>
        <p:nvSpPr>
          <p:cNvPr id="3" name="Title 2"/>
          <p:cNvSpPr>
            <a:spLocks noGrp="1"/>
          </p:cNvSpPr>
          <p:nvPr>
            <p:ph type="title"/>
          </p:nvPr>
        </p:nvSpPr>
        <p:spPr/>
        <p:txBody>
          <a:bodyPr/>
          <a:lstStyle/>
          <a:p>
            <a:r>
              <a:rPr lang="en-US" dirty="0" smtClean="0"/>
              <a:t>About Seth</a:t>
            </a:r>
            <a:endParaRPr lang="en-US" dirty="0"/>
          </a:p>
        </p:txBody>
      </p:sp>
    </p:spTree>
    <p:extLst>
      <p:ext uri="{BB962C8B-B14F-4D97-AF65-F5344CB8AC3E}">
        <p14:creationId xmlns:p14="http://schemas.microsoft.com/office/powerpoint/2010/main" val="1302044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52400" y="0"/>
            <a:ext cx="12984480" cy="6858000"/>
          </a:xfrm>
          <a:prstGeom prst="rect">
            <a:avLst/>
          </a:prstGeom>
        </p:spPr>
      </p:pic>
      <p:sp>
        <p:nvSpPr>
          <p:cNvPr id="3" name="Rectangle 2"/>
          <p:cNvSpPr/>
          <p:nvPr/>
        </p:nvSpPr>
        <p:spPr>
          <a:xfrm>
            <a:off x="-186519" y="0"/>
            <a:ext cx="1295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custDataLst>
              <p:tags r:id="rId1"/>
            </p:custDataLst>
          </p:nvPr>
        </p:nvSpPr>
        <p:spPr>
          <a:xfrm>
            <a:off x="8645770" y="2606040"/>
            <a:ext cx="1524000" cy="1524000"/>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en-US" sz="2800" dirty="0" smtClean="0">
                <a:solidFill>
                  <a:srgbClr val="FFFFFF"/>
                </a:solidFill>
              </a:rPr>
              <a:t>CPU</a:t>
            </a:r>
            <a:endParaRPr lang="en-US" sz="2800" dirty="0">
              <a:solidFill>
                <a:srgbClr val="FFFFFF"/>
              </a:solidFill>
            </a:endParaRPr>
          </a:p>
        </p:txBody>
      </p:sp>
      <p:sp>
        <p:nvSpPr>
          <p:cNvPr id="5" name="Rectangle 4"/>
          <p:cNvSpPr/>
          <p:nvPr>
            <p:custDataLst>
              <p:tags r:id="rId2"/>
            </p:custDataLst>
          </p:nvPr>
        </p:nvSpPr>
        <p:spPr>
          <a:xfrm>
            <a:off x="10261210" y="2606040"/>
            <a:ext cx="1524000" cy="1524000"/>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en-US" sz="2800" dirty="0" smtClean="0">
                <a:solidFill>
                  <a:srgbClr val="FFFFFF"/>
                </a:solidFill>
              </a:rPr>
              <a:t>Memory</a:t>
            </a:r>
            <a:endParaRPr lang="en-US" sz="2800" dirty="0">
              <a:solidFill>
                <a:srgbClr val="FFFFFF"/>
              </a:solidFill>
            </a:endParaRPr>
          </a:p>
        </p:txBody>
      </p:sp>
      <p:sp>
        <p:nvSpPr>
          <p:cNvPr id="6" name="Rectangle 5"/>
          <p:cNvSpPr/>
          <p:nvPr>
            <p:custDataLst>
              <p:tags r:id="rId3"/>
            </p:custDataLst>
          </p:nvPr>
        </p:nvSpPr>
        <p:spPr>
          <a:xfrm>
            <a:off x="8645770" y="4221480"/>
            <a:ext cx="1524000" cy="1524000"/>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en-US" sz="2800" dirty="0" smtClean="0">
                <a:solidFill>
                  <a:srgbClr val="FFFFFF"/>
                </a:solidFill>
              </a:rPr>
              <a:t>Storage</a:t>
            </a:r>
            <a:endParaRPr lang="en-US" sz="2800" dirty="0">
              <a:solidFill>
                <a:srgbClr val="FFFFFF"/>
              </a:solidFill>
            </a:endParaRPr>
          </a:p>
        </p:txBody>
      </p:sp>
      <p:sp>
        <p:nvSpPr>
          <p:cNvPr id="9" name="Rectangle 8"/>
          <p:cNvSpPr/>
          <p:nvPr>
            <p:custDataLst>
              <p:tags r:id="rId4"/>
            </p:custDataLst>
          </p:nvPr>
        </p:nvSpPr>
        <p:spPr>
          <a:xfrm>
            <a:off x="10261210" y="4221480"/>
            <a:ext cx="1524000" cy="1524000"/>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en-US" sz="2800" dirty="0" smtClean="0">
                <a:solidFill>
                  <a:srgbClr val="FFFFFF"/>
                </a:solidFill>
              </a:rPr>
              <a:t>Network</a:t>
            </a:r>
            <a:endParaRPr lang="en-US" sz="2800" dirty="0">
              <a:solidFill>
                <a:srgbClr val="FFFFFF"/>
              </a:solidFill>
            </a:endParaRPr>
          </a:p>
        </p:txBody>
      </p:sp>
      <p:sp>
        <p:nvSpPr>
          <p:cNvPr id="11" name="Rectangle 10"/>
          <p:cNvSpPr/>
          <p:nvPr>
            <p:custDataLst>
              <p:tags r:id="rId5"/>
            </p:custDataLst>
          </p:nvPr>
        </p:nvSpPr>
        <p:spPr>
          <a:xfrm>
            <a:off x="8610600" y="990600"/>
            <a:ext cx="3174609" cy="1524000"/>
          </a:xfrm>
          <a:prstGeom prst="rect">
            <a:avLst/>
          </a:prstGeom>
          <a:solidFill>
            <a:srgbClr val="00BCF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en-US" sz="4000" dirty="0" smtClean="0">
                <a:solidFill>
                  <a:schemeClr val="bg1"/>
                </a:solidFill>
              </a:rPr>
              <a:t>Infrastructure data</a:t>
            </a:r>
            <a:endParaRPr lang="en-US" sz="4000" dirty="0">
              <a:solidFill>
                <a:schemeClr val="bg1"/>
              </a:solidFill>
            </a:endParaRPr>
          </a:p>
        </p:txBody>
      </p:sp>
    </p:spTree>
    <p:extLst>
      <p:ext uri="{BB962C8B-B14F-4D97-AF65-F5344CB8AC3E}">
        <p14:creationId xmlns:p14="http://schemas.microsoft.com/office/powerpoint/2010/main" val="422733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dirty="0" smtClean="0"/>
              <a:t>Application data</a:t>
            </a:r>
            <a:endParaRPr lang="en-US" dirty="0"/>
          </a:p>
        </p:txBody>
      </p:sp>
      <p:sp>
        <p:nvSpPr>
          <p:cNvPr id="9" name="Rectangle 8"/>
          <p:cNvSpPr/>
          <p:nvPr>
            <p:custDataLst>
              <p:tags r:id="rId1"/>
            </p:custDataLst>
          </p:nvPr>
        </p:nvSpPr>
        <p:spPr>
          <a:xfrm>
            <a:off x="386271" y="2919436"/>
            <a:ext cx="1524000" cy="1524000"/>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en-US" dirty="0" smtClean="0">
                <a:solidFill>
                  <a:srgbClr val="FFFFFF"/>
                </a:solidFill>
              </a:rPr>
              <a:t>New and Open</a:t>
            </a:r>
          </a:p>
        </p:txBody>
      </p:sp>
      <p:pic>
        <p:nvPicPr>
          <p:cNvPr id="13" name="Picture 12"/>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305159" y="1295399"/>
            <a:ext cx="5191641" cy="4722299"/>
          </a:xfrm>
          <a:prstGeom prst="rect">
            <a:avLst/>
          </a:prstGeom>
        </p:spPr>
      </p:pic>
      <p:pic>
        <p:nvPicPr>
          <p:cNvPr id="17" name="Picture 1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81000" y="1338943"/>
            <a:ext cx="1527048" cy="1530230"/>
          </a:xfrm>
          <a:prstGeom prst="rect">
            <a:avLst/>
          </a:prstGeom>
        </p:spPr>
      </p:pic>
      <p:sp>
        <p:nvSpPr>
          <p:cNvPr id="18" name="Rectangle 17"/>
          <p:cNvSpPr/>
          <p:nvPr>
            <p:custDataLst>
              <p:tags r:id="rId2"/>
            </p:custDataLst>
          </p:nvPr>
        </p:nvSpPr>
        <p:spPr>
          <a:xfrm>
            <a:off x="384048" y="4493699"/>
            <a:ext cx="1524000" cy="1524000"/>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en-US" dirty="0" smtClean="0">
                <a:solidFill>
                  <a:srgbClr val="FFFFFF"/>
                </a:solidFill>
              </a:rPr>
              <a:t>Download </a:t>
            </a:r>
            <a:r>
              <a:rPr lang="en-US" dirty="0">
                <a:solidFill>
                  <a:srgbClr val="FFFFFF"/>
                </a:solidFill>
              </a:rPr>
              <a:t>Template </a:t>
            </a:r>
            <a:endParaRPr lang="en-US" dirty="0" smtClean="0">
              <a:solidFill>
                <a:srgbClr val="FFFFFF"/>
              </a:solidFill>
            </a:endParaRPr>
          </a:p>
        </p:txBody>
      </p:sp>
      <p:pic>
        <p:nvPicPr>
          <p:cNvPr id="20" name="Picture 19"/>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005322" y="1340369"/>
            <a:ext cx="5200339" cy="4682134"/>
          </a:xfrm>
          <a:prstGeom prst="rect">
            <a:avLst/>
          </a:prstGeom>
        </p:spPr>
      </p:pic>
      <p:sp>
        <p:nvSpPr>
          <p:cNvPr id="14" name="Rectangle 13"/>
          <p:cNvSpPr/>
          <p:nvPr>
            <p:custDataLst>
              <p:tags r:id="rId3"/>
            </p:custDataLst>
          </p:nvPr>
        </p:nvSpPr>
        <p:spPr>
          <a:xfrm>
            <a:off x="2667000" y="1524000"/>
            <a:ext cx="1524000" cy="1524000"/>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en-US" dirty="0" smtClean="0">
                <a:solidFill>
                  <a:srgbClr val="FFFFFF"/>
                </a:solidFill>
              </a:rPr>
              <a:t>Failure Rate</a:t>
            </a:r>
          </a:p>
        </p:txBody>
      </p:sp>
      <p:sp>
        <p:nvSpPr>
          <p:cNvPr id="21" name="Rectangle 20"/>
          <p:cNvSpPr/>
          <p:nvPr>
            <p:custDataLst>
              <p:tags r:id="rId4"/>
            </p:custDataLst>
          </p:nvPr>
        </p:nvSpPr>
        <p:spPr>
          <a:xfrm>
            <a:off x="7543800" y="1524000"/>
            <a:ext cx="1524000" cy="1524000"/>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en-US" dirty="0" smtClean="0">
                <a:solidFill>
                  <a:srgbClr val="FFFFFF"/>
                </a:solidFill>
              </a:rPr>
              <a:t>Average Time</a:t>
            </a:r>
          </a:p>
        </p:txBody>
      </p:sp>
      <p:sp>
        <p:nvSpPr>
          <p:cNvPr id="22" name="Freeform 103"/>
          <p:cNvSpPr>
            <a:spLocks noEditPoints="1"/>
          </p:cNvSpPr>
          <p:nvPr/>
        </p:nvSpPr>
        <p:spPr bwMode="black">
          <a:xfrm>
            <a:off x="3124200" y="1676400"/>
            <a:ext cx="569703" cy="569703"/>
          </a:xfrm>
          <a:custGeom>
            <a:avLst/>
            <a:gdLst>
              <a:gd name="T0" fmla="*/ 47 w 95"/>
              <a:gd name="T1" fmla="*/ 0 h 95"/>
              <a:gd name="T2" fmla="*/ 0 w 95"/>
              <a:gd name="T3" fmla="*/ 47 h 95"/>
              <a:gd name="T4" fmla="*/ 47 w 95"/>
              <a:gd name="T5" fmla="*/ 95 h 95"/>
              <a:gd name="T6" fmla="*/ 95 w 95"/>
              <a:gd name="T7" fmla="*/ 47 h 95"/>
              <a:gd name="T8" fmla="*/ 47 w 95"/>
              <a:gd name="T9" fmla="*/ 0 h 95"/>
              <a:gd name="T10" fmla="*/ 24 w 95"/>
              <a:gd name="T11" fmla="*/ 24 h 95"/>
              <a:gd name="T12" fmla="*/ 22 w 95"/>
              <a:gd name="T13" fmla="*/ 20 h 95"/>
              <a:gd name="T14" fmla="*/ 26 w 95"/>
              <a:gd name="T15" fmla="*/ 13 h 95"/>
              <a:gd name="T16" fmla="*/ 34 w 95"/>
              <a:gd name="T17" fmla="*/ 14 h 95"/>
              <a:gd name="T18" fmla="*/ 35 w 95"/>
              <a:gd name="T19" fmla="*/ 18 h 95"/>
              <a:gd name="T20" fmla="*/ 29 w 95"/>
              <a:gd name="T21" fmla="*/ 20 h 95"/>
              <a:gd name="T22" fmla="*/ 24 w 95"/>
              <a:gd name="T23" fmla="*/ 24 h 95"/>
              <a:gd name="T24" fmla="*/ 30 w 95"/>
              <a:gd name="T25" fmla="*/ 43 h 95"/>
              <a:gd name="T26" fmla="*/ 26 w 95"/>
              <a:gd name="T27" fmla="*/ 34 h 95"/>
              <a:gd name="T28" fmla="*/ 30 w 95"/>
              <a:gd name="T29" fmla="*/ 25 h 95"/>
              <a:gd name="T30" fmla="*/ 34 w 95"/>
              <a:gd name="T31" fmla="*/ 34 h 95"/>
              <a:gd name="T32" fmla="*/ 30 w 95"/>
              <a:gd name="T33" fmla="*/ 43 h 95"/>
              <a:gd name="T34" fmla="*/ 47 w 95"/>
              <a:gd name="T35" fmla="*/ 87 h 95"/>
              <a:gd name="T36" fmla="*/ 33 w 95"/>
              <a:gd name="T37" fmla="*/ 75 h 95"/>
              <a:gd name="T38" fmla="*/ 47 w 95"/>
              <a:gd name="T39" fmla="*/ 62 h 95"/>
              <a:gd name="T40" fmla="*/ 61 w 95"/>
              <a:gd name="T41" fmla="*/ 75 h 95"/>
              <a:gd name="T42" fmla="*/ 47 w 95"/>
              <a:gd name="T43" fmla="*/ 87 h 95"/>
              <a:gd name="T44" fmla="*/ 65 w 95"/>
              <a:gd name="T45" fmla="*/ 43 h 95"/>
              <a:gd name="T46" fmla="*/ 61 w 95"/>
              <a:gd name="T47" fmla="*/ 34 h 95"/>
              <a:gd name="T48" fmla="*/ 65 w 95"/>
              <a:gd name="T49" fmla="*/ 25 h 95"/>
              <a:gd name="T50" fmla="*/ 69 w 95"/>
              <a:gd name="T51" fmla="*/ 34 h 95"/>
              <a:gd name="T52" fmla="*/ 65 w 95"/>
              <a:gd name="T53" fmla="*/ 43 h 95"/>
              <a:gd name="T54" fmla="*/ 71 w 95"/>
              <a:gd name="T55" fmla="*/ 24 h 95"/>
              <a:gd name="T56" fmla="*/ 66 w 95"/>
              <a:gd name="T57" fmla="*/ 20 h 95"/>
              <a:gd name="T58" fmla="*/ 59 w 95"/>
              <a:gd name="T59" fmla="*/ 18 h 95"/>
              <a:gd name="T60" fmla="*/ 61 w 95"/>
              <a:gd name="T61" fmla="*/ 14 h 95"/>
              <a:gd name="T62" fmla="*/ 69 w 95"/>
              <a:gd name="T63" fmla="*/ 13 h 95"/>
              <a:gd name="T64" fmla="*/ 73 w 95"/>
              <a:gd name="T65" fmla="*/ 20 h 95"/>
              <a:gd name="T66" fmla="*/ 71 w 95"/>
              <a:gd name="T67" fmla="*/ 2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 h="95">
                <a:moveTo>
                  <a:pt x="47" y="0"/>
                </a:moveTo>
                <a:cubicBezTo>
                  <a:pt x="21" y="0"/>
                  <a:pt x="0" y="21"/>
                  <a:pt x="0" y="47"/>
                </a:cubicBezTo>
                <a:cubicBezTo>
                  <a:pt x="0" y="74"/>
                  <a:pt x="21" y="95"/>
                  <a:pt x="47" y="95"/>
                </a:cubicBezTo>
                <a:cubicBezTo>
                  <a:pt x="74" y="95"/>
                  <a:pt x="95" y="74"/>
                  <a:pt x="95" y="47"/>
                </a:cubicBezTo>
                <a:cubicBezTo>
                  <a:pt x="95" y="21"/>
                  <a:pt x="74" y="0"/>
                  <a:pt x="47" y="0"/>
                </a:cubicBezTo>
                <a:close/>
                <a:moveTo>
                  <a:pt x="24" y="24"/>
                </a:moveTo>
                <a:cubicBezTo>
                  <a:pt x="23" y="24"/>
                  <a:pt x="22" y="23"/>
                  <a:pt x="22" y="20"/>
                </a:cubicBezTo>
                <a:cubicBezTo>
                  <a:pt x="22" y="18"/>
                  <a:pt x="23" y="15"/>
                  <a:pt x="26" y="13"/>
                </a:cubicBezTo>
                <a:cubicBezTo>
                  <a:pt x="29" y="12"/>
                  <a:pt x="32" y="13"/>
                  <a:pt x="34" y="14"/>
                </a:cubicBezTo>
                <a:cubicBezTo>
                  <a:pt x="36" y="15"/>
                  <a:pt x="36" y="17"/>
                  <a:pt x="35" y="18"/>
                </a:cubicBezTo>
                <a:cubicBezTo>
                  <a:pt x="34" y="19"/>
                  <a:pt x="31" y="18"/>
                  <a:pt x="29" y="20"/>
                </a:cubicBezTo>
                <a:cubicBezTo>
                  <a:pt x="27" y="21"/>
                  <a:pt x="26" y="23"/>
                  <a:pt x="24" y="24"/>
                </a:cubicBezTo>
                <a:close/>
                <a:moveTo>
                  <a:pt x="30" y="43"/>
                </a:moveTo>
                <a:cubicBezTo>
                  <a:pt x="28" y="43"/>
                  <a:pt x="26" y="39"/>
                  <a:pt x="26" y="34"/>
                </a:cubicBezTo>
                <a:cubicBezTo>
                  <a:pt x="26" y="29"/>
                  <a:pt x="28" y="25"/>
                  <a:pt x="30" y="25"/>
                </a:cubicBezTo>
                <a:cubicBezTo>
                  <a:pt x="32" y="25"/>
                  <a:pt x="34" y="29"/>
                  <a:pt x="34" y="34"/>
                </a:cubicBezTo>
                <a:cubicBezTo>
                  <a:pt x="34" y="39"/>
                  <a:pt x="32" y="43"/>
                  <a:pt x="30" y="43"/>
                </a:cubicBezTo>
                <a:close/>
                <a:moveTo>
                  <a:pt x="47" y="87"/>
                </a:moveTo>
                <a:cubicBezTo>
                  <a:pt x="38" y="87"/>
                  <a:pt x="33" y="82"/>
                  <a:pt x="33" y="75"/>
                </a:cubicBezTo>
                <a:cubicBezTo>
                  <a:pt x="33" y="68"/>
                  <a:pt x="38" y="62"/>
                  <a:pt x="47" y="62"/>
                </a:cubicBezTo>
                <a:cubicBezTo>
                  <a:pt x="57" y="62"/>
                  <a:pt x="61" y="68"/>
                  <a:pt x="61" y="75"/>
                </a:cubicBezTo>
                <a:cubicBezTo>
                  <a:pt x="61" y="82"/>
                  <a:pt x="57" y="87"/>
                  <a:pt x="47" y="87"/>
                </a:cubicBezTo>
                <a:close/>
                <a:moveTo>
                  <a:pt x="65" y="43"/>
                </a:moveTo>
                <a:cubicBezTo>
                  <a:pt x="63" y="43"/>
                  <a:pt x="61" y="39"/>
                  <a:pt x="61" y="34"/>
                </a:cubicBezTo>
                <a:cubicBezTo>
                  <a:pt x="61" y="29"/>
                  <a:pt x="63" y="25"/>
                  <a:pt x="65" y="25"/>
                </a:cubicBezTo>
                <a:cubicBezTo>
                  <a:pt x="67" y="25"/>
                  <a:pt x="69" y="29"/>
                  <a:pt x="69" y="34"/>
                </a:cubicBezTo>
                <a:cubicBezTo>
                  <a:pt x="69" y="39"/>
                  <a:pt x="67" y="43"/>
                  <a:pt x="65" y="43"/>
                </a:cubicBezTo>
                <a:close/>
                <a:moveTo>
                  <a:pt x="71" y="24"/>
                </a:moveTo>
                <a:cubicBezTo>
                  <a:pt x="68" y="23"/>
                  <a:pt x="68" y="21"/>
                  <a:pt x="66" y="20"/>
                </a:cubicBezTo>
                <a:cubicBezTo>
                  <a:pt x="63" y="18"/>
                  <a:pt x="61" y="19"/>
                  <a:pt x="59" y="18"/>
                </a:cubicBezTo>
                <a:cubicBezTo>
                  <a:pt x="59" y="17"/>
                  <a:pt x="59" y="15"/>
                  <a:pt x="61" y="14"/>
                </a:cubicBezTo>
                <a:cubicBezTo>
                  <a:pt x="63" y="13"/>
                  <a:pt x="66" y="12"/>
                  <a:pt x="69" y="13"/>
                </a:cubicBezTo>
                <a:cubicBezTo>
                  <a:pt x="72" y="15"/>
                  <a:pt x="73" y="18"/>
                  <a:pt x="73" y="20"/>
                </a:cubicBezTo>
                <a:cubicBezTo>
                  <a:pt x="73" y="23"/>
                  <a:pt x="72" y="24"/>
                  <a:pt x="71" y="24"/>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24" name="Picture 2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001000" y="1562100"/>
            <a:ext cx="609600" cy="790353"/>
          </a:xfrm>
          <a:prstGeom prst="rect">
            <a:avLst/>
          </a:prstGeom>
        </p:spPr>
      </p:pic>
    </p:spTree>
    <p:extLst>
      <p:ext uri="{BB962C8B-B14F-4D97-AF65-F5344CB8AC3E}">
        <p14:creationId xmlns:p14="http://schemas.microsoft.com/office/powerpoint/2010/main" val="723381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0972800" cy="1143000"/>
          </a:xfrm>
        </p:spPr>
        <p:txBody>
          <a:bodyPr/>
          <a:lstStyle/>
          <a:p>
            <a:r>
              <a:rPr lang="en-US" dirty="0" smtClean="0"/>
              <a:t>Hang and crash </a:t>
            </a:r>
            <a:r>
              <a:rPr lang="en-US" dirty="0"/>
              <a:t>d</a:t>
            </a:r>
            <a:r>
              <a:rPr lang="en-US" dirty="0" smtClean="0"/>
              <a:t>ata</a:t>
            </a:r>
            <a:endParaRPr lang="en-US" dirty="0"/>
          </a:p>
        </p:txBody>
      </p:sp>
      <p:sp>
        <p:nvSpPr>
          <p:cNvPr id="3" name="Content Placeholder 2"/>
          <p:cNvSpPr>
            <a:spLocks noGrp="1"/>
          </p:cNvSpPr>
          <p:nvPr>
            <p:ph idx="1"/>
          </p:nvPr>
        </p:nvSpPr>
        <p:spPr>
          <a:xfrm>
            <a:off x="381000" y="1600200"/>
            <a:ext cx="9372600" cy="4572000"/>
          </a:xfrm>
        </p:spPr>
        <p:txBody>
          <a:bodyPr/>
          <a:lstStyle/>
          <a:p>
            <a:r>
              <a:rPr lang="en-US" dirty="0" smtClean="0"/>
              <a:t>Specialized application data</a:t>
            </a:r>
          </a:p>
          <a:p>
            <a:pPr lvl="1"/>
            <a:r>
              <a:rPr lang="en-US" dirty="0" smtClean="0"/>
              <a:t>Most frequently encountered conditions</a:t>
            </a:r>
          </a:p>
          <a:p>
            <a:pPr lvl="1"/>
            <a:r>
              <a:rPr lang="en-US" dirty="0" smtClean="0"/>
              <a:t>Bucket the Big Data and find the offenders</a:t>
            </a:r>
          </a:p>
          <a:p>
            <a:pPr lvl="1"/>
            <a:r>
              <a:rPr lang="en-US" dirty="0" smtClean="0">
                <a:solidFill>
                  <a:srgbClr val="282828"/>
                </a:solidFill>
              </a:rPr>
              <a:t>Get offending </a:t>
            </a:r>
            <a:r>
              <a:rPr lang="en-US" dirty="0">
                <a:solidFill>
                  <a:srgbClr val="282828"/>
                </a:solidFill>
              </a:rPr>
              <a:t>code </a:t>
            </a:r>
            <a:r>
              <a:rPr lang="en-US" dirty="0" smtClean="0">
                <a:solidFill>
                  <a:srgbClr val="282828"/>
                </a:solidFill>
              </a:rPr>
              <a:t>and function calls (stack)</a:t>
            </a:r>
            <a:endParaRPr lang="en-US" dirty="0" smtClean="0"/>
          </a:p>
          <a:p>
            <a:pPr>
              <a:spcBef>
                <a:spcPts val="1800"/>
              </a:spcBef>
            </a:pPr>
            <a:r>
              <a:rPr lang="en-US" dirty="0" smtClean="0"/>
              <a:t>But it worked in </a:t>
            </a:r>
            <a:r>
              <a:rPr lang="en-US" dirty="0" err="1" smtClean="0"/>
              <a:t>Dogfood</a:t>
            </a:r>
            <a:endParaRPr lang="en-US" dirty="0" smtClean="0"/>
          </a:p>
          <a:p>
            <a:pPr lvl="1"/>
            <a:r>
              <a:rPr lang="en-US" dirty="0" smtClean="0"/>
              <a:t>Culprit was a old version add-in</a:t>
            </a:r>
          </a:p>
          <a:p>
            <a:pPr lvl="1"/>
            <a:r>
              <a:rPr lang="en-US" dirty="0" smtClean="0"/>
              <a:t>Harden against this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24600" y="4990116"/>
            <a:ext cx="1753093" cy="1753093"/>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53400" y="4990609"/>
            <a:ext cx="3946213" cy="1752600"/>
          </a:xfrm>
          <a:prstGeom prst="rect">
            <a:avLst/>
          </a:prstGeom>
        </p:spPr>
      </p:pic>
    </p:spTree>
    <p:extLst>
      <p:ext uri="{BB962C8B-B14F-4D97-AF65-F5344CB8AC3E}">
        <p14:creationId xmlns:p14="http://schemas.microsoft.com/office/powerpoint/2010/main" val="3547324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Usage </a:t>
            </a:r>
            <a:r>
              <a:rPr lang="en-US" dirty="0" smtClean="0"/>
              <a:t>data</a:t>
            </a:r>
            <a:endParaRPr lang="en-US" dirty="0"/>
          </a:p>
        </p:txBody>
      </p:sp>
      <p:sp>
        <p:nvSpPr>
          <p:cNvPr id="3" name="Content Placeholder 2"/>
          <p:cNvSpPr>
            <a:spLocks noGrp="1"/>
          </p:cNvSpPr>
          <p:nvPr>
            <p:ph idx="1"/>
          </p:nvPr>
        </p:nvSpPr>
        <p:spPr/>
        <p:txBody>
          <a:bodyPr/>
          <a:lstStyle/>
          <a:p>
            <a:r>
              <a:rPr lang="en-US" dirty="0" smtClean="0"/>
              <a:t>Client-side instrumentation</a:t>
            </a:r>
          </a:p>
          <a:p>
            <a:pPr lvl="1"/>
            <a:r>
              <a:rPr lang="en-US" dirty="0"/>
              <a:t>Proprietary</a:t>
            </a:r>
          </a:p>
          <a:p>
            <a:pPr lvl="1"/>
            <a:r>
              <a:rPr lang="en-US" dirty="0" err="1" smtClean="0"/>
              <a:t>Javascript</a:t>
            </a:r>
            <a:r>
              <a:rPr lang="en-US" dirty="0" smtClean="0"/>
              <a:t>: clicks, hovers [web apps]</a:t>
            </a:r>
          </a:p>
          <a:p>
            <a:pPr lvl="1"/>
            <a:r>
              <a:rPr lang="en-US" dirty="0" smtClean="0"/>
              <a:t>Get 1x1 GIF: Page Views [web apps]</a:t>
            </a:r>
          </a:p>
          <a:p>
            <a:pPr lvl="1"/>
            <a:endParaRPr lang="en-US" dirty="0" smtClean="0"/>
          </a:p>
          <a:p>
            <a:r>
              <a:rPr lang="en-US" dirty="0" smtClean="0"/>
              <a:t>Combine into more complex scenarios</a:t>
            </a:r>
          </a:p>
          <a:p>
            <a:pPr lvl="1"/>
            <a:r>
              <a:rPr lang="en-US" dirty="0" smtClean="0"/>
              <a:t>How did user get to shopping cart checkout?</a:t>
            </a:r>
          </a:p>
        </p:txBody>
      </p:sp>
      <p:pic>
        <p:nvPicPr>
          <p:cNvPr id="4" name="Rectangle 512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86601" y="543949"/>
            <a:ext cx="5105400" cy="4180451"/>
          </a:xfrm>
          <a:prstGeom prst="rect">
            <a:avLst/>
          </a:prstGeom>
          <a:noFill/>
          <a:ln>
            <a:noFill/>
          </a:ln>
        </p:spPr>
      </p:pic>
      <p:pic>
        <p:nvPicPr>
          <p:cNvPr id="8" name="Content Placeholder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00600" y="129632"/>
            <a:ext cx="1485905" cy="1493335"/>
          </a:xfrm>
          <a:prstGeom prst="rect">
            <a:avLst/>
          </a:prstGeom>
        </p:spPr>
      </p:pic>
    </p:spTree>
    <p:extLst>
      <p:ext uri="{BB962C8B-B14F-4D97-AF65-F5344CB8AC3E}">
        <p14:creationId xmlns:p14="http://schemas.microsoft.com/office/powerpoint/2010/main" val="636261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3">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TextBox 4"/>
          <p:cNvSpPr txBox="1"/>
          <p:nvPr/>
        </p:nvSpPr>
        <p:spPr>
          <a:xfrm>
            <a:off x="2498834" y="1198602"/>
            <a:ext cx="3216166" cy="553998"/>
          </a:xfrm>
          <a:prstGeom prst="rect">
            <a:avLst/>
          </a:prstGeom>
          <a:noFill/>
        </p:spPr>
        <p:txBody>
          <a:bodyPr wrap="square" lIns="0" tIns="0" rIns="0" bIns="0" rtlCol="0">
            <a:spAutoFit/>
          </a:bodyPr>
          <a:lstStyle/>
          <a:p>
            <a:r>
              <a:rPr lang="en-US" sz="3600" dirty="0" smtClean="0">
                <a:solidFill>
                  <a:srgbClr val="523394"/>
                </a:solidFill>
                <a:latin typeface="Segoe UI" panose="020B0502040204020203" pitchFamily="34" charset="0"/>
                <a:ea typeface="Tahoma" pitchFamily="34" charset="0"/>
                <a:cs typeface="Segoe UI" panose="020B0502040204020203" pitchFamily="34" charset="0"/>
              </a:rPr>
              <a:t>Feedback data</a:t>
            </a:r>
            <a:endParaRPr lang="en-US" sz="5400" dirty="0">
              <a:solidFill>
                <a:srgbClr val="523394"/>
              </a:solidFill>
              <a:latin typeface="Segoe UI" panose="020B0502040204020203" pitchFamily="34" charset="0"/>
              <a:ea typeface="Tahoma" pitchFamily="34" charset="0"/>
              <a:cs typeface="Segoe UI" panose="020B0502040204020203" pitchFamily="34" charset="0"/>
            </a:endParaRPr>
          </a:p>
        </p:txBody>
      </p:sp>
    </p:spTree>
    <p:extLst>
      <p:ext uri="{BB962C8B-B14F-4D97-AF65-F5344CB8AC3E}">
        <p14:creationId xmlns:p14="http://schemas.microsoft.com/office/powerpoint/2010/main" val="602895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250656" y="0"/>
            <a:ext cx="5974872" cy="7033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828800" y="1647224"/>
            <a:ext cx="3512457" cy="3739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a:t>Feedback </a:t>
            </a:r>
            <a:r>
              <a:rPr lang="en-US" dirty="0" smtClean="0"/>
              <a:t>data</a:t>
            </a:r>
            <a:endParaRPr lang="en-US" dirty="0"/>
          </a:p>
        </p:txBody>
      </p:sp>
    </p:spTree>
    <p:extLst>
      <p:ext uri="{BB962C8B-B14F-4D97-AF65-F5344CB8AC3E}">
        <p14:creationId xmlns:p14="http://schemas.microsoft.com/office/powerpoint/2010/main" val="2196425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a:t>
            </a:r>
            <a:r>
              <a:rPr lang="en-US" dirty="0"/>
              <a:t> </a:t>
            </a:r>
            <a:r>
              <a:rPr lang="en-US" dirty="0" smtClean="0"/>
              <a:t>data also includes…</a:t>
            </a:r>
            <a:endParaRPr lang="en-US" dirty="0"/>
          </a:p>
        </p:txBody>
      </p:sp>
      <p:grpSp>
        <p:nvGrpSpPr>
          <p:cNvPr id="11" name="Group 10"/>
          <p:cNvGrpSpPr/>
          <p:nvPr/>
        </p:nvGrpSpPr>
        <p:grpSpPr>
          <a:xfrm>
            <a:off x="4724400" y="3733800"/>
            <a:ext cx="6615544" cy="1941786"/>
            <a:chOff x="4966856" y="3886200"/>
            <a:chExt cx="6615544" cy="1941786"/>
          </a:xfrm>
        </p:grpSpPr>
        <p:sp>
          <p:nvSpPr>
            <p:cNvPr id="10" name="Rectangle 9"/>
            <p:cNvSpPr/>
            <p:nvPr>
              <p:custDataLst>
                <p:tags r:id="rId6"/>
              </p:custDataLst>
            </p:nvPr>
          </p:nvSpPr>
          <p:spPr>
            <a:xfrm>
              <a:off x="4966856" y="3886200"/>
              <a:ext cx="6539344" cy="1905000"/>
            </a:xfrm>
            <a:prstGeom prst="rect">
              <a:avLst/>
            </a:prstGeom>
            <a:solidFill>
              <a:srgbClr val="080808"/>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endParaRPr lang="en-US" sz="1500" dirty="0">
                <a:solidFill>
                  <a:srgbClr val="FFFFFF"/>
                </a:solidFill>
              </a:endParaRPr>
            </a:p>
          </p:txBody>
        </p:sp>
        <p:pic>
          <p:nvPicPr>
            <p:cNvPr id="4" name="Picture 2"/>
            <p:cNvPicPr>
              <a:picLocks noChangeAspect="1" noChangeArrowheads="1"/>
            </p:cNvPicPr>
            <p:nvPr/>
          </p:nvPicPr>
          <p:blipFill rotWithShape="1">
            <a:blip r:embed="rId8" cstate="screen">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a:ext>
              </a:extLst>
            </a:blip>
            <a:srcRect t="16667"/>
            <a:stretch/>
          </p:blipFill>
          <p:spPr bwMode="auto">
            <a:xfrm>
              <a:off x="4966856" y="3922986"/>
              <a:ext cx="6615544"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Group 6"/>
          <p:cNvGrpSpPr/>
          <p:nvPr>
            <p:custDataLst>
              <p:tags r:id="rId1"/>
            </p:custDataLst>
          </p:nvPr>
        </p:nvGrpSpPr>
        <p:grpSpPr>
          <a:xfrm>
            <a:off x="2728652" y="3733800"/>
            <a:ext cx="1920240" cy="1920240"/>
            <a:chOff x="1524000" y="2286000"/>
            <a:chExt cx="1524000" cy="1524000"/>
          </a:xfrm>
        </p:grpSpPr>
        <p:sp>
          <p:nvSpPr>
            <p:cNvPr id="6" name="Rectangle 5"/>
            <p:cNvSpPr/>
            <p:nvPr>
              <p:custDataLst>
                <p:tags r:id="rId5"/>
              </p:custDataLst>
            </p:nvPr>
          </p:nvSpPr>
          <p:spPr>
            <a:xfrm>
              <a:off x="1524000" y="2286000"/>
              <a:ext cx="1524000" cy="1524000"/>
            </a:xfrm>
            <a:prstGeom prst="rect">
              <a:avLst/>
            </a:prstGeom>
            <a:solidFill>
              <a:srgbClr val="4668C5"/>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en-US" sz="1800" dirty="0" smtClean="0">
                  <a:solidFill>
                    <a:srgbClr val="FFFFFF"/>
                  </a:solidFill>
                </a:rPr>
                <a:t>Xbox Kinect</a:t>
              </a:r>
            </a:p>
          </p:txBody>
        </p:sp>
        <p:sp>
          <p:nvSpPr>
            <p:cNvPr id="5" name="Trapezoid 75"/>
            <p:cNvSpPr/>
            <p:nvPr/>
          </p:nvSpPr>
          <p:spPr>
            <a:xfrm>
              <a:off x="1720476" y="2948313"/>
              <a:ext cx="1131047" cy="199374"/>
            </a:xfrm>
            <a:custGeom>
              <a:avLst/>
              <a:gdLst/>
              <a:ahLst/>
              <a:cxnLst/>
              <a:rect l="l" t="t" r="r" b="b"/>
              <a:pathLst>
                <a:path w="1578459" h="278238">
                  <a:moveTo>
                    <a:pt x="624215" y="185238"/>
                  </a:moveTo>
                  <a:lnTo>
                    <a:pt x="938127" y="185238"/>
                  </a:lnTo>
                  <a:lnTo>
                    <a:pt x="1003887" y="278238"/>
                  </a:lnTo>
                  <a:lnTo>
                    <a:pt x="558455" y="278238"/>
                  </a:lnTo>
                  <a:close/>
                  <a:moveTo>
                    <a:pt x="566916" y="108072"/>
                  </a:moveTo>
                  <a:cubicBezTo>
                    <a:pt x="559907" y="108072"/>
                    <a:pt x="554225" y="113849"/>
                    <a:pt x="554225" y="120976"/>
                  </a:cubicBezTo>
                  <a:cubicBezTo>
                    <a:pt x="554225" y="128103"/>
                    <a:pt x="559907" y="133880"/>
                    <a:pt x="566916" y="133880"/>
                  </a:cubicBezTo>
                  <a:cubicBezTo>
                    <a:pt x="573925" y="133880"/>
                    <a:pt x="579607" y="128103"/>
                    <a:pt x="579607" y="120976"/>
                  </a:cubicBezTo>
                  <a:cubicBezTo>
                    <a:pt x="579607" y="113849"/>
                    <a:pt x="573925" y="108072"/>
                    <a:pt x="566916" y="108072"/>
                  </a:cubicBezTo>
                  <a:close/>
                  <a:moveTo>
                    <a:pt x="852731" y="68236"/>
                  </a:moveTo>
                  <a:cubicBezTo>
                    <a:pt x="823244" y="68236"/>
                    <a:pt x="799340" y="90332"/>
                    <a:pt x="799340" y="117588"/>
                  </a:cubicBezTo>
                  <a:cubicBezTo>
                    <a:pt x="799340" y="144844"/>
                    <a:pt x="823244" y="166940"/>
                    <a:pt x="852731" y="166940"/>
                  </a:cubicBezTo>
                  <a:cubicBezTo>
                    <a:pt x="882218" y="166940"/>
                    <a:pt x="906122" y="144844"/>
                    <a:pt x="906122" y="117588"/>
                  </a:cubicBezTo>
                  <a:cubicBezTo>
                    <a:pt x="906122" y="90332"/>
                    <a:pt x="882218" y="68236"/>
                    <a:pt x="852731" y="68236"/>
                  </a:cubicBezTo>
                  <a:close/>
                  <a:moveTo>
                    <a:pt x="709732" y="68236"/>
                  </a:moveTo>
                  <a:cubicBezTo>
                    <a:pt x="680245" y="68236"/>
                    <a:pt x="656341" y="90332"/>
                    <a:pt x="656341" y="117588"/>
                  </a:cubicBezTo>
                  <a:cubicBezTo>
                    <a:pt x="656341" y="144844"/>
                    <a:pt x="680245" y="166940"/>
                    <a:pt x="709732" y="166940"/>
                  </a:cubicBezTo>
                  <a:cubicBezTo>
                    <a:pt x="739219" y="166940"/>
                    <a:pt x="763123" y="144844"/>
                    <a:pt x="763123" y="117588"/>
                  </a:cubicBezTo>
                  <a:cubicBezTo>
                    <a:pt x="763123" y="90332"/>
                    <a:pt x="739219" y="68236"/>
                    <a:pt x="709732" y="68236"/>
                  </a:cubicBezTo>
                  <a:close/>
                  <a:moveTo>
                    <a:pt x="428415" y="68236"/>
                  </a:moveTo>
                  <a:cubicBezTo>
                    <a:pt x="398928" y="68236"/>
                    <a:pt x="375024" y="90332"/>
                    <a:pt x="375024" y="117588"/>
                  </a:cubicBezTo>
                  <a:cubicBezTo>
                    <a:pt x="375024" y="144844"/>
                    <a:pt x="398928" y="166940"/>
                    <a:pt x="428415" y="166940"/>
                  </a:cubicBezTo>
                  <a:cubicBezTo>
                    <a:pt x="457902" y="166940"/>
                    <a:pt x="481806" y="144844"/>
                    <a:pt x="481806" y="117588"/>
                  </a:cubicBezTo>
                  <a:cubicBezTo>
                    <a:pt x="481806" y="90332"/>
                    <a:pt x="457902" y="68236"/>
                    <a:pt x="428415" y="68236"/>
                  </a:cubicBezTo>
                  <a:close/>
                  <a:moveTo>
                    <a:pt x="21158" y="51569"/>
                  </a:moveTo>
                  <a:lnTo>
                    <a:pt x="21634" y="51569"/>
                  </a:lnTo>
                  <a:lnTo>
                    <a:pt x="16360" y="53949"/>
                  </a:lnTo>
                  <a:lnTo>
                    <a:pt x="1563047" y="53949"/>
                  </a:lnTo>
                  <a:cubicBezTo>
                    <a:pt x="1572157" y="55137"/>
                    <a:pt x="1578459" y="63196"/>
                    <a:pt x="1578459" y="72727"/>
                  </a:cubicBezTo>
                  <a:lnTo>
                    <a:pt x="1578459" y="157359"/>
                  </a:lnTo>
                  <a:cubicBezTo>
                    <a:pt x="1578459" y="169044"/>
                    <a:pt x="1568986" y="178517"/>
                    <a:pt x="1557301" y="178517"/>
                  </a:cubicBezTo>
                  <a:lnTo>
                    <a:pt x="21158" y="178517"/>
                  </a:lnTo>
                  <a:cubicBezTo>
                    <a:pt x="9473" y="178517"/>
                    <a:pt x="0" y="169044"/>
                    <a:pt x="0" y="157359"/>
                  </a:cubicBezTo>
                  <a:lnTo>
                    <a:pt x="0" y="72727"/>
                  </a:lnTo>
                  <a:cubicBezTo>
                    <a:pt x="0" y="61042"/>
                    <a:pt x="9473" y="51569"/>
                    <a:pt x="21158" y="51569"/>
                  </a:cubicBezTo>
                  <a:close/>
                  <a:moveTo>
                    <a:pt x="135901" y="0"/>
                  </a:moveTo>
                  <a:lnTo>
                    <a:pt x="1447013" y="0"/>
                  </a:lnTo>
                  <a:lnTo>
                    <a:pt x="1566554" y="53949"/>
                  </a:lnTo>
                  <a:lnTo>
                    <a:pt x="1563047" y="53949"/>
                  </a:lnTo>
                  <a:lnTo>
                    <a:pt x="1557301" y="51569"/>
                  </a:lnTo>
                  <a:lnTo>
                    <a:pt x="21634" y="5156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sz="3200">
                <a:solidFill>
                  <a:srgbClr val="FFFFFF"/>
                </a:solidFill>
              </a:endParaRPr>
            </a:p>
          </p:txBody>
        </p:sp>
      </p:grpSp>
      <p:sp>
        <p:nvSpPr>
          <p:cNvPr id="8" name="Rectangle 7"/>
          <p:cNvSpPr/>
          <p:nvPr>
            <p:custDataLst>
              <p:tags r:id="rId2"/>
            </p:custDataLst>
          </p:nvPr>
        </p:nvSpPr>
        <p:spPr>
          <a:xfrm>
            <a:off x="732212" y="3736953"/>
            <a:ext cx="1920240" cy="1920240"/>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en-US" sz="3200" dirty="0"/>
              <a:t>Social Media </a:t>
            </a:r>
            <a:r>
              <a:rPr lang="en-US" sz="3200" dirty="0" smtClean="0"/>
              <a:t>Mining</a:t>
            </a:r>
            <a:endParaRPr lang="en-US" sz="3200" dirty="0"/>
          </a:p>
        </p:txBody>
      </p:sp>
      <p:sp>
        <p:nvSpPr>
          <p:cNvPr id="9" name="Rectangle 8"/>
          <p:cNvSpPr/>
          <p:nvPr>
            <p:custDataLst>
              <p:tags r:id="rId3"/>
            </p:custDataLst>
          </p:nvPr>
        </p:nvSpPr>
        <p:spPr>
          <a:xfrm>
            <a:off x="732212" y="1752600"/>
            <a:ext cx="1920240" cy="1920240"/>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en-US" sz="3200" dirty="0"/>
              <a:t>Customer Support Data</a:t>
            </a:r>
          </a:p>
        </p:txBody>
      </p:sp>
      <p:pic>
        <p:nvPicPr>
          <p:cNvPr id="12" name="Picture 11"/>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2728652" y="1752600"/>
            <a:ext cx="3840480" cy="1920240"/>
          </a:xfrm>
          <a:prstGeom prst="rect">
            <a:avLst/>
          </a:prstGeom>
        </p:spPr>
      </p:pic>
      <p:pic>
        <p:nvPicPr>
          <p:cNvPr id="13" name="Picture 1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45332" y="1722783"/>
            <a:ext cx="1203268" cy="1950057"/>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7924800" y="1722784"/>
            <a:ext cx="3338944" cy="1044536"/>
          </a:xfrm>
          <a:prstGeom prst="rect">
            <a:avLst/>
          </a:prstGeom>
        </p:spPr>
      </p:pic>
      <p:sp>
        <p:nvSpPr>
          <p:cNvPr id="18" name="Rectangle 17"/>
          <p:cNvSpPr/>
          <p:nvPr>
            <p:custDataLst>
              <p:tags r:id="rId4"/>
            </p:custDataLst>
          </p:nvPr>
        </p:nvSpPr>
        <p:spPr>
          <a:xfrm>
            <a:off x="7924800" y="2828279"/>
            <a:ext cx="3338944" cy="829651"/>
          </a:xfrm>
          <a:prstGeom prst="rect">
            <a:avLst/>
          </a:prstGeom>
          <a:solidFill>
            <a:srgbClr val="080808"/>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endParaRPr lang="en-US" sz="2000" dirty="0"/>
          </a:p>
        </p:txBody>
      </p:sp>
    </p:spTree>
    <p:extLst>
      <p:ext uri="{BB962C8B-B14F-4D97-AF65-F5344CB8AC3E}">
        <p14:creationId xmlns:p14="http://schemas.microsoft.com/office/powerpoint/2010/main" val="289850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a:t>
            </a:r>
            <a:r>
              <a:rPr lang="en-US" dirty="0" smtClean="0"/>
              <a:t>monitoring data</a:t>
            </a:r>
            <a:endParaRPr lang="en-US" dirty="0"/>
          </a:p>
        </p:txBody>
      </p:sp>
      <p:sp>
        <p:nvSpPr>
          <p:cNvPr id="12" name="Rectangle 11"/>
          <p:cNvSpPr/>
          <p:nvPr/>
        </p:nvSpPr>
        <p:spPr bwMode="auto">
          <a:xfrm>
            <a:off x="2142029" y="1447800"/>
            <a:ext cx="3660605" cy="4571388"/>
          </a:xfrm>
          <a:prstGeom prst="rect">
            <a:avLst/>
          </a:prstGeom>
          <a:solidFill>
            <a:srgbClr val="002050">
              <a:lumMod val="10000"/>
              <a:lumOff val="90000"/>
            </a:srgbClr>
          </a:solidFill>
          <a:ln w="9525" cap="flat" cmpd="sng" algn="ctr">
            <a:solidFill>
              <a:srgbClr val="002050">
                <a:lumMod val="75000"/>
                <a:lumOff val="25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r" defTabSz="932472" eaLnBrk="1" fontAlgn="base" latinLnBrk="0" hangingPunct="1">
              <a:lnSpc>
                <a:spcPct val="9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70C0"/>
                </a:solidFill>
                <a:effectLst/>
                <a:uLnTx/>
                <a:uFillTx/>
                <a:latin typeface="Segoe UI"/>
                <a:ea typeface="Segoe UI" pitchFamily="34" charset="0"/>
                <a:cs typeface="Segoe UI" pitchFamily="34" charset="0"/>
              </a:rPr>
              <a:t>Data Center X</a:t>
            </a:r>
          </a:p>
        </p:txBody>
      </p:sp>
      <p:sp>
        <p:nvSpPr>
          <p:cNvPr id="13" name="Rectangle 12"/>
          <p:cNvSpPr/>
          <p:nvPr/>
        </p:nvSpPr>
        <p:spPr bwMode="auto">
          <a:xfrm>
            <a:off x="6324600" y="2888006"/>
            <a:ext cx="5486400" cy="3207994"/>
          </a:xfrm>
          <a:prstGeom prst="rect">
            <a:avLst/>
          </a:prstGeom>
          <a:solidFill>
            <a:srgbClr val="9B4F96">
              <a:lumMod val="20000"/>
              <a:lumOff val="80000"/>
            </a:srgbClr>
          </a:solidFill>
          <a:ln w="9525" cap="flat" cmpd="sng" algn="ctr">
            <a:solidFill>
              <a:srgbClr val="9B4F96"/>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r" defTabSz="932472" eaLnBrk="1" fontAlgn="base" latinLnBrk="0" hangingPunct="1">
              <a:lnSpc>
                <a:spcPct val="9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9B4F96"/>
                </a:solidFill>
                <a:effectLst/>
                <a:uLnTx/>
                <a:uFillTx/>
                <a:latin typeface="Segoe UI"/>
                <a:ea typeface="Segoe UI" pitchFamily="34" charset="0"/>
                <a:cs typeface="Segoe UI" pitchFamily="34" charset="0"/>
              </a:rPr>
              <a:t>Data Center Y</a:t>
            </a:r>
          </a:p>
        </p:txBody>
      </p:sp>
      <p:sp>
        <p:nvSpPr>
          <p:cNvPr id="14" name="Rectangle 13"/>
          <p:cNvSpPr/>
          <p:nvPr/>
        </p:nvSpPr>
        <p:spPr bwMode="auto">
          <a:xfrm>
            <a:off x="2940855" y="1900230"/>
            <a:ext cx="1555531" cy="1555531"/>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AM2</a:t>
            </a:r>
          </a:p>
        </p:txBody>
      </p:sp>
      <p:sp>
        <p:nvSpPr>
          <p:cNvPr id="15" name="Rectangle 14"/>
          <p:cNvSpPr/>
          <p:nvPr/>
        </p:nvSpPr>
        <p:spPr bwMode="auto">
          <a:xfrm>
            <a:off x="2940855" y="4000174"/>
            <a:ext cx="1555531" cy="1555531"/>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Service</a:t>
            </a:r>
          </a:p>
        </p:txBody>
      </p:sp>
      <p:sp>
        <p:nvSpPr>
          <p:cNvPr id="16" name="Rectangle 15"/>
          <p:cNvSpPr/>
          <p:nvPr/>
        </p:nvSpPr>
        <p:spPr bwMode="auto">
          <a:xfrm>
            <a:off x="6932338" y="3977902"/>
            <a:ext cx="1555531" cy="1555531"/>
          </a:xfrm>
          <a:prstGeom prst="rect">
            <a:avLst/>
          </a:prstGeom>
          <a:solidFill>
            <a:srgbClr val="9B4F96"/>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AM3</a:t>
            </a:r>
          </a:p>
        </p:txBody>
      </p:sp>
      <p:sp>
        <p:nvSpPr>
          <p:cNvPr id="17" name="Up Arrow 16"/>
          <p:cNvSpPr/>
          <p:nvPr/>
        </p:nvSpPr>
        <p:spPr bwMode="auto">
          <a:xfrm flipV="1">
            <a:off x="3485293" y="3538385"/>
            <a:ext cx="466654" cy="388879"/>
          </a:xfrm>
          <a:prstGeom prst="upArrow">
            <a:avLst/>
          </a:prstGeom>
          <a:solidFill>
            <a:srgbClr val="FFFFF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9" name="Up Arrow 18"/>
          <p:cNvSpPr/>
          <p:nvPr/>
        </p:nvSpPr>
        <p:spPr bwMode="auto">
          <a:xfrm rot="5400000" flipV="1">
            <a:off x="5569186" y="3648112"/>
            <a:ext cx="466654" cy="2259656"/>
          </a:xfrm>
          <a:prstGeom prst="upArrow">
            <a:avLst/>
          </a:prstGeom>
          <a:solidFill>
            <a:srgbClr val="FFFFF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0" name="Rectangle 19"/>
          <p:cNvSpPr/>
          <p:nvPr>
            <p:custDataLst>
              <p:tags r:id="rId1"/>
            </p:custDataLst>
          </p:nvPr>
        </p:nvSpPr>
        <p:spPr>
          <a:xfrm>
            <a:off x="3271691" y="4950609"/>
            <a:ext cx="893857" cy="893857"/>
          </a:xfrm>
          <a:prstGeom prst="rect">
            <a:avLst/>
          </a:prstGeom>
          <a:solidFill>
            <a:srgbClr val="00BCF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en-US" sz="2800" dirty="0" smtClean="0">
                <a:solidFill>
                  <a:schemeClr val="bg1"/>
                </a:solidFill>
              </a:rPr>
              <a:t>AM1</a:t>
            </a:r>
            <a:endParaRPr lang="en-US" sz="1500" dirty="0">
              <a:solidFill>
                <a:schemeClr val="bg1"/>
              </a:solidFill>
            </a:endParaRPr>
          </a:p>
        </p:txBody>
      </p:sp>
      <p:sp>
        <p:nvSpPr>
          <p:cNvPr id="21" name="Up Arrow 20"/>
          <p:cNvSpPr/>
          <p:nvPr/>
        </p:nvSpPr>
        <p:spPr bwMode="auto">
          <a:xfrm rot="10800000" flipV="1">
            <a:off x="3485292" y="4561227"/>
            <a:ext cx="466654" cy="388879"/>
          </a:xfrm>
          <a:prstGeom prst="upArrow">
            <a:avLst/>
          </a:prstGeom>
          <a:solidFill>
            <a:srgbClr val="FFFFF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22" name="Picture 2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067799" y="3433469"/>
            <a:ext cx="2123307" cy="605142"/>
          </a:xfrm>
          <a:prstGeom prst="rect">
            <a:avLst/>
          </a:prstGeom>
        </p:spPr>
      </p:pic>
      <p:sp>
        <p:nvSpPr>
          <p:cNvPr id="23" name="Rectangle 22"/>
          <p:cNvSpPr/>
          <p:nvPr>
            <p:custDataLst>
              <p:tags r:id="rId2"/>
            </p:custDataLst>
          </p:nvPr>
        </p:nvSpPr>
        <p:spPr bwMode="auto">
          <a:xfrm>
            <a:off x="9456644" y="1600200"/>
            <a:ext cx="2354356" cy="1092786"/>
          </a:xfrm>
          <a:prstGeom prst="rect">
            <a:avLst/>
          </a:prstGeom>
          <a:solidFill>
            <a:srgbClr val="009E49"/>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lang="en-US" sz="2800" kern="0" dirty="0">
                <a:gradFill>
                  <a:gsLst>
                    <a:gs pos="0">
                      <a:srgbClr val="FFFFFF"/>
                    </a:gs>
                    <a:gs pos="100000">
                      <a:srgbClr val="FFFFFF"/>
                    </a:gs>
                  </a:gsLst>
                  <a:lin ang="5400000" scaled="0"/>
                </a:gradFill>
                <a:latin typeface="Segoe UI"/>
                <a:ea typeface="Segoe UI" pitchFamily="34" charset="0"/>
                <a:cs typeface="Segoe UI" pitchFamily="34" charset="0"/>
              </a:rPr>
              <a:t>Dependency</a:t>
            </a:r>
            <a:r>
              <a:rPr kumimoji="0" lang="en-US" sz="2800" b="0" i="0" u="none" strike="noStrike" kern="0" cap="none" spc="0" normalizeH="0" baseline="0" noProof="0" dirty="0" smtClean="0">
                <a:ln>
                  <a:noFill/>
                </a:ln>
                <a:solidFill>
                  <a:srgbClr val="000000"/>
                </a:solidFill>
                <a:effectLst/>
                <a:uLnTx/>
                <a:uFillTx/>
                <a:latin typeface="Segoe UI"/>
                <a:ea typeface="Segoe UI" pitchFamily="34" charset="0"/>
                <a:cs typeface="Segoe UI" pitchFamily="34" charset="0"/>
              </a:rPr>
              <a:t> </a:t>
            </a:r>
            <a:r>
              <a:rPr lang="en-US" sz="2800" kern="0" dirty="0" smtClean="0">
                <a:gradFill>
                  <a:gsLst>
                    <a:gs pos="0">
                      <a:srgbClr val="FFFFFF"/>
                    </a:gs>
                    <a:gs pos="100000">
                      <a:srgbClr val="FFFFFF"/>
                    </a:gs>
                  </a:gsLst>
                  <a:lin ang="5400000" scaled="0"/>
                </a:gradFill>
                <a:latin typeface="Segoe UI"/>
                <a:ea typeface="Segoe UI" pitchFamily="34" charset="0"/>
                <a:cs typeface="Segoe UI" pitchFamily="34" charset="0"/>
              </a:rPr>
              <a:t>Service(s)</a:t>
            </a:r>
            <a:endParaRPr lang="en-US" sz="28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4" name="Up Arrow 23"/>
          <p:cNvSpPr/>
          <p:nvPr/>
        </p:nvSpPr>
        <p:spPr bwMode="auto">
          <a:xfrm rot="16200000" flipV="1">
            <a:off x="6743188" y="-265601"/>
            <a:ext cx="466654" cy="4960258"/>
          </a:xfrm>
          <a:prstGeom prst="upArrow">
            <a:avLst/>
          </a:prstGeom>
          <a:solidFill>
            <a:srgbClr val="FFFFF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5" name="Rectangle 24"/>
          <p:cNvSpPr/>
          <p:nvPr>
            <p:custDataLst>
              <p:tags r:id="rId3"/>
            </p:custDataLst>
          </p:nvPr>
        </p:nvSpPr>
        <p:spPr>
          <a:xfrm>
            <a:off x="228600" y="4031705"/>
            <a:ext cx="1524000" cy="1524000"/>
          </a:xfrm>
          <a:prstGeom prst="rect">
            <a:avLst/>
          </a:prstGeom>
          <a:solidFill>
            <a:srgbClr val="DD59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en-US" sz="2800" kern="0" dirty="0">
                <a:solidFill>
                  <a:schemeClr val="bg1"/>
                </a:solidFill>
                <a:latin typeface="Segoe UI"/>
                <a:ea typeface="Segoe UI" pitchFamily="34" charset="0"/>
                <a:cs typeface="Segoe UI" pitchFamily="34" charset="0"/>
              </a:rPr>
              <a:t>Client</a:t>
            </a:r>
          </a:p>
        </p:txBody>
      </p:sp>
      <p:sp>
        <p:nvSpPr>
          <p:cNvPr id="26" name="Up-Down Arrow 25"/>
          <p:cNvSpPr/>
          <p:nvPr/>
        </p:nvSpPr>
        <p:spPr bwMode="auto">
          <a:xfrm rot="5400000">
            <a:off x="2113400" y="4219015"/>
            <a:ext cx="466654" cy="1188255"/>
          </a:xfrm>
          <a:prstGeom prst="upDownArrow">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095607" y="4133850"/>
            <a:ext cx="2095500" cy="1123950"/>
          </a:xfrm>
          <a:prstGeom prst="rect">
            <a:avLst/>
          </a:prstGeom>
        </p:spPr>
      </p:pic>
    </p:spTree>
    <p:extLst>
      <p:ext uri="{BB962C8B-B14F-4D97-AF65-F5344CB8AC3E}">
        <p14:creationId xmlns:p14="http://schemas.microsoft.com/office/powerpoint/2010/main" val="1920973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decel="10000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0-#ppt_w/2"/>
                                          </p:val>
                                        </p:tav>
                                        <p:tav tm="100000">
                                          <p:val>
                                            <p:strVal val="#ppt_x"/>
                                          </p:val>
                                        </p:tav>
                                      </p:tavLst>
                                    </p:anim>
                                    <p:anim calcmode="lin" valueType="num">
                                      <p:cBhvr additive="base">
                                        <p:cTn id="18" dur="500" fill="hold"/>
                                        <p:tgtEl>
                                          <p:spTgt spid="24"/>
                                        </p:tgtEl>
                                        <p:attrNameLst>
                                          <p:attrName>ppt_y</p:attrName>
                                        </p:attrNameLst>
                                      </p:cBhvr>
                                      <p:tavLst>
                                        <p:tav tm="0">
                                          <p:val>
                                            <p:strVal val="#ppt_y"/>
                                          </p:val>
                                        </p:tav>
                                        <p:tav tm="100000">
                                          <p:val>
                                            <p:strVal val="#ppt_y"/>
                                          </p:val>
                                        </p:tav>
                                      </p:tavLst>
                                    </p:anim>
                                  </p:childTnLst>
                                </p:cTn>
                              </p:par>
                              <p:par>
                                <p:cTn id="19" presetID="2" presetClass="entr" presetSubtype="8" decel="100000" fill="hold" grpId="0" nodeType="withEffect">
                                  <p:stCondLst>
                                    <p:cond delay="25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0-#ppt_w/2"/>
                                          </p:val>
                                        </p:tav>
                                        <p:tav tm="100000">
                                          <p:val>
                                            <p:strVal val="#ppt_x"/>
                                          </p:val>
                                        </p:tav>
                                      </p:tavLst>
                                    </p:anim>
                                    <p:anim calcmode="lin" valueType="num">
                                      <p:cBhvr additive="base">
                                        <p:cTn id="2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decel="10000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0-#ppt_w/2"/>
                                          </p:val>
                                        </p:tav>
                                        <p:tav tm="100000">
                                          <p:val>
                                            <p:strVal val="#ppt_x"/>
                                          </p:val>
                                        </p:tav>
                                      </p:tavLst>
                                    </p:anim>
                                    <p:anim calcmode="lin" valueType="num">
                                      <p:cBhvr additive="base">
                                        <p:cTn id="28" dur="500" fill="hold"/>
                                        <p:tgtEl>
                                          <p:spTgt spid="2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25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0-#ppt_w/2"/>
                                          </p:val>
                                        </p:tav>
                                        <p:tav tm="100000">
                                          <p:val>
                                            <p:strVal val="#ppt_x"/>
                                          </p:val>
                                        </p:tav>
                                      </p:tavLst>
                                    </p:anim>
                                    <p:anim calcmode="lin" valueType="num">
                                      <p:cBhvr additive="base">
                                        <p:cTn id="32"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lstStyle/>
          <a:p>
            <a:r>
              <a:rPr lang="en-US" dirty="0" smtClean="0"/>
              <a:t>Ease of detection</a:t>
            </a:r>
            <a:endParaRPr lang="en-US" dirty="0"/>
          </a:p>
        </p:txBody>
      </p:sp>
      <p:graphicFrame>
        <p:nvGraphicFramePr>
          <p:cNvPr id="4" name="Content Placeholder 3"/>
          <p:cNvGraphicFramePr>
            <a:graphicFrameLocks noGrp="1"/>
          </p:cNvGraphicFramePr>
          <p:nvPr>
            <p:ph idx="1"/>
            <p:extLst/>
          </p:nvPr>
        </p:nvGraphicFramePr>
        <p:xfrm>
          <a:off x="304800" y="2209800"/>
          <a:ext cx="38100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p:cNvSpPr>
          <p:nvPr/>
        </p:nvSpPr>
        <p:spPr>
          <a:xfrm>
            <a:off x="4038600" y="1447800"/>
            <a:ext cx="7696200" cy="4572000"/>
          </a:xfrm>
          <a:prstGeom prst="rect">
            <a:avLst/>
          </a:prstGeom>
        </p:spPr>
        <p:txBody>
          <a:bodyPr vert="horz" lIns="91440" tIns="45720" rIns="91440" bIns="45720" rtlCol="0">
            <a:noAutofit/>
          </a:bodyPr>
          <a:lstStyle>
            <a:lvl1pPr marL="0" indent="0" algn="l" defTabSz="1219170" rtl="0" eaLnBrk="1" latinLnBrk="0" hangingPunct="1">
              <a:spcBef>
                <a:spcPct val="20000"/>
              </a:spcBef>
              <a:buFont typeface="Arial" pitchFamily="34" charset="0"/>
              <a:buNone/>
              <a:defRPr sz="4000" kern="1200">
                <a:solidFill>
                  <a:schemeClr val="tx1"/>
                </a:solidFill>
                <a:latin typeface="Segoe UI" panose="020B0502040204020203" pitchFamily="34" charset="0"/>
                <a:ea typeface="+mn-ea"/>
                <a:cs typeface="Segoe UI" panose="020B0502040204020203" pitchFamily="34" charset="0"/>
              </a:defRPr>
            </a:lvl1pPr>
            <a:lvl2pPr marL="608013" indent="-608013" algn="l" defTabSz="1219170" rtl="0" eaLnBrk="1" latinLnBrk="0" hangingPunct="1">
              <a:spcBef>
                <a:spcPct val="20000"/>
              </a:spcBef>
              <a:buFont typeface="Arial" pitchFamily="34" charset="0"/>
              <a:buNone/>
              <a:defRPr sz="3200" kern="1200">
                <a:solidFill>
                  <a:schemeClr val="tx1"/>
                </a:solidFill>
                <a:latin typeface="Segoe UI" panose="020B0502040204020203" pitchFamily="34" charset="0"/>
                <a:ea typeface="+mn-ea"/>
                <a:cs typeface="Segoe UI" panose="020B0502040204020203" pitchFamily="34" charset="0"/>
              </a:defRPr>
            </a:lvl2pPr>
            <a:lvl3pPr marL="1217613" indent="-1217613" algn="l" defTabSz="1219170" rtl="0" eaLnBrk="1" latinLnBrk="0" hangingPunct="1">
              <a:spcBef>
                <a:spcPct val="20000"/>
              </a:spcBef>
              <a:buFont typeface="Arial" pitchFamily="34" charset="0"/>
              <a:buNone/>
              <a:defRPr sz="2400" kern="1200">
                <a:solidFill>
                  <a:schemeClr val="tx1"/>
                </a:solidFill>
                <a:latin typeface="Segoe UI" panose="020B0502040204020203" pitchFamily="34" charset="0"/>
                <a:ea typeface="+mn-ea"/>
                <a:cs typeface="Segoe UI" panose="020B0502040204020203" pitchFamily="34" charset="0"/>
              </a:defRPr>
            </a:lvl3pPr>
            <a:lvl4pPr marL="1827213" indent="-1827213" algn="l" defTabSz="1219170" rtl="0" eaLnBrk="1" latinLnBrk="0" hangingPunct="1">
              <a:spcBef>
                <a:spcPct val="20000"/>
              </a:spcBef>
              <a:buFont typeface="Arial" pitchFamily="34" charset="0"/>
              <a:buNone/>
              <a:defRPr sz="2000" kern="1200">
                <a:solidFill>
                  <a:schemeClr val="tx1"/>
                </a:solidFill>
                <a:latin typeface="Segoe UI" panose="020B0502040204020203" pitchFamily="34" charset="0"/>
                <a:ea typeface="+mn-ea"/>
                <a:cs typeface="Segoe UI" panose="020B0502040204020203" pitchFamily="34" charset="0"/>
              </a:defRPr>
            </a:lvl4pPr>
            <a:lvl5pPr marL="2436813" indent="-2436813" algn="l" defTabSz="1219170" rtl="0" eaLnBrk="1" latinLnBrk="0" hangingPunct="1">
              <a:spcBef>
                <a:spcPct val="20000"/>
              </a:spcBef>
              <a:buFont typeface="Arial"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endParaRPr lang="en-US" dirty="0"/>
          </a:p>
          <a:p>
            <a:endParaRPr lang="en-US" dirty="0"/>
          </a:p>
        </p:txBody>
      </p:sp>
      <p:sp>
        <p:nvSpPr>
          <p:cNvPr id="3" name="Rectangle 2"/>
          <p:cNvSpPr/>
          <p:nvPr/>
        </p:nvSpPr>
        <p:spPr>
          <a:xfrm>
            <a:off x="-609600" y="5464314"/>
            <a:ext cx="10043160" cy="707886"/>
          </a:xfrm>
          <a:prstGeom prst="rect">
            <a:avLst/>
          </a:prstGeom>
        </p:spPr>
        <p:txBody>
          <a:bodyPr wrap="square">
            <a:spAutoFit/>
          </a:bodyPr>
          <a:lstStyle/>
          <a:p>
            <a:pPr lvl="0" algn="r">
              <a:spcAft>
                <a:spcPts val="1800"/>
              </a:spcAft>
            </a:pPr>
            <a:r>
              <a:rPr lang="en-US" sz="4000" dirty="0" err="1" smtClean="0">
                <a:solidFill>
                  <a:prstClr val="black"/>
                </a:solidFill>
                <a:latin typeface="Segoe UI" panose="020B0502040204020203" pitchFamily="34" charset="0"/>
                <a:cs typeface="Segoe UI" panose="020B0502040204020203" pitchFamily="34" charset="0"/>
              </a:rPr>
              <a:t>EaaSy</a:t>
            </a:r>
            <a:r>
              <a:rPr lang="en-US" sz="4000" dirty="0" smtClean="0">
                <a:solidFill>
                  <a:prstClr val="black"/>
                </a:solidFill>
                <a:latin typeface="Segoe UI" panose="020B0502040204020203" pitchFamily="34" charset="0"/>
                <a:cs typeface="Segoe UI" panose="020B0502040204020203" pitchFamily="34" charset="0"/>
              </a:rPr>
              <a:t> </a:t>
            </a:r>
            <a:r>
              <a:rPr lang="en-US" sz="4000" dirty="0">
                <a:solidFill>
                  <a:prstClr val="black"/>
                </a:solidFill>
                <a:latin typeface="Segoe UI" panose="020B0502040204020203" pitchFamily="34" charset="0"/>
                <a:cs typeface="Segoe UI" panose="020B0502040204020203" pitchFamily="34" charset="0"/>
              </a:rPr>
              <a:t>– </a:t>
            </a:r>
            <a:r>
              <a:rPr lang="en-US" sz="4000" dirty="0" smtClean="0">
                <a:solidFill>
                  <a:prstClr val="black"/>
                </a:solidFill>
                <a:latin typeface="Segoe UI" panose="020B0502040204020203" pitchFamily="34" charset="0"/>
                <a:cs typeface="Segoe UI" panose="020B0502040204020203" pitchFamily="34" charset="0"/>
              </a:rPr>
              <a:t>Rich </a:t>
            </a:r>
            <a:r>
              <a:rPr lang="en-US" sz="4000" dirty="0">
                <a:solidFill>
                  <a:prstClr val="black"/>
                </a:solidFill>
                <a:latin typeface="Segoe UI" panose="020B0502040204020203" pitchFamily="34" charset="0"/>
                <a:cs typeface="Segoe UI" panose="020B0502040204020203" pitchFamily="34" charset="0"/>
              </a:rPr>
              <a:t>near </a:t>
            </a:r>
            <a:r>
              <a:rPr lang="en-US" sz="4000" dirty="0" smtClean="0">
                <a:solidFill>
                  <a:prstClr val="black"/>
                </a:solidFill>
                <a:latin typeface="Segoe UI" panose="020B0502040204020203" pitchFamily="34" charset="0"/>
                <a:cs typeface="Segoe UI" panose="020B0502040204020203" pitchFamily="34" charset="0"/>
              </a:rPr>
              <a:t>real-time telemetry</a:t>
            </a:r>
            <a:endParaRPr lang="en-US" sz="4000" dirty="0">
              <a:solidFill>
                <a:prstClr val="black"/>
              </a:solidFill>
              <a:latin typeface="Segoe UI" panose="020B0502040204020203" pitchFamily="34" charset="0"/>
              <a:cs typeface="Segoe UI" panose="020B0502040204020203" pitchFamily="34" charset="0"/>
            </a:endParaRPr>
          </a:p>
        </p:txBody>
      </p:sp>
      <p:sp>
        <p:nvSpPr>
          <p:cNvPr id="6" name="Content Placeholder 2"/>
          <p:cNvSpPr txBox="1">
            <a:spLocks/>
          </p:cNvSpPr>
          <p:nvPr/>
        </p:nvSpPr>
        <p:spPr>
          <a:xfrm>
            <a:off x="4191000" y="1600200"/>
            <a:ext cx="7696200" cy="4572000"/>
          </a:xfrm>
          <a:prstGeom prst="rect">
            <a:avLst/>
          </a:prstGeom>
        </p:spPr>
        <p:txBody>
          <a:bodyPr vert="horz" lIns="91440" tIns="45720" rIns="91440" bIns="45720" rtlCol="0">
            <a:noAutofit/>
          </a:bodyPr>
          <a:lstStyle>
            <a:lvl1pPr marL="0" indent="0" algn="l" defTabSz="1219170" rtl="0" eaLnBrk="1" latinLnBrk="0" hangingPunct="1">
              <a:spcBef>
                <a:spcPct val="20000"/>
              </a:spcBef>
              <a:buFont typeface="Arial" pitchFamily="34" charset="0"/>
              <a:buNone/>
              <a:defRPr sz="4000" kern="1200">
                <a:solidFill>
                  <a:schemeClr val="tx1"/>
                </a:solidFill>
                <a:latin typeface="Segoe UI" panose="020B0502040204020203" pitchFamily="34" charset="0"/>
                <a:ea typeface="+mn-ea"/>
                <a:cs typeface="Segoe UI" panose="020B0502040204020203" pitchFamily="34" charset="0"/>
              </a:defRPr>
            </a:lvl1pPr>
            <a:lvl2pPr marL="608013" indent="-608013" algn="l" defTabSz="1219170" rtl="0" eaLnBrk="1" latinLnBrk="0" hangingPunct="1">
              <a:spcBef>
                <a:spcPct val="20000"/>
              </a:spcBef>
              <a:buFont typeface="Arial" pitchFamily="34" charset="0"/>
              <a:buNone/>
              <a:defRPr sz="3200" kern="1200">
                <a:solidFill>
                  <a:schemeClr val="tx1"/>
                </a:solidFill>
                <a:latin typeface="Segoe UI" panose="020B0502040204020203" pitchFamily="34" charset="0"/>
                <a:ea typeface="+mn-ea"/>
                <a:cs typeface="Segoe UI" panose="020B0502040204020203" pitchFamily="34" charset="0"/>
              </a:defRPr>
            </a:lvl2pPr>
            <a:lvl3pPr marL="1217613" indent="-1217613" algn="l" defTabSz="1219170" rtl="0" eaLnBrk="1" latinLnBrk="0" hangingPunct="1">
              <a:spcBef>
                <a:spcPct val="20000"/>
              </a:spcBef>
              <a:buFont typeface="Arial" pitchFamily="34" charset="0"/>
              <a:buNone/>
              <a:defRPr sz="2400" kern="1200">
                <a:solidFill>
                  <a:schemeClr val="tx1"/>
                </a:solidFill>
                <a:latin typeface="Segoe UI" panose="020B0502040204020203" pitchFamily="34" charset="0"/>
                <a:ea typeface="+mn-ea"/>
                <a:cs typeface="Segoe UI" panose="020B0502040204020203" pitchFamily="34" charset="0"/>
              </a:defRPr>
            </a:lvl3pPr>
            <a:lvl4pPr marL="1827213" indent="-1827213" algn="l" defTabSz="1219170" rtl="0" eaLnBrk="1" latinLnBrk="0" hangingPunct="1">
              <a:spcBef>
                <a:spcPct val="20000"/>
              </a:spcBef>
              <a:buFont typeface="Arial" pitchFamily="34" charset="0"/>
              <a:buNone/>
              <a:defRPr sz="2000" kern="1200">
                <a:solidFill>
                  <a:schemeClr val="tx1"/>
                </a:solidFill>
                <a:latin typeface="Segoe UI" panose="020B0502040204020203" pitchFamily="34" charset="0"/>
                <a:ea typeface="+mn-ea"/>
                <a:cs typeface="Segoe UI" panose="020B0502040204020203" pitchFamily="34" charset="0"/>
              </a:defRPr>
            </a:lvl4pPr>
            <a:lvl5pPr marL="2436813" indent="-2436813" algn="l" defTabSz="1219170" rtl="0" eaLnBrk="1" latinLnBrk="0" hangingPunct="1">
              <a:spcBef>
                <a:spcPct val="20000"/>
              </a:spcBef>
              <a:buFont typeface="Arial"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spcBef>
                <a:spcPts val="0"/>
              </a:spcBef>
              <a:spcAft>
                <a:spcPts val="1800"/>
              </a:spcAft>
            </a:pPr>
            <a:r>
              <a:rPr lang="en-US" dirty="0" smtClean="0"/>
              <a:t>Again services have it easy</a:t>
            </a:r>
          </a:p>
          <a:p>
            <a:pPr>
              <a:spcBef>
                <a:spcPts val="0"/>
              </a:spcBef>
              <a:spcAft>
                <a:spcPts val="1800"/>
              </a:spcAft>
            </a:pPr>
            <a:r>
              <a:rPr lang="en-US" dirty="0" smtClean="0"/>
              <a:t>Many clients are always connected</a:t>
            </a:r>
          </a:p>
          <a:p>
            <a:pPr>
              <a:spcBef>
                <a:spcPts val="0"/>
              </a:spcBef>
              <a:spcAft>
                <a:spcPts val="1800"/>
              </a:spcAft>
            </a:pPr>
            <a:r>
              <a:rPr lang="en-US" dirty="0" smtClean="0"/>
              <a:t>On </a:t>
            </a:r>
            <a:r>
              <a:rPr lang="en-US" dirty="0" err="1" smtClean="0"/>
              <a:t>prem</a:t>
            </a:r>
            <a:r>
              <a:rPr lang="en-US" dirty="0" smtClean="0"/>
              <a:t> servers (enterprise) require partnerships</a:t>
            </a:r>
          </a:p>
          <a:p>
            <a:endParaRPr lang="en-US" dirty="0"/>
          </a:p>
          <a:p>
            <a:endParaRPr lang="en-US" dirty="0"/>
          </a:p>
        </p:txBody>
      </p:sp>
    </p:spTree>
    <p:extLst>
      <p:ext uri="{BB962C8B-B14F-4D97-AF65-F5344CB8AC3E}">
        <p14:creationId xmlns:p14="http://schemas.microsoft.com/office/powerpoint/2010/main" val="2376110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4">
                                            <p:graphicEl>
                                              <a:dgm id="{2A5D575A-A70C-4588-AD9F-008DB38AB26C}"/>
                                            </p:graphicEl>
                                          </p:spTgt>
                                        </p:tgtEl>
                                        <p:attrNameLst>
                                          <p:attrName>fillcolor</p:attrName>
                                        </p:attrNameLst>
                                      </p:cBhvr>
                                      <p:to>
                                        <a:srgbClr val="ECFCFE"/>
                                      </p:to>
                                    </p:animClr>
                                    <p:set>
                                      <p:cBhvr>
                                        <p:cTn id="7" dur="2000" fill="hold"/>
                                        <p:tgtEl>
                                          <p:spTgt spid="4">
                                            <p:graphicEl>
                                              <a:dgm id="{2A5D575A-A70C-4588-AD9F-008DB38AB26C}"/>
                                            </p:graphicEl>
                                          </p:spTgt>
                                        </p:tgtEl>
                                        <p:attrNameLst>
                                          <p:attrName>fill.type</p:attrName>
                                        </p:attrNameLst>
                                      </p:cBhvr>
                                      <p:to>
                                        <p:strVal val="solid"/>
                                      </p:to>
                                    </p:set>
                                    <p:set>
                                      <p:cBhvr>
                                        <p:cTn id="8" dur="2000" fill="hold"/>
                                        <p:tgtEl>
                                          <p:spTgt spid="4">
                                            <p:graphicEl>
                                              <a:dgm id="{2A5D575A-A70C-4588-AD9F-008DB38AB26C}"/>
                                            </p:graphicEl>
                                          </p:spTgt>
                                        </p:tgtEl>
                                        <p:attrNameLst>
                                          <p:attrName>fill.on</p:attrName>
                                        </p:attrNameLst>
                                      </p:cBhvr>
                                      <p:to>
                                        <p:strVal val="true"/>
                                      </p:to>
                                    </p:set>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decel="10000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p:bldSub>
      </p:bldGraphic>
      <p:bldP spid="3"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handling - privacy</a:t>
            </a:r>
            <a:endParaRPr lang="en-US" dirty="0"/>
          </a:p>
        </p:txBody>
      </p:sp>
      <p:sp>
        <p:nvSpPr>
          <p:cNvPr id="3" name="Content Placeholder 2"/>
          <p:cNvSpPr>
            <a:spLocks noGrp="1"/>
          </p:cNvSpPr>
          <p:nvPr>
            <p:ph idx="1"/>
          </p:nvPr>
        </p:nvSpPr>
        <p:spPr>
          <a:xfrm>
            <a:off x="609600" y="1447800"/>
            <a:ext cx="10972800" cy="4572000"/>
          </a:xfrm>
        </p:spPr>
        <p:txBody>
          <a:bodyPr/>
          <a:lstStyle/>
          <a:p>
            <a:r>
              <a:rPr lang="en-US" dirty="0" smtClean="0"/>
              <a:t>Transparency and Control</a:t>
            </a:r>
          </a:p>
          <a:p>
            <a:r>
              <a:rPr lang="en-US" dirty="0" smtClean="0"/>
              <a:t>Collection and Retention</a:t>
            </a:r>
          </a:p>
          <a:p>
            <a:endParaRPr lang="en-US" dirty="0" smtClean="0"/>
          </a:p>
          <a:p>
            <a:pPr lvl="1"/>
            <a:endParaRPr lang="en-US" dirty="0"/>
          </a:p>
        </p:txBody>
      </p:sp>
      <p:sp>
        <p:nvSpPr>
          <p:cNvPr id="4" name="Rectangle 3"/>
          <p:cNvSpPr/>
          <p:nvPr>
            <p:custDataLst>
              <p:tags r:id="rId1"/>
            </p:custDataLst>
          </p:nvPr>
        </p:nvSpPr>
        <p:spPr>
          <a:xfrm>
            <a:off x="685800" y="2882988"/>
            <a:ext cx="5181600" cy="3289212"/>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140970" tIns="93980" rIns="140970" bIns="93980" rtlCol="0" anchor="t"/>
          <a:lstStyle/>
          <a:p>
            <a:r>
              <a:rPr lang="en-US" sz="3200" b="1" dirty="0">
                <a:solidFill>
                  <a:srgbClr val="FFFFFF"/>
                </a:solidFill>
              </a:rPr>
              <a:t>Depends on Type </a:t>
            </a:r>
          </a:p>
          <a:p>
            <a:r>
              <a:rPr lang="en-US" sz="3000" dirty="0" smtClean="0">
                <a:solidFill>
                  <a:srgbClr val="FFFFFF"/>
                </a:solidFill>
              </a:rPr>
              <a:t>anonymous </a:t>
            </a:r>
            <a:r>
              <a:rPr lang="en-US" sz="3000" dirty="0">
                <a:solidFill>
                  <a:srgbClr val="FFFFFF"/>
                </a:solidFill>
              </a:rPr>
              <a:t>Data</a:t>
            </a:r>
          </a:p>
          <a:p>
            <a:r>
              <a:rPr lang="en-US" sz="3000" dirty="0" smtClean="0">
                <a:solidFill>
                  <a:srgbClr val="FFFFFF"/>
                </a:solidFill>
              </a:rPr>
              <a:t>pseudonymous</a:t>
            </a:r>
            <a:endParaRPr lang="en-US" sz="3000" dirty="0">
              <a:solidFill>
                <a:srgbClr val="FFFFFF"/>
              </a:solidFill>
            </a:endParaRPr>
          </a:p>
          <a:p>
            <a:r>
              <a:rPr lang="en-US" sz="3000" dirty="0" smtClean="0">
                <a:solidFill>
                  <a:srgbClr val="FFFFFF"/>
                </a:solidFill>
              </a:rPr>
              <a:t>personally identifiable </a:t>
            </a:r>
            <a:r>
              <a:rPr lang="en-US" sz="3000" dirty="0">
                <a:solidFill>
                  <a:srgbClr val="FFFFFF"/>
                </a:solidFill>
              </a:rPr>
              <a:t>i</a:t>
            </a:r>
            <a:r>
              <a:rPr lang="en-US" sz="3000" dirty="0" smtClean="0">
                <a:solidFill>
                  <a:srgbClr val="FFFFFF"/>
                </a:solidFill>
              </a:rPr>
              <a:t>nfo </a:t>
            </a:r>
            <a:r>
              <a:rPr lang="en-US" sz="3000" dirty="0">
                <a:solidFill>
                  <a:srgbClr val="FFFFFF"/>
                </a:solidFill>
              </a:rPr>
              <a:t>(PII)</a:t>
            </a:r>
          </a:p>
          <a:p>
            <a:r>
              <a:rPr lang="en-US" sz="3000" dirty="0" smtClean="0">
                <a:solidFill>
                  <a:srgbClr val="FFFFFF"/>
                </a:solidFill>
              </a:rPr>
              <a:t>sensitive PII</a:t>
            </a:r>
            <a:endParaRPr lang="en-US" sz="3000" dirty="0">
              <a:solidFill>
                <a:srgbClr val="FFFFFF"/>
              </a:solidFill>
            </a:endParaRPr>
          </a:p>
        </p:txBody>
      </p:sp>
      <p:sp>
        <p:nvSpPr>
          <p:cNvPr id="5" name="Rectangle 4"/>
          <p:cNvSpPr/>
          <p:nvPr>
            <p:custDataLst>
              <p:tags r:id="rId2"/>
            </p:custDataLst>
          </p:nvPr>
        </p:nvSpPr>
        <p:spPr>
          <a:xfrm>
            <a:off x="6019800" y="2885616"/>
            <a:ext cx="5334000" cy="3286584"/>
          </a:xfrm>
          <a:prstGeom prst="rect">
            <a:avLst/>
          </a:prstGeom>
          <a:solidFill>
            <a:srgbClr val="4668C5"/>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140970" tIns="93980" rIns="140970" bIns="93980" rtlCol="0" anchor="t"/>
          <a:lstStyle/>
          <a:p>
            <a:r>
              <a:rPr lang="en-US" sz="3200" b="1" dirty="0">
                <a:solidFill>
                  <a:srgbClr val="FFFFFF"/>
                </a:solidFill>
              </a:rPr>
              <a:t>Depends on </a:t>
            </a:r>
            <a:r>
              <a:rPr lang="en-US" sz="3200" b="1" dirty="0" smtClean="0">
                <a:solidFill>
                  <a:srgbClr val="FFFFFF"/>
                </a:solidFill>
              </a:rPr>
              <a:t>Purpose</a:t>
            </a:r>
          </a:p>
          <a:p>
            <a:r>
              <a:rPr lang="en-US" sz="3000" dirty="0">
                <a:solidFill>
                  <a:srgbClr val="FFFFFF"/>
                </a:solidFill>
              </a:rPr>
              <a:t>provide the service</a:t>
            </a:r>
          </a:p>
          <a:p>
            <a:r>
              <a:rPr lang="en-US" sz="3000" dirty="0">
                <a:solidFill>
                  <a:srgbClr val="FFFFFF"/>
                </a:solidFill>
              </a:rPr>
              <a:t>improve the current service</a:t>
            </a:r>
          </a:p>
          <a:p>
            <a:r>
              <a:rPr lang="en-US" sz="3000" dirty="0">
                <a:solidFill>
                  <a:srgbClr val="FFFFFF"/>
                </a:solidFill>
              </a:rPr>
              <a:t>improve a future version service</a:t>
            </a:r>
          </a:p>
          <a:p>
            <a:r>
              <a:rPr lang="en-US" sz="3000" dirty="0">
                <a:solidFill>
                  <a:srgbClr val="FFFFFF"/>
                </a:solidFill>
              </a:rPr>
              <a:t>improve non-associated services</a:t>
            </a:r>
          </a:p>
          <a:p>
            <a:r>
              <a:rPr lang="en-US" sz="3000" dirty="0">
                <a:solidFill>
                  <a:srgbClr val="FFFFFF"/>
                </a:solidFill>
              </a:rPr>
              <a:t>content personalization</a:t>
            </a:r>
          </a:p>
          <a:p>
            <a:r>
              <a:rPr lang="en-US" sz="3000" dirty="0">
                <a:solidFill>
                  <a:srgbClr val="FFFFFF"/>
                </a:solidFill>
              </a:rPr>
              <a:t>ad targeting</a:t>
            </a:r>
            <a:endParaRPr lang="en-US" sz="3000" dirty="0" smtClean="0">
              <a:solidFill>
                <a:srgbClr val="FFFFFF"/>
              </a:solidFill>
            </a:endParaRPr>
          </a:p>
        </p:txBody>
      </p:sp>
    </p:spTree>
    <p:extLst>
      <p:ext uri="{BB962C8B-B14F-4D97-AF65-F5344CB8AC3E}">
        <p14:creationId xmlns:p14="http://schemas.microsoft.com/office/powerpoint/2010/main" val="2820033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Roadmap</a:t>
            </a:r>
            <a:endParaRPr lang="en-US" dirty="0"/>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53001" y="-76200"/>
            <a:ext cx="7239000" cy="6937829"/>
          </a:xfrm>
          <a:prstGeom prst="rect">
            <a:avLst/>
          </a:prstGeom>
        </p:spPr>
      </p:pic>
      <p:pic>
        <p:nvPicPr>
          <p:cNvPr id="6" name="Content Placeholder 5"/>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152400" y="0"/>
            <a:ext cx="5638800" cy="7060199"/>
          </a:xfrm>
        </p:spPr>
      </p:pic>
      <p:grpSp>
        <p:nvGrpSpPr>
          <p:cNvPr id="13" name="Group 12"/>
          <p:cNvGrpSpPr/>
          <p:nvPr/>
        </p:nvGrpSpPr>
        <p:grpSpPr>
          <a:xfrm>
            <a:off x="-139700" y="5486398"/>
            <a:ext cx="4062720" cy="1371602"/>
            <a:chOff x="109538" y="5549902"/>
            <a:chExt cx="2971800" cy="1003300"/>
          </a:xfrm>
        </p:grpSpPr>
        <p:sp>
          <p:nvSpPr>
            <p:cNvPr id="12" name="Rectangle 11"/>
            <p:cNvSpPr/>
            <p:nvPr/>
          </p:nvSpPr>
          <p:spPr>
            <a:xfrm>
              <a:off x="109538" y="5562602"/>
              <a:ext cx="2971800" cy="990600"/>
            </a:xfrm>
            <a:prstGeom prst="rect">
              <a:avLst/>
            </a:prstGeom>
            <a:solidFill>
              <a:schemeClr val="bg1">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8600" y="5549902"/>
              <a:ext cx="2733675" cy="914400"/>
            </a:xfrm>
            <a:prstGeom prst="rect">
              <a:avLst/>
            </a:prstGeom>
          </p:spPr>
        </p:pic>
      </p:grpSp>
    </p:spTree>
    <p:extLst>
      <p:ext uri="{BB962C8B-B14F-4D97-AF65-F5344CB8AC3E}">
        <p14:creationId xmlns:p14="http://schemas.microsoft.com/office/powerpoint/2010/main" val="3938769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handling – non-service products</a:t>
            </a:r>
            <a:endParaRPr lang="en-US" dirty="0"/>
          </a:p>
        </p:txBody>
      </p:sp>
      <p:sp>
        <p:nvSpPr>
          <p:cNvPr id="3" name="Content Placeholder 2"/>
          <p:cNvSpPr>
            <a:spLocks noGrp="1"/>
          </p:cNvSpPr>
          <p:nvPr>
            <p:ph idx="1"/>
          </p:nvPr>
        </p:nvSpPr>
        <p:spPr>
          <a:xfrm>
            <a:off x="609600" y="1981200"/>
            <a:ext cx="10972800" cy="4038600"/>
          </a:xfrm>
        </p:spPr>
        <p:txBody>
          <a:bodyPr/>
          <a:lstStyle/>
          <a:p>
            <a:r>
              <a:rPr lang="en-US" dirty="0"/>
              <a:t>Client and on-</a:t>
            </a:r>
            <a:r>
              <a:rPr lang="en-US" dirty="0" err="1"/>
              <a:t>prem</a:t>
            </a:r>
            <a:r>
              <a:rPr lang="en-US" dirty="0"/>
              <a:t> server considerations</a:t>
            </a:r>
          </a:p>
          <a:p>
            <a:endParaRPr lang="en-US" dirty="0" smtClean="0"/>
          </a:p>
          <a:p>
            <a:pPr lvl="1"/>
            <a:endParaRPr lang="en-US" dirty="0"/>
          </a:p>
        </p:txBody>
      </p:sp>
      <p:sp>
        <p:nvSpPr>
          <p:cNvPr id="4" name="Rectangle 3"/>
          <p:cNvSpPr/>
          <p:nvPr>
            <p:custDataLst>
              <p:tags r:id="rId1"/>
            </p:custDataLst>
          </p:nvPr>
        </p:nvSpPr>
        <p:spPr>
          <a:xfrm>
            <a:off x="685800" y="2882988"/>
            <a:ext cx="5181600" cy="3289212"/>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140970" tIns="93980" rIns="140970" bIns="93980" rtlCol="0" anchor="t"/>
          <a:lstStyle/>
          <a:p>
            <a:pPr>
              <a:spcBef>
                <a:spcPts val="1200"/>
              </a:spcBef>
            </a:pPr>
            <a:r>
              <a:rPr lang="en-US" sz="3200" b="1" dirty="0">
                <a:solidFill>
                  <a:srgbClr val="FFFFFF"/>
                </a:solidFill>
              </a:rPr>
              <a:t>User owned resources: </a:t>
            </a:r>
            <a:r>
              <a:rPr lang="en-US" sz="3200" dirty="0" smtClean="0">
                <a:solidFill>
                  <a:srgbClr val="FFFFFF"/>
                </a:solidFill>
              </a:rPr>
              <a:t>bandwidth</a:t>
            </a:r>
          </a:p>
          <a:p>
            <a:pPr>
              <a:spcBef>
                <a:spcPts val="1200"/>
              </a:spcBef>
            </a:pPr>
            <a:r>
              <a:rPr lang="en-US" sz="3200" dirty="0" smtClean="0">
                <a:solidFill>
                  <a:srgbClr val="FFFFFF"/>
                </a:solidFill>
              </a:rPr>
              <a:t>battery</a:t>
            </a:r>
          </a:p>
          <a:p>
            <a:pPr>
              <a:spcBef>
                <a:spcPts val="1200"/>
              </a:spcBef>
            </a:pPr>
            <a:r>
              <a:rPr lang="en-US" sz="3200" dirty="0" smtClean="0">
                <a:solidFill>
                  <a:srgbClr val="FFFFFF"/>
                </a:solidFill>
              </a:rPr>
              <a:t>disk, </a:t>
            </a:r>
            <a:r>
              <a:rPr lang="en-US" sz="3200" dirty="0" err="1" smtClean="0">
                <a:solidFill>
                  <a:srgbClr val="FFFFFF"/>
                </a:solidFill>
              </a:rPr>
              <a:t>cpu</a:t>
            </a:r>
            <a:r>
              <a:rPr lang="en-US" sz="3200" dirty="0" smtClean="0">
                <a:solidFill>
                  <a:srgbClr val="FFFFFF"/>
                </a:solidFill>
              </a:rPr>
              <a:t>, etc…</a:t>
            </a:r>
            <a:endParaRPr lang="en-US" sz="3200" dirty="0">
              <a:solidFill>
                <a:srgbClr val="FFFFFF"/>
              </a:solidFill>
            </a:endParaRPr>
          </a:p>
        </p:txBody>
      </p:sp>
      <p:sp>
        <p:nvSpPr>
          <p:cNvPr id="5" name="Rectangle 4"/>
          <p:cNvSpPr/>
          <p:nvPr>
            <p:custDataLst>
              <p:tags r:id="rId2"/>
            </p:custDataLst>
          </p:nvPr>
        </p:nvSpPr>
        <p:spPr>
          <a:xfrm>
            <a:off x="6019800" y="2885616"/>
            <a:ext cx="5334000" cy="3286584"/>
          </a:xfrm>
          <a:prstGeom prst="rect">
            <a:avLst/>
          </a:prstGeom>
          <a:solidFill>
            <a:srgbClr val="4668C5"/>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140970" tIns="93980" rIns="140970" bIns="93980" rtlCol="0" anchor="t"/>
          <a:lstStyle/>
          <a:p>
            <a:r>
              <a:rPr lang="en-US" sz="3200" b="1" dirty="0">
                <a:solidFill>
                  <a:srgbClr val="FFFFFF"/>
                </a:solidFill>
              </a:rPr>
              <a:t>Correlations</a:t>
            </a:r>
          </a:p>
          <a:p>
            <a:pPr>
              <a:spcBef>
                <a:spcPts val="1200"/>
              </a:spcBef>
            </a:pPr>
            <a:r>
              <a:rPr lang="en-US" sz="3200" dirty="0" smtClean="0">
                <a:solidFill>
                  <a:srgbClr val="FFFFFF"/>
                </a:solidFill>
              </a:rPr>
              <a:t>end-to-end </a:t>
            </a:r>
            <a:r>
              <a:rPr lang="en-US" sz="3200" dirty="0">
                <a:solidFill>
                  <a:srgbClr val="FFFFFF"/>
                </a:solidFill>
              </a:rPr>
              <a:t>across clients and services</a:t>
            </a:r>
          </a:p>
          <a:p>
            <a:pPr>
              <a:spcBef>
                <a:spcPts val="1200"/>
              </a:spcBef>
            </a:pPr>
            <a:r>
              <a:rPr lang="en-US" sz="3200" dirty="0" smtClean="0">
                <a:solidFill>
                  <a:srgbClr val="FFFFFF"/>
                </a:solidFill>
              </a:rPr>
              <a:t>by </a:t>
            </a:r>
            <a:r>
              <a:rPr lang="en-US" sz="3200" dirty="0">
                <a:solidFill>
                  <a:srgbClr val="FFFFFF"/>
                </a:solidFill>
              </a:rPr>
              <a:t>user , by session</a:t>
            </a:r>
          </a:p>
        </p:txBody>
      </p:sp>
    </p:spTree>
    <p:extLst>
      <p:ext uri="{BB962C8B-B14F-4D97-AF65-F5344CB8AC3E}">
        <p14:creationId xmlns:p14="http://schemas.microsoft.com/office/powerpoint/2010/main" val="1562466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1430000" cy="1143000"/>
          </a:xfrm>
        </p:spPr>
        <p:txBody>
          <a:bodyPr/>
          <a:lstStyle/>
          <a:p>
            <a:r>
              <a:rPr lang="en-US" sz="5400" dirty="0" smtClean="0"/>
              <a:t>Your turn - </a:t>
            </a:r>
            <a:r>
              <a:rPr lang="en-US" sz="5400" dirty="0"/>
              <a:t>Select your data sources</a:t>
            </a:r>
          </a:p>
        </p:txBody>
      </p:sp>
      <p:sp>
        <p:nvSpPr>
          <p:cNvPr id="3" name="Content Placeholder 2"/>
          <p:cNvSpPr>
            <a:spLocks noGrp="1"/>
          </p:cNvSpPr>
          <p:nvPr>
            <p:ph idx="1"/>
          </p:nvPr>
        </p:nvSpPr>
        <p:spPr>
          <a:xfrm>
            <a:off x="2971800" y="1828800"/>
            <a:ext cx="9220200" cy="4012293"/>
          </a:xfrm>
        </p:spPr>
        <p:txBody>
          <a:bodyPr/>
          <a:lstStyle/>
          <a:p>
            <a:pPr>
              <a:spcBef>
                <a:spcPts val="0"/>
              </a:spcBef>
              <a:spcAft>
                <a:spcPts val="600"/>
              </a:spcAft>
            </a:pPr>
            <a:r>
              <a:rPr lang="en-US" sz="3200" dirty="0" smtClean="0"/>
              <a:t>Infrastructure data</a:t>
            </a:r>
          </a:p>
          <a:p>
            <a:pPr>
              <a:spcBef>
                <a:spcPts val="0"/>
              </a:spcBef>
              <a:spcAft>
                <a:spcPts val="600"/>
              </a:spcAft>
            </a:pPr>
            <a:r>
              <a:rPr lang="en-US" sz="3200" dirty="0" smtClean="0"/>
              <a:t>Application data</a:t>
            </a:r>
          </a:p>
          <a:p>
            <a:pPr>
              <a:spcBef>
                <a:spcPts val="0"/>
              </a:spcBef>
              <a:spcAft>
                <a:spcPts val="600"/>
              </a:spcAft>
            </a:pPr>
            <a:r>
              <a:rPr lang="en-US" sz="3200" dirty="0" smtClean="0"/>
              <a:t>Hang and crash data</a:t>
            </a:r>
          </a:p>
          <a:p>
            <a:pPr>
              <a:spcBef>
                <a:spcPts val="0"/>
              </a:spcBef>
              <a:spcAft>
                <a:spcPts val="600"/>
              </a:spcAft>
            </a:pPr>
            <a:r>
              <a:rPr lang="en-US" sz="3200" dirty="0" smtClean="0"/>
              <a:t>Usage data</a:t>
            </a:r>
          </a:p>
          <a:p>
            <a:pPr>
              <a:spcBef>
                <a:spcPts val="0"/>
              </a:spcBef>
              <a:spcAft>
                <a:spcPts val="600"/>
              </a:spcAft>
            </a:pPr>
            <a:r>
              <a:rPr lang="en-US" sz="3200" dirty="0" smtClean="0"/>
              <a:t>Feedback data</a:t>
            </a:r>
          </a:p>
          <a:p>
            <a:pPr>
              <a:spcBef>
                <a:spcPts val="0"/>
              </a:spcBef>
              <a:spcAft>
                <a:spcPts val="2400"/>
              </a:spcAft>
            </a:pPr>
            <a:r>
              <a:rPr lang="en-US" sz="3200" dirty="0" smtClean="0"/>
              <a:t>Active monitoring data</a:t>
            </a:r>
          </a:p>
          <a:p>
            <a:pPr>
              <a:spcBef>
                <a:spcPts val="0"/>
              </a:spcBef>
              <a:spcAft>
                <a:spcPts val="1800"/>
              </a:spcAft>
            </a:pPr>
            <a:r>
              <a:rPr lang="en-US" sz="3200" dirty="0" smtClean="0"/>
              <a:t>Design to handle your data </a:t>
            </a:r>
          </a:p>
          <a:p>
            <a:pPr>
              <a:spcBef>
                <a:spcPts val="0"/>
              </a:spcBef>
              <a:spcAft>
                <a:spcPts val="1800"/>
              </a:spcAft>
            </a:pPr>
            <a:endParaRPr lang="en-US" sz="3200" dirty="0" smtClean="0"/>
          </a:p>
        </p:txBody>
      </p:sp>
      <p:sp>
        <p:nvSpPr>
          <p:cNvPr id="4" name="Rectangle 3"/>
          <p:cNvSpPr/>
          <p:nvPr>
            <p:custDataLst>
              <p:tags r:id="rId1"/>
            </p:custDataLst>
          </p:nvPr>
        </p:nvSpPr>
        <p:spPr>
          <a:xfrm>
            <a:off x="609600" y="1828800"/>
            <a:ext cx="2183477" cy="2438400"/>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endParaRPr lang="en-US" sz="1500" dirty="0">
              <a:solidFill>
                <a:srgbClr val="FFFFFF"/>
              </a:solidFill>
            </a:endParaRPr>
          </a:p>
        </p:txBody>
      </p:sp>
      <p:pic>
        <p:nvPicPr>
          <p:cNvPr id="5" name="Picture 50" descr="C:\Users\sakuu\Documents\Ballmer MGX 2011\Tile Icons\Road Fork.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black">
          <a:xfrm>
            <a:off x="1116677" y="2438400"/>
            <a:ext cx="1219200" cy="12188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609599" y="4388068"/>
            <a:ext cx="2183477" cy="1579443"/>
          </a:xfrm>
          <a:prstGeom prst="rect">
            <a:avLst/>
          </a:prstGeom>
          <a:noFill/>
          <a:ln>
            <a:noFill/>
          </a:ln>
        </p:spPr>
      </p:pic>
    </p:spTree>
    <p:extLst>
      <p:ext uri="{BB962C8B-B14F-4D97-AF65-F5344CB8AC3E}">
        <p14:creationId xmlns:p14="http://schemas.microsoft.com/office/powerpoint/2010/main" val="497015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A 50,000 foot view</a:t>
            </a:r>
            <a:endParaRPr lang="en-US" dirty="0"/>
          </a:p>
        </p:txBody>
      </p:sp>
      <p:sp>
        <p:nvSpPr>
          <p:cNvPr id="4" name="Title 3"/>
          <p:cNvSpPr>
            <a:spLocks noGrp="1"/>
          </p:cNvSpPr>
          <p:nvPr>
            <p:ph type="ctrTitle"/>
          </p:nvPr>
        </p:nvSpPr>
        <p:spPr>
          <a:xfrm>
            <a:off x="609600" y="1908827"/>
            <a:ext cx="11112500" cy="1468967"/>
          </a:xfrm>
        </p:spPr>
        <p:txBody>
          <a:bodyPr/>
          <a:lstStyle/>
          <a:p>
            <a:r>
              <a:rPr lang="en-US" dirty="0"/>
              <a:t>Use the right data </a:t>
            </a:r>
            <a:r>
              <a:rPr lang="en-US" dirty="0" smtClean="0"/>
              <a:t>tools</a:t>
            </a:r>
            <a:endParaRPr lang="en-US" dirty="0"/>
          </a:p>
        </p:txBody>
      </p:sp>
      <p:grpSp>
        <p:nvGrpSpPr>
          <p:cNvPr id="6" name="Group 5"/>
          <p:cNvGrpSpPr/>
          <p:nvPr/>
        </p:nvGrpSpPr>
        <p:grpSpPr>
          <a:xfrm>
            <a:off x="10350500" y="329961"/>
            <a:ext cx="1524000" cy="1524000"/>
            <a:chOff x="10350500" y="329961"/>
            <a:chExt cx="1524000" cy="1524000"/>
          </a:xfrm>
        </p:grpSpPr>
        <p:sp>
          <p:nvSpPr>
            <p:cNvPr id="7" name="Rectangle 6"/>
            <p:cNvSpPr/>
            <p:nvPr>
              <p:custDataLst>
                <p:tags r:id="rId2"/>
              </p:custDataLst>
            </p:nvPr>
          </p:nvSpPr>
          <p:spPr>
            <a:xfrm>
              <a:off x="10350500" y="329961"/>
              <a:ext cx="1524000" cy="1524000"/>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endParaRPr lang="en-US" sz="1500" dirty="0">
                <a:solidFill>
                  <a:srgbClr val="FFFFFF"/>
                </a:solidFill>
              </a:endParaRP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02900" y="482361"/>
              <a:ext cx="1219200" cy="1219200"/>
            </a:xfrm>
            <a:prstGeom prst="rect">
              <a:avLst/>
            </a:prstGeom>
          </p:spPr>
        </p:pic>
      </p:grpSp>
      <p:grpSp>
        <p:nvGrpSpPr>
          <p:cNvPr id="10" name="Group 9"/>
          <p:cNvGrpSpPr/>
          <p:nvPr/>
        </p:nvGrpSpPr>
        <p:grpSpPr>
          <a:xfrm>
            <a:off x="10393680" y="3294900"/>
            <a:ext cx="1524000" cy="1524000"/>
            <a:chOff x="5334000" y="4141020"/>
            <a:chExt cx="1524000" cy="1524000"/>
          </a:xfrm>
        </p:grpSpPr>
        <p:sp>
          <p:nvSpPr>
            <p:cNvPr id="3" name="Rectangle 2"/>
            <p:cNvSpPr/>
            <p:nvPr>
              <p:custDataLst>
                <p:tags r:id="rId1"/>
              </p:custDataLst>
            </p:nvPr>
          </p:nvSpPr>
          <p:spPr>
            <a:xfrm>
              <a:off x="5334000" y="4141020"/>
              <a:ext cx="1524000" cy="1524000"/>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endParaRPr lang="en-US" sz="1500" dirty="0">
                <a:solidFill>
                  <a:srgbClr val="FFFFFF"/>
                </a:solidFill>
              </a:endParaRPr>
            </a:p>
          </p:txBody>
        </p:sp>
        <p:pic>
          <p:nvPicPr>
            <p:cNvPr id="9" name="Picture 34" descr="C:\Users\sakuu\Documents\Ballmer WPC\AI\Travel.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rcRect/>
            <a:stretch>
              <a:fillRect/>
            </a:stretch>
          </p:blipFill>
          <p:spPr bwMode="black">
            <a:xfrm>
              <a:off x="5638800" y="4410824"/>
              <a:ext cx="921368" cy="92588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59748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582400" cy="1143000"/>
          </a:xfrm>
        </p:spPr>
        <p:txBody>
          <a:bodyPr/>
          <a:lstStyle/>
          <a:p>
            <a:r>
              <a:rPr lang="en-US" sz="5400" dirty="0" smtClean="0"/>
              <a:t>Data storage and processing systems</a:t>
            </a:r>
            <a:endParaRPr lang="en-US" sz="5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1396804"/>
              </p:ext>
            </p:extLst>
          </p:nvPr>
        </p:nvGraphicFramePr>
        <p:xfrm>
          <a:off x="609600" y="1447800"/>
          <a:ext cx="11288684" cy="4738613"/>
        </p:xfrm>
        <a:graphic>
          <a:graphicData uri="http://schemas.openxmlformats.org/drawingml/2006/table">
            <a:tbl>
              <a:tblPr>
                <a:tableStyleId>{2D5ABB26-0587-4C30-8999-92F81FD0307C}</a:tableStyleId>
              </a:tblPr>
              <a:tblGrid>
                <a:gridCol w="3762895"/>
                <a:gridCol w="2920538"/>
                <a:gridCol w="4605251"/>
              </a:tblGrid>
              <a:tr h="1365004">
                <a:tc>
                  <a:txBody>
                    <a:bodyPr/>
                    <a:lstStyle/>
                    <a:p>
                      <a:r>
                        <a:rPr lang="en-US" sz="2800" dirty="0" smtClean="0">
                          <a:latin typeface="Segoe UI" panose="020B0502040204020203" pitchFamily="34" charset="0"/>
                          <a:cs typeface="Segoe UI" panose="020B0502040204020203" pitchFamily="34" charset="0"/>
                        </a:rPr>
                        <a:t>Database</a:t>
                      </a:r>
                      <a:endParaRPr lang="en-US" sz="28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Segoe UI" panose="020B0502040204020203" pitchFamily="34" charset="0"/>
                          <a:cs typeface="Segoe UI" panose="020B0502040204020203" pitchFamily="34" charset="0"/>
                        </a:rPr>
                        <a:t>Table</a:t>
                      </a:r>
                      <a:r>
                        <a:rPr lang="en-US" sz="2800" baseline="0" dirty="0" smtClean="0">
                          <a:latin typeface="Segoe UI" panose="020B0502040204020203" pitchFamily="34" charset="0"/>
                          <a:cs typeface="Segoe UI" panose="020B0502040204020203" pitchFamily="34" charset="0"/>
                        </a:rPr>
                        <a:t> storage (SQL)</a:t>
                      </a:r>
                      <a:endParaRPr lang="en-US" sz="2800" dirty="0" smtClean="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en-US" sz="2800" dirty="0" smtClean="0">
                          <a:latin typeface="Segoe UI" panose="020B0502040204020203" pitchFamily="34" charset="0"/>
                          <a:cs typeface="Segoe UI" panose="020B0502040204020203" pitchFamily="34" charset="0"/>
                        </a:rPr>
                        <a:t>Optimized for CRUD – (create, read,</a:t>
                      </a:r>
                      <a:r>
                        <a:rPr lang="en-US" sz="2800" baseline="0" dirty="0" smtClean="0">
                          <a:latin typeface="Segoe UI" panose="020B0502040204020203" pitchFamily="34" charset="0"/>
                          <a:cs typeface="Segoe UI" panose="020B0502040204020203" pitchFamily="34" charset="0"/>
                        </a:rPr>
                        <a:t> update, delete) of single records</a:t>
                      </a:r>
                      <a:endParaRPr lang="en-US" sz="28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1109384">
                <a:tc>
                  <a:txBody>
                    <a:bodyPr/>
                    <a:lstStyle/>
                    <a:p>
                      <a:r>
                        <a:rPr lang="en-US" sz="2800" baseline="0" dirty="0" smtClean="0">
                          <a:latin typeface="Segoe UI" panose="020B0502040204020203" pitchFamily="34" charset="0"/>
                          <a:cs typeface="Segoe UI" panose="020B0502040204020203" pitchFamily="34" charset="0"/>
                        </a:rPr>
                        <a:t>Data </a:t>
                      </a:r>
                    </a:p>
                    <a:p>
                      <a:r>
                        <a:rPr lang="en-US" sz="2800" baseline="0" dirty="0" smtClean="0">
                          <a:latin typeface="Segoe UI" panose="020B0502040204020203" pitchFamily="34" charset="0"/>
                          <a:cs typeface="Segoe UI" panose="020B0502040204020203" pitchFamily="34" charset="0"/>
                        </a:rPr>
                        <a:t>Warehouse</a:t>
                      </a:r>
                      <a:endParaRPr lang="en-US" sz="28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en-US" sz="2800" dirty="0" smtClean="0">
                          <a:latin typeface="Segoe UI" panose="020B0502040204020203" pitchFamily="34" charset="0"/>
                          <a:cs typeface="Segoe UI" panose="020B0502040204020203" pitchFamily="34" charset="0"/>
                        </a:rPr>
                        <a:t>Table</a:t>
                      </a:r>
                      <a:r>
                        <a:rPr lang="en-US" sz="2800" baseline="0" dirty="0" smtClean="0">
                          <a:latin typeface="Segoe UI" panose="020B0502040204020203" pitchFamily="34" charset="0"/>
                          <a:cs typeface="Segoe UI" panose="020B0502040204020203" pitchFamily="34" charset="0"/>
                        </a:rPr>
                        <a:t> storage (SQL)</a:t>
                      </a:r>
                      <a:endParaRPr lang="en-US" sz="28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en-US" sz="2800" dirty="0" smtClean="0">
                          <a:latin typeface="Segoe UI" panose="020B0502040204020203" pitchFamily="34" charset="0"/>
                          <a:cs typeface="Segoe UI" panose="020B0502040204020203" pitchFamily="34" charset="0"/>
                        </a:rPr>
                        <a:t>Table</a:t>
                      </a:r>
                      <a:r>
                        <a:rPr lang="en-US" sz="2800" baseline="0" dirty="0" smtClean="0">
                          <a:latin typeface="Segoe UI" panose="020B0502040204020203" pitchFamily="34" charset="0"/>
                          <a:cs typeface="Segoe UI" panose="020B0502040204020203" pitchFamily="34" charset="0"/>
                        </a:rPr>
                        <a:t> structure optimized for queries and bulk insert</a:t>
                      </a:r>
                      <a:endParaRPr lang="en-US" sz="28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1109384">
                <a:tc>
                  <a:txBody>
                    <a:bodyPr/>
                    <a:lstStyle/>
                    <a:p>
                      <a:r>
                        <a:rPr lang="en-US" sz="2800" dirty="0" smtClean="0">
                          <a:latin typeface="Segoe UI" panose="020B0502040204020203" pitchFamily="34" charset="0"/>
                          <a:cs typeface="Segoe UI" panose="020B0502040204020203" pitchFamily="34" charset="0"/>
                        </a:rPr>
                        <a:t>OLAP Cubes</a:t>
                      </a:r>
                    </a:p>
                    <a:p>
                      <a:r>
                        <a:rPr lang="en-US" sz="2000" dirty="0" smtClean="0">
                          <a:latin typeface="Segoe UI" panose="020B0502040204020203" pitchFamily="34" charset="0"/>
                          <a:cs typeface="Segoe UI" panose="020B0502040204020203" pitchFamily="34" charset="0"/>
                        </a:rPr>
                        <a:t>(Online Analytical Processing)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en-US" sz="2800" baseline="0" dirty="0" smtClean="0">
                          <a:latin typeface="Segoe UI" panose="020B0502040204020203" pitchFamily="34" charset="0"/>
                          <a:cs typeface="Segoe UI" panose="020B0502040204020203" pitchFamily="34" charset="0"/>
                        </a:rPr>
                        <a:t>Multidimensional Cube (MDX)</a:t>
                      </a:r>
                      <a:endParaRPr lang="en-US" sz="28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en-US" sz="2800" dirty="0" smtClean="0">
                          <a:latin typeface="Segoe UI" panose="020B0502040204020203" pitchFamily="34" charset="0"/>
                          <a:cs typeface="Segoe UI" panose="020B0502040204020203" pitchFamily="34" charset="0"/>
                        </a:rPr>
                        <a:t>Aggregations</a:t>
                      </a:r>
                      <a:r>
                        <a:rPr lang="en-US" sz="2800" baseline="0" dirty="0" smtClean="0">
                          <a:latin typeface="Segoe UI" panose="020B0502040204020203" pitchFamily="34" charset="0"/>
                          <a:cs typeface="Segoe UI" panose="020B0502040204020203" pitchFamily="34" charset="0"/>
                        </a:rPr>
                        <a:t> of measures for multiple dimensions</a:t>
                      </a:r>
                      <a:endParaRPr lang="en-US" sz="28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1148245">
                <a:tc>
                  <a:txBody>
                    <a:bodyPr/>
                    <a:lstStyle/>
                    <a:p>
                      <a:r>
                        <a:rPr lang="en-US" sz="2800" kern="1200" dirty="0" smtClean="0">
                          <a:solidFill>
                            <a:schemeClr val="tx1"/>
                          </a:solidFill>
                          <a:latin typeface="Segoe UI" panose="020B0502040204020203" pitchFamily="34" charset="0"/>
                          <a:ea typeface="+mn-ea"/>
                          <a:cs typeface="Segoe UI" panose="020B0502040204020203" pitchFamily="34" charset="0"/>
                        </a:rPr>
                        <a:t>Hadoop / </a:t>
                      </a:r>
                    </a:p>
                    <a:p>
                      <a:r>
                        <a:rPr lang="en-US" sz="2800" kern="1200" dirty="0" smtClean="0">
                          <a:solidFill>
                            <a:schemeClr val="tx1"/>
                          </a:solidFill>
                          <a:latin typeface="Segoe UI" panose="020B0502040204020203" pitchFamily="34" charset="0"/>
                          <a:ea typeface="+mn-ea"/>
                          <a:cs typeface="Segoe UI" panose="020B0502040204020203" pitchFamily="34" charset="0"/>
                        </a:rPr>
                        <a:t>Map-Reduce</a:t>
                      </a:r>
                      <a:endParaRPr lang="en-US" sz="2800" kern="1200" dirty="0">
                        <a:solidFill>
                          <a:schemeClr val="tx1"/>
                        </a:solidFill>
                        <a:latin typeface="Segoe UI" panose="020B0502040204020203" pitchFamily="34" charset="0"/>
                        <a:ea typeface="+mn-ea"/>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800" dirty="0" smtClean="0">
                          <a:latin typeface="Segoe UI" panose="020B0502040204020203" pitchFamily="34" charset="0"/>
                          <a:cs typeface="Segoe UI" panose="020B0502040204020203" pitchFamily="34" charset="0"/>
                        </a:rPr>
                        <a:t>Distributed</a:t>
                      </a:r>
                      <a:r>
                        <a:rPr lang="en-US" sz="2800" baseline="0" dirty="0" smtClean="0">
                          <a:latin typeface="Segoe UI" panose="020B0502040204020203" pitchFamily="34" charset="0"/>
                          <a:cs typeface="Segoe UI" panose="020B0502040204020203" pitchFamily="34" charset="0"/>
                        </a:rPr>
                        <a:t> File System (HDFS)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800" dirty="0" smtClean="0">
                          <a:latin typeface="Segoe UI" panose="020B0502040204020203" pitchFamily="34" charset="0"/>
                          <a:cs typeface="Segoe UI" panose="020B0502040204020203" pitchFamily="34" charset="0"/>
                        </a:rPr>
                        <a:t>Big Data</a:t>
                      </a:r>
                      <a:r>
                        <a:rPr lang="en-US" sz="2800" baseline="0" dirty="0" smtClean="0">
                          <a:latin typeface="Segoe UI" panose="020B0502040204020203" pitchFamily="34" charset="0"/>
                          <a:cs typeface="Segoe UI" panose="020B0502040204020203" pitchFamily="34" charset="0"/>
                        </a:rPr>
                        <a:t> TB-</a:t>
                      </a:r>
                      <a:r>
                        <a:rPr lang="en-US" sz="2800" dirty="0" smtClean="0">
                          <a:latin typeface="Segoe UI" panose="020B0502040204020203" pitchFamily="34" charset="0"/>
                          <a:cs typeface="Segoe UI" panose="020B0502040204020203" pitchFamily="34" charset="0"/>
                        </a:rPr>
                        <a:t>PB-EB</a:t>
                      </a:r>
                    </a:p>
                    <a:p>
                      <a:r>
                        <a:rPr lang="en-US" sz="2800" baseline="0" dirty="0" smtClean="0">
                          <a:latin typeface="Segoe UI" panose="020B0502040204020203" pitchFamily="34" charset="0"/>
                          <a:cs typeface="Segoe UI" panose="020B0502040204020203" pitchFamily="34" charset="0"/>
                        </a:rPr>
                        <a:t>Unstructured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3874486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1" y="228601"/>
            <a:ext cx="11149013" cy="664797"/>
          </a:xfrm>
        </p:spPr>
        <p:txBody>
          <a:bodyPr/>
          <a:lstStyle/>
          <a:p>
            <a:r>
              <a:rPr lang="en-US" sz="4800" dirty="0" smtClean="0"/>
              <a:t>Hadoop in 60 Seconds</a:t>
            </a:r>
            <a:endParaRPr lang="en-US" sz="4800" dirty="0"/>
          </a:p>
        </p:txBody>
      </p:sp>
      <p:grpSp>
        <p:nvGrpSpPr>
          <p:cNvPr id="4" name="Group 3"/>
          <p:cNvGrpSpPr/>
          <p:nvPr/>
        </p:nvGrpSpPr>
        <p:grpSpPr>
          <a:xfrm>
            <a:off x="520703" y="1303840"/>
            <a:ext cx="1879579" cy="1879580"/>
            <a:chOff x="7438271" y="389440"/>
            <a:chExt cx="1879579" cy="1879580"/>
          </a:xfrm>
        </p:grpSpPr>
        <p:sp>
          <p:nvSpPr>
            <p:cNvPr id="5" name="Rectangle 4"/>
            <p:cNvSpPr/>
            <p:nvPr/>
          </p:nvSpPr>
          <p:spPr bwMode="auto">
            <a:xfrm>
              <a:off x="7438271" y="389440"/>
              <a:ext cx="1879579" cy="1879580"/>
            </a:xfrm>
            <a:prstGeom prst="rect">
              <a:avLst/>
            </a:prstGeom>
            <a:solidFill>
              <a:srgbClr val="007EC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a:gradFill>
                    <a:gsLst>
                      <a:gs pos="0">
                        <a:srgbClr val="FFFFFF"/>
                      </a:gs>
                      <a:gs pos="100000">
                        <a:srgbClr val="FFFFFF"/>
                      </a:gs>
                    </a:gsLst>
                    <a:lin ang="5400000" scaled="0"/>
                  </a:gradFill>
                  <a:ea typeface="Segoe UI" pitchFamily="34" charset="0"/>
                  <a:cs typeface="Segoe UI" pitchFamily="34" charset="0"/>
                </a:rPr>
                <a:t>Hadoop</a:t>
              </a:r>
            </a:p>
          </p:txBody>
        </p:sp>
        <p:pic>
          <p:nvPicPr>
            <p:cNvPr id="6" name="Picture 5"/>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620373" y="413965"/>
              <a:ext cx="1515373" cy="1530680"/>
            </a:xfrm>
            <a:prstGeom prst="rect">
              <a:avLst/>
            </a:prstGeom>
          </p:spPr>
        </p:pic>
      </p:grpSp>
      <p:sp>
        <p:nvSpPr>
          <p:cNvPr id="7" name="Rectangle 6"/>
          <p:cNvSpPr/>
          <p:nvPr/>
        </p:nvSpPr>
        <p:spPr bwMode="auto">
          <a:xfrm>
            <a:off x="2506184" y="1302089"/>
            <a:ext cx="3593735" cy="187958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a:gradFill>
                  <a:gsLst>
                    <a:gs pos="0">
                      <a:srgbClr val="FFFFFF"/>
                    </a:gs>
                    <a:gs pos="100000">
                      <a:srgbClr val="FFFFFF"/>
                    </a:gs>
                  </a:gsLst>
                  <a:lin ang="5400000" scaled="0"/>
                </a:gradFill>
                <a:ea typeface="Segoe UI" pitchFamily="34" charset="0"/>
                <a:cs typeface="Segoe UI" pitchFamily="34" charset="0"/>
              </a:rPr>
              <a:t>HDFS</a:t>
            </a:r>
          </a:p>
        </p:txBody>
      </p:sp>
      <p:sp>
        <p:nvSpPr>
          <p:cNvPr id="8" name="Rectangle 7"/>
          <p:cNvSpPr/>
          <p:nvPr>
            <p:custDataLst>
              <p:tags r:id="rId2"/>
            </p:custDataLst>
          </p:nvPr>
        </p:nvSpPr>
        <p:spPr bwMode="auto">
          <a:xfrm>
            <a:off x="520701" y="3296940"/>
            <a:ext cx="1879579" cy="1879580"/>
          </a:xfrm>
          <a:prstGeom prst="rect">
            <a:avLst/>
          </a:prstGeom>
          <a:solidFill>
            <a:srgbClr val="FFF1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1800" spc="-50" dirty="0">
                <a:gradFill flip="none" rotWithShape="1">
                  <a:gsLst>
                    <a:gs pos="0">
                      <a:srgbClr val="000000"/>
                    </a:gs>
                    <a:gs pos="100000">
                      <a:srgbClr val="000000"/>
                    </a:gs>
                  </a:gsLst>
                  <a:lin ang="5400000" scaled="0"/>
                  <a:tileRect/>
                </a:gradFill>
                <a:ea typeface="Segoe UI" pitchFamily="34" charset="0"/>
                <a:cs typeface="Segoe UI" pitchFamily="34" charset="0"/>
              </a:rPr>
              <a:t>ADDFCAECC</a:t>
            </a:r>
          </a:p>
        </p:txBody>
      </p:sp>
      <p:grpSp>
        <p:nvGrpSpPr>
          <p:cNvPr id="9" name="Group 8"/>
          <p:cNvGrpSpPr/>
          <p:nvPr>
            <p:custDataLst>
              <p:tags r:id="rId3"/>
            </p:custDataLst>
          </p:nvPr>
        </p:nvGrpSpPr>
        <p:grpSpPr>
          <a:xfrm>
            <a:off x="2506183" y="3295502"/>
            <a:ext cx="1878374" cy="1881019"/>
            <a:chOff x="7654924" y="1600201"/>
            <a:chExt cx="2221992" cy="2225121"/>
          </a:xfrm>
          <a:solidFill>
            <a:schemeClr val="accent2"/>
          </a:solidFill>
        </p:grpSpPr>
        <p:sp>
          <p:nvSpPr>
            <p:cNvPr id="11" name="Rectangle 10"/>
            <p:cNvSpPr/>
            <p:nvPr/>
          </p:nvSpPr>
          <p:spPr bwMode="auto">
            <a:xfrm>
              <a:off x="7654924" y="1600201"/>
              <a:ext cx="1081409" cy="1081409"/>
            </a:xfrm>
            <a:prstGeom prst="rect">
              <a:avLst/>
            </a:prstGeom>
            <a:solidFill>
              <a:srgbClr val="FFF1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1800" dirty="0">
                  <a:gradFill flip="none" rotWithShape="1">
                    <a:gsLst>
                      <a:gs pos="0">
                        <a:srgbClr val="000000"/>
                      </a:gs>
                      <a:gs pos="100000">
                        <a:srgbClr val="000000"/>
                      </a:gs>
                    </a:gsLst>
                    <a:lin ang="5400000" scaled="0"/>
                    <a:tileRect/>
                  </a:gradFill>
                  <a:ea typeface="Segoe UI" pitchFamily="34" charset="0"/>
                  <a:cs typeface="Segoe UI" pitchFamily="34" charset="0"/>
                </a:rPr>
                <a:t>ADD</a:t>
              </a:r>
            </a:p>
          </p:txBody>
        </p:sp>
        <p:sp>
          <p:nvSpPr>
            <p:cNvPr id="12" name="Rectangle 11"/>
            <p:cNvSpPr/>
            <p:nvPr/>
          </p:nvSpPr>
          <p:spPr bwMode="auto">
            <a:xfrm>
              <a:off x="8795507" y="1600201"/>
              <a:ext cx="1081409" cy="1081409"/>
            </a:xfrm>
            <a:prstGeom prst="rect">
              <a:avLst/>
            </a:prstGeom>
            <a:solidFill>
              <a:srgbClr val="FFF1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1800" dirty="0">
                  <a:gradFill flip="none" rotWithShape="1">
                    <a:gsLst>
                      <a:gs pos="0">
                        <a:srgbClr val="000000"/>
                      </a:gs>
                      <a:gs pos="100000">
                        <a:srgbClr val="000000"/>
                      </a:gs>
                    </a:gsLst>
                    <a:lin ang="5400000" scaled="0"/>
                    <a:tileRect/>
                  </a:gradFill>
                  <a:ea typeface="Segoe UI" pitchFamily="34" charset="0"/>
                  <a:cs typeface="Segoe UI" pitchFamily="34" charset="0"/>
                </a:rPr>
                <a:t>FCA</a:t>
              </a:r>
            </a:p>
          </p:txBody>
        </p:sp>
        <p:sp>
          <p:nvSpPr>
            <p:cNvPr id="13" name="Rectangle 12"/>
            <p:cNvSpPr/>
            <p:nvPr/>
          </p:nvSpPr>
          <p:spPr bwMode="auto">
            <a:xfrm>
              <a:off x="7654924" y="2743913"/>
              <a:ext cx="1081409" cy="1081409"/>
            </a:xfrm>
            <a:prstGeom prst="rect">
              <a:avLst/>
            </a:prstGeom>
            <a:solidFill>
              <a:srgbClr val="FFF1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1800" dirty="0">
                  <a:gradFill flip="none" rotWithShape="1">
                    <a:gsLst>
                      <a:gs pos="0">
                        <a:srgbClr val="000000"/>
                      </a:gs>
                      <a:gs pos="100000">
                        <a:srgbClr val="000000"/>
                      </a:gs>
                    </a:gsLst>
                    <a:lin ang="5400000" scaled="0"/>
                    <a:tileRect/>
                  </a:gradFill>
                  <a:ea typeface="Segoe UI" pitchFamily="34" charset="0"/>
                  <a:cs typeface="Segoe UI" pitchFamily="34" charset="0"/>
                </a:rPr>
                <a:t>ECC</a:t>
              </a:r>
            </a:p>
          </p:txBody>
        </p:sp>
      </p:grpSp>
      <p:grpSp>
        <p:nvGrpSpPr>
          <p:cNvPr id="3" name="Group 2"/>
          <p:cNvGrpSpPr/>
          <p:nvPr/>
        </p:nvGrpSpPr>
        <p:grpSpPr>
          <a:xfrm>
            <a:off x="4491664" y="3295501"/>
            <a:ext cx="3216508" cy="2935315"/>
            <a:chOff x="4490076" y="3295500"/>
            <a:chExt cx="3216508" cy="2935315"/>
          </a:xfrm>
        </p:grpSpPr>
        <p:sp>
          <p:nvSpPr>
            <p:cNvPr id="14" name="Rectangle 13"/>
            <p:cNvSpPr/>
            <p:nvPr/>
          </p:nvSpPr>
          <p:spPr bwMode="auto">
            <a:xfrm>
              <a:off x="4490076" y="3879450"/>
              <a:ext cx="914175" cy="914175"/>
            </a:xfrm>
            <a:prstGeom prst="rect">
              <a:avLst/>
            </a:prstGeom>
            <a:solidFill>
              <a:srgbClr val="FFF100"/>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1800" dirty="0">
                  <a:gradFill flip="none" rotWithShape="1">
                    <a:gsLst>
                      <a:gs pos="0">
                        <a:srgbClr val="000000"/>
                      </a:gs>
                      <a:gs pos="100000">
                        <a:srgbClr val="000000"/>
                      </a:gs>
                    </a:gsLst>
                    <a:lin ang="5400000" scaled="0"/>
                    <a:tileRect/>
                  </a:gradFill>
                  <a:ea typeface="Segoe UI" pitchFamily="34" charset="0"/>
                  <a:cs typeface="Segoe UI" pitchFamily="34" charset="0"/>
                </a:rPr>
                <a:t>ADD</a:t>
              </a:r>
            </a:p>
          </p:txBody>
        </p:sp>
        <p:sp>
          <p:nvSpPr>
            <p:cNvPr id="15" name="Rectangle 14"/>
            <p:cNvSpPr/>
            <p:nvPr/>
          </p:nvSpPr>
          <p:spPr bwMode="auto">
            <a:xfrm>
              <a:off x="4808133" y="3587475"/>
              <a:ext cx="914175" cy="914175"/>
            </a:xfrm>
            <a:prstGeom prst="rect">
              <a:avLst/>
            </a:prstGeom>
            <a:solidFill>
              <a:srgbClr val="FFF100"/>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1800" dirty="0">
                  <a:gradFill flip="none" rotWithShape="1">
                    <a:gsLst>
                      <a:gs pos="0">
                        <a:srgbClr val="000000"/>
                      </a:gs>
                      <a:gs pos="100000">
                        <a:srgbClr val="000000"/>
                      </a:gs>
                    </a:gsLst>
                    <a:lin ang="5400000" scaled="0"/>
                    <a:tileRect/>
                  </a:gradFill>
                  <a:ea typeface="Segoe UI" pitchFamily="34" charset="0"/>
                  <a:cs typeface="Segoe UI" pitchFamily="34" charset="0"/>
                </a:rPr>
                <a:t>ADD</a:t>
              </a:r>
            </a:p>
          </p:txBody>
        </p:sp>
        <p:sp>
          <p:nvSpPr>
            <p:cNvPr id="16" name="Rectangle 15"/>
            <p:cNvSpPr/>
            <p:nvPr/>
          </p:nvSpPr>
          <p:spPr bwMode="auto">
            <a:xfrm>
              <a:off x="5126189" y="3295500"/>
              <a:ext cx="914175" cy="914175"/>
            </a:xfrm>
            <a:prstGeom prst="rect">
              <a:avLst/>
            </a:prstGeom>
            <a:solidFill>
              <a:srgbClr val="FFF100"/>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1800" dirty="0">
                  <a:gradFill flip="none" rotWithShape="1">
                    <a:gsLst>
                      <a:gs pos="0">
                        <a:srgbClr val="000000"/>
                      </a:gs>
                      <a:gs pos="100000">
                        <a:srgbClr val="000000"/>
                      </a:gs>
                    </a:gsLst>
                    <a:lin ang="5400000" scaled="0"/>
                    <a:tileRect/>
                  </a:gradFill>
                  <a:ea typeface="Segoe UI" pitchFamily="34" charset="0"/>
                  <a:cs typeface="Segoe UI" pitchFamily="34" charset="0"/>
                </a:rPr>
                <a:t>ADD</a:t>
              </a:r>
            </a:p>
          </p:txBody>
        </p:sp>
        <p:sp>
          <p:nvSpPr>
            <p:cNvPr id="17" name="Rectangle 16"/>
            <p:cNvSpPr/>
            <p:nvPr/>
          </p:nvSpPr>
          <p:spPr bwMode="auto">
            <a:xfrm>
              <a:off x="6156296" y="3879450"/>
              <a:ext cx="914175" cy="914175"/>
            </a:xfrm>
            <a:prstGeom prst="rect">
              <a:avLst/>
            </a:prstGeom>
            <a:solidFill>
              <a:srgbClr val="FFF100"/>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1800" dirty="0">
                  <a:gradFill flip="none" rotWithShape="1">
                    <a:gsLst>
                      <a:gs pos="0">
                        <a:srgbClr val="000000"/>
                      </a:gs>
                      <a:gs pos="100000">
                        <a:srgbClr val="000000"/>
                      </a:gs>
                    </a:gsLst>
                    <a:lin ang="5400000" scaled="0"/>
                    <a:tileRect/>
                  </a:gradFill>
                  <a:ea typeface="Segoe UI" pitchFamily="34" charset="0"/>
                  <a:cs typeface="Segoe UI" pitchFamily="34" charset="0"/>
                </a:rPr>
                <a:t>FCA</a:t>
              </a:r>
            </a:p>
          </p:txBody>
        </p:sp>
        <p:sp>
          <p:nvSpPr>
            <p:cNvPr id="18" name="Rectangle 17"/>
            <p:cNvSpPr/>
            <p:nvPr/>
          </p:nvSpPr>
          <p:spPr bwMode="auto">
            <a:xfrm>
              <a:off x="6474353" y="3587475"/>
              <a:ext cx="914175" cy="914175"/>
            </a:xfrm>
            <a:prstGeom prst="rect">
              <a:avLst/>
            </a:prstGeom>
            <a:solidFill>
              <a:srgbClr val="FFF100"/>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1800" dirty="0">
                  <a:gradFill flip="none" rotWithShape="1">
                    <a:gsLst>
                      <a:gs pos="0">
                        <a:srgbClr val="000000"/>
                      </a:gs>
                      <a:gs pos="100000">
                        <a:srgbClr val="000000"/>
                      </a:gs>
                    </a:gsLst>
                    <a:lin ang="5400000" scaled="0"/>
                    <a:tileRect/>
                  </a:gradFill>
                  <a:ea typeface="Segoe UI" pitchFamily="34" charset="0"/>
                  <a:cs typeface="Segoe UI" pitchFamily="34" charset="0"/>
                </a:rPr>
                <a:t>FCA</a:t>
              </a:r>
            </a:p>
          </p:txBody>
        </p:sp>
        <p:sp>
          <p:nvSpPr>
            <p:cNvPr id="19" name="Rectangle 18"/>
            <p:cNvSpPr/>
            <p:nvPr/>
          </p:nvSpPr>
          <p:spPr bwMode="auto">
            <a:xfrm>
              <a:off x="6792409" y="3295500"/>
              <a:ext cx="914175" cy="914175"/>
            </a:xfrm>
            <a:prstGeom prst="rect">
              <a:avLst/>
            </a:prstGeom>
            <a:solidFill>
              <a:srgbClr val="FFF100"/>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1800" dirty="0">
                  <a:gradFill flip="none" rotWithShape="1">
                    <a:gsLst>
                      <a:gs pos="0">
                        <a:srgbClr val="000000"/>
                      </a:gs>
                      <a:gs pos="100000">
                        <a:srgbClr val="000000"/>
                      </a:gs>
                    </a:gsLst>
                    <a:lin ang="5400000" scaled="0"/>
                    <a:tileRect/>
                  </a:gradFill>
                  <a:ea typeface="Segoe UI" pitchFamily="34" charset="0"/>
                  <a:cs typeface="Segoe UI" pitchFamily="34" charset="0"/>
                </a:rPr>
                <a:t>FCA</a:t>
              </a:r>
            </a:p>
          </p:txBody>
        </p:sp>
        <p:sp>
          <p:nvSpPr>
            <p:cNvPr id="20" name="Rectangle 19"/>
            <p:cNvSpPr/>
            <p:nvPr/>
          </p:nvSpPr>
          <p:spPr bwMode="auto">
            <a:xfrm>
              <a:off x="4490076" y="5316640"/>
              <a:ext cx="914175" cy="914175"/>
            </a:xfrm>
            <a:prstGeom prst="rect">
              <a:avLst/>
            </a:prstGeom>
            <a:solidFill>
              <a:srgbClr val="FFF100"/>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1800" dirty="0">
                  <a:gradFill flip="none" rotWithShape="1">
                    <a:gsLst>
                      <a:gs pos="0">
                        <a:srgbClr val="000000"/>
                      </a:gs>
                      <a:gs pos="100000">
                        <a:srgbClr val="000000"/>
                      </a:gs>
                    </a:gsLst>
                    <a:lin ang="5400000" scaled="0"/>
                    <a:tileRect/>
                  </a:gradFill>
                  <a:ea typeface="Segoe UI" pitchFamily="34" charset="0"/>
                  <a:cs typeface="Segoe UI" pitchFamily="34" charset="0"/>
                </a:rPr>
                <a:t>ECC</a:t>
              </a:r>
            </a:p>
          </p:txBody>
        </p:sp>
        <p:sp>
          <p:nvSpPr>
            <p:cNvPr id="21" name="Rectangle 20"/>
            <p:cNvSpPr/>
            <p:nvPr/>
          </p:nvSpPr>
          <p:spPr bwMode="auto">
            <a:xfrm>
              <a:off x="4808133" y="5024665"/>
              <a:ext cx="914175" cy="914175"/>
            </a:xfrm>
            <a:prstGeom prst="rect">
              <a:avLst/>
            </a:prstGeom>
            <a:solidFill>
              <a:srgbClr val="FFF100"/>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1800" dirty="0">
                  <a:gradFill flip="none" rotWithShape="1">
                    <a:gsLst>
                      <a:gs pos="0">
                        <a:srgbClr val="000000"/>
                      </a:gs>
                      <a:gs pos="100000">
                        <a:srgbClr val="000000"/>
                      </a:gs>
                    </a:gsLst>
                    <a:lin ang="5400000" scaled="0"/>
                    <a:tileRect/>
                  </a:gradFill>
                  <a:ea typeface="Segoe UI" pitchFamily="34" charset="0"/>
                  <a:cs typeface="Segoe UI" pitchFamily="34" charset="0"/>
                </a:rPr>
                <a:t>ECC</a:t>
              </a:r>
            </a:p>
          </p:txBody>
        </p:sp>
        <p:sp>
          <p:nvSpPr>
            <p:cNvPr id="22" name="Rectangle 21"/>
            <p:cNvSpPr/>
            <p:nvPr/>
          </p:nvSpPr>
          <p:spPr bwMode="auto">
            <a:xfrm>
              <a:off x="5126189" y="4732690"/>
              <a:ext cx="914175" cy="914175"/>
            </a:xfrm>
            <a:prstGeom prst="rect">
              <a:avLst/>
            </a:prstGeom>
            <a:solidFill>
              <a:srgbClr val="FFF100"/>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1800" dirty="0">
                  <a:gradFill flip="none" rotWithShape="1">
                    <a:gsLst>
                      <a:gs pos="0">
                        <a:srgbClr val="000000"/>
                      </a:gs>
                      <a:gs pos="100000">
                        <a:srgbClr val="000000"/>
                      </a:gs>
                    </a:gsLst>
                    <a:lin ang="5400000" scaled="0"/>
                    <a:tileRect/>
                  </a:gradFill>
                  <a:ea typeface="Segoe UI" pitchFamily="34" charset="0"/>
                  <a:cs typeface="Segoe UI" pitchFamily="34" charset="0"/>
                </a:rPr>
                <a:t>ECC</a:t>
              </a:r>
            </a:p>
          </p:txBody>
        </p:sp>
      </p:grpSp>
      <p:sp>
        <p:nvSpPr>
          <p:cNvPr id="23" name="Rectangle 22"/>
          <p:cNvSpPr/>
          <p:nvPr/>
        </p:nvSpPr>
        <p:spPr bwMode="auto">
          <a:xfrm>
            <a:off x="6205820" y="1302089"/>
            <a:ext cx="5565650" cy="187958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a:gradFill>
                  <a:gsLst>
                    <a:gs pos="0">
                      <a:srgbClr val="FFFFFF"/>
                    </a:gs>
                    <a:gs pos="100000">
                      <a:srgbClr val="FFFFFF"/>
                    </a:gs>
                  </a:gsLst>
                  <a:lin ang="5400000" scaled="0"/>
                </a:gradFill>
                <a:ea typeface="Segoe UI" pitchFamily="34" charset="0"/>
                <a:cs typeface="Segoe UI" pitchFamily="34" charset="0"/>
              </a:rPr>
              <a:t>Map-Reduce</a:t>
            </a:r>
          </a:p>
        </p:txBody>
      </p:sp>
      <p:grpSp>
        <p:nvGrpSpPr>
          <p:cNvPr id="28" name="Group 27"/>
          <p:cNvGrpSpPr/>
          <p:nvPr/>
        </p:nvGrpSpPr>
        <p:grpSpPr>
          <a:xfrm>
            <a:off x="5280555" y="3290645"/>
            <a:ext cx="2494354" cy="2224888"/>
            <a:chOff x="6054499" y="3300170"/>
            <a:chExt cx="2494354" cy="2224888"/>
          </a:xfrm>
        </p:grpSpPr>
        <p:pic>
          <p:nvPicPr>
            <p:cNvPr id="25" name="Picture 7" descr="\\MAGNUM\Projects\Microsoft\Cloud Power FY12\Design\ICONS_PNG\Gears.png"/>
            <p:cNvPicPr>
              <a:picLocks noChangeAspect="1" noChangeArrowheads="1"/>
            </p:cNvPicPr>
            <p:nvPr/>
          </p:nvPicPr>
          <p:blipFill>
            <a:blip r:embed="rId11"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729490" y="3305025"/>
              <a:ext cx="819363" cy="819150"/>
            </a:xfrm>
            <a:prstGeom prst="rect">
              <a:avLst/>
            </a:prstGeom>
            <a:noFill/>
          </p:spPr>
        </p:pic>
        <p:pic>
          <p:nvPicPr>
            <p:cNvPr id="26" name="Picture 7" descr="\\MAGNUM\Projects\Microsoft\Cloud Power FY12\Design\ICONS_PNG\Gears.png"/>
            <p:cNvPicPr>
              <a:picLocks noChangeAspect="1" noChangeArrowheads="1"/>
            </p:cNvPicPr>
            <p:nvPr/>
          </p:nvPicPr>
          <p:blipFill>
            <a:blip r:embed="rId11"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058549" y="3300170"/>
              <a:ext cx="819363" cy="819150"/>
            </a:xfrm>
            <a:prstGeom prst="rect">
              <a:avLst/>
            </a:prstGeom>
            <a:noFill/>
          </p:spPr>
        </p:pic>
        <p:pic>
          <p:nvPicPr>
            <p:cNvPr id="27" name="Picture 7" descr="\\MAGNUM\Projects\Microsoft\Cloud Power FY12\Design\ICONS_PNG\Gears.png"/>
            <p:cNvPicPr>
              <a:picLocks noChangeAspect="1" noChangeArrowheads="1"/>
            </p:cNvPicPr>
            <p:nvPr/>
          </p:nvPicPr>
          <p:blipFill>
            <a:blip r:embed="rId11"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054499" y="4705908"/>
              <a:ext cx="819363" cy="819150"/>
            </a:xfrm>
            <a:prstGeom prst="rect">
              <a:avLst/>
            </a:prstGeom>
            <a:noFill/>
          </p:spPr>
        </p:pic>
      </p:grpSp>
      <p:grpSp>
        <p:nvGrpSpPr>
          <p:cNvPr id="33" name="Group 32"/>
          <p:cNvGrpSpPr/>
          <p:nvPr/>
        </p:nvGrpSpPr>
        <p:grpSpPr>
          <a:xfrm>
            <a:off x="7871119" y="3290645"/>
            <a:ext cx="1924562" cy="1890171"/>
            <a:chOff x="7869531" y="3290644"/>
            <a:chExt cx="1924562" cy="1890171"/>
          </a:xfrm>
        </p:grpSpPr>
        <p:sp>
          <p:nvSpPr>
            <p:cNvPr id="29" name="Rectangle 28"/>
            <p:cNvSpPr/>
            <p:nvPr>
              <p:custDataLst>
                <p:tags r:id="rId5"/>
              </p:custDataLst>
            </p:nvPr>
          </p:nvSpPr>
          <p:spPr bwMode="auto">
            <a:xfrm>
              <a:off x="8879918" y="3290644"/>
              <a:ext cx="914175" cy="914175"/>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1800" dirty="0">
                  <a:gradFill flip="none" rotWithShape="1">
                    <a:gsLst>
                      <a:gs pos="0">
                        <a:srgbClr val="FFFFFF"/>
                      </a:gs>
                      <a:gs pos="100000">
                        <a:srgbClr val="FFFFFF"/>
                      </a:gs>
                    </a:gsLst>
                    <a:lin ang="5400000" scaled="0"/>
                    <a:tileRect/>
                  </a:gradFill>
                  <a:ea typeface="Segoe UI" pitchFamily="34" charset="0"/>
                  <a:cs typeface="Segoe UI" pitchFamily="34" charset="0"/>
                </a:rPr>
                <a:t>1xA</a:t>
              </a:r>
            </a:p>
            <a:p>
              <a:pPr defTabSz="914099" fontAlgn="base">
                <a:spcBef>
                  <a:spcPct val="0"/>
                </a:spcBef>
                <a:spcAft>
                  <a:spcPct val="0"/>
                </a:spcAft>
              </a:pPr>
              <a:r>
                <a:rPr lang="en-US" sz="1800" dirty="0">
                  <a:gradFill flip="none" rotWithShape="1">
                    <a:gsLst>
                      <a:gs pos="0">
                        <a:srgbClr val="FFFFFF"/>
                      </a:gs>
                      <a:gs pos="100000">
                        <a:srgbClr val="FFFFFF"/>
                      </a:gs>
                    </a:gsLst>
                    <a:lin ang="5400000" scaled="0"/>
                    <a:tileRect/>
                  </a:gradFill>
                  <a:ea typeface="Segoe UI" pitchFamily="34" charset="0"/>
                  <a:cs typeface="Segoe UI" pitchFamily="34" charset="0"/>
                </a:rPr>
                <a:t>1xC</a:t>
              </a:r>
            </a:p>
            <a:p>
              <a:pPr defTabSz="914099" fontAlgn="base">
                <a:spcBef>
                  <a:spcPct val="0"/>
                </a:spcBef>
                <a:spcAft>
                  <a:spcPct val="0"/>
                </a:spcAft>
              </a:pPr>
              <a:r>
                <a:rPr lang="en-US" sz="1800" dirty="0">
                  <a:gradFill flip="none" rotWithShape="1">
                    <a:gsLst>
                      <a:gs pos="0">
                        <a:srgbClr val="FFFFFF"/>
                      </a:gs>
                      <a:gs pos="100000">
                        <a:srgbClr val="FFFFFF"/>
                      </a:gs>
                    </a:gsLst>
                    <a:lin ang="5400000" scaled="0"/>
                    <a:tileRect/>
                  </a:gradFill>
                  <a:ea typeface="Segoe UI" pitchFamily="34" charset="0"/>
                  <a:cs typeface="Segoe UI" pitchFamily="34" charset="0"/>
                </a:rPr>
                <a:t>1xF</a:t>
              </a:r>
            </a:p>
          </p:txBody>
        </p:sp>
        <p:sp>
          <p:nvSpPr>
            <p:cNvPr id="30" name="Rectangle 29"/>
            <p:cNvSpPr/>
            <p:nvPr>
              <p:custDataLst>
                <p:tags r:id="rId6"/>
              </p:custDataLst>
            </p:nvPr>
          </p:nvSpPr>
          <p:spPr bwMode="auto">
            <a:xfrm>
              <a:off x="7869532" y="3290645"/>
              <a:ext cx="914175" cy="914175"/>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1800" dirty="0">
                  <a:gradFill flip="none" rotWithShape="1">
                    <a:gsLst>
                      <a:gs pos="0">
                        <a:srgbClr val="FFFFFF"/>
                      </a:gs>
                      <a:gs pos="100000">
                        <a:srgbClr val="FFFFFF"/>
                      </a:gs>
                    </a:gsLst>
                    <a:lin ang="5400000" scaled="0"/>
                    <a:tileRect/>
                  </a:gradFill>
                  <a:ea typeface="Segoe UI" pitchFamily="34" charset="0"/>
                  <a:cs typeface="Segoe UI" pitchFamily="34" charset="0"/>
                </a:rPr>
                <a:t>1xA</a:t>
              </a:r>
            </a:p>
            <a:p>
              <a:pPr defTabSz="914099" fontAlgn="base">
                <a:spcBef>
                  <a:spcPct val="0"/>
                </a:spcBef>
                <a:spcAft>
                  <a:spcPct val="0"/>
                </a:spcAft>
              </a:pPr>
              <a:r>
                <a:rPr lang="en-US" sz="1800" dirty="0">
                  <a:gradFill flip="none" rotWithShape="1">
                    <a:gsLst>
                      <a:gs pos="0">
                        <a:srgbClr val="FFFFFF"/>
                      </a:gs>
                      <a:gs pos="100000">
                        <a:srgbClr val="FFFFFF"/>
                      </a:gs>
                    </a:gsLst>
                    <a:lin ang="5400000" scaled="0"/>
                    <a:tileRect/>
                  </a:gradFill>
                  <a:ea typeface="Segoe UI" pitchFamily="34" charset="0"/>
                  <a:cs typeface="Segoe UI" pitchFamily="34" charset="0"/>
                </a:rPr>
                <a:t>2xD</a:t>
              </a:r>
            </a:p>
          </p:txBody>
        </p:sp>
        <p:sp>
          <p:nvSpPr>
            <p:cNvPr id="31" name="Rectangle 30"/>
            <p:cNvSpPr/>
            <p:nvPr>
              <p:custDataLst>
                <p:tags r:id="rId7"/>
              </p:custDataLst>
            </p:nvPr>
          </p:nvSpPr>
          <p:spPr bwMode="auto">
            <a:xfrm>
              <a:off x="7869531" y="4266640"/>
              <a:ext cx="914175" cy="914175"/>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1800" dirty="0">
                  <a:gradFill flip="none" rotWithShape="1">
                    <a:gsLst>
                      <a:gs pos="0">
                        <a:srgbClr val="FFFFFF"/>
                      </a:gs>
                      <a:gs pos="100000">
                        <a:srgbClr val="FFFFFF"/>
                      </a:gs>
                    </a:gsLst>
                    <a:lin ang="5400000" scaled="0"/>
                    <a:tileRect/>
                  </a:gradFill>
                  <a:ea typeface="Segoe UI" pitchFamily="34" charset="0"/>
                  <a:cs typeface="Segoe UI" pitchFamily="34" charset="0"/>
                </a:rPr>
                <a:t>1xE</a:t>
              </a:r>
            </a:p>
            <a:p>
              <a:pPr defTabSz="914099" fontAlgn="base">
                <a:spcBef>
                  <a:spcPct val="0"/>
                </a:spcBef>
                <a:spcAft>
                  <a:spcPct val="0"/>
                </a:spcAft>
              </a:pPr>
              <a:r>
                <a:rPr lang="en-US" sz="1800" dirty="0">
                  <a:gradFill flip="none" rotWithShape="1">
                    <a:gsLst>
                      <a:gs pos="0">
                        <a:srgbClr val="FFFFFF"/>
                      </a:gs>
                      <a:gs pos="100000">
                        <a:srgbClr val="FFFFFF"/>
                      </a:gs>
                    </a:gsLst>
                    <a:lin ang="5400000" scaled="0"/>
                    <a:tileRect/>
                  </a:gradFill>
                  <a:ea typeface="Segoe UI" pitchFamily="34" charset="0"/>
                  <a:cs typeface="Segoe UI" pitchFamily="34" charset="0"/>
                </a:rPr>
                <a:t>2xC</a:t>
              </a:r>
            </a:p>
          </p:txBody>
        </p:sp>
      </p:grpSp>
      <p:sp>
        <p:nvSpPr>
          <p:cNvPr id="32" name="Rectangle 31"/>
          <p:cNvSpPr/>
          <p:nvPr>
            <p:custDataLst>
              <p:tags r:id="rId4"/>
            </p:custDataLst>
          </p:nvPr>
        </p:nvSpPr>
        <p:spPr bwMode="auto">
          <a:xfrm>
            <a:off x="9891892" y="3290644"/>
            <a:ext cx="1879579" cy="187958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1800" spc="-50" dirty="0">
                <a:gradFill flip="none" rotWithShape="1">
                  <a:gsLst>
                    <a:gs pos="0">
                      <a:srgbClr val="FFFFFF"/>
                    </a:gs>
                    <a:gs pos="100000">
                      <a:srgbClr val="FFFFFF"/>
                    </a:gs>
                  </a:gsLst>
                  <a:lin ang="5400000" scaled="0"/>
                  <a:tileRect/>
                </a:gradFill>
                <a:ea typeface="Segoe UI" pitchFamily="34" charset="0"/>
                <a:cs typeface="Segoe UI" pitchFamily="34" charset="0"/>
              </a:rPr>
              <a:t>2xA</a:t>
            </a:r>
          </a:p>
          <a:p>
            <a:pPr defTabSz="914099" fontAlgn="base">
              <a:spcBef>
                <a:spcPct val="0"/>
              </a:spcBef>
              <a:spcAft>
                <a:spcPct val="0"/>
              </a:spcAft>
            </a:pPr>
            <a:r>
              <a:rPr lang="en-US" sz="1800" spc="-50" dirty="0">
                <a:gradFill flip="none" rotWithShape="1">
                  <a:gsLst>
                    <a:gs pos="0">
                      <a:srgbClr val="FFFFFF"/>
                    </a:gs>
                    <a:gs pos="100000">
                      <a:srgbClr val="FFFFFF"/>
                    </a:gs>
                  </a:gsLst>
                  <a:lin ang="5400000" scaled="0"/>
                  <a:tileRect/>
                </a:gradFill>
                <a:ea typeface="Segoe UI" pitchFamily="34" charset="0"/>
                <a:cs typeface="Segoe UI" pitchFamily="34" charset="0"/>
              </a:rPr>
              <a:t>0xB</a:t>
            </a:r>
          </a:p>
          <a:p>
            <a:pPr defTabSz="914099" fontAlgn="base">
              <a:spcBef>
                <a:spcPct val="0"/>
              </a:spcBef>
              <a:spcAft>
                <a:spcPct val="0"/>
              </a:spcAft>
            </a:pPr>
            <a:r>
              <a:rPr lang="en-US" sz="1800" spc="-50" dirty="0">
                <a:gradFill flip="none" rotWithShape="1">
                  <a:gsLst>
                    <a:gs pos="0">
                      <a:srgbClr val="FFFFFF"/>
                    </a:gs>
                    <a:gs pos="100000">
                      <a:srgbClr val="FFFFFF"/>
                    </a:gs>
                  </a:gsLst>
                  <a:lin ang="5400000" scaled="0"/>
                  <a:tileRect/>
                </a:gradFill>
                <a:ea typeface="Segoe UI" pitchFamily="34" charset="0"/>
                <a:cs typeface="Segoe UI" pitchFamily="34" charset="0"/>
              </a:rPr>
              <a:t>3xC</a:t>
            </a:r>
          </a:p>
          <a:p>
            <a:pPr defTabSz="914099" fontAlgn="base">
              <a:spcBef>
                <a:spcPct val="0"/>
              </a:spcBef>
              <a:spcAft>
                <a:spcPct val="0"/>
              </a:spcAft>
            </a:pPr>
            <a:r>
              <a:rPr lang="en-US" sz="1800" spc="-50" dirty="0">
                <a:gradFill flip="none" rotWithShape="1">
                  <a:gsLst>
                    <a:gs pos="0">
                      <a:srgbClr val="FFFFFF"/>
                    </a:gs>
                    <a:gs pos="100000">
                      <a:srgbClr val="FFFFFF"/>
                    </a:gs>
                  </a:gsLst>
                  <a:lin ang="5400000" scaled="0"/>
                  <a:tileRect/>
                </a:gradFill>
                <a:ea typeface="Segoe UI" pitchFamily="34" charset="0"/>
                <a:cs typeface="Segoe UI" pitchFamily="34" charset="0"/>
              </a:rPr>
              <a:t>2xD</a:t>
            </a:r>
          </a:p>
          <a:p>
            <a:pPr defTabSz="914099" fontAlgn="base">
              <a:spcBef>
                <a:spcPct val="0"/>
              </a:spcBef>
              <a:spcAft>
                <a:spcPct val="0"/>
              </a:spcAft>
            </a:pPr>
            <a:r>
              <a:rPr lang="en-US" sz="1800" spc="-50" dirty="0">
                <a:gradFill flip="none" rotWithShape="1">
                  <a:gsLst>
                    <a:gs pos="0">
                      <a:srgbClr val="FFFFFF"/>
                    </a:gs>
                    <a:gs pos="100000">
                      <a:srgbClr val="FFFFFF"/>
                    </a:gs>
                  </a:gsLst>
                  <a:lin ang="5400000" scaled="0"/>
                  <a:tileRect/>
                </a:gradFill>
                <a:ea typeface="Segoe UI" pitchFamily="34" charset="0"/>
                <a:cs typeface="Segoe UI" pitchFamily="34" charset="0"/>
              </a:rPr>
              <a:t>1xE</a:t>
            </a:r>
          </a:p>
          <a:p>
            <a:pPr defTabSz="914099" fontAlgn="base">
              <a:spcBef>
                <a:spcPct val="0"/>
              </a:spcBef>
              <a:spcAft>
                <a:spcPct val="0"/>
              </a:spcAft>
            </a:pPr>
            <a:r>
              <a:rPr lang="en-US" sz="1800" spc="-50" dirty="0">
                <a:gradFill flip="none" rotWithShape="1">
                  <a:gsLst>
                    <a:gs pos="0">
                      <a:srgbClr val="FFFFFF"/>
                    </a:gs>
                    <a:gs pos="100000">
                      <a:srgbClr val="FFFFFF"/>
                    </a:gs>
                  </a:gsLst>
                  <a:lin ang="5400000" scaled="0"/>
                  <a:tileRect/>
                </a:gradFill>
                <a:ea typeface="Segoe UI" pitchFamily="34" charset="0"/>
                <a:cs typeface="Segoe UI" pitchFamily="34" charset="0"/>
              </a:rPr>
              <a:t>1xF</a:t>
            </a:r>
          </a:p>
        </p:txBody>
      </p:sp>
      <p:sp>
        <p:nvSpPr>
          <p:cNvPr id="34" name="Freeform 99"/>
          <p:cNvSpPr>
            <a:spLocks/>
          </p:cNvSpPr>
          <p:nvPr/>
        </p:nvSpPr>
        <p:spPr bwMode="black">
          <a:xfrm>
            <a:off x="1084624" y="3793191"/>
            <a:ext cx="751722" cy="710789"/>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363"/>
            <a:endParaRPr lang="en-US" sz="1800">
              <a:solidFill>
                <a:srgbClr val="000000"/>
              </a:solidFill>
            </a:endParaRPr>
          </a:p>
        </p:txBody>
      </p:sp>
      <p:sp>
        <p:nvSpPr>
          <p:cNvPr id="35" name="Freeform 99"/>
          <p:cNvSpPr>
            <a:spLocks/>
          </p:cNvSpPr>
          <p:nvPr/>
        </p:nvSpPr>
        <p:spPr bwMode="black">
          <a:xfrm>
            <a:off x="10614463" y="3875040"/>
            <a:ext cx="751722" cy="710789"/>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363"/>
            <a:endParaRPr lang="en-US" sz="1800">
              <a:solidFill>
                <a:srgbClr val="000000"/>
              </a:solidFill>
            </a:endParaRPr>
          </a:p>
        </p:txBody>
      </p:sp>
      <p:sp>
        <p:nvSpPr>
          <p:cNvPr id="37" name="Rectangle 36"/>
          <p:cNvSpPr/>
          <p:nvPr/>
        </p:nvSpPr>
        <p:spPr bwMode="auto">
          <a:xfrm>
            <a:off x="4846290" y="4222750"/>
            <a:ext cx="559549" cy="246221"/>
          </a:xfrm>
          <a:prstGeom prst="rect">
            <a:avLst/>
          </a:prstGeom>
          <a:solidFill>
            <a:srgbClr val="FFF1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defTabSz="914099" fontAlgn="base">
              <a:spcBef>
                <a:spcPct val="0"/>
              </a:spcBef>
              <a:spcAft>
                <a:spcPct val="0"/>
              </a:spcAft>
            </a:pPr>
            <a:r>
              <a:rPr lang="en-US" sz="1600" dirty="0">
                <a:solidFill>
                  <a:srgbClr val="FF0000"/>
                </a:solidFill>
                <a:ea typeface="Segoe UI" pitchFamily="34" charset="0"/>
                <a:cs typeface="Segoe UI" pitchFamily="34" charset="0"/>
                <a:sym typeface="Wingdings" panose="05000000000000000000" pitchFamily="2" charset="2"/>
              </a:rPr>
              <a:t></a:t>
            </a:r>
            <a:endParaRPr lang="en-US" sz="1600" dirty="0">
              <a:solidFill>
                <a:srgbClr val="FF0000"/>
              </a:solidFill>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1527599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6" presetClass="emph" presetSubtype="0" fill="hold" grpId="1" nodeType="withEffect">
                                  <p:stCondLst>
                                    <p:cond delay="0"/>
                                  </p:stCondLst>
                                  <p:childTnLst>
                                    <p:animScale>
                                      <p:cBhvr>
                                        <p:cTn id="8" dur="200" fill="hold"/>
                                        <p:tgtEl>
                                          <p:spTgt spid="7"/>
                                        </p:tgtEl>
                                      </p:cBhvr>
                                      <p:by x="100000" y="100000"/>
                                      <p:from x="100000" y="0"/>
                                      <p:to x="100000" y="100000"/>
                                    </p:animScale>
                                  </p:childTnLst>
                                </p:cTn>
                              </p:par>
                              <p:par>
                                <p:cTn id="9" presetID="6" presetClass="emph" presetSubtype="0" fill="hold" grpId="0" nodeType="withEffect">
                                  <p:stCondLst>
                                    <p:cond delay="0"/>
                                  </p:stCondLst>
                                  <p:childTnLst>
                                    <p:animScale>
                                      <p:cBhvr>
                                        <p:cTn id="10" dur="200" fill="hold"/>
                                        <p:tgtEl>
                                          <p:spTgt spid="8"/>
                                        </p:tgtEl>
                                      </p:cBhvr>
                                      <p:by x="100000" y="0"/>
                                    </p:animScale>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6" presetClass="emph" presetSubtype="0" fill="hold" nodeType="withEffect">
                                  <p:stCondLst>
                                    <p:cond delay="0"/>
                                  </p:stCondLst>
                                  <p:childTnLst>
                                    <p:animScale>
                                      <p:cBhvr>
                                        <p:cTn id="14" dur="200" fill="hold"/>
                                        <p:tgtEl>
                                          <p:spTgt spid="9"/>
                                        </p:tgtEl>
                                      </p:cBhvr>
                                      <p:by x="100000" y="100000"/>
                                      <p:from x="100000" y="0"/>
                                      <p:to x="100000" y="10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 fill="hold"/>
                                        <p:tgtEl>
                                          <p:spTgt spid="9"/>
                                        </p:tgtEl>
                                      </p:cBhvr>
                                      <p:by x="100000" y="0"/>
                                    </p:animScale>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6" presetClass="emph" presetSubtype="0" fill="hold" nodeType="withEffect">
                                  <p:stCondLst>
                                    <p:cond delay="0"/>
                                  </p:stCondLst>
                                  <p:childTnLst>
                                    <p:animScale>
                                      <p:cBhvr>
                                        <p:cTn id="22" dur="200" fill="hold"/>
                                        <p:tgtEl>
                                          <p:spTgt spid="3"/>
                                        </p:tgtEl>
                                      </p:cBhvr>
                                      <p:by x="100000" y="100000"/>
                                      <p:from x="100000" y="0"/>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6" presetClass="emph" presetSubtype="0" fill="hold" grpId="1" nodeType="withEffect">
                                  <p:stCondLst>
                                    <p:cond delay="0"/>
                                  </p:stCondLst>
                                  <p:childTnLst>
                                    <p:animScale>
                                      <p:cBhvr>
                                        <p:cTn id="28" dur="200" fill="hold"/>
                                        <p:tgtEl>
                                          <p:spTgt spid="37"/>
                                        </p:tgtEl>
                                      </p:cBhvr>
                                      <p:by x="100000" y="100000"/>
                                      <p:from x="100000" y="0"/>
                                      <p:to x="100000" y="100000"/>
                                    </p:animScale>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6" presetClass="emph" presetSubtype="0" fill="hold" grpId="1" nodeType="withEffect">
                                  <p:stCondLst>
                                    <p:cond delay="0"/>
                                  </p:stCondLst>
                                  <p:childTnLst>
                                    <p:animScale>
                                      <p:cBhvr>
                                        <p:cTn id="34" dur="200" fill="hold"/>
                                        <p:tgtEl>
                                          <p:spTgt spid="23"/>
                                        </p:tgtEl>
                                      </p:cBhvr>
                                      <p:by x="100000" y="100000"/>
                                      <p:from x="100000" y="0"/>
                                      <p:to x="100000" y="100000"/>
                                    </p:animScale>
                                  </p:childTnLst>
                                </p:cTn>
                              </p:par>
                            </p:childTnLst>
                          </p:cTn>
                        </p:par>
                      </p:childTnLst>
                    </p:cTn>
                  </p:par>
                  <p:par>
                    <p:cTn id="35" fill="hold">
                      <p:stCondLst>
                        <p:cond delay="indefinite"/>
                      </p:stCondLst>
                      <p:childTnLst>
                        <p:par>
                          <p:cTn id="36" fill="hold">
                            <p:stCondLst>
                              <p:cond delay="0"/>
                            </p:stCondLst>
                            <p:childTnLst>
                              <p:par>
                                <p:cTn id="37" presetID="2" presetClass="entr" presetSubtype="2" decel="10000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1+#ppt_w/2"/>
                                          </p:val>
                                        </p:tav>
                                        <p:tav tm="100000">
                                          <p:val>
                                            <p:strVal val="#ppt_x"/>
                                          </p:val>
                                        </p:tav>
                                      </p:tavLst>
                                    </p:anim>
                                    <p:anim calcmode="lin" valueType="num">
                                      <p:cBhvr additive="base">
                                        <p:cTn id="40"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6" presetClass="emph" presetSubtype="0" fill="hold" nodeType="withEffect">
                                  <p:stCondLst>
                                    <p:cond delay="0"/>
                                  </p:stCondLst>
                                  <p:childTnLst>
                                    <p:animScale>
                                      <p:cBhvr>
                                        <p:cTn id="46" dur="200" fill="hold"/>
                                        <p:tgtEl>
                                          <p:spTgt spid="33"/>
                                        </p:tgtEl>
                                      </p:cBhvr>
                                      <p:by x="100000" y="100000"/>
                                      <p:from x="100000" y="0"/>
                                      <p:to x="100000" y="100000"/>
                                    </p:animScale>
                                  </p:childTnLst>
                                </p:cTn>
                              </p:par>
                            </p:childTnLst>
                          </p:cTn>
                        </p:par>
                      </p:childTnLst>
                    </p:cTn>
                  </p:par>
                  <p:par>
                    <p:cTn id="47" fill="hold">
                      <p:stCondLst>
                        <p:cond delay="indefinite"/>
                      </p:stCondLst>
                      <p:childTnLst>
                        <p:par>
                          <p:cTn id="48" fill="hold">
                            <p:stCondLst>
                              <p:cond delay="0"/>
                            </p:stCondLst>
                            <p:childTnLst>
                              <p:par>
                                <p:cTn id="49" presetID="6" presetClass="emph" presetSubtype="0" fill="hold" nodeType="clickEffect">
                                  <p:stCondLst>
                                    <p:cond delay="0"/>
                                  </p:stCondLst>
                                  <p:childTnLst>
                                    <p:animScale>
                                      <p:cBhvr>
                                        <p:cTn id="50" dur="200" fill="hold"/>
                                        <p:tgtEl>
                                          <p:spTgt spid="33"/>
                                        </p:tgtEl>
                                      </p:cBhvr>
                                      <p:by x="100000" y="0"/>
                                    </p:animScale>
                                  </p:childTnLst>
                                </p:cTn>
                              </p:par>
                              <p:par>
                                <p:cTn id="51" presetID="1"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6" presetClass="emph" presetSubtype="0" fill="hold" grpId="1" nodeType="withEffect">
                                  <p:stCondLst>
                                    <p:cond delay="0"/>
                                  </p:stCondLst>
                                  <p:childTnLst>
                                    <p:animScale>
                                      <p:cBhvr>
                                        <p:cTn id="54" dur="200" fill="hold"/>
                                        <p:tgtEl>
                                          <p:spTgt spid="32"/>
                                        </p:tgtEl>
                                      </p:cBhvr>
                                      <p:by x="100000" y="100000"/>
                                      <p:from x="100000" y="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23" grpId="0" animBg="1"/>
      <p:bldP spid="23" grpId="1" animBg="1"/>
      <p:bldP spid="32" grpId="0" animBg="1"/>
      <p:bldP spid="32" grpId="1" animBg="1"/>
      <p:bldP spid="37" grpId="0" animBg="1"/>
      <p:bldP spid="37"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common data flow</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52815" y="1303776"/>
            <a:ext cx="1320589" cy="140262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082184" y="1635881"/>
            <a:ext cx="3109816" cy="1922432"/>
          </a:xfrm>
          <a:prstGeom prst="rect">
            <a:avLst/>
          </a:prstGeom>
        </p:spPr>
      </p:pic>
      <p:sp>
        <p:nvSpPr>
          <p:cNvPr id="12" name="TextBox 11"/>
          <p:cNvSpPr txBox="1"/>
          <p:nvPr/>
        </p:nvSpPr>
        <p:spPr>
          <a:xfrm>
            <a:off x="9128377" y="1186282"/>
            <a:ext cx="2950226" cy="461665"/>
          </a:xfrm>
          <a:prstGeom prst="rect">
            <a:avLst/>
          </a:prstGeom>
          <a:noFill/>
        </p:spPr>
        <p:txBody>
          <a:bodyPr wrap="square" rtlCol="0">
            <a:spAutoFit/>
          </a:bodyPr>
          <a:lstStyle/>
          <a:p>
            <a:pPr algn="ctr"/>
            <a:r>
              <a:rPr lang="en-US" b="1" dirty="0" smtClean="0">
                <a:latin typeface="Segoe UI" panose="020B0502040204020203" pitchFamily="34" charset="0"/>
                <a:cs typeface="Segoe UI" panose="020B0502040204020203" pitchFamily="34" charset="0"/>
              </a:rPr>
              <a:t>Power BI in Excel</a:t>
            </a:r>
            <a:endParaRPr lang="en-US" b="1" dirty="0">
              <a:latin typeface="Segoe UI" panose="020B0502040204020203" pitchFamily="34" charset="0"/>
              <a:cs typeface="Segoe UI" panose="020B0502040204020203" pitchFamily="34" charset="0"/>
            </a:endParaRPr>
          </a:p>
        </p:txBody>
      </p:sp>
      <p:sp>
        <p:nvSpPr>
          <p:cNvPr id="13" name="Right Arrow 12"/>
          <p:cNvSpPr/>
          <p:nvPr/>
        </p:nvSpPr>
        <p:spPr>
          <a:xfrm>
            <a:off x="2451508" y="2448096"/>
            <a:ext cx="526010" cy="43395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ight Arrow 13"/>
          <p:cNvSpPr/>
          <p:nvPr/>
        </p:nvSpPr>
        <p:spPr>
          <a:xfrm>
            <a:off x="4974781" y="2494265"/>
            <a:ext cx="526010" cy="39441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ight Arrow 14"/>
          <p:cNvSpPr/>
          <p:nvPr/>
        </p:nvSpPr>
        <p:spPr>
          <a:xfrm rot="20219539">
            <a:off x="6384433" y="2206110"/>
            <a:ext cx="925135" cy="31718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ight Arrow 15"/>
          <p:cNvSpPr/>
          <p:nvPr/>
        </p:nvSpPr>
        <p:spPr>
          <a:xfrm rot="1617455">
            <a:off x="8276793" y="2271633"/>
            <a:ext cx="893737" cy="30790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ight Arrow 16"/>
          <p:cNvSpPr/>
          <p:nvPr/>
        </p:nvSpPr>
        <p:spPr>
          <a:xfrm>
            <a:off x="6543125" y="2957048"/>
            <a:ext cx="2539057" cy="25697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TextBox 17"/>
          <p:cNvSpPr txBox="1"/>
          <p:nvPr/>
        </p:nvSpPr>
        <p:spPr>
          <a:xfrm>
            <a:off x="7289738" y="1873195"/>
            <a:ext cx="1010840" cy="461665"/>
          </a:xfrm>
          <a:prstGeom prst="rect">
            <a:avLst/>
          </a:prstGeom>
          <a:noFill/>
        </p:spPr>
        <p:txBody>
          <a:bodyPr wrap="square" rtlCol="0">
            <a:spAutoFit/>
          </a:bodyPr>
          <a:lstStyle/>
          <a:p>
            <a:r>
              <a:rPr lang="en-US" dirty="0" smtClean="0">
                <a:latin typeface="Segoe UI" panose="020B0502040204020203" pitchFamily="34" charset="0"/>
                <a:cs typeface="Segoe UI" panose="020B0502040204020203" pitchFamily="34" charset="0"/>
              </a:rPr>
              <a:t>Cube</a:t>
            </a:r>
            <a:endParaRPr lang="en-US" dirty="0">
              <a:latin typeface="Segoe UI" panose="020B0502040204020203" pitchFamily="34" charset="0"/>
              <a:cs typeface="Segoe UI" panose="020B0502040204020203" pitchFamily="34" charset="0"/>
            </a:endParaRPr>
          </a:p>
        </p:txBody>
      </p:sp>
      <p:sp>
        <p:nvSpPr>
          <p:cNvPr id="19" name="Flowchart: Data 18"/>
          <p:cNvSpPr/>
          <p:nvPr/>
        </p:nvSpPr>
        <p:spPr>
          <a:xfrm>
            <a:off x="-22715" y="2055195"/>
            <a:ext cx="2676434" cy="1307301"/>
          </a:xfrm>
          <a:prstGeom prst="flowChartInputOutp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Segoe UI" panose="020B0502040204020203" pitchFamily="34" charset="0"/>
                <a:cs typeface="Segoe UI" panose="020B0502040204020203" pitchFamily="34" charset="0"/>
              </a:rPr>
              <a:t>Telemetry</a:t>
            </a:r>
          </a:p>
          <a:p>
            <a:pPr algn="ctr"/>
            <a:r>
              <a:rPr lang="en-US" dirty="0">
                <a:latin typeface="Segoe UI" panose="020B0502040204020203" pitchFamily="34" charset="0"/>
                <a:cs typeface="Segoe UI" panose="020B0502040204020203" pitchFamily="34" charset="0"/>
              </a:rPr>
              <a:t>System</a:t>
            </a:r>
          </a:p>
        </p:txBody>
      </p:sp>
      <p:sp>
        <p:nvSpPr>
          <p:cNvPr id="20" name="Flowchart: Magnetic Disk 19"/>
          <p:cNvSpPr/>
          <p:nvPr/>
        </p:nvSpPr>
        <p:spPr>
          <a:xfrm>
            <a:off x="5489146" y="1977277"/>
            <a:ext cx="932923" cy="1385219"/>
          </a:xfrm>
          <a:prstGeom prst="flowChartMagneticDisk">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Segoe UI" panose="020B0502040204020203" pitchFamily="34" charset="0"/>
                <a:cs typeface="Segoe UI" panose="020B0502040204020203" pitchFamily="34" charset="0"/>
              </a:rPr>
              <a:t>SQL DW</a:t>
            </a:r>
            <a:endParaRPr lang="en-US" dirty="0">
              <a:latin typeface="Segoe UI" panose="020B0502040204020203" pitchFamily="34" charset="0"/>
              <a:cs typeface="Segoe UI" panose="020B0502040204020203" pitchFamily="34" charset="0"/>
            </a:endParaRPr>
          </a:p>
        </p:txBody>
      </p:sp>
      <p:sp>
        <p:nvSpPr>
          <p:cNvPr id="21" name="Flowchart: Predefined Process 20"/>
          <p:cNvSpPr/>
          <p:nvPr/>
        </p:nvSpPr>
        <p:spPr>
          <a:xfrm>
            <a:off x="9398884" y="3875994"/>
            <a:ext cx="2793116" cy="1236891"/>
          </a:xfrm>
          <a:prstGeom prst="flowChartPredefined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Segoe UI" panose="020B0502040204020203" pitchFamily="34" charset="0"/>
                <a:cs typeface="Segoe UI" panose="020B0502040204020203" pitchFamily="34" charset="0"/>
              </a:rPr>
              <a:t>Programmatic access</a:t>
            </a:r>
            <a:endParaRPr lang="en-US" dirty="0">
              <a:latin typeface="Segoe UI" panose="020B0502040204020203" pitchFamily="34" charset="0"/>
              <a:cs typeface="Segoe UI" panose="020B0502040204020203" pitchFamily="34" charset="0"/>
            </a:endParaRPr>
          </a:p>
        </p:txBody>
      </p:sp>
      <p:sp>
        <p:nvSpPr>
          <p:cNvPr id="22" name="Right Arrow 21"/>
          <p:cNvSpPr/>
          <p:nvPr/>
        </p:nvSpPr>
        <p:spPr>
          <a:xfrm rot="984430">
            <a:off x="6443046" y="3790897"/>
            <a:ext cx="2948280" cy="20868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Rounded Rectangle 3"/>
          <p:cNvSpPr/>
          <p:nvPr/>
        </p:nvSpPr>
        <p:spPr>
          <a:xfrm>
            <a:off x="2977518" y="1983147"/>
            <a:ext cx="1983783" cy="137934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Right Arrow 23"/>
          <p:cNvSpPr/>
          <p:nvPr/>
        </p:nvSpPr>
        <p:spPr>
          <a:xfrm rot="2924469">
            <a:off x="5960286" y="3840798"/>
            <a:ext cx="992322" cy="20915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Flowchart: Predefined Process 24"/>
          <p:cNvSpPr/>
          <p:nvPr/>
        </p:nvSpPr>
        <p:spPr>
          <a:xfrm>
            <a:off x="5754004" y="4409037"/>
            <a:ext cx="2819400" cy="1001163"/>
          </a:xfrm>
          <a:prstGeom prst="flowChartPredefined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Segoe UI" panose="020B0502040204020203" pitchFamily="34" charset="0"/>
                <a:cs typeface="Segoe UI" panose="020B0502040204020203" pitchFamily="34" charset="0"/>
              </a:rPr>
              <a:t>Other Visualizations</a:t>
            </a:r>
            <a:endParaRPr lang="en-US" dirty="0">
              <a:latin typeface="Segoe UI" panose="020B0502040204020203" pitchFamily="34" charset="0"/>
              <a:cs typeface="Segoe UI" panose="020B0502040204020203" pitchFamily="34" charset="0"/>
            </a:endParaRPr>
          </a:p>
        </p:txBody>
      </p:sp>
      <p:pic>
        <p:nvPicPr>
          <p:cNvPr id="26" name="Picture 25"/>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191731" y="1859072"/>
            <a:ext cx="1515373" cy="1530680"/>
          </a:xfrm>
          <a:prstGeom prst="rect">
            <a:avLst/>
          </a:prstGeom>
        </p:spPr>
      </p:pic>
      <p:sp>
        <p:nvSpPr>
          <p:cNvPr id="27" name="Flowchart: Predefined Process 26"/>
          <p:cNvSpPr/>
          <p:nvPr/>
        </p:nvSpPr>
        <p:spPr>
          <a:xfrm>
            <a:off x="1315502" y="4494439"/>
            <a:ext cx="2819400" cy="1001163"/>
          </a:xfrm>
          <a:prstGeom prst="flowChartPredefined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Segoe UI" panose="020B0502040204020203" pitchFamily="34" charset="0"/>
                <a:cs typeface="Segoe UI" panose="020B0502040204020203" pitchFamily="34" charset="0"/>
              </a:rPr>
              <a:t>Real-time</a:t>
            </a:r>
          </a:p>
          <a:p>
            <a:pPr algn="ctr"/>
            <a:r>
              <a:rPr lang="en-US" dirty="0" smtClean="0">
                <a:latin typeface="Segoe UI" panose="020B0502040204020203" pitchFamily="34" charset="0"/>
                <a:cs typeface="Segoe UI" panose="020B0502040204020203" pitchFamily="34" charset="0"/>
              </a:rPr>
              <a:t>Monitoring</a:t>
            </a:r>
            <a:endParaRPr lang="en-US" dirty="0">
              <a:latin typeface="Segoe UI" panose="020B0502040204020203" pitchFamily="34" charset="0"/>
              <a:cs typeface="Segoe UI" panose="020B0502040204020203" pitchFamily="34" charset="0"/>
            </a:endParaRPr>
          </a:p>
        </p:txBody>
      </p:sp>
      <p:sp>
        <p:nvSpPr>
          <p:cNvPr id="28" name="Right Arrow 27"/>
          <p:cNvSpPr/>
          <p:nvPr/>
        </p:nvSpPr>
        <p:spPr>
          <a:xfrm rot="2276113">
            <a:off x="1378674" y="3735181"/>
            <a:ext cx="1587756" cy="42039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95476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52400" y="0"/>
            <a:ext cx="14506487" cy="7039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62000" y="210528"/>
            <a:ext cx="3028950" cy="1541763"/>
          </a:xfrm>
          <a:prstGeom prst="rect">
            <a:avLst/>
          </a:prstGeom>
        </p:spPr>
      </p:pic>
      <p:sp>
        <p:nvSpPr>
          <p:cNvPr id="8" name="Rectangle 7"/>
          <p:cNvSpPr/>
          <p:nvPr>
            <p:custDataLst>
              <p:tags r:id="rId1"/>
            </p:custDataLst>
          </p:nvPr>
        </p:nvSpPr>
        <p:spPr bwMode="auto">
          <a:xfrm>
            <a:off x="762000" y="1828800"/>
            <a:ext cx="3028950" cy="2110267"/>
          </a:xfrm>
          <a:prstGeom prst="rect">
            <a:avLst/>
          </a:prstGeom>
          <a:solidFill>
            <a:srgbClr val="DD5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3200" spc="-50" dirty="0" smtClean="0">
                <a:solidFill>
                  <a:schemeClr val="bg1"/>
                </a:solidFill>
                <a:latin typeface="Segoe UI" pitchFamily="34" charset="0"/>
                <a:ea typeface="Segoe UI" pitchFamily="34" charset="0"/>
                <a:cs typeface="Segoe UI" pitchFamily="34" charset="0"/>
              </a:rPr>
              <a:t>Web Apps integrated with OneDrive, FB, web mail, </a:t>
            </a:r>
            <a:r>
              <a:rPr lang="en-US" sz="3200" spc="-50" dirty="0" err="1" smtClean="0">
                <a:solidFill>
                  <a:schemeClr val="bg1"/>
                </a:solidFill>
                <a:latin typeface="Segoe UI" pitchFamily="34" charset="0"/>
                <a:ea typeface="Segoe UI" pitchFamily="34" charset="0"/>
                <a:cs typeface="Segoe UI" pitchFamily="34" charset="0"/>
              </a:rPr>
              <a:t>etc</a:t>
            </a:r>
            <a:endParaRPr lang="en-US" sz="3200" spc="-50" dirty="0" smtClean="0">
              <a:solidFill>
                <a:schemeClr val="bg1"/>
              </a:solidFill>
              <a:latin typeface="Segoe UI" pitchFamily="34" charset="0"/>
              <a:ea typeface="Segoe UI" pitchFamily="34" charset="0"/>
              <a:cs typeface="Segoe UI" pitchFamily="34" charset="0"/>
            </a:endParaRPr>
          </a:p>
        </p:txBody>
      </p:sp>
      <p:pic>
        <p:nvPicPr>
          <p:cNvPr id="9" name="Picture 8"/>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874137" y="1828800"/>
            <a:ext cx="3028950" cy="736772"/>
          </a:xfrm>
          <a:prstGeom prst="rect">
            <a:avLst/>
          </a:prstGeom>
        </p:spPr>
      </p:pic>
      <p:sp>
        <p:nvSpPr>
          <p:cNvPr id="6" name="Rectangle 5"/>
          <p:cNvSpPr/>
          <p:nvPr>
            <p:custDataLst>
              <p:tags r:id="rId2"/>
            </p:custDataLst>
          </p:nvPr>
        </p:nvSpPr>
        <p:spPr bwMode="auto">
          <a:xfrm>
            <a:off x="3874136" y="210528"/>
            <a:ext cx="3028950" cy="1541763"/>
          </a:xfrm>
          <a:prstGeom prst="rect">
            <a:avLst/>
          </a:prstGeom>
          <a:solidFill>
            <a:srgbClr val="DD5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3200" spc="-50" dirty="0" smtClean="0">
                <a:solidFill>
                  <a:schemeClr val="bg1"/>
                </a:solidFill>
                <a:latin typeface="Segoe UI" pitchFamily="34" charset="0"/>
                <a:ea typeface="Segoe UI" pitchFamily="34" charset="0"/>
                <a:cs typeface="Segoe UI" pitchFamily="34" charset="0"/>
              </a:rPr>
              <a:t>Real-time monitoring</a:t>
            </a:r>
          </a:p>
        </p:txBody>
      </p:sp>
    </p:spTree>
    <p:extLst>
      <p:ext uri="{BB962C8B-B14F-4D97-AF65-F5344CB8AC3E}">
        <p14:creationId xmlns:p14="http://schemas.microsoft.com/office/powerpoint/2010/main" val="702528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r="6781"/>
          <a:stretch/>
        </p:blipFill>
        <p:spPr>
          <a:xfrm>
            <a:off x="1588" y="1049355"/>
            <a:ext cx="12188825" cy="5924168"/>
          </a:xfrm>
          <a:prstGeom prst="rect">
            <a:avLst/>
          </a:prstGeom>
        </p:spPr>
      </p:pic>
      <p:grpSp>
        <p:nvGrpSpPr>
          <p:cNvPr id="7" name="Group 6"/>
          <p:cNvGrpSpPr/>
          <p:nvPr/>
        </p:nvGrpSpPr>
        <p:grpSpPr>
          <a:xfrm>
            <a:off x="2482343" y="109566"/>
            <a:ext cx="1879579" cy="1879580"/>
            <a:chOff x="2067521" y="4849869"/>
            <a:chExt cx="1879579" cy="1879580"/>
          </a:xfrm>
          <a:solidFill>
            <a:srgbClr val="6FDBFF"/>
          </a:solidFill>
        </p:grpSpPr>
        <p:sp>
          <p:nvSpPr>
            <p:cNvPr id="5" name="Rectangle 4"/>
            <p:cNvSpPr/>
            <p:nvPr/>
          </p:nvSpPr>
          <p:spPr bwMode="auto">
            <a:xfrm>
              <a:off x="2067521" y="4849869"/>
              <a:ext cx="1879579" cy="187958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a:gradFill>
                    <a:gsLst>
                      <a:gs pos="0">
                        <a:srgbClr val="FFFFFF"/>
                      </a:gs>
                      <a:gs pos="100000">
                        <a:srgbClr val="FFFFFF"/>
                      </a:gs>
                    </a:gsLst>
                    <a:lin ang="5400000" scaled="0"/>
                  </a:gradFill>
                  <a:ea typeface="Segoe UI" pitchFamily="34" charset="0"/>
                  <a:cs typeface="Segoe UI" pitchFamily="34" charset="0"/>
                </a:rPr>
                <a:t>Twitter</a:t>
              </a: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36138" y="5438084"/>
              <a:ext cx="742343" cy="625343"/>
            </a:xfrm>
            <a:prstGeom prst="rect">
              <a:avLst/>
            </a:prstGeom>
            <a:grpFill/>
          </p:spPr>
        </p:pic>
      </p:grpSp>
      <p:grpSp>
        <p:nvGrpSpPr>
          <p:cNvPr id="10" name="Group 9"/>
          <p:cNvGrpSpPr/>
          <p:nvPr/>
        </p:nvGrpSpPr>
        <p:grpSpPr>
          <a:xfrm>
            <a:off x="4501282" y="109565"/>
            <a:ext cx="1879579" cy="1879580"/>
            <a:chOff x="4360333" y="109566"/>
            <a:chExt cx="1879579" cy="1879580"/>
          </a:xfrm>
        </p:grpSpPr>
        <p:sp>
          <p:nvSpPr>
            <p:cNvPr id="8" name="Rectangle 7"/>
            <p:cNvSpPr/>
            <p:nvPr/>
          </p:nvSpPr>
          <p:spPr bwMode="auto">
            <a:xfrm>
              <a:off x="4360333" y="109566"/>
              <a:ext cx="1879579" cy="1879580"/>
            </a:xfrm>
            <a:prstGeom prst="rect">
              <a:avLst/>
            </a:prstGeom>
            <a:solidFill>
              <a:srgbClr val="6CB23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a:gradFill>
                    <a:gsLst>
                      <a:gs pos="0">
                        <a:srgbClr val="FFFFFF"/>
                      </a:gs>
                      <a:gs pos="100000">
                        <a:srgbClr val="FFFFFF"/>
                      </a:gs>
                    </a:gsLst>
                    <a:lin ang="5400000" scaled="0"/>
                  </a:gradFill>
                  <a:ea typeface="Segoe UI" pitchFamily="34" charset="0"/>
                  <a:cs typeface="Segoe UI" pitchFamily="34" charset="0"/>
                </a:rPr>
                <a:t>Xbox Kinect</a:t>
              </a:r>
            </a:p>
          </p:txBody>
        </p:sp>
        <p:sp>
          <p:nvSpPr>
            <p:cNvPr id="9" name="Trapezoid 75"/>
            <p:cNvSpPr/>
            <p:nvPr/>
          </p:nvSpPr>
          <p:spPr>
            <a:xfrm>
              <a:off x="4671743" y="938589"/>
              <a:ext cx="1256757" cy="221533"/>
            </a:xfrm>
            <a:custGeom>
              <a:avLst/>
              <a:gdLst/>
              <a:ahLst/>
              <a:cxnLst/>
              <a:rect l="l" t="t" r="r" b="b"/>
              <a:pathLst>
                <a:path w="1578459" h="278238">
                  <a:moveTo>
                    <a:pt x="624215" y="185238"/>
                  </a:moveTo>
                  <a:lnTo>
                    <a:pt x="938127" y="185238"/>
                  </a:lnTo>
                  <a:lnTo>
                    <a:pt x="1003887" y="278238"/>
                  </a:lnTo>
                  <a:lnTo>
                    <a:pt x="558455" y="278238"/>
                  </a:lnTo>
                  <a:close/>
                  <a:moveTo>
                    <a:pt x="566916" y="108072"/>
                  </a:moveTo>
                  <a:cubicBezTo>
                    <a:pt x="559907" y="108072"/>
                    <a:pt x="554225" y="113849"/>
                    <a:pt x="554225" y="120976"/>
                  </a:cubicBezTo>
                  <a:cubicBezTo>
                    <a:pt x="554225" y="128103"/>
                    <a:pt x="559907" y="133880"/>
                    <a:pt x="566916" y="133880"/>
                  </a:cubicBezTo>
                  <a:cubicBezTo>
                    <a:pt x="573925" y="133880"/>
                    <a:pt x="579607" y="128103"/>
                    <a:pt x="579607" y="120976"/>
                  </a:cubicBezTo>
                  <a:cubicBezTo>
                    <a:pt x="579607" y="113849"/>
                    <a:pt x="573925" y="108072"/>
                    <a:pt x="566916" y="108072"/>
                  </a:cubicBezTo>
                  <a:close/>
                  <a:moveTo>
                    <a:pt x="852731" y="68236"/>
                  </a:moveTo>
                  <a:cubicBezTo>
                    <a:pt x="823244" y="68236"/>
                    <a:pt x="799340" y="90332"/>
                    <a:pt x="799340" y="117588"/>
                  </a:cubicBezTo>
                  <a:cubicBezTo>
                    <a:pt x="799340" y="144844"/>
                    <a:pt x="823244" y="166940"/>
                    <a:pt x="852731" y="166940"/>
                  </a:cubicBezTo>
                  <a:cubicBezTo>
                    <a:pt x="882218" y="166940"/>
                    <a:pt x="906122" y="144844"/>
                    <a:pt x="906122" y="117588"/>
                  </a:cubicBezTo>
                  <a:cubicBezTo>
                    <a:pt x="906122" y="90332"/>
                    <a:pt x="882218" y="68236"/>
                    <a:pt x="852731" y="68236"/>
                  </a:cubicBezTo>
                  <a:close/>
                  <a:moveTo>
                    <a:pt x="709732" y="68236"/>
                  </a:moveTo>
                  <a:cubicBezTo>
                    <a:pt x="680245" y="68236"/>
                    <a:pt x="656341" y="90332"/>
                    <a:pt x="656341" y="117588"/>
                  </a:cubicBezTo>
                  <a:cubicBezTo>
                    <a:pt x="656341" y="144844"/>
                    <a:pt x="680245" y="166940"/>
                    <a:pt x="709732" y="166940"/>
                  </a:cubicBezTo>
                  <a:cubicBezTo>
                    <a:pt x="739219" y="166940"/>
                    <a:pt x="763123" y="144844"/>
                    <a:pt x="763123" y="117588"/>
                  </a:cubicBezTo>
                  <a:cubicBezTo>
                    <a:pt x="763123" y="90332"/>
                    <a:pt x="739219" y="68236"/>
                    <a:pt x="709732" y="68236"/>
                  </a:cubicBezTo>
                  <a:close/>
                  <a:moveTo>
                    <a:pt x="428415" y="68236"/>
                  </a:moveTo>
                  <a:cubicBezTo>
                    <a:pt x="398928" y="68236"/>
                    <a:pt x="375024" y="90332"/>
                    <a:pt x="375024" y="117588"/>
                  </a:cubicBezTo>
                  <a:cubicBezTo>
                    <a:pt x="375024" y="144844"/>
                    <a:pt x="398928" y="166940"/>
                    <a:pt x="428415" y="166940"/>
                  </a:cubicBezTo>
                  <a:cubicBezTo>
                    <a:pt x="457902" y="166940"/>
                    <a:pt x="481806" y="144844"/>
                    <a:pt x="481806" y="117588"/>
                  </a:cubicBezTo>
                  <a:cubicBezTo>
                    <a:pt x="481806" y="90332"/>
                    <a:pt x="457902" y="68236"/>
                    <a:pt x="428415" y="68236"/>
                  </a:cubicBezTo>
                  <a:close/>
                  <a:moveTo>
                    <a:pt x="21158" y="51569"/>
                  </a:moveTo>
                  <a:lnTo>
                    <a:pt x="21634" y="51569"/>
                  </a:lnTo>
                  <a:lnTo>
                    <a:pt x="16360" y="53949"/>
                  </a:lnTo>
                  <a:lnTo>
                    <a:pt x="1563047" y="53949"/>
                  </a:lnTo>
                  <a:cubicBezTo>
                    <a:pt x="1572157" y="55137"/>
                    <a:pt x="1578459" y="63196"/>
                    <a:pt x="1578459" y="72727"/>
                  </a:cubicBezTo>
                  <a:lnTo>
                    <a:pt x="1578459" y="157359"/>
                  </a:lnTo>
                  <a:cubicBezTo>
                    <a:pt x="1578459" y="169044"/>
                    <a:pt x="1568986" y="178517"/>
                    <a:pt x="1557301" y="178517"/>
                  </a:cubicBezTo>
                  <a:lnTo>
                    <a:pt x="21158" y="178517"/>
                  </a:lnTo>
                  <a:cubicBezTo>
                    <a:pt x="9473" y="178517"/>
                    <a:pt x="0" y="169044"/>
                    <a:pt x="0" y="157359"/>
                  </a:cubicBezTo>
                  <a:lnTo>
                    <a:pt x="0" y="72727"/>
                  </a:lnTo>
                  <a:cubicBezTo>
                    <a:pt x="0" y="61042"/>
                    <a:pt x="9473" y="51569"/>
                    <a:pt x="21158" y="51569"/>
                  </a:cubicBezTo>
                  <a:close/>
                  <a:moveTo>
                    <a:pt x="135901" y="0"/>
                  </a:moveTo>
                  <a:lnTo>
                    <a:pt x="1447013" y="0"/>
                  </a:lnTo>
                  <a:lnTo>
                    <a:pt x="1566554" y="53949"/>
                  </a:lnTo>
                  <a:lnTo>
                    <a:pt x="1563047" y="53949"/>
                  </a:lnTo>
                  <a:lnTo>
                    <a:pt x="1557301" y="51569"/>
                  </a:lnTo>
                  <a:lnTo>
                    <a:pt x="21634" y="5156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defTabSz="914363"/>
              <a:endParaRPr lang="en-US" sz="1800">
                <a:solidFill>
                  <a:srgbClr val="FFFFFF"/>
                </a:solidFill>
              </a:endParaRPr>
            </a:p>
          </p:txBody>
        </p:sp>
      </p:grpSp>
      <p:sp>
        <p:nvSpPr>
          <p:cNvPr id="12" name="Title 3"/>
          <p:cNvSpPr txBox="1">
            <a:spLocks/>
          </p:cNvSpPr>
          <p:nvPr/>
        </p:nvSpPr>
        <p:spPr>
          <a:xfrm>
            <a:off x="609600" y="37014"/>
            <a:ext cx="10972800" cy="1012341"/>
          </a:xfrm>
          <a:prstGeom prst="rect">
            <a:avLst/>
          </a:prstGeom>
        </p:spPr>
        <p:txBody>
          <a:bodyPr vert="horz" lIns="91440" tIns="45720" rIns="91440" bIns="45720" rtlCol="0" anchor="ctr">
            <a:noAutofit/>
          </a:bodyPr>
          <a:lstStyle>
            <a:lvl1pPr algn="l" defTabSz="1219170" rtl="0" eaLnBrk="1" latinLnBrk="0" hangingPunct="1">
              <a:spcBef>
                <a:spcPct val="0"/>
              </a:spcBef>
              <a:buNone/>
              <a:defRPr sz="5867" kern="1200">
                <a:solidFill>
                  <a:srgbClr val="523394"/>
                </a:solidFill>
                <a:latin typeface="Segoe UI" panose="020B0502040204020203" pitchFamily="34" charset="0"/>
                <a:ea typeface="Tahoma" pitchFamily="34" charset="0"/>
                <a:cs typeface="Segoe UI" panose="020B0502040204020203" pitchFamily="34" charset="0"/>
              </a:defRPr>
            </a:lvl1pPr>
          </a:lstStyle>
          <a:p>
            <a:pPr marL="0" marR="0" lvl="0" indent="0" algn="r" defTabSz="1219170" rtl="0" eaLnBrk="1" fontAlgn="auto" latinLnBrk="0" hangingPunct="1">
              <a:lnSpc>
                <a:spcPct val="100000"/>
              </a:lnSpc>
              <a:spcBef>
                <a:spcPct val="0"/>
              </a:spcBef>
              <a:spcAft>
                <a:spcPts val="0"/>
              </a:spcAft>
              <a:buClrTx/>
              <a:buSzTx/>
              <a:buFontTx/>
              <a:buNone/>
              <a:tabLst/>
              <a:defRPr/>
            </a:pPr>
            <a:r>
              <a:rPr kumimoji="0" lang="en-US" sz="5867" b="0" i="0" u="none" strike="noStrike" kern="1200" cap="none" spc="0" normalizeH="0" baseline="0" noProof="0" dirty="0" smtClean="0">
                <a:ln>
                  <a:noFill/>
                </a:ln>
                <a:solidFill>
                  <a:srgbClr val="523394"/>
                </a:solidFill>
                <a:effectLst/>
                <a:uLnTx/>
                <a:uFillTx/>
                <a:latin typeface="Segoe UI" panose="020B0502040204020203" pitchFamily="34" charset="0"/>
                <a:ea typeface="Tahoma" pitchFamily="34" charset="0"/>
                <a:cs typeface="Segoe UI" panose="020B0502040204020203" pitchFamily="34" charset="0"/>
              </a:rPr>
              <a:t>Feedback</a:t>
            </a:r>
            <a:endParaRPr kumimoji="0" lang="en-US" sz="5867" b="0" i="0" u="none" strike="noStrike" kern="1200" cap="none" spc="0" normalizeH="0" baseline="0" noProof="0" dirty="0">
              <a:ln>
                <a:noFill/>
              </a:ln>
              <a:solidFill>
                <a:srgbClr val="523394"/>
              </a:solidFill>
              <a:effectLst/>
              <a:uLnTx/>
              <a:uFillTx/>
              <a:latin typeface="Segoe UI" panose="020B0502040204020203" pitchFamily="34" charset="0"/>
              <a:ea typeface="Tahoma" pitchFamily="34" charset="0"/>
              <a:cs typeface="Segoe UI" panose="020B0502040204020203" pitchFamily="34" charset="0"/>
            </a:endParaRPr>
          </a:p>
        </p:txBody>
      </p:sp>
      <p:sp>
        <p:nvSpPr>
          <p:cNvPr id="11" name="Rectangle 10"/>
          <p:cNvSpPr/>
          <p:nvPr/>
        </p:nvSpPr>
        <p:spPr>
          <a:xfrm>
            <a:off x="7239000" y="3048000"/>
            <a:ext cx="2943977" cy="189102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52800" y="2061696"/>
            <a:ext cx="3687270" cy="190199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378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6" presetClass="emph" presetSubtype="0" fill="hold" grpId="1" nodeType="withEffect">
                                  <p:stCondLst>
                                    <p:cond delay="0"/>
                                  </p:stCondLst>
                                  <p:childTnLst>
                                    <p:animScale>
                                      <p:cBhvr>
                                        <p:cTn id="8" dur="200" fill="hold"/>
                                        <p:tgtEl>
                                          <p:spTgt spid="11"/>
                                        </p:tgtEl>
                                      </p:cBhvr>
                                      <p:by x="100000" y="100000"/>
                                      <p:from x="100000" y="0"/>
                                      <p:to x="100000" y="100000"/>
                                    </p:animScale>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6" presetClass="emph" presetSubtype="0" fill="hold" grpId="1" nodeType="withEffect">
                                  <p:stCondLst>
                                    <p:cond delay="0"/>
                                  </p:stCondLst>
                                  <p:childTnLst>
                                    <p:animScale>
                                      <p:cBhvr>
                                        <p:cTn id="14" dur="200" fill="hold"/>
                                        <p:tgtEl>
                                          <p:spTgt spid="13"/>
                                        </p:tgtEl>
                                      </p:cBhvr>
                                      <p:by x="100000" y="100000"/>
                                      <p:from x="100000" y="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13"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1430000" cy="1143000"/>
          </a:xfrm>
        </p:spPr>
        <p:txBody>
          <a:bodyPr/>
          <a:lstStyle/>
          <a:p>
            <a:r>
              <a:rPr lang="en-US" sz="5400" dirty="0" smtClean="0"/>
              <a:t>Your turn - </a:t>
            </a:r>
            <a:r>
              <a:rPr lang="en-US" sz="5400" dirty="0"/>
              <a:t>Use the right data processing tools</a:t>
            </a:r>
          </a:p>
        </p:txBody>
      </p:sp>
      <p:sp>
        <p:nvSpPr>
          <p:cNvPr id="3" name="Content Placeholder 2"/>
          <p:cNvSpPr>
            <a:spLocks noGrp="1"/>
          </p:cNvSpPr>
          <p:nvPr>
            <p:ph idx="1"/>
          </p:nvPr>
        </p:nvSpPr>
        <p:spPr>
          <a:xfrm>
            <a:off x="2971800" y="1828800"/>
            <a:ext cx="9220200" cy="4012293"/>
          </a:xfrm>
        </p:spPr>
        <p:txBody>
          <a:bodyPr/>
          <a:lstStyle/>
          <a:p>
            <a:pPr>
              <a:spcBef>
                <a:spcPts val="0"/>
              </a:spcBef>
              <a:spcAft>
                <a:spcPts val="1800"/>
              </a:spcAft>
            </a:pPr>
            <a:r>
              <a:rPr lang="en-US" dirty="0" smtClean="0"/>
              <a:t>DB, DW, Cube, Big-Data platforms</a:t>
            </a:r>
          </a:p>
          <a:p>
            <a:pPr lvl="1">
              <a:spcBef>
                <a:spcPts val="0"/>
              </a:spcBef>
              <a:spcAft>
                <a:spcPts val="1800"/>
              </a:spcAft>
            </a:pPr>
            <a:r>
              <a:rPr lang="en-US" dirty="0" smtClean="0"/>
              <a:t>Put it all together</a:t>
            </a:r>
          </a:p>
          <a:p>
            <a:pPr lvl="1">
              <a:spcBef>
                <a:spcPts val="0"/>
              </a:spcBef>
              <a:spcAft>
                <a:spcPts val="1800"/>
              </a:spcAft>
            </a:pPr>
            <a:endParaRPr lang="en-US" dirty="0" smtClean="0"/>
          </a:p>
          <a:p>
            <a:pPr>
              <a:spcBef>
                <a:spcPts val="0"/>
              </a:spcBef>
              <a:spcAft>
                <a:spcPts val="1800"/>
              </a:spcAft>
            </a:pPr>
            <a:r>
              <a:rPr lang="en-US" dirty="0" smtClean="0"/>
              <a:t>Do you need real-time monitoring?</a:t>
            </a:r>
          </a:p>
          <a:p>
            <a:pPr>
              <a:spcBef>
                <a:spcPts val="0"/>
              </a:spcBef>
              <a:spcAft>
                <a:spcPts val="1800"/>
              </a:spcAft>
            </a:pPr>
            <a:r>
              <a:rPr lang="en-US" dirty="0" smtClean="0"/>
              <a:t>…sentiment analysis?</a:t>
            </a:r>
          </a:p>
        </p:txBody>
      </p:sp>
      <p:sp>
        <p:nvSpPr>
          <p:cNvPr id="4" name="Rectangle 3"/>
          <p:cNvSpPr/>
          <p:nvPr>
            <p:custDataLst>
              <p:tags r:id="rId1"/>
            </p:custDataLst>
          </p:nvPr>
        </p:nvSpPr>
        <p:spPr>
          <a:xfrm>
            <a:off x="609600" y="1828800"/>
            <a:ext cx="2183477" cy="1524000"/>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endParaRPr lang="en-US" sz="1500" dirty="0">
              <a:solidFill>
                <a:srgbClr val="FFFFFF"/>
              </a:solidFill>
            </a:endParaRPr>
          </a:p>
        </p:txBody>
      </p:sp>
      <p:pic>
        <p:nvPicPr>
          <p:cNvPr id="5" name="Picture 50" descr="C:\Users\sakuu\Documents\Ballmer MGX 2011\Tile Icons\Road Fork.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black">
          <a:xfrm>
            <a:off x="1116677" y="1984238"/>
            <a:ext cx="1219200" cy="1218883"/>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596439" y="3396198"/>
            <a:ext cx="2196638" cy="2405247"/>
            <a:chOff x="596439" y="3408390"/>
            <a:chExt cx="2196638" cy="2405247"/>
          </a:xfrm>
        </p:grpSpPr>
        <p:sp>
          <p:nvSpPr>
            <p:cNvPr id="8" name="Rectangle 7"/>
            <p:cNvSpPr/>
            <p:nvPr>
              <p:custDataLst>
                <p:tags r:id="rId2"/>
              </p:custDataLst>
            </p:nvPr>
          </p:nvSpPr>
          <p:spPr>
            <a:xfrm>
              <a:off x="596439" y="3408390"/>
              <a:ext cx="2196638" cy="1163610"/>
            </a:xfrm>
            <a:prstGeom prst="rect">
              <a:avLst/>
            </a:prstGeom>
            <a:solidFill>
              <a:srgbClr val="00BCF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endParaRPr lang="en-US" sz="1500" dirty="0">
                <a:solidFill>
                  <a:srgbClr val="000000"/>
                </a:solidFill>
              </a:endParaRPr>
            </a:p>
          </p:txBody>
        </p:sp>
        <p:sp>
          <p:nvSpPr>
            <p:cNvPr id="11" name="Rectangle 10"/>
            <p:cNvSpPr/>
            <p:nvPr>
              <p:custDataLst>
                <p:tags r:id="rId3"/>
              </p:custDataLst>
            </p:nvPr>
          </p:nvSpPr>
          <p:spPr>
            <a:xfrm>
              <a:off x="596439" y="4627590"/>
              <a:ext cx="2196638" cy="1161288"/>
            </a:xfrm>
            <a:prstGeom prst="rect">
              <a:avLst/>
            </a:prstGeom>
            <a:solidFill>
              <a:srgbClr val="00BCF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endParaRPr lang="en-US" sz="1500" dirty="0">
                <a:solidFill>
                  <a:srgbClr val="000000"/>
                </a:solidFill>
              </a:endParaRPr>
            </a:p>
          </p:txBody>
        </p:sp>
        <p:pic>
          <p:nvPicPr>
            <p:cNvPr id="12" name="Picture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06840" y="3613322"/>
              <a:ext cx="775836" cy="783875"/>
            </a:xfrm>
            <a:prstGeom prst="rect">
              <a:avLst/>
            </a:prstGeom>
          </p:spPr>
        </p:pic>
        <p:pic>
          <p:nvPicPr>
            <p:cNvPr id="10" name="Picture 9"/>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22115" y="4587615"/>
              <a:ext cx="1213762" cy="1226022"/>
            </a:xfrm>
            <a:prstGeom prst="rect">
              <a:avLst/>
            </a:prstGeom>
          </p:spPr>
        </p:pic>
      </p:grpSp>
    </p:spTree>
    <p:extLst>
      <p:ext uri="{BB962C8B-B14F-4D97-AF65-F5344CB8AC3E}">
        <p14:creationId xmlns:p14="http://schemas.microsoft.com/office/powerpoint/2010/main" val="24907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and learn new questions </a:t>
            </a:r>
            <a:endParaRPr lang="en-US" dirty="0"/>
          </a:p>
        </p:txBody>
      </p:sp>
      <p:sp>
        <p:nvSpPr>
          <p:cNvPr id="4" name="Title 3"/>
          <p:cNvSpPr>
            <a:spLocks noGrp="1"/>
          </p:cNvSpPr>
          <p:nvPr>
            <p:ph type="ctrTitle"/>
          </p:nvPr>
        </p:nvSpPr>
        <p:spPr>
          <a:xfrm>
            <a:off x="609600" y="1908827"/>
            <a:ext cx="11112500" cy="1468967"/>
          </a:xfrm>
        </p:spPr>
        <p:txBody>
          <a:bodyPr/>
          <a:lstStyle/>
          <a:p>
            <a:r>
              <a:rPr lang="en-US" dirty="0" smtClean="0"/>
              <a:t>Get answers to your questions</a:t>
            </a:r>
            <a:endParaRPr lang="en-US" dirty="0"/>
          </a:p>
        </p:txBody>
      </p:sp>
      <p:grpSp>
        <p:nvGrpSpPr>
          <p:cNvPr id="6" name="Group 5"/>
          <p:cNvGrpSpPr/>
          <p:nvPr/>
        </p:nvGrpSpPr>
        <p:grpSpPr>
          <a:xfrm>
            <a:off x="10350500" y="329961"/>
            <a:ext cx="1524000" cy="1524000"/>
            <a:chOff x="10350500" y="329961"/>
            <a:chExt cx="1524000" cy="1524000"/>
          </a:xfrm>
        </p:grpSpPr>
        <p:sp>
          <p:nvSpPr>
            <p:cNvPr id="7" name="Rectangle 6"/>
            <p:cNvSpPr/>
            <p:nvPr>
              <p:custDataLst>
                <p:tags r:id="rId1"/>
              </p:custDataLst>
            </p:nvPr>
          </p:nvSpPr>
          <p:spPr>
            <a:xfrm>
              <a:off x="10350500" y="329961"/>
              <a:ext cx="1524000" cy="1524000"/>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endParaRPr lang="en-US" sz="1500" dirty="0">
                <a:solidFill>
                  <a:srgbClr val="FFFFFF"/>
                </a:solidFill>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02900" y="482361"/>
              <a:ext cx="1219200" cy="1219200"/>
            </a:xfrm>
            <a:prstGeom prst="rect">
              <a:avLst/>
            </a:prstGeom>
          </p:spPr>
        </p:pic>
      </p:grpSp>
    </p:spTree>
    <p:extLst>
      <p:ext uri="{BB962C8B-B14F-4D97-AF65-F5344CB8AC3E}">
        <p14:creationId xmlns:p14="http://schemas.microsoft.com/office/powerpoint/2010/main" val="832828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00200"/>
            <a:ext cx="10972800" cy="838200"/>
          </a:xfrm>
        </p:spPr>
        <p:txBody>
          <a:bodyPr/>
          <a:lstStyle/>
          <a:p>
            <a:pPr marL="0" indent="0">
              <a:buNone/>
            </a:pPr>
            <a:r>
              <a:rPr lang="en-US" dirty="0" smtClean="0">
                <a:latin typeface="Segoe UI" panose="020B0502040204020203" pitchFamily="34" charset="0"/>
                <a:cs typeface="Segoe UI" panose="020B0502040204020203" pitchFamily="34" charset="0"/>
              </a:rPr>
              <a:t>…how to create your “roadmap” to DDQ</a:t>
            </a:r>
          </a:p>
          <a:p>
            <a:pPr marL="0" indent="0">
              <a:buNone/>
            </a:pPr>
            <a:endParaRPr lang="en-US" dirty="0">
              <a:latin typeface="Segoe UI" panose="020B0502040204020203" pitchFamily="34" charset="0"/>
              <a:cs typeface="Segoe UI" panose="020B0502040204020203" pitchFamily="34" charset="0"/>
            </a:endParaRPr>
          </a:p>
        </p:txBody>
      </p:sp>
      <p:grpSp>
        <p:nvGrpSpPr>
          <p:cNvPr id="22" name="Group 21"/>
          <p:cNvGrpSpPr/>
          <p:nvPr/>
        </p:nvGrpSpPr>
        <p:grpSpPr>
          <a:xfrm>
            <a:off x="609600" y="2438400"/>
            <a:ext cx="1524000" cy="1524000"/>
            <a:chOff x="609600" y="2438400"/>
            <a:chExt cx="1524000" cy="1524000"/>
          </a:xfrm>
        </p:grpSpPr>
        <p:sp>
          <p:nvSpPr>
            <p:cNvPr id="5" name="Rectangle 4"/>
            <p:cNvSpPr/>
            <p:nvPr>
              <p:custDataLst>
                <p:tags r:id="rId6"/>
              </p:custDataLst>
            </p:nvPr>
          </p:nvSpPr>
          <p:spPr>
            <a:xfrm>
              <a:off x="609600" y="2438400"/>
              <a:ext cx="1524000" cy="1524000"/>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en-US" sz="1800" dirty="0" smtClean="0">
                  <a:solidFill>
                    <a:srgbClr val="FFFFFF"/>
                  </a:solidFill>
                </a:rPr>
                <a:t>Roadmap</a:t>
              </a:r>
              <a:endParaRPr lang="en-US" sz="1800" dirty="0">
                <a:solidFill>
                  <a:srgbClr val="FFFFFF"/>
                </a:solidFill>
              </a:endParaRPr>
            </a:p>
          </p:txBody>
        </p:sp>
        <p:pic>
          <p:nvPicPr>
            <p:cNvPr id="4" name="Picture 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78506" y="2787325"/>
              <a:ext cx="986187" cy="826149"/>
            </a:xfrm>
            <a:prstGeom prst="rect">
              <a:avLst/>
            </a:prstGeom>
          </p:spPr>
        </p:pic>
      </p:grpSp>
      <p:sp>
        <p:nvSpPr>
          <p:cNvPr id="8" name="Cross 7"/>
          <p:cNvSpPr>
            <a:spLocks noChangeAspect="1"/>
          </p:cNvSpPr>
          <p:nvPr/>
        </p:nvSpPr>
        <p:spPr>
          <a:xfrm>
            <a:off x="2293620" y="2606039"/>
            <a:ext cx="1188720" cy="1188720"/>
          </a:xfrm>
          <a:prstGeom prst="plus">
            <a:avLst>
              <a:gd name="adj" fmla="val 3675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3642360" y="2438400"/>
            <a:ext cx="1524000" cy="1524000"/>
            <a:chOff x="3733800" y="2438400"/>
            <a:chExt cx="1524000" cy="1524000"/>
          </a:xfrm>
        </p:grpSpPr>
        <p:sp>
          <p:nvSpPr>
            <p:cNvPr id="16" name="Rectangle 15"/>
            <p:cNvSpPr/>
            <p:nvPr>
              <p:custDataLst>
                <p:tags r:id="rId5"/>
              </p:custDataLst>
            </p:nvPr>
          </p:nvSpPr>
          <p:spPr>
            <a:xfrm>
              <a:off x="3733800" y="2438400"/>
              <a:ext cx="1524000" cy="1524000"/>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en-US" sz="1800" dirty="0" smtClean="0">
                  <a:solidFill>
                    <a:srgbClr val="FFFFFF"/>
                  </a:solidFill>
                </a:rPr>
                <a:t>Road, Car, Gas</a:t>
              </a:r>
              <a:endParaRPr lang="en-US" sz="1800" dirty="0">
                <a:solidFill>
                  <a:srgbClr val="FFFFFF"/>
                </a:solidFill>
              </a:endParaRPr>
            </a:p>
          </p:txBody>
        </p:sp>
        <p:pic>
          <p:nvPicPr>
            <p:cNvPr id="17" name="Picture 1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38600" y="2736525"/>
              <a:ext cx="965200" cy="965200"/>
            </a:xfrm>
            <a:prstGeom prst="rect">
              <a:avLst/>
            </a:prstGeom>
          </p:spPr>
        </p:pic>
      </p:grpSp>
      <p:grpSp>
        <p:nvGrpSpPr>
          <p:cNvPr id="24" name="Group 23"/>
          <p:cNvGrpSpPr/>
          <p:nvPr/>
        </p:nvGrpSpPr>
        <p:grpSpPr>
          <a:xfrm>
            <a:off x="6553200" y="2438399"/>
            <a:ext cx="1524000" cy="1524000"/>
            <a:chOff x="6896100" y="2438399"/>
            <a:chExt cx="1524000" cy="1524000"/>
          </a:xfrm>
        </p:grpSpPr>
        <p:sp>
          <p:nvSpPr>
            <p:cNvPr id="20" name="Rectangle 19"/>
            <p:cNvSpPr/>
            <p:nvPr>
              <p:custDataLst>
                <p:tags r:id="rId4"/>
              </p:custDataLst>
            </p:nvPr>
          </p:nvSpPr>
          <p:spPr>
            <a:xfrm>
              <a:off x="6896100" y="2438399"/>
              <a:ext cx="1524000" cy="1524000"/>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en-US" sz="1800" dirty="0" smtClean="0">
                  <a:solidFill>
                    <a:srgbClr val="FFFFFF"/>
                  </a:solidFill>
                </a:rPr>
                <a:t>At destination</a:t>
              </a:r>
              <a:endParaRPr lang="en-US" sz="1800" dirty="0">
                <a:solidFill>
                  <a:srgbClr val="FFFFFF"/>
                </a:solidFill>
              </a:endParaRPr>
            </a:p>
          </p:txBody>
        </p:sp>
        <p:pic>
          <p:nvPicPr>
            <p:cNvPr id="19" name="Picture 33" descr="C:\Users\sakuu\Documents\Ballmer WPC\AI\Home.png"/>
            <p:cNvPicPr>
              <a:picLocks noChangeAspect="1" noChangeArrowheads="1"/>
            </p:cNvPicPr>
            <p:nvPr/>
          </p:nvPicPr>
          <p:blipFill>
            <a:blip r:embed="rId11" cstate="screen">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a:ext>
              </a:extLst>
            </a:blip>
            <a:srcRect/>
            <a:stretch>
              <a:fillRect/>
            </a:stretch>
          </p:blipFill>
          <p:spPr bwMode="black">
            <a:xfrm>
              <a:off x="7269598" y="2868356"/>
              <a:ext cx="777003" cy="664086"/>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Equal 20"/>
          <p:cNvSpPr/>
          <p:nvPr/>
        </p:nvSpPr>
        <p:spPr>
          <a:xfrm>
            <a:off x="5143500" y="2615277"/>
            <a:ext cx="1409700" cy="1170244"/>
          </a:xfrm>
          <a:prstGeom prst="mathEqual">
            <a:avLst>
              <a:gd name="adj1" fmla="val 23520"/>
              <a:gd name="adj2" fmla="val 958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609600" y="4260524"/>
            <a:ext cx="1524000" cy="1524000"/>
            <a:chOff x="609600" y="2438400"/>
            <a:chExt cx="1524000" cy="1524000"/>
          </a:xfrm>
        </p:grpSpPr>
        <p:sp>
          <p:nvSpPr>
            <p:cNvPr id="26" name="Rectangle 25"/>
            <p:cNvSpPr/>
            <p:nvPr>
              <p:custDataLst>
                <p:tags r:id="rId3"/>
              </p:custDataLst>
            </p:nvPr>
          </p:nvSpPr>
          <p:spPr>
            <a:xfrm>
              <a:off x="609600" y="2438400"/>
              <a:ext cx="1524000" cy="1524000"/>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en-US" sz="1800" dirty="0" smtClean="0">
                  <a:solidFill>
                    <a:srgbClr val="FFFFFF"/>
                  </a:solidFill>
                </a:rPr>
                <a:t>Roadmap</a:t>
              </a:r>
              <a:endParaRPr lang="en-US" sz="1800" dirty="0">
                <a:solidFill>
                  <a:srgbClr val="FFFFFF"/>
                </a:solidFill>
              </a:endParaRPr>
            </a:p>
          </p:txBody>
        </p:sp>
        <p:pic>
          <p:nvPicPr>
            <p:cNvPr id="27" name="Picture 2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78506" y="2787325"/>
              <a:ext cx="986187" cy="826149"/>
            </a:xfrm>
            <a:prstGeom prst="rect">
              <a:avLst/>
            </a:prstGeom>
          </p:spPr>
        </p:pic>
      </p:grpSp>
      <p:sp>
        <p:nvSpPr>
          <p:cNvPr id="28" name="Cross 27"/>
          <p:cNvSpPr>
            <a:spLocks noChangeAspect="1"/>
          </p:cNvSpPr>
          <p:nvPr/>
        </p:nvSpPr>
        <p:spPr>
          <a:xfrm>
            <a:off x="2293620" y="4428163"/>
            <a:ext cx="1188720" cy="1188720"/>
          </a:xfrm>
          <a:prstGeom prst="plus">
            <a:avLst>
              <a:gd name="adj" fmla="val 3675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Equal 34"/>
          <p:cNvSpPr/>
          <p:nvPr/>
        </p:nvSpPr>
        <p:spPr>
          <a:xfrm>
            <a:off x="5143500" y="4437401"/>
            <a:ext cx="1409700" cy="1170244"/>
          </a:xfrm>
          <a:prstGeom prst="mathEqual">
            <a:avLst>
              <a:gd name="adj1" fmla="val 23520"/>
              <a:gd name="adj2" fmla="val 958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p:nvPr/>
        </p:nvGrpSpPr>
        <p:grpSpPr>
          <a:xfrm>
            <a:off x="6553200" y="4260523"/>
            <a:ext cx="1524000" cy="1524000"/>
            <a:chOff x="6553200" y="4260523"/>
            <a:chExt cx="1524000" cy="1524000"/>
          </a:xfrm>
        </p:grpSpPr>
        <p:sp>
          <p:nvSpPr>
            <p:cNvPr id="33" name="Rectangle 32"/>
            <p:cNvSpPr/>
            <p:nvPr>
              <p:custDataLst>
                <p:tags r:id="rId2"/>
              </p:custDataLst>
            </p:nvPr>
          </p:nvSpPr>
          <p:spPr>
            <a:xfrm>
              <a:off x="6553200" y="4260523"/>
              <a:ext cx="1524000" cy="1524000"/>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en-US" sz="1800" dirty="0" smtClean="0">
                  <a:solidFill>
                    <a:srgbClr val="FFFFFF"/>
                  </a:solidFill>
                </a:rPr>
                <a:t>DDQ Strategy</a:t>
              </a:r>
              <a:endParaRPr lang="en-US" sz="1800" dirty="0">
                <a:solidFill>
                  <a:srgbClr val="FFFFFF"/>
                </a:solidFill>
              </a:endParaRPr>
            </a:p>
          </p:txBody>
        </p:sp>
        <p:sp>
          <p:nvSpPr>
            <p:cNvPr id="46" name="Freeform 21"/>
            <p:cNvSpPr>
              <a:spLocks noEditPoints="1"/>
            </p:cNvSpPr>
            <p:nvPr/>
          </p:nvSpPr>
          <p:spPr bwMode="black">
            <a:xfrm>
              <a:off x="6896916" y="4604347"/>
              <a:ext cx="836569" cy="836352"/>
            </a:xfrm>
            <a:custGeom>
              <a:avLst/>
              <a:gdLst>
                <a:gd name="T0" fmla="*/ 75 w 300"/>
                <a:gd name="T1" fmla="*/ 60 h 300"/>
                <a:gd name="T2" fmla="*/ 37 w 300"/>
                <a:gd name="T3" fmla="*/ 52 h 300"/>
                <a:gd name="T4" fmla="*/ 0 w 300"/>
                <a:gd name="T5" fmla="*/ 60 h 300"/>
                <a:gd name="T6" fmla="*/ 0 w 300"/>
                <a:gd name="T7" fmla="*/ 15 h 300"/>
                <a:gd name="T8" fmla="*/ 37 w 300"/>
                <a:gd name="T9" fmla="*/ 22 h 300"/>
                <a:gd name="T10" fmla="*/ 75 w 300"/>
                <a:gd name="T11" fmla="*/ 15 h 300"/>
                <a:gd name="T12" fmla="*/ 300 w 300"/>
                <a:gd name="T13" fmla="*/ 15 h 300"/>
                <a:gd name="T14" fmla="*/ 262 w 300"/>
                <a:gd name="T15" fmla="*/ 22 h 300"/>
                <a:gd name="T16" fmla="*/ 225 w 300"/>
                <a:gd name="T17" fmla="*/ 15 h 300"/>
                <a:gd name="T18" fmla="*/ 225 w 300"/>
                <a:gd name="T19" fmla="*/ 60 h 300"/>
                <a:gd name="T20" fmla="*/ 262 w 300"/>
                <a:gd name="T21" fmla="*/ 52 h 300"/>
                <a:gd name="T22" fmla="*/ 300 w 300"/>
                <a:gd name="T23" fmla="*/ 60 h 300"/>
                <a:gd name="T24" fmla="*/ 300 w 300"/>
                <a:gd name="T25" fmla="*/ 15 h 300"/>
                <a:gd name="T26" fmla="*/ 173 w 300"/>
                <a:gd name="T27" fmla="*/ 0 h 300"/>
                <a:gd name="T28" fmla="*/ 128 w 300"/>
                <a:gd name="T29" fmla="*/ 0 h 300"/>
                <a:gd name="T30" fmla="*/ 135 w 300"/>
                <a:gd name="T31" fmla="*/ 37 h 300"/>
                <a:gd name="T32" fmla="*/ 128 w 300"/>
                <a:gd name="T33" fmla="*/ 75 h 300"/>
                <a:gd name="T34" fmla="*/ 173 w 300"/>
                <a:gd name="T35" fmla="*/ 75 h 300"/>
                <a:gd name="T36" fmla="*/ 165 w 300"/>
                <a:gd name="T37" fmla="*/ 37 h 300"/>
                <a:gd name="T38" fmla="*/ 38 w 300"/>
                <a:gd name="T39" fmla="*/ 225 h 300"/>
                <a:gd name="T40" fmla="*/ 38 w 300"/>
                <a:gd name="T41" fmla="*/ 300 h 300"/>
                <a:gd name="T42" fmla="*/ 38 w 300"/>
                <a:gd name="T43" fmla="*/ 225 h 300"/>
                <a:gd name="T44" fmla="*/ 38 w 300"/>
                <a:gd name="T45" fmla="*/ 277 h 300"/>
                <a:gd name="T46" fmla="*/ 38 w 300"/>
                <a:gd name="T47" fmla="*/ 247 h 300"/>
                <a:gd name="T48" fmla="*/ 150 w 300"/>
                <a:gd name="T49" fmla="*/ 225 h 300"/>
                <a:gd name="T50" fmla="*/ 150 w 300"/>
                <a:gd name="T51" fmla="*/ 300 h 300"/>
                <a:gd name="T52" fmla="*/ 150 w 300"/>
                <a:gd name="T53" fmla="*/ 225 h 300"/>
                <a:gd name="T54" fmla="*/ 150 w 300"/>
                <a:gd name="T55" fmla="*/ 277 h 300"/>
                <a:gd name="T56" fmla="*/ 150 w 300"/>
                <a:gd name="T57" fmla="*/ 247 h 300"/>
                <a:gd name="T58" fmla="*/ 263 w 300"/>
                <a:gd name="T59" fmla="*/ 225 h 300"/>
                <a:gd name="T60" fmla="*/ 263 w 300"/>
                <a:gd name="T61" fmla="*/ 300 h 300"/>
                <a:gd name="T62" fmla="*/ 263 w 300"/>
                <a:gd name="T63" fmla="*/ 225 h 300"/>
                <a:gd name="T64" fmla="*/ 263 w 300"/>
                <a:gd name="T65" fmla="*/ 277 h 300"/>
                <a:gd name="T66" fmla="*/ 263 w 300"/>
                <a:gd name="T67" fmla="*/ 247 h 300"/>
                <a:gd name="T68" fmla="*/ 162 w 300"/>
                <a:gd name="T69" fmla="*/ 162 h 300"/>
                <a:gd name="T70" fmla="*/ 257 w 300"/>
                <a:gd name="T71" fmla="*/ 174 h 300"/>
                <a:gd name="T72" fmla="*/ 269 w 300"/>
                <a:gd name="T73" fmla="*/ 207 h 300"/>
                <a:gd name="T74" fmla="*/ 162 w 300"/>
                <a:gd name="T75" fmla="*/ 162 h 300"/>
                <a:gd name="T76" fmla="*/ 60 w 300"/>
                <a:gd name="T77" fmla="*/ 166 h 300"/>
                <a:gd name="T78" fmla="*/ 138 w 300"/>
                <a:gd name="T79" fmla="*/ 174 h 300"/>
                <a:gd name="T80" fmla="*/ 65 w 300"/>
                <a:gd name="T81" fmla="*/ 162 h 300"/>
                <a:gd name="T82" fmla="*/ 9 w 300"/>
                <a:gd name="T83" fmla="*/ 105 h 300"/>
                <a:gd name="T84" fmla="*/ 32 w 300"/>
                <a:gd name="T85" fmla="*/ 167 h 300"/>
                <a:gd name="T86" fmla="*/ 44 w 300"/>
                <a:gd name="T87" fmla="*/ 148 h 300"/>
                <a:gd name="T88" fmla="*/ 66 w 300"/>
                <a:gd name="T89" fmla="*/ 105 h 300"/>
                <a:gd name="T90" fmla="*/ 215 w 300"/>
                <a:gd name="T91" fmla="*/ 85 h 300"/>
                <a:gd name="T92" fmla="*/ 231 w 300"/>
                <a:gd name="T93" fmla="*/ 101 h 300"/>
                <a:gd name="T94" fmla="*/ 162 w 300"/>
                <a:gd name="T95" fmla="*/ 149 h 300"/>
                <a:gd name="T96" fmla="*/ 255 w 300"/>
                <a:gd name="T97" fmla="*/ 125 h 300"/>
                <a:gd name="T98" fmla="*/ 215 w 300"/>
                <a:gd name="T99" fmla="*/ 85 h 300"/>
                <a:gd name="T100" fmla="*/ 47 w 300"/>
                <a:gd name="T101" fmla="*/ 153 h 300"/>
                <a:gd name="T102" fmla="*/ 35 w 300"/>
                <a:gd name="T103" fmla="*/ 174 h 300"/>
                <a:gd name="T104" fmla="*/ 44 w 300"/>
                <a:gd name="T105" fmla="*/ 207 h 300"/>
                <a:gd name="T106" fmla="*/ 55 w 300"/>
                <a:gd name="T107" fmla="*/ 162 h 300"/>
                <a:gd name="T108" fmla="*/ 110 w 300"/>
                <a:gd name="T109" fmla="*/ 151 h 300"/>
                <a:gd name="T110" fmla="*/ 138 w 300"/>
                <a:gd name="T111" fmla="*/ 139 h 300"/>
                <a:gd name="T112" fmla="*/ 179 w 300"/>
                <a:gd name="T113" fmla="*/ 105 h 300"/>
                <a:gd name="T114" fmla="*/ 122 w 300"/>
                <a:gd name="T115" fmla="*/ 105 h 300"/>
                <a:gd name="T116" fmla="*/ 144 w 300"/>
                <a:gd name="T117" fmla="*/ 207 h 300"/>
                <a:gd name="T118" fmla="*/ 156 w 300"/>
                <a:gd name="T119" fmla="*/ 10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 h="300">
                  <a:moveTo>
                    <a:pt x="52" y="37"/>
                  </a:moveTo>
                  <a:cubicBezTo>
                    <a:pt x="75" y="60"/>
                    <a:pt x="75" y="60"/>
                    <a:pt x="75" y="60"/>
                  </a:cubicBezTo>
                  <a:cubicBezTo>
                    <a:pt x="60" y="75"/>
                    <a:pt x="60" y="75"/>
                    <a:pt x="60" y="75"/>
                  </a:cubicBezTo>
                  <a:cubicBezTo>
                    <a:pt x="37" y="52"/>
                    <a:pt x="37" y="52"/>
                    <a:pt x="37" y="52"/>
                  </a:cubicBezTo>
                  <a:cubicBezTo>
                    <a:pt x="15" y="75"/>
                    <a:pt x="15" y="75"/>
                    <a:pt x="15" y="75"/>
                  </a:cubicBezTo>
                  <a:cubicBezTo>
                    <a:pt x="0" y="60"/>
                    <a:pt x="0" y="60"/>
                    <a:pt x="0" y="60"/>
                  </a:cubicBezTo>
                  <a:cubicBezTo>
                    <a:pt x="23" y="37"/>
                    <a:pt x="23" y="37"/>
                    <a:pt x="23" y="37"/>
                  </a:cubicBezTo>
                  <a:cubicBezTo>
                    <a:pt x="0" y="15"/>
                    <a:pt x="0" y="15"/>
                    <a:pt x="0" y="15"/>
                  </a:cubicBezTo>
                  <a:cubicBezTo>
                    <a:pt x="15" y="0"/>
                    <a:pt x="15" y="0"/>
                    <a:pt x="15" y="0"/>
                  </a:cubicBezTo>
                  <a:cubicBezTo>
                    <a:pt x="37" y="22"/>
                    <a:pt x="37" y="22"/>
                    <a:pt x="37" y="22"/>
                  </a:cubicBezTo>
                  <a:cubicBezTo>
                    <a:pt x="60" y="0"/>
                    <a:pt x="60" y="0"/>
                    <a:pt x="60" y="0"/>
                  </a:cubicBezTo>
                  <a:cubicBezTo>
                    <a:pt x="75" y="15"/>
                    <a:pt x="75" y="15"/>
                    <a:pt x="75" y="15"/>
                  </a:cubicBezTo>
                  <a:lnTo>
                    <a:pt x="52" y="37"/>
                  </a:lnTo>
                  <a:close/>
                  <a:moveTo>
                    <a:pt x="300" y="15"/>
                  </a:moveTo>
                  <a:cubicBezTo>
                    <a:pt x="285" y="0"/>
                    <a:pt x="285" y="0"/>
                    <a:pt x="285" y="0"/>
                  </a:cubicBezTo>
                  <a:cubicBezTo>
                    <a:pt x="262" y="22"/>
                    <a:pt x="262" y="22"/>
                    <a:pt x="262" y="22"/>
                  </a:cubicBezTo>
                  <a:cubicBezTo>
                    <a:pt x="240" y="0"/>
                    <a:pt x="240" y="0"/>
                    <a:pt x="240" y="0"/>
                  </a:cubicBezTo>
                  <a:cubicBezTo>
                    <a:pt x="225" y="15"/>
                    <a:pt x="225" y="15"/>
                    <a:pt x="225" y="15"/>
                  </a:cubicBezTo>
                  <a:cubicBezTo>
                    <a:pt x="248" y="37"/>
                    <a:pt x="248" y="37"/>
                    <a:pt x="248" y="37"/>
                  </a:cubicBezTo>
                  <a:cubicBezTo>
                    <a:pt x="225" y="60"/>
                    <a:pt x="225" y="60"/>
                    <a:pt x="225" y="60"/>
                  </a:cubicBezTo>
                  <a:cubicBezTo>
                    <a:pt x="240" y="75"/>
                    <a:pt x="240" y="75"/>
                    <a:pt x="240" y="75"/>
                  </a:cubicBezTo>
                  <a:cubicBezTo>
                    <a:pt x="262" y="52"/>
                    <a:pt x="262" y="52"/>
                    <a:pt x="262" y="52"/>
                  </a:cubicBezTo>
                  <a:cubicBezTo>
                    <a:pt x="285" y="75"/>
                    <a:pt x="285" y="75"/>
                    <a:pt x="285" y="75"/>
                  </a:cubicBezTo>
                  <a:cubicBezTo>
                    <a:pt x="300" y="60"/>
                    <a:pt x="300" y="60"/>
                    <a:pt x="300" y="60"/>
                  </a:cubicBezTo>
                  <a:cubicBezTo>
                    <a:pt x="277" y="37"/>
                    <a:pt x="277" y="37"/>
                    <a:pt x="277" y="37"/>
                  </a:cubicBezTo>
                  <a:lnTo>
                    <a:pt x="300" y="15"/>
                  </a:lnTo>
                  <a:close/>
                  <a:moveTo>
                    <a:pt x="188" y="15"/>
                  </a:moveTo>
                  <a:cubicBezTo>
                    <a:pt x="173" y="0"/>
                    <a:pt x="173" y="0"/>
                    <a:pt x="173" y="0"/>
                  </a:cubicBezTo>
                  <a:cubicBezTo>
                    <a:pt x="150" y="22"/>
                    <a:pt x="150" y="22"/>
                    <a:pt x="150" y="22"/>
                  </a:cubicBezTo>
                  <a:cubicBezTo>
                    <a:pt x="128" y="0"/>
                    <a:pt x="128" y="0"/>
                    <a:pt x="128" y="0"/>
                  </a:cubicBezTo>
                  <a:cubicBezTo>
                    <a:pt x="113" y="15"/>
                    <a:pt x="113" y="15"/>
                    <a:pt x="113" y="15"/>
                  </a:cubicBezTo>
                  <a:cubicBezTo>
                    <a:pt x="135" y="37"/>
                    <a:pt x="135" y="37"/>
                    <a:pt x="135" y="37"/>
                  </a:cubicBezTo>
                  <a:cubicBezTo>
                    <a:pt x="113" y="60"/>
                    <a:pt x="113" y="60"/>
                    <a:pt x="113" y="60"/>
                  </a:cubicBezTo>
                  <a:cubicBezTo>
                    <a:pt x="128" y="75"/>
                    <a:pt x="128" y="75"/>
                    <a:pt x="128" y="75"/>
                  </a:cubicBezTo>
                  <a:cubicBezTo>
                    <a:pt x="150" y="52"/>
                    <a:pt x="150" y="52"/>
                    <a:pt x="150" y="52"/>
                  </a:cubicBezTo>
                  <a:cubicBezTo>
                    <a:pt x="173" y="75"/>
                    <a:pt x="173" y="75"/>
                    <a:pt x="173" y="75"/>
                  </a:cubicBezTo>
                  <a:cubicBezTo>
                    <a:pt x="188" y="60"/>
                    <a:pt x="188" y="60"/>
                    <a:pt x="188" y="60"/>
                  </a:cubicBezTo>
                  <a:cubicBezTo>
                    <a:pt x="165" y="37"/>
                    <a:pt x="165" y="37"/>
                    <a:pt x="165" y="37"/>
                  </a:cubicBezTo>
                  <a:lnTo>
                    <a:pt x="188" y="15"/>
                  </a:lnTo>
                  <a:close/>
                  <a:moveTo>
                    <a:pt x="38" y="225"/>
                  </a:moveTo>
                  <a:cubicBezTo>
                    <a:pt x="17" y="225"/>
                    <a:pt x="0" y="242"/>
                    <a:pt x="0" y="262"/>
                  </a:cubicBezTo>
                  <a:cubicBezTo>
                    <a:pt x="0" y="283"/>
                    <a:pt x="17" y="300"/>
                    <a:pt x="38" y="300"/>
                  </a:cubicBezTo>
                  <a:cubicBezTo>
                    <a:pt x="58" y="300"/>
                    <a:pt x="75" y="283"/>
                    <a:pt x="75" y="262"/>
                  </a:cubicBezTo>
                  <a:cubicBezTo>
                    <a:pt x="75" y="242"/>
                    <a:pt x="58" y="225"/>
                    <a:pt x="38" y="225"/>
                  </a:cubicBezTo>
                  <a:close/>
                  <a:moveTo>
                    <a:pt x="53" y="262"/>
                  </a:moveTo>
                  <a:cubicBezTo>
                    <a:pt x="53" y="271"/>
                    <a:pt x="46" y="277"/>
                    <a:pt x="38" y="277"/>
                  </a:cubicBezTo>
                  <a:cubicBezTo>
                    <a:pt x="29" y="277"/>
                    <a:pt x="23" y="271"/>
                    <a:pt x="23" y="262"/>
                  </a:cubicBezTo>
                  <a:cubicBezTo>
                    <a:pt x="23" y="254"/>
                    <a:pt x="29" y="247"/>
                    <a:pt x="38" y="247"/>
                  </a:cubicBezTo>
                  <a:cubicBezTo>
                    <a:pt x="46" y="247"/>
                    <a:pt x="53" y="254"/>
                    <a:pt x="53" y="262"/>
                  </a:cubicBezTo>
                  <a:close/>
                  <a:moveTo>
                    <a:pt x="150" y="225"/>
                  </a:moveTo>
                  <a:cubicBezTo>
                    <a:pt x="129" y="225"/>
                    <a:pt x="113" y="242"/>
                    <a:pt x="113" y="262"/>
                  </a:cubicBezTo>
                  <a:cubicBezTo>
                    <a:pt x="113" y="283"/>
                    <a:pt x="129" y="300"/>
                    <a:pt x="150" y="300"/>
                  </a:cubicBezTo>
                  <a:cubicBezTo>
                    <a:pt x="171" y="300"/>
                    <a:pt x="188" y="283"/>
                    <a:pt x="188" y="262"/>
                  </a:cubicBezTo>
                  <a:cubicBezTo>
                    <a:pt x="188" y="242"/>
                    <a:pt x="171" y="225"/>
                    <a:pt x="150" y="225"/>
                  </a:cubicBezTo>
                  <a:close/>
                  <a:moveTo>
                    <a:pt x="165" y="262"/>
                  </a:moveTo>
                  <a:cubicBezTo>
                    <a:pt x="165" y="271"/>
                    <a:pt x="158" y="277"/>
                    <a:pt x="150" y="277"/>
                  </a:cubicBezTo>
                  <a:cubicBezTo>
                    <a:pt x="142" y="277"/>
                    <a:pt x="135" y="271"/>
                    <a:pt x="135" y="262"/>
                  </a:cubicBezTo>
                  <a:cubicBezTo>
                    <a:pt x="135" y="254"/>
                    <a:pt x="142" y="247"/>
                    <a:pt x="150" y="247"/>
                  </a:cubicBezTo>
                  <a:cubicBezTo>
                    <a:pt x="158" y="247"/>
                    <a:pt x="165" y="254"/>
                    <a:pt x="165" y="262"/>
                  </a:cubicBezTo>
                  <a:close/>
                  <a:moveTo>
                    <a:pt x="263" y="225"/>
                  </a:moveTo>
                  <a:cubicBezTo>
                    <a:pt x="242" y="225"/>
                    <a:pt x="225" y="242"/>
                    <a:pt x="225" y="262"/>
                  </a:cubicBezTo>
                  <a:cubicBezTo>
                    <a:pt x="225" y="283"/>
                    <a:pt x="242" y="300"/>
                    <a:pt x="263" y="300"/>
                  </a:cubicBezTo>
                  <a:cubicBezTo>
                    <a:pt x="283" y="300"/>
                    <a:pt x="300" y="283"/>
                    <a:pt x="300" y="262"/>
                  </a:cubicBezTo>
                  <a:cubicBezTo>
                    <a:pt x="300" y="242"/>
                    <a:pt x="283" y="225"/>
                    <a:pt x="263" y="225"/>
                  </a:cubicBezTo>
                  <a:close/>
                  <a:moveTo>
                    <a:pt x="278" y="262"/>
                  </a:moveTo>
                  <a:cubicBezTo>
                    <a:pt x="278" y="271"/>
                    <a:pt x="271" y="277"/>
                    <a:pt x="263" y="277"/>
                  </a:cubicBezTo>
                  <a:cubicBezTo>
                    <a:pt x="254" y="277"/>
                    <a:pt x="248" y="271"/>
                    <a:pt x="248" y="262"/>
                  </a:cubicBezTo>
                  <a:cubicBezTo>
                    <a:pt x="248" y="254"/>
                    <a:pt x="254" y="247"/>
                    <a:pt x="263" y="247"/>
                  </a:cubicBezTo>
                  <a:cubicBezTo>
                    <a:pt x="271" y="247"/>
                    <a:pt x="278" y="254"/>
                    <a:pt x="278" y="262"/>
                  </a:cubicBezTo>
                  <a:close/>
                  <a:moveTo>
                    <a:pt x="162" y="162"/>
                  </a:moveTo>
                  <a:cubicBezTo>
                    <a:pt x="162" y="174"/>
                    <a:pt x="162" y="174"/>
                    <a:pt x="162" y="174"/>
                  </a:cubicBezTo>
                  <a:cubicBezTo>
                    <a:pt x="257" y="174"/>
                    <a:pt x="257" y="174"/>
                    <a:pt x="257" y="174"/>
                  </a:cubicBezTo>
                  <a:cubicBezTo>
                    <a:pt x="257" y="207"/>
                    <a:pt x="257" y="207"/>
                    <a:pt x="257" y="207"/>
                  </a:cubicBezTo>
                  <a:cubicBezTo>
                    <a:pt x="269" y="207"/>
                    <a:pt x="269" y="207"/>
                    <a:pt x="269" y="207"/>
                  </a:cubicBezTo>
                  <a:cubicBezTo>
                    <a:pt x="269" y="162"/>
                    <a:pt x="269" y="162"/>
                    <a:pt x="269" y="162"/>
                  </a:cubicBezTo>
                  <a:lnTo>
                    <a:pt x="162" y="162"/>
                  </a:lnTo>
                  <a:close/>
                  <a:moveTo>
                    <a:pt x="65" y="162"/>
                  </a:moveTo>
                  <a:cubicBezTo>
                    <a:pt x="63" y="163"/>
                    <a:pt x="62" y="164"/>
                    <a:pt x="60" y="166"/>
                  </a:cubicBezTo>
                  <a:cubicBezTo>
                    <a:pt x="58" y="168"/>
                    <a:pt x="56" y="171"/>
                    <a:pt x="55" y="174"/>
                  </a:cubicBezTo>
                  <a:cubicBezTo>
                    <a:pt x="138" y="174"/>
                    <a:pt x="138" y="174"/>
                    <a:pt x="138" y="174"/>
                  </a:cubicBezTo>
                  <a:cubicBezTo>
                    <a:pt x="138" y="162"/>
                    <a:pt x="138" y="162"/>
                    <a:pt x="138" y="162"/>
                  </a:cubicBezTo>
                  <a:lnTo>
                    <a:pt x="65" y="162"/>
                  </a:lnTo>
                  <a:close/>
                  <a:moveTo>
                    <a:pt x="38" y="76"/>
                  </a:moveTo>
                  <a:cubicBezTo>
                    <a:pt x="9" y="105"/>
                    <a:pt x="9" y="105"/>
                    <a:pt x="9" y="105"/>
                  </a:cubicBezTo>
                  <a:cubicBezTo>
                    <a:pt x="32" y="105"/>
                    <a:pt x="32" y="105"/>
                    <a:pt x="32" y="105"/>
                  </a:cubicBezTo>
                  <a:cubicBezTo>
                    <a:pt x="32" y="167"/>
                    <a:pt x="32" y="167"/>
                    <a:pt x="32" y="167"/>
                  </a:cubicBezTo>
                  <a:cubicBezTo>
                    <a:pt x="34" y="160"/>
                    <a:pt x="38" y="154"/>
                    <a:pt x="43" y="149"/>
                  </a:cubicBezTo>
                  <a:cubicBezTo>
                    <a:pt x="43" y="149"/>
                    <a:pt x="43" y="148"/>
                    <a:pt x="44" y="148"/>
                  </a:cubicBezTo>
                  <a:cubicBezTo>
                    <a:pt x="44" y="105"/>
                    <a:pt x="44" y="105"/>
                    <a:pt x="44" y="105"/>
                  </a:cubicBezTo>
                  <a:cubicBezTo>
                    <a:pt x="66" y="105"/>
                    <a:pt x="66" y="105"/>
                    <a:pt x="66" y="105"/>
                  </a:cubicBezTo>
                  <a:lnTo>
                    <a:pt x="38" y="76"/>
                  </a:lnTo>
                  <a:close/>
                  <a:moveTo>
                    <a:pt x="215" y="85"/>
                  </a:moveTo>
                  <a:cubicBezTo>
                    <a:pt x="235" y="105"/>
                    <a:pt x="235" y="105"/>
                    <a:pt x="235" y="105"/>
                  </a:cubicBezTo>
                  <a:cubicBezTo>
                    <a:pt x="231" y="101"/>
                    <a:pt x="231" y="101"/>
                    <a:pt x="231" y="101"/>
                  </a:cubicBezTo>
                  <a:cubicBezTo>
                    <a:pt x="208" y="123"/>
                    <a:pt x="185" y="133"/>
                    <a:pt x="162" y="137"/>
                  </a:cubicBezTo>
                  <a:cubicBezTo>
                    <a:pt x="162" y="149"/>
                    <a:pt x="162" y="149"/>
                    <a:pt x="162" y="149"/>
                  </a:cubicBezTo>
                  <a:cubicBezTo>
                    <a:pt x="187" y="145"/>
                    <a:pt x="214" y="135"/>
                    <a:pt x="239" y="109"/>
                  </a:cubicBezTo>
                  <a:cubicBezTo>
                    <a:pt x="255" y="125"/>
                    <a:pt x="255" y="125"/>
                    <a:pt x="255" y="125"/>
                  </a:cubicBezTo>
                  <a:cubicBezTo>
                    <a:pt x="255" y="85"/>
                    <a:pt x="255" y="85"/>
                    <a:pt x="255" y="85"/>
                  </a:cubicBezTo>
                  <a:lnTo>
                    <a:pt x="215" y="85"/>
                  </a:lnTo>
                  <a:close/>
                  <a:moveTo>
                    <a:pt x="111" y="139"/>
                  </a:moveTo>
                  <a:cubicBezTo>
                    <a:pt x="85" y="139"/>
                    <a:pt x="62" y="138"/>
                    <a:pt x="47" y="153"/>
                  </a:cubicBezTo>
                  <a:cubicBezTo>
                    <a:pt x="46" y="154"/>
                    <a:pt x="45" y="156"/>
                    <a:pt x="44" y="157"/>
                  </a:cubicBezTo>
                  <a:cubicBezTo>
                    <a:pt x="40" y="162"/>
                    <a:pt x="37" y="167"/>
                    <a:pt x="35" y="174"/>
                  </a:cubicBezTo>
                  <a:cubicBezTo>
                    <a:pt x="33" y="183"/>
                    <a:pt x="32" y="194"/>
                    <a:pt x="32" y="207"/>
                  </a:cubicBezTo>
                  <a:cubicBezTo>
                    <a:pt x="44" y="207"/>
                    <a:pt x="44" y="207"/>
                    <a:pt x="44" y="207"/>
                  </a:cubicBezTo>
                  <a:cubicBezTo>
                    <a:pt x="44" y="193"/>
                    <a:pt x="45" y="182"/>
                    <a:pt x="48" y="174"/>
                  </a:cubicBezTo>
                  <a:cubicBezTo>
                    <a:pt x="50" y="169"/>
                    <a:pt x="52" y="165"/>
                    <a:pt x="55" y="162"/>
                  </a:cubicBezTo>
                  <a:cubicBezTo>
                    <a:pt x="56" y="162"/>
                    <a:pt x="56" y="162"/>
                    <a:pt x="56" y="161"/>
                  </a:cubicBezTo>
                  <a:cubicBezTo>
                    <a:pt x="67" y="150"/>
                    <a:pt x="86" y="151"/>
                    <a:pt x="110" y="151"/>
                  </a:cubicBezTo>
                  <a:cubicBezTo>
                    <a:pt x="119" y="151"/>
                    <a:pt x="128" y="152"/>
                    <a:pt x="138" y="151"/>
                  </a:cubicBezTo>
                  <a:cubicBezTo>
                    <a:pt x="138" y="139"/>
                    <a:pt x="138" y="139"/>
                    <a:pt x="138" y="139"/>
                  </a:cubicBezTo>
                  <a:cubicBezTo>
                    <a:pt x="128" y="140"/>
                    <a:pt x="119" y="139"/>
                    <a:pt x="111" y="139"/>
                  </a:cubicBezTo>
                  <a:close/>
                  <a:moveTo>
                    <a:pt x="179" y="105"/>
                  </a:moveTo>
                  <a:cubicBezTo>
                    <a:pt x="150" y="76"/>
                    <a:pt x="150" y="76"/>
                    <a:pt x="150" y="76"/>
                  </a:cubicBezTo>
                  <a:cubicBezTo>
                    <a:pt x="122" y="105"/>
                    <a:pt x="122" y="105"/>
                    <a:pt x="122" y="105"/>
                  </a:cubicBezTo>
                  <a:cubicBezTo>
                    <a:pt x="144" y="105"/>
                    <a:pt x="144" y="105"/>
                    <a:pt x="144" y="105"/>
                  </a:cubicBezTo>
                  <a:cubicBezTo>
                    <a:pt x="144" y="207"/>
                    <a:pt x="144" y="207"/>
                    <a:pt x="144" y="207"/>
                  </a:cubicBezTo>
                  <a:cubicBezTo>
                    <a:pt x="156" y="207"/>
                    <a:pt x="156" y="207"/>
                    <a:pt x="156" y="207"/>
                  </a:cubicBezTo>
                  <a:cubicBezTo>
                    <a:pt x="156" y="105"/>
                    <a:pt x="156" y="105"/>
                    <a:pt x="156" y="105"/>
                  </a:cubicBezTo>
                  <a:lnTo>
                    <a:pt x="179"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305" tIns="41153" rIns="82305" bIns="41153" numCol="1" anchor="t" anchorCtr="0" compatLnSpc="1">
              <a:prstTxWarp prst="textNoShape">
                <a:avLst/>
              </a:prstTxWarp>
            </a:bodyPr>
            <a:lstStyle/>
            <a:p>
              <a:endParaRPr lang="en-US" sz="1050"/>
            </a:p>
          </p:txBody>
        </p:sp>
      </p:grpSp>
      <p:grpSp>
        <p:nvGrpSpPr>
          <p:cNvPr id="55" name="Group 54"/>
          <p:cNvGrpSpPr/>
          <p:nvPr/>
        </p:nvGrpSpPr>
        <p:grpSpPr>
          <a:xfrm>
            <a:off x="3642360" y="4260524"/>
            <a:ext cx="1524000" cy="1524000"/>
            <a:chOff x="3642360" y="4260524"/>
            <a:chExt cx="1524000" cy="1524000"/>
          </a:xfrm>
        </p:grpSpPr>
        <p:sp>
          <p:nvSpPr>
            <p:cNvPr id="30" name="Rectangle 29"/>
            <p:cNvSpPr/>
            <p:nvPr>
              <p:custDataLst>
                <p:tags r:id="rId1"/>
              </p:custDataLst>
            </p:nvPr>
          </p:nvSpPr>
          <p:spPr>
            <a:xfrm>
              <a:off x="3642360" y="4260524"/>
              <a:ext cx="1524000" cy="1524000"/>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en-US" sz="1800" dirty="0" smtClean="0">
                  <a:solidFill>
                    <a:srgbClr val="FFFFFF"/>
                  </a:solidFill>
                </a:rPr>
                <a:t>You and your...</a:t>
              </a:r>
              <a:endParaRPr lang="en-US" sz="1800" dirty="0">
                <a:solidFill>
                  <a:srgbClr val="FFFFFF"/>
                </a:solidFill>
              </a:endParaRPr>
            </a:p>
          </p:txBody>
        </p:sp>
        <p:sp>
          <p:nvSpPr>
            <p:cNvPr id="48" name="Freeform 164"/>
            <p:cNvSpPr>
              <a:spLocks noEditPoints="1"/>
            </p:cNvSpPr>
            <p:nvPr/>
          </p:nvSpPr>
          <p:spPr bwMode="black">
            <a:xfrm>
              <a:off x="4114800" y="4604347"/>
              <a:ext cx="571705" cy="792616"/>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305" tIns="41153" rIns="82305" bIns="41153" numCol="1" anchor="t" anchorCtr="0" compatLnSpc="1">
              <a:prstTxWarp prst="textNoShape">
                <a:avLst/>
              </a:prstTxWarp>
            </a:bodyPr>
            <a:lstStyle/>
            <a:p>
              <a:endParaRPr lang="en-US" sz="1050"/>
            </a:p>
          </p:txBody>
        </p:sp>
      </p:grpSp>
      <p:sp>
        <p:nvSpPr>
          <p:cNvPr id="59" name="Rectangle 58"/>
          <p:cNvSpPr/>
          <p:nvPr/>
        </p:nvSpPr>
        <p:spPr>
          <a:xfrm>
            <a:off x="3520440" y="2794922"/>
            <a:ext cx="5161991" cy="1384995"/>
          </a:xfrm>
          <a:prstGeom prst="rect">
            <a:avLst/>
          </a:prstGeom>
        </p:spPr>
        <p:txBody>
          <a:bodyPr wrap="none">
            <a:spAutoFit/>
          </a:bodyPr>
          <a:lstStyle/>
          <a:p>
            <a:r>
              <a:rPr lang="en-US" sz="2800" dirty="0" smtClean="0">
                <a:solidFill>
                  <a:prstClr val="black"/>
                </a:solidFill>
                <a:latin typeface="Segoe UI" panose="020B0502040204020203" pitchFamily="34" charset="0"/>
                <a:cs typeface="Segoe UI" panose="020B0502040204020203" pitchFamily="34" charset="0"/>
              </a:rPr>
              <a:t>Application (service or product)</a:t>
            </a:r>
          </a:p>
          <a:p>
            <a:r>
              <a:rPr lang="en-US" sz="2800" dirty="0" smtClean="0">
                <a:solidFill>
                  <a:prstClr val="black"/>
                </a:solidFill>
                <a:latin typeface="Segoe UI" panose="020B0502040204020203" pitchFamily="34" charset="0"/>
                <a:cs typeface="Segoe UI" panose="020B0502040204020203" pitchFamily="34" charset="0"/>
              </a:rPr>
              <a:t>Environment</a:t>
            </a:r>
          </a:p>
          <a:p>
            <a:r>
              <a:rPr lang="en-US" sz="2800" dirty="0" smtClean="0">
                <a:solidFill>
                  <a:prstClr val="black"/>
                </a:solidFill>
                <a:latin typeface="Segoe UI" panose="020B0502040204020203" pitchFamily="34" charset="0"/>
                <a:cs typeface="Segoe UI" panose="020B0502040204020203" pitchFamily="34" charset="0"/>
              </a:rPr>
              <a:t>Engineering Processes</a:t>
            </a:r>
            <a:endParaRPr lang="en-US" sz="1400" dirty="0"/>
          </a:p>
        </p:txBody>
      </p:sp>
    </p:spTree>
    <p:extLst>
      <p:ext uri="{BB962C8B-B14F-4D97-AF65-F5344CB8AC3E}">
        <p14:creationId xmlns:p14="http://schemas.microsoft.com/office/powerpoint/2010/main" val="2881852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200" fill="hold"/>
                                        <p:tgtEl>
                                          <p:spTgt spid="25"/>
                                        </p:tgtEl>
                                      </p:cBhvr>
                                      <p:by x="100000" y="100000"/>
                                      <p:from x="100000" y="0"/>
                                      <p:to x="100000" y="100000"/>
                                    </p:animScale>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6" presetClass="emph" presetSubtype="0" fill="hold" grpId="1" nodeType="withEffect">
                                  <p:stCondLst>
                                    <p:cond delay="0"/>
                                  </p:stCondLst>
                                  <p:childTnLst>
                                    <p:animScale>
                                      <p:cBhvr>
                                        <p:cTn id="12" dur="200" fill="hold"/>
                                        <p:tgtEl>
                                          <p:spTgt spid="28"/>
                                        </p:tgtEl>
                                      </p:cBhvr>
                                      <p:by x="100000" y="100000"/>
                                      <p:from x="100000" y="0"/>
                                      <p:to x="100000" y="100000"/>
                                    </p:animScale>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6" presetClass="emph" presetSubtype="0" fill="hold" grpId="1" nodeType="withEffect">
                                  <p:stCondLst>
                                    <p:cond delay="0"/>
                                  </p:stCondLst>
                                  <p:childTnLst>
                                    <p:animScale>
                                      <p:cBhvr>
                                        <p:cTn id="16" dur="200" fill="hold"/>
                                        <p:tgtEl>
                                          <p:spTgt spid="35"/>
                                        </p:tgtEl>
                                      </p:cBhvr>
                                      <p:by x="100000" y="100000"/>
                                      <p:from x="100000" y="0"/>
                                      <p:to x="100000" y="100000"/>
                                    </p:animScale>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6" presetClass="emph" presetSubtype="0" fill="hold" nodeType="withEffect">
                                  <p:stCondLst>
                                    <p:cond delay="0"/>
                                  </p:stCondLst>
                                  <p:childTnLst>
                                    <p:animScale>
                                      <p:cBhvr>
                                        <p:cTn id="20" dur="200" fill="hold"/>
                                        <p:tgtEl>
                                          <p:spTgt spid="47"/>
                                        </p:tgtEl>
                                      </p:cBhvr>
                                      <p:by x="100000" y="100000"/>
                                      <p:from x="100000" y="0"/>
                                      <p:to x="100000" y="100000"/>
                                    </p:animScale>
                                  </p:childTnLst>
                                </p:cTn>
                              </p:par>
                              <p:par>
                                <p:cTn id="21" presetID="1" presetClass="entr" presetSubtype="0"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6" presetClass="emph" presetSubtype="0" fill="hold" nodeType="withEffect">
                                  <p:stCondLst>
                                    <p:cond delay="0"/>
                                  </p:stCondLst>
                                  <p:childTnLst>
                                    <p:animScale>
                                      <p:cBhvr>
                                        <p:cTn id="24" dur="200" fill="hold"/>
                                        <p:tgtEl>
                                          <p:spTgt spid="55"/>
                                        </p:tgtEl>
                                      </p:cBhvr>
                                      <p:by x="100000" y="100000"/>
                                      <p:from x="100000" y="0"/>
                                      <p:to x="100000" y="100000"/>
                                    </p:animScale>
                                  </p:childTnLst>
                                </p:cTn>
                              </p:par>
                              <p:par>
                                <p:cTn id="25" presetID="6" presetClass="emph" presetSubtype="0" fill="hold" nodeType="withEffect">
                                  <p:stCondLst>
                                    <p:cond delay="0"/>
                                  </p:stCondLst>
                                  <p:childTnLst>
                                    <p:animScale>
                                      <p:cBhvr>
                                        <p:cTn id="26" dur="200" fill="hold"/>
                                        <p:tgtEl>
                                          <p:spTgt spid="22"/>
                                        </p:tgtEl>
                                      </p:cBhvr>
                                      <p:by x="100000" y="0"/>
                                    </p:animScale>
                                  </p:childTnLst>
                                </p:cTn>
                              </p:par>
                              <p:par>
                                <p:cTn id="27" presetID="6" presetClass="emph" presetSubtype="0" fill="hold" grpId="0" nodeType="withEffect">
                                  <p:stCondLst>
                                    <p:cond delay="0"/>
                                  </p:stCondLst>
                                  <p:childTnLst>
                                    <p:animScale>
                                      <p:cBhvr>
                                        <p:cTn id="28" dur="200" fill="hold"/>
                                        <p:tgtEl>
                                          <p:spTgt spid="8"/>
                                        </p:tgtEl>
                                      </p:cBhvr>
                                      <p:by x="100000" y="0"/>
                                    </p:animScale>
                                  </p:childTnLst>
                                </p:cTn>
                              </p:par>
                              <p:par>
                                <p:cTn id="29" presetID="6" presetClass="emph" presetSubtype="0" fill="hold" nodeType="withEffect">
                                  <p:stCondLst>
                                    <p:cond delay="0"/>
                                  </p:stCondLst>
                                  <p:childTnLst>
                                    <p:animScale>
                                      <p:cBhvr>
                                        <p:cTn id="30" dur="200" fill="hold"/>
                                        <p:tgtEl>
                                          <p:spTgt spid="23"/>
                                        </p:tgtEl>
                                      </p:cBhvr>
                                      <p:by x="100000" y="0"/>
                                    </p:animScale>
                                  </p:childTnLst>
                                </p:cTn>
                              </p:par>
                              <p:par>
                                <p:cTn id="31" presetID="6" presetClass="emph" presetSubtype="0" fill="hold" nodeType="withEffect">
                                  <p:stCondLst>
                                    <p:cond delay="0"/>
                                  </p:stCondLst>
                                  <p:childTnLst>
                                    <p:animScale>
                                      <p:cBhvr>
                                        <p:cTn id="32" dur="200" fill="hold"/>
                                        <p:tgtEl>
                                          <p:spTgt spid="24"/>
                                        </p:tgtEl>
                                      </p:cBhvr>
                                      <p:by x="100000" y="0"/>
                                    </p:animScale>
                                  </p:childTnLst>
                                </p:cTn>
                              </p:par>
                              <p:par>
                                <p:cTn id="33" presetID="6" presetClass="emph" presetSubtype="0" fill="hold" grpId="0" nodeType="withEffect">
                                  <p:stCondLst>
                                    <p:cond delay="0"/>
                                  </p:stCondLst>
                                  <p:childTnLst>
                                    <p:animScale>
                                      <p:cBhvr>
                                        <p:cTn id="34" dur="200" fill="hold"/>
                                        <p:tgtEl>
                                          <p:spTgt spid="21"/>
                                        </p:tgtEl>
                                      </p:cBhvr>
                                      <p:by x="100000" y="0"/>
                                    </p:animScale>
                                  </p:childTnLst>
                                </p:cTn>
                              </p:par>
                              <p:par>
                                <p:cTn id="35" presetID="1" presetClass="entr" presetSubtype="0"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par>
                                <p:cTn id="37" presetID="6" presetClass="emph" presetSubtype="0" fill="hold" grpId="1" nodeType="withEffect">
                                  <p:stCondLst>
                                    <p:cond delay="0"/>
                                  </p:stCondLst>
                                  <p:childTnLst>
                                    <p:animScale>
                                      <p:cBhvr>
                                        <p:cTn id="38" dur="200" fill="hold"/>
                                        <p:tgtEl>
                                          <p:spTgt spid="59"/>
                                        </p:tgtEl>
                                      </p:cBhvr>
                                      <p:by x="100000" y="100000"/>
                                      <p:from x="100000" y="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28" grpId="0" animBg="1"/>
      <p:bldP spid="28" grpId="1" animBg="1"/>
      <p:bldP spid="35" grpId="0" animBg="1"/>
      <p:bldP spid="35" grpId="1" animBg="1"/>
      <p:bldP spid="59" grpId="0"/>
      <p:bldP spid="59"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249" y="533400"/>
            <a:ext cx="11475956" cy="747897"/>
          </a:xfrm>
        </p:spPr>
        <p:txBody>
          <a:bodyPr/>
          <a:lstStyle/>
          <a:p>
            <a:r>
              <a:rPr lang="en-US" sz="5400" dirty="0" smtClean="0"/>
              <a:t>Outlook.com prioritizes performance</a:t>
            </a:r>
            <a:endParaRPr lang="en-US" sz="5400" dirty="0"/>
          </a:p>
        </p:txBody>
      </p:sp>
      <p:pic>
        <p:nvPicPr>
          <p:cNvPr id="4" name="Picture 3"/>
          <p:cNvPicPr/>
          <p:nvPr/>
        </p:nvPicPr>
        <p:blipFill rotWithShape="1">
          <a:blip r:embed="rId5" cstate="screen">
            <a:extLst>
              <a:ext uri="{28A0092B-C50C-407E-A947-70E740481C1C}">
                <a14:useLocalDpi xmlns:a14="http://schemas.microsoft.com/office/drawing/2010/main"/>
              </a:ext>
            </a:extLst>
          </a:blip>
          <a:srcRect/>
          <a:stretch/>
        </p:blipFill>
        <p:spPr bwMode="auto">
          <a:xfrm>
            <a:off x="520702" y="2209799"/>
            <a:ext cx="7474181" cy="3563503"/>
          </a:xfrm>
          <a:prstGeom prst="rect">
            <a:avLst/>
          </a:prstGeom>
          <a:noFill/>
          <a:ln w="19050">
            <a:noFill/>
          </a:ln>
        </p:spPr>
      </p:pic>
      <p:sp>
        <p:nvSpPr>
          <p:cNvPr id="5" name="Rectangle 4"/>
          <p:cNvSpPr/>
          <p:nvPr/>
        </p:nvSpPr>
        <p:spPr bwMode="auto">
          <a:xfrm>
            <a:off x="10115626" y="3893723"/>
            <a:ext cx="1879579" cy="1879580"/>
          </a:xfrm>
          <a:prstGeom prst="rect">
            <a:avLst/>
          </a:prstGeom>
          <a:solidFill>
            <a:srgbClr val="1E70B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 name="Rectangle 5"/>
          <p:cNvSpPr/>
          <p:nvPr>
            <p:custDataLst>
              <p:tags r:id="rId1"/>
            </p:custDataLst>
          </p:nvPr>
        </p:nvSpPr>
        <p:spPr bwMode="auto">
          <a:xfrm>
            <a:off x="8133197" y="3893723"/>
            <a:ext cx="1879579" cy="1879580"/>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000" dirty="0">
                <a:solidFill>
                  <a:srgbClr val="FFFFFF"/>
                </a:solidFill>
              </a:rPr>
              <a:t>500 Million measurements per month</a:t>
            </a:r>
          </a:p>
        </p:txBody>
      </p:sp>
      <p:sp>
        <p:nvSpPr>
          <p:cNvPr id="7" name="Rectangle 6"/>
          <p:cNvSpPr/>
          <p:nvPr>
            <p:custDataLst>
              <p:tags r:id="rId2"/>
            </p:custDataLst>
          </p:nvPr>
        </p:nvSpPr>
        <p:spPr bwMode="auto">
          <a:xfrm>
            <a:off x="10115626" y="1905855"/>
            <a:ext cx="1879579" cy="1879580"/>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000" dirty="0">
                <a:solidFill>
                  <a:srgbClr val="FFFFFF"/>
                </a:solidFill>
              </a:rPr>
              <a:t>JSI</a:t>
            </a:r>
            <a:endParaRPr lang="en-US" sz="1900" dirty="0">
              <a:solidFill>
                <a:srgbClr val="FFFFFF"/>
              </a:solidFill>
            </a:endParaRPr>
          </a:p>
          <a:p>
            <a:pPr defTabSz="914099" fontAlgn="base">
              <a:spcBef>
                <a:spcPct val="0"/>
              </a:spcBef>
              <a:spcAft>
                <a:spcPct val="0"/>
              </a:spcAft>
            </a:pPr>
            <a:r>
              <a:rPr lang="en-US" sz="1900" dirty="0">
                <a:solidFill>
                  <a:srgbClr val="FFFFFF"/>
                </a:solidFill>
              </a:rPr>
              <a:t>JavaScript Instrumentation</a:t>
            </a:r>
          </a:p>
        </p:txBody>
      </p:sp>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74088" y="4136571"/>
            <a:ext cx="1393597" cy="1393597"/>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113421" y="1905855"/>
            <a:ext cx="1883664" cy="1883664"/>
          </a:xfrm>
          <a:prstGeom prst="rect">
            <a:avLst/>
          </a:prstGeom>
        </p:spPr>
      </p:pic>
      <p:sp>
        <p:nvSpPr>
          <p:cNvPr id="8" name="TextBox 7"/>
          <p:cNvSpPr txBox="1"/>
          <p:nvPr/>
        </p:nvSpPr>
        <p:spPr>
          <a:xfrm>
            <a:off x="1219200" y="1752600"/>
            <a:ext cx="6629400" cy="830997"/>
          </a:xfrm>
          <a:prstGeom prst="rect">
            <a:avLst/>
          </a:prstGeom>
          <a:noFill/>
        </p:spPr>
        <p:txBody>
          <a:bodyPr wrap="square" rtlCol="0">
            <a:spAutoFit/>
          </a:bodyPr>
          <a:lstStyle/>
          <a:p>
            <a:pPr algn="ctr"/>
            <a:r>
              <a:rPr lang="en-US" dirty="0" smtClean="0"/>
              <a:t>View Inbox – Page Load Time (PLT) by Browser</a:t>
            </a:r>
          </a:p>
          <a:p>
            <a:pPr algn="ctr"/>
            <a:r>
              <a:rPr lang="en-US" dirty="0" smtClean="0"/>
              <a:t>As experienced by actual users</a:t>
            </a:r>
            <a:endParaRPr lang="en-US" dirty="0"/>
          </a:p>
        </p:txBody>
      </p:sp>
    </p:spTree>
    <p:extLst>
      <p:ext uri="{BB962C8B-B14F-4D97-AF65-F5344CB8AC3E}">
        <p14:creationId xmlns:p14="http://schemas.microsoft.com/office/powerpoint/2010/main" val="1585741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3" name="Group 2"/>
          <p:cNvGrpSpPr/>
          <p:nvPr/>
        </p:nvGrpSpPr>
        <p:grpSpPr>
          <a:xfrm>
            <a:off x="196773" y="0"/>
            <a:ext cx="13214427" cy="6999890"/>
            <a:chOff x="-1" y="0"/>
            <a:chExt cx="13214427" cy="6999890"/>
          </a:xfrm>
        </p:grpSpPr>
        <p:pic>
          <p:nvPicPr>
            <p:cNvPr id="4" name="Picture 3"/>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 y="0"/>
              <a:ext cx="13214427" cy="6999890"/>
            </a:xfrm>
            <a:prstGeom prst="rect">
              <a:avLst/>
            </a:prstGeom>
          </p:spPr>
        </p:pic>
        <p:sp>
          <p:nvSpPr>
            <p:cNvPr id="8" name="Rectangle 7"/>
            <p:cNvSpPr/>
            <p:nvPr/>
          </p:nvSpPr>
          <p:spPr bwMode="auto">
            <a:xfrm>
              <a:off x="11249035" y="3020076"/>
              <a:ext cx="1879579" cy="1879580"/>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z="2000" spc="-50" dirty="0">
                <a:gradFill>
                  <a:gsLst>
                    <a:gs pos="0">
                      <a:srgbClr val="FFFFFF"/>
                    </a:gs>
                    <a:gs pos="100000">
                      <a:srgbClr val="FFFFFF"/>
                    </a:gs>
                  </a:gsLst>
                  <a:lin ang="5400000" scaled="0"/>
                </a:gradFill>
                <a:ea typeface="Segoe UI" pitchFamily="34" charset="0"/>
                <a:cs typeface="Segoe UI" pitchFamily="34" charset="0"/>
              </a:endParaRPr>
            </a:p>
          </p:txBody>
        </p:sp>
      </p:grpSp>
      <p:sp>
        <p:nvSpPr>
          <p:cNvPr id="12" name="Rectangle 11"/>
          <p:cNvSpPr/>
          <p:nvPr>
            <p:custDataLst>
              <p:tags r:id="rId1"/>
            </p:custDataLst>
          </p:nvPr>
        </p:nvSpPr>
        <p:spPr bwMode="auto">
          <a:xfrm>
            <a:off x="8610599" y="3238569"/>
            <a:ext cx="2749398" cy="1554480"/>
          </a:xfrm>
          <a:prstGeom prst="rect">
            <a:avLst/>
          </a:prstGeom>
          <a:solidFill>
            <a:srgbClr val="0072B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3200" dirty="0" smtClean="0">
                <a:solidFill>
                  <a:srgbClr val="FFFFFF"/>
                </a:solidFill>
              </a:rPr>
              <a:t>Prioritizes availability</a:t>
            </a:r>
            <a:endParaRPr lang="en-US" sz="2800" spc="-50"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custDataLst>
              <p:tags r:id="rId2"/>
            </p:custDataLst>
          </p:nvPr>
        </p:nvSpPr>
        <p:spPr bwMode="auto">
          <a:xfrm>
            <a:off x="8610600" y="4895088"/>
            <a:ext cx="2749395" cy="1554480"/>
          </a:xfrm>
          <a:prstGeom prst="rect">
            <a:avLst/>
          </a:prstGeom>
          <a:solidFill>
            <a:srgbClr val="33491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3200" dirty="0"/>
              <a:t>Predict 75% of dips 24 hours ahead of time</a:t>
            </a:r>
            <a:endParaRPr lang="en-US" sz="3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 name="Rectangle 9"/>
          <p:cNvSpPr/>
          <p:nvPr>
            <p:custDataLst>
              <p:tags r:id="rId3"/>
            </p:custDataLst>
          </p:nvPr>
        </p:nvSpPr>
        <p:spPr bwMode="auto">
          <a:xfrm rot="16200000">
            <a:off x="-562086" y="2994729"/>
            <a:ext cx="1676400" cy="487680"/>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dirty="0" smtClean="0">
                <a:solidFill>
                  <a:srgbClr val="FFFFFF"/>
                </a:solidFill>
              </a:rPr>
              <a:t>Availability</a:t>
            </a:r>
            <a:endParaRPr lang="en-US" sz="2000" dirty="0">
              <a:solidFill>
                <a:srgbClr val="FFFFFF"/>
              </a:solidFill>
            </a:endParaRPr>
          </a:p>
        </p:txBody>
      </p:sp>
      <p:sp>
        <p:nvSpPr>
          <p:cNvPr id="11" name="Rectangle 10"/>
          <p:cNvSpPr/>
          <p:nvPr>
            <p:custDataLst>
              <p:tags r:id="rId4"/>
            </p:custDataLst>
          </p:nvPr>
        </p:nvSpPr>
        <p:spPr bwMode="auto">
          <a:xfrm>
            <a:off x="5127586" y="6370320"/>
            <a:ext cx="1676400" cy="487680"/>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dirty="0" smtClean="0">
                <a:solidFill>
                  <a:srgbClr val="FFFFFF"/>
                </a:solidFill>
              </a:rPr>
              <a:t>Time</a:t>
            </a:r>
            <a:endParaRPr lang="en-US" sz="2000" dirty="0">
              <a:solidFill>
                <a:srgbClr val="FFFFFF"/>
              </a:solidFill>
            </a:endParaRPr>
          </a:p>
        </p:txBody>
      </p:sp>
      <p:grpSp>
        <p:nvGrpSpPr>
          <p:cNvPr id="5" name="Group 4"/>
          <p:cNvGrpSpPr/>
          <p:nvPr/>
        </p:nvGrpSpPr>
        <p:grpSpPr>
          <a:xfrm>
            <a:off x="8610597" y="1591869"/>
            <a:ext cx="2749397" cy="1554480"/>
            <a:chOff x="8610597" y="1591869"/>
            <a:chExt cx="2749397" cy="1554480"/>
          </a:xfrm>
        </p:grpSpPr>
        <p:sp>
          <p:nvSpPr>
            <p:cNvPr id="6" name="Rectangle 5"/>
            <p:cNvSpPr/>
            <p:nvPr>
              <p:custDataLst>
                <p:tags r:id="rId5"/>
              </p:custDataLst>
            </p:nvPr>
          </p:nvSpPr>
          <p:spPr bwMode="auto">
            <a:xfrm>
              <a:off x="8610597" y="1597781"/>
              <a:ext cx="2749397" cy="1548568"/>
            </a:xfrm>
            <a:prstGeom prst="rect">
              <a:avLst/>
            </a:prstGeom>
            <a:solidFill>
              <a:srgbClr val="0072B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z="200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14" name="Picture 13"/>
            <p:cNvPicPr>
              <a:picLocks noChangeAspect="1"/>
            </p:cNvPicPr>
            <p:nvPr>
              <p:custDataLst>
                <p:tags r:id="rId6"/>
              </p:custDataLst>
            </p:nvPr>
          </p:nvPicPr>
          <p:blipFill>
            <a:blip r:embed="rId10" cstate="screen">
              <a:extLst>
                <a:ext uri="{28A0092B-C50C-407E-A947-70E740481C1C}">
                  <a14:useLocalDpi xmlns:a14="http://schemas.microsoft.com/office/drawing/2010/main"/>
                </a:ext>
              </a:extLst>
            </a:blip>
            <a:stretch>
              <a:fillRect/>
            </a:stretch>
          </p:blipFill>
          <p:spPr>
            <a:xfrm>
              <a:off x="9208055" y="1591869"/>
              <a:ext cx="1554480" cy="1554480"/>
            </a:xfrm>
            <a:prstGeom prst="rect">
              <a:avLst/>
            </a:prstGeom>
          </p:spPr>
        </p:pic>
      </p:grpSp>
    </p:spTree>
    <p:extLst>
      <p:ext uri="{BB962C8B-B14F-4D97-AF65-F5344CB8AC3E}">
        <p14:creationId xmlns:p14="http://schemas.microsoft.com/office/powerpoint/2010/main" val="3722295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9616023" y="6504010"/>
            <a:ext cx="2258483" cy="269875"/>
          </a:xfrm>
        </p:spPr>
        <p:txBody>
          <a:bodyPr/>
          <a:lstStyle/>
          <a:p>
            <a:pPr eaLnBrk="0" fontAlgn="base" hangingPunct="0">
              <a:lnSpc>
                <a:spcPct val="80000"/>
              </a:lnSpc>
              <a:spcBef>
                <a:spcPct val="0"/>
              </a:spcBef>
              <a:spcAft>
                <a:spcPct val="0"/>
              </a:spcAft>
              <a:defRPr/>
            </a:pPr>
            <a:fld id="{7747B3AA-F3BE-48E7-967F-47A750E1EAF6}" type="slidenum">
              <a:rPr lang="en-AU" smtClean="0">
                <a:solidFill>
                  <a:srgbClr val="000000"/>
                </a:solidFill>
              </a:rPr>
              <a:pPr eaLnBrk="0" fontAlgn="base" hangingPunct="0">
                <a:lnSpc>
                  <a:spcPct val="80000"/>
                </a:lnSpc>
                <a:spcBef>
                  <a:spcPct val="0"/>
                </a:spcBef>
                <a:spcAft>
                  <a:spcPct val="0"/>
                </a:spcAft>
                <a:defRPr/>
              </a:pPr>
              <a:t>52</a:t>
            </a:fld>
            <a:endParaRPr lang="en-AU" dirty="0">
              <a:solidFill>
                <a:srgbClr val="000000"/>
              </a:solidFill>
            </a:endParaRPr>
          </a:p>
        </p:txBody>
      </p:sp>
      <p:pic>
        <p:nvPicPr>
          <p:cNvPr id="1026" name="Picture 2" descr="http://3.bp.blogspot.com/-SC4iuKO8l4o/UMOTss3b4TI/AAAAAAAAAdY/w2-_vX0Vqwg/s1600/dashboard-annoted-circuit-640.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922618"/>
            <a:ext cx="12344400" cy="7780618"/>
          </a:xfrm>
          <a:prstGeom prst="rect">
            <a:avLst/>
          </a:prstGeom>
          <a:noFill/>
          <a:ln>
            <a:solidFill>
              <a:srgbClr val="5F8CB3"/>
            </a:solidFill>
          </a:ln>
          <a:extLst>
            <a:ext uri="{909E8E84-426E-40DD-AFC4-6F175D3DCCD1}">
              <a14:hiddenFill xmlns:a14="http://schemas.microsoft.com/office/drawing/2010/main">
                <a:solidFill>
                  <a:srgbClr val="FFFFFF"/>
                </a:solidFill>
              </a14:hiddenFill>
            </a:ext>
          </a:extLst>
        </p:spPr>
      </p:pic>
      <p:sp>
        <p:nvSpPr>
          <p:cNvPr id="20" name="Rectangle 19"/>
          <p:cNvSpPr/>
          <p:nvPr/>
        </p:nvSpPr>
        <p:spPr>
          <a:xfrm>
            <a:off x="-152400" y="-899872"/>
            <a:ext cx="12267763" cy="7757871"/>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bwMode="auto">
          <a:xfrm>
            <a:off x="47985" y="2219517"/>
            <a:ext cx="2695215" cy="1879580"/>
          </a:xfrm>
          <a:prstGeom prst="rect">
            <a:avLst/>
          </a:prstGeom>
          <a:solidFill>
            <a:srgbClr val="EE342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400">
              <a:spcBef>
                <a:spcPts val="300"/>
              </a:spcBef>
              <a:buClr>
                <a:srgbClr val="5F8CB3"/>
              </a:buClr>
            </a:pPr>
            <a:r>
              <a:rPr lang="en-US" sz="2800" dirty="0" smtClean="0">
                <a:solidFill>
                  <a:srgbClr val="FFFFFF"/>
                </a:solidFill>
              </a:rPr>
              <a:t>Netflix prioritizes perceived availability &amp; performance</a:t>
            </a:r>
            <a:endParaRPr lang="en-US" sz="2800" dirty="0">
              <a:solidFill>
                <a:srgbClr val="FFFFFF"/>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10400" y="2155236"/>
            <a:ext cx="3581400" cy="200814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315235" y="4508594"/>
            <a:ext cx="7409129" cy="2265291"/>
          </a:xfrm>
          <a:prstGeom prst="rect">
            <a:avLst/>
          </a:prstGeom>
        </p:spPr>
      </p:pic>
      <p:grpSp>
        <p:nvGrpSpPr>
          <p:cNvPr id="5" name="Group 4"/>
          <p:cNvGrpSpPr/>
          <p:nvPr/>
        </p:nvGrpSpPr>
        <p:grpSpPr>
          <a:xfrm>
            <a:off x="28433" y="269433"/>
            <a:ext cx="2714767" cy="1879580"/>
            <a:chOff x="28433" y="269433"/>
            <a:chExt cx="2714767" cy="1879580"/>
          </a:xfrm>
        </p:grpSpPr>
        <p:sp>
          <p:nvSpPr>
            <p:cNvPr id="18" name="Rectangle 17"/>
            <p:cNvSpPr/>
            <p:nvPr/>
          </p:nvSpPr>
          <p:spPr bwMode="auto">
            <a:xfrm>
              <a:off x="28433" y="269433"/>
              <a:ext cx="2714767" cy="1879580"/>
            </a:xfrm>
            <a:prstGeom prst="rect">
              <a:avLst/>
            </a:prstGeom>
            <a:solidFill>
              <a:srgbClr val="EE342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400">
                <a:spcBef>
                  <a:spcPts val="300"/>
                </a:spcBef>
                <a:buClr>
                  <a:srgbClr val="5F8CB3"/>
                </a:buClr>
              </a:pPr>
              <a:endParaRPr lang="en-US" sz="2800" dirty="0">
                <a:solidFill>
                  <a:srgbClr val="FFFFFF"/>
                </a:solidFill>
              </a:endParaRPr>
            </a:p>
          </p:txBody>
        </p:sp>
        <p:pic>
          <p:nvPicPr>
            <p:cNvPr id="14" name="Picture 1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55339" y="797511"/>
              <a:ext cx="2080505" cy="833592"/>
            </a:xfrm>
            <a:prstGeom prst="rect">
              <a:avLst/>
            </a:prstGeom>
          </p:spPr>
        </p:pic>
      </p:grpSp>
    </p:spTree>
    <p:extLst>
      <p:ext uri="{BB962C8B-B14F-4D97-AF65-F5344CB8AC3E}">
        <p14:creationId xmlns:p14="http://schemas.microsoft.com/office/powerpoint/2010/main" val="4150351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6" presetClass="emph" presetSubtype="0" fill="hold" nodeType="withEffect">
                                  <p:stCondLst>
                                    <p:cond delay="0"/>
                                  </p:stCondLst>
                                  <p:childTnLst>
                                    <p:animScale>
                                      <p:cBhvr>
                                        <p:cTn id="10" dur="200" fill="hold"/>
                                        <p:tgtEl>
                                          <p:spTgt spid="4"/>
                                        </p:tgtEl>
                                      </p:cBhvr>
                                      <p:by x="100000" y="100000"/>
                                      <p:from x="100000" y="0"/>
                                      <p:to x="100000" y="100000"/>
                                    </p:animScale>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6" presetClass="emph" presetSubtype="0" fill="hold" nodeType="withEffect">
                                  <p:stCondLst>
                                    <p:cond delay="0"/>
                                  </p:stCondLst>
                                  <p:childTnLst>
                                    <p:animScale>
                                      <p:cBhvr>
                                        <p:cTn id="16" dur="200" fill="hold"/>
                                        <p:tgtEl>
                                          <p:spTgt spid="2"/>
                                        </p:tgtEl>
                                      </p:cBhvr>
                                      <p:by x="100000" y="100000"/>
                                      <p:from x="100000" y="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3927967" y="0"/>
            <a:ext cx="8264033" cy="6858000"/>
          </a:xfrm>
          <a:prstGeom prst="rect">
            <a:avLst/>
          </a:prstGeom>
        </p:spPr>
      </p:pic>
      <p:sp>
        <p:nvSpPr>
          <p:cNvPr id="8" name="Rectangle 7"/>
          <p:cNvSpPr/>
          <p:nvPr>
            <p:custDataLst>
              <p:tags r:id="rId1"/>
            </p:custDataLst>
          </p:nvPr>
        </p:nvSpPr>
        <p:spPr bwMode="auto">
          <a:xfrm>
            <a:off x="365760" y="109728"/>
            <a:ext cx="1524000" cy="1524000"/>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1500" spc="-50" dirty="0" smtClean="0">
              <a:gradFill flip="none" rotWithShape="1">
                <a:gsLst>
                  <a:gs pos="0">
                    <a:srgbClr val="000000"/>
                  </a:gs>
                  <a:gs pos="100000">
                    <a:srgbClr val="000000"/>
                  </a:gs>
                </a:gsLst>
                <a:lin ang="5400000" scaled="0"/>
                <a:tileRect/>
              </a:gradFill>
              <a:latin typeface="Segoe UI" pitchFamily="34" charset="0"/>
              <a:ea typeface="Segoe UI" pitchFamily="34" charset="0"/>
              <a:cs typeface="Segoe UI" pitchFamily="34" charset="0"/>
            </a:endParaRPr>
          </a:p>
        </p:txBody>
      </p:sp>
      <p:sp>
        <p:nvSpPr>
          <p:cNvPr id="9" name="Rectangle 8"/>
          <p:cNvSpPr/>
          <p:nvPr>
            <p:custDataLst>
              <p:tags r:id="rId2"/>
            </p:custDataLst>
          </p:nvPr>
        </p:nvSpPr>
        <p:spPr bwMode="auto">
          <a:xfrm>
            <a:off x="1981200" y="109728"/>
            <a:ext cx="1524000" cy="1524000"/>
          </a:xfrm>
          <a:prstGeom prst="rect">
            <a:avLst/>
          </a:prstGeom>
          <a:solidFill>
            <a:srgbClr val="0292B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dirty="0"/>
              <a:t>Yammer prioritizes </a:t>
            </a:r>
            <a:r>
              <a:rPr lang="en-US" sz="2800" dirty="0" smtClean="0"/>
              <a:t>usage</a:t>
            </a:r>
            <a:endParaRPr lang="en-US" sz="2800" spc="-50" dirty="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endParaRPr>
          </a:p>
        </p:txBody>
      </p:sp>
      <p:sp>
        <p:nvSpPr>
          <p:cNvPr id="10" name="Rectangle 9"/>
          <p:cNvSpPr/>
          <p:nvPr>
            <p:custDataLst>
              <p:tags r:id="rId3"/>
            </p:custDataLst>
          </p:nvPr>
        </p:nvSpPr>
        <p:spPr bwMode="auto">
          <a:xfrm>
            <a:off x="365760" y="1712976"/>
            <a:ext cx="3139440" cy="2194560"/>
          </a:xfrm>
          <a:prstGeom prst="rect">
            <a:avLst/>
          </a:prstGeom>
          <a:solidFill>
            <a:srgbClr val="0292B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dirty="0" smtClean="0"/>
              <a:t>What happens to </a:t>
            </a:r>
            <a:r>
              <a:rPr lang="en-US" dirty="0"/>
              <a:t>new user </a:t>
            </a:r>
            <a:r>
              <a:rPr lang="en-US" dirty="0" smtClean="0"/>
              <a:t>retention when you shorten the signup flow?</a:t>
            </a:r>
            <a:endParaRPr lang="en-US" spc="-50" dirty="0" smtClean="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endParaRPr>
          </a:p>
        </p:txBody>
      </p:sp>
      <p:pic>
        <p:nvPicPr>
          <p:cNvPr id="11" name="Picture 10"/>
          <p:cNvPicPr>
            <a:picLocks noChangeAspect="1"/>
          </p:cNvPicPr>
          <p:nvPr/>
        </p:nvPicPr>
        <p:blipFill>
          <a:blip r:embed="rId9">
            <a:extLst>
              <a:ext uri="{BEBA8EAE-BF5A-486C-A8C5-ECC9F3942E4B}">
                <a14:imgProps xmlns:a14="http://schemas.microsoft.com/office/drawing/2010/main">
                  <a14:imgLayer r:embed="rId10">
                    <a14:imgEffect>
                      <a14:backgroundRemoval t="2062" b="100000" l="9653" r="96139">
                        <a14:foregroundMark x1="68340" y1="27320" x2="59846" y2="35052"/>
                        <a14:foregroundMark x1="75290" y1="48969" x2="67181" y2="50000"/>
                        <a14:foregroundMark x1="68726" y1="70619" x2="59459" y2="62887"/>
                      </a14:backgroundRemoval>
                    </a14:imgEffect>
                  </a14:imgLayer>
                </a14:imgProps>
              </a:ext>
              <a:ext uri="{28A0092B-C50C-407E-A947-70E740481C1C}">
                <a14:useLocalDpi xmlns:a14="http://schemas.microsoft.com/office/drawing/2010/main"/>
              </a:ext>
            </a:extLst>
          </a:blip>
          <a:stretch>
            <a:fillRect/>
          </a:stretch>
        </p:blipFill>
        <p:spPr>
          <a:xfrm>
            <a:off x="406757" y="282071"/>
            <a:ext cx="1574443" cy="1179313"/>
          </a:xfrm>
          <a:prstGeom prst="rect">
            <a:avLst/>
          </a:prstGeom>
        </p:spPr>
      </p:pic>
      <p:sp>
        <p:nvSpPr>
          <p:cNvPr id="12" name="Rectangle 11"/>
          <p:cNvSpPr/>
          <p:nvPr>
            <p:custDataLst>
              <p:tags r:id="rId4"/>
            </p:custDataLst>
          </p:nvPr>
        </p:nvSpPr>
        <p:spPr bwMode="auto">
          <a:xfrm>
            <a:off x="365760" y="3977640"/>
            <a:ext cx="3139440" cy="2194560"/>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45720" rIns="6858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dirty="0" smtClean="0">
                <a:solidFill>
                  <a:srgbClr val="FFFFFF"/>
                </a:solidFill>
              </a:rPr>
              <a:t>It goes down!</a:t>
            </a:r>
          </a:p>
          <a:p>
            <a:pPr defTabSz="914099" fontAlgn="base">
              <a:spcBef>
                <a:spcPct val="0"/>
              </a:spcBef>
              <a:spcAft>
                <a:spcPct val="0"/>
              </a:spcAft>
            </a:pPr>
            <a:endParaRPr lang="en-US" spc="-50" dirty="0">
              <a:solidFill>
                <a:srgbClr val="FFFFFF"/>
              </a:solidFill>
              <a:latin typeface="Segoe UI" pitchFamily="34" charset="0"/>
              <a:ea typeface="Segoe UI" pitchFamily="34" charset="0"/>
              <a:cs typeface="Segoe UI" pitchFamily="34" charset="0"/>
            </a:endParaRPr>
          </a:p>
          <a:p>
            <a:pPr defTabSz="914099" fontAlgn="base">
              <a:spcBef>
                <a:spcPct val="0"/>
              </a:spcBef>
              <a:spcAft>
                <a:spcPct val="0"/>
              </a:spcAft>
            </a:pPr>
            <a:r>
              <a:rPr lang="en-US" spc="-50" dirty="0" smtClean="0">
                <a:solidFill>
                  <a:srgbClr val="FFFFFF"/>
                </a:solidFill>
                <a:latin typeface="Segoe UI" pitchFamily="34" charset="0"/>
                <a:ea typeface="Segoe UI" pitchFamily="34" charset="0"/>
                <a:cs typeface="Segoe UI" pitchFamily="34" charset="0"/>
              </a:rPr>
              <a:t>Don’t ship that feature</a:t>
            </a:r>
          </a:p>
        </p:txBody>
      </p:sp>
    </p:spTree>
    <p:extLst>
      <p:ext uri="{BB962C8B-B14F-4D97-AF65-F5344CB8AC3E}">
        <p14:creationId xmlns:p14="http://schemas.microsoft.com/office/powerpoint/2010/main" val="1051164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6" presetClass="emph" presetSubtype="0" fill="hold" grpId="1" nodeType="withEffect">
                                  <p:stCondLst>
                                    <p:cond delay="0"/>
                                  </p:stCondLst>
                                  <p:childTnLst>
                                    <p:animScale>
                                      <p:cBhvr>
                                        <p:cTn id="8" dur="200" fill="hold"/>
                                        <p:tgtEl>
                                          <p:spTgt spid="12"/>
                                        </p:tgtEl>
                                      </p:cBhvr>
                                      <p:by x="100000" y="100000"/>
                                      <p:from x="100000" y="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new questions and repeat</a:t>
            </a:r>
          </a:p>
        </p:txBody>
      </p:sp>
      <p:pic>
        <p:nvPicPr>
          <p:cNvPr id="54" name="Content Placeholder 53"/>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3007600" y="1447800"/>
            <a:ext cx="8955800" cy="4474852"/>
          </a:xfrm>
          <a:prstGeom prst="rect">
            <a:avLst/>
          </a:prstGeom>
        </p:spPr>
      </p:pic>
      <p:grpSp>
        <p:nvGrpSpPr>
          <p:cNvPr id="5" name="Group 4"/>
          <p:cNvGrpSpPr/>
          <p:nvPr/>
        </p:nvGrpSpPr>
        <p:grpSpPr>
          <a:xfrm>
            <a:off x="762000" y="1447800"/>
            <a:ext cx="1920240" cy="1920240"/>
            <a:chOff x="4745316" y="3209754"/>
            <a:chExt cx="1920240" cy="1920240"/>
          </a:xfrm>
        </p:grpSpPr>
        <p:sp>
          <p:nvSpPr>
            <p:cNvPr id="6" name="Rectangle 5"/>
            <p:cNvSpPr/>
            <p:nvPr/>
          </p:nvSpPr>
          <p:spPr bwMode="auto">
            <a:xfrm>
              <a:off x="4745316" y="3209754"/>
              <a:ext cx="1920240" cy="1920240"/>
            </a:xfrm>
            <a:prstGeom prst="rect">
              <a:avLst/>
            </a:prstGeom>
            <a:solidFill>
              <a:srgbClr val="1E714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Xbox </a:t>
              </a:r>
              <a:r>
                <a:rPr lang="en-US" sz="200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recco</a:t>
              </a:r>
              <a:endParaRPr lang="en-US" sz="20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7" name="Picture 6" descr="C:\Users\sakuu\Documents\Ballmer WPC\PNGS\xboxpearl.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black">
            <a:xfrm>
              <a:off x="5271530" y="3600276"/>
              <a:ext cx="871290" cy="873831"/>
            </a:xfrm>
            <a:prstGeom prst="rect">
              <a:avLst/>
            </a:prstGeom>
            <a:noFill/>
            <a:extLst>
              <a:ext uri="{909E8E84-426E-40DD-AFC4-6F175D3DCCD1}">
                <a14:hiddenFill xmlns:a14="http://schemas.microsoft.com/office/drawing/2010/main">
                  <a:solidFill>
                    <a:srgbClr val="FFFFFF"/>
                  </a:solidFill>
                </a14:hiddenFill>
              </a:ext>
            </a:extLst>
          </p:spPr>
        </p:pic>
      </p:grpSp>
      <p:sp>
        <p:nvSpPr>
          <p:cNvPr id="55" name="Rectangle 54"/>
          <p:cNvSpPr/>
          <p:nvPr>
            <p:custDataLst>
              <p:tags r:id="rId1"/>
            </p:custDataLst>
          </p:nvPr>
        </p:nvSpPr>
        <p:spPr>
          <a:xfrm>
            <a:off x="762000" y="3439290"/>
            <a:ext cx="1920240" cy="1920240"/>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en-US" sz="2000" dirty="0" smtClean="0">
                <a:solidFill>
                  <a:srgbClr val="FFFFFF"/>
                </a:solidFill>
              </a:rPr>
              <a:t>Try </a:t>
            </a:r>
            <a:r>
              <a:rPr lang="en-US" sz="2000" dirty="0" err="1" smtClean="0">
                <a:solidFill>
                  <a:srgbClr val="FFFFFF"/>
                </a:solidFill>
              </a:rPr>
              <a:t>algo</a:t>
            </a:r>
            <a:endParaRPr lang="en-US" sz="2000" dirty="0" smtClean="0">
              <a:solidFill>
                <a:srgbClr val="FFFFFF"/>
              </a:solidFill>
            </a:endParaRPr>
          </a:p>
          <a:p>
            <a:r>
              <a:rPr lang="en-US" sz="2000" dirty="0" smtClean="0">
                <a:solidFill>
                  <a:srgbClr val="FFFFFF"/>
                </a:solidFill>
              </a:rPr>
              <a:t>Collect data</a:t>
            </a:r>
          </a:p>
          <a:p>
            <a:r>
              <a:rPr lang="en-US" sz="2000" dirty="0" smtClean="0">
                <a:solidFill>
                  <a:srgbClr val="FFFFFF"/>
                </a:solidFill>
              </a:rPr>
              <a:t>Adjust </a:t>
            </a:r>
            <a:r>
              <a:rPr lang="en-US" sz="2000" dirty="0" err="1" smtClean="0">
                <a:solidFill>
                  <a:srgbClr val="FFFFFF"/>
                </a:solidFill>
              </a:rPr>
              <a:t>algo</a:t>
            </a:r>
            <a:endParaRPr lang="en-US" sz="2000" dirty="0" smtClean="0">
              <a:solidFill>
                <a:srgbClr val="FFFFFF"/>
              </a:solidFill>
            </a:endParaRPr>
          </a:p>
          <a:p>
            <a:r>
              <a:rPr lang="en-US" sz="2000" dirty="0" smtClean="0">
                <a:solidFill>
                  <a:srgbClr val="FFFFFF"/>
                </a:solidFill>
              </a:rPr>
              <a:t>Collect data</a:t>
            </a:r>
          </a:p>
          <a:p>
            <a:r>
              <a:rPr lang="en-US" sz="2000" dirty="0" smtClean="0">
                <a:solidFill>
                  <a:srgbClr val="FFFFFF"/>
                </a:solidFill>
              </a:rPr>
              <a:t>repeat</a:t>
            </a:r>
          </a:p>
        </p:txBody>
      </p:sp>
    </p:spTree>
    <p:extLst>
      <p:ext uri="{BB962C8B-B14F-4D97-AF65-F5344CB8AC3E}">
        <p14:creationId xmlns:p14="http://schemas.microsoft.com/office/powerpoint/2010/main" val="3827549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new questions and repeat</a:t>
            </a:r>
          </a:p>
        </p:txBody>
      </p:sp>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2852" y="2993146"/>
            <a:ext cx="1203268" cy="1950057"/>
          </a:xfrm>
          <a:prstGeom prst="rect">
            <a:avLst/>
          </a:prstGeom>
        </p:spPr>
      </p:pic>
      <p:pic>
        <p:nvPicPr>
          <p:cNvPr id="1026" name="Picture 4" descr="http://blogs.msdn.com/cfs-file.ashx/__key/communityserver-blogs-components-weblogfiles/00-00-01-29-92-metablogapi/4520.clip_5F00_image004_5F00_1C5276E5.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943600" y="3233648"/>
            <a:ext cx="5303520" cy="318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86409" y="1603810"/>
            <a:ext cx="4495238" cy="1286054"/>
          </a:xfrm>
          <a:prstGeom prst="rect">
            <a:avLst/>
          </a:prstGeom>
        </p:spPr>
      </p:pic>
      <p:sp>
        <p:nvSpPr>
          <p:cNvPr id="6" name="Rectangle 5"/>
          <p:cNvSpPr/>
          <p:nvPr>
            <p:custDataLst>
              <p:tags r:id="rId1"/>
            </p:custDataLst>
          </p:nvPr>
        </p:nvSpPr>
        <p:spPr>
          <a:xfrm>
            <a:off x="1941759" y="2993147"/>
            <a:ext cx="3139887" cy="1950056"/>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en-US" dirty="0" smtClean="0">
                <a:solidFill>
                  <a:srgbClr val="FFFFFF"/>
                </a:solidFill>
              </a:rPr>
              <a:t>In Visual Studio 2012 we added </a:t>
            </a:r>
            <a:r>
              <a:rPr lang="en-US" dirty="0"/>
              <a:t>asynchronous </a:t>
            </a:r>
            <a:r>
              <a:rPr lang="en-US" dirty="0" smtClean="0"/>
              <a:t>loading for </a:t>
            </a:r>
            <a:r>
              <a:rPr lang="en-US" i="1" dirty="0" smtClean="0"/>
              <a:t>solutions</a:t>
            </a:r>
            <a:endParaRPr lang="en-US" i="1" dirty="0"/>
          </a:p>
        </p:txBody>
      </p:sp>
      <p:sp>
        <p:nvSpPr>
          <p:cNvPr id="7" name="Rectangle 6"/>
          <p:cNvSpPr/>
          <p:nvPr>
            <p:custDataLst>
              <p:tags r:id="rId2"/>
            </p:custDataLst>
          </p:nvPr>
        </p:nvSpPr>
        <p:spPr>
          <a:xfrm>
            <a:off x="7549896" y="1603810"/>
            <a:ext cx="1792224" cy="1524000"/>
          </a:xfrm>
          <a:prstGeom prst="rect">
            <a:avLst/>
          </a:prstGeom>
          <a:solidFill>
            <a:srgbClr val="521A6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en-US" dirty="0" smtClean="0">
                <a:solidFill>
                  <a:srgbClr val="FFFFFF"/>
                </a:solidFill>
              </a:rPr>
              <a:t>We also added Telemetry</a:t>
            </a:r>
            <a:endParaRPr lang="en-US" dirty="0">
              <a:solidFill>
                <a:srgbClr val="FFFFFF"/>
              </a:solidFill>
            </a:endParaRPr>
          </a:p>
        </p:txBody>
      </p:sp>
      <p:sp>
        <p:nvSpPr>
          <p:cNvPr id="10" name="Rectangle 9"/>
          <p:cNvSpPr/>
          <p:nvPr>
            <p:custDataLst>
              <p:tags r:id="rId3"/>
            </p:custDataLst>
          </p:nvPr>
        </p:nvSpPr>
        <p:spPr>
          <a:xfrm>
            <a:off x="9439398" y="1603810"/>
            <a:ext cx="1792224" cy="1524000"/>
          </a:xfrm>
          <a:prstGeom prst="rect">
            <a:avLst/>
          </a:prstGeom>
          <a:solidFill>
            <a:srgbClr val="521A6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en-US" dirty="0" smtClean="0">
                <a:solidFill>
                  <a:srgbClr val="FFFFFF"/>
                </a:solidFill>
              </a:rPr>
              <a:t>Results look good</a:t>
            </a:r>
            <a:endParaRPr lang="en-US" dirty="0">
              <a:solidFill>
                <a:srgbClr val="FFFFFF"/>
              </a:solidFill>
            </a:endParaRPr>
          </a:p>
        </p:txBody>
      </p:sp>
      <p:pic>
        <p:nvPicPr>
          <p:cNvPr id="8" name="Picture 7"/>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943600" y="1603810"/>
            <a:ext cx="1527048" cy="1527048"/>
          </a:xfrm>
          <a:prstGeom prst="rect">
            <a:avLst/>
          </a:prstGeom>
        </p:spPr>
      </p:pic>
    </p:spTree>
    <p:extLst>
      <p:ext uri="{BB962C8B-B14F-4D97-AF65-F5344CB8AC3E}">
        <p14:creationId xmlns:p14="http://schemas.microsoft.com/office/powerpoint/2010/main" val="3918410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1+#ppt_w/2"/>
                                          </p:val>
                                        </p:tav>
                                        <p:tav tm="100000">
                                          <p:val>
                                            <p:strVal val="#ppt_x"/>
                                          </p:val>
                                        </p:tav>
                                      </p:tavLst>
                                    </p:anim>
                                    <p:anim calcmode="lin" valueType="num">
                                      <p:cBhvr additive="base">
                                        <p:cTn id="16"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1430000" cy="1143000"/>
          </a:xfrm>
        </p:spPr>
        <p:txBody>
          <a:bodyPr/>
          <a:lstStyle/>
          <a:p>
            <a:r>
              <a:rPr lang="en-US" sz="5400" dirty="0" smtClean="0"/>
              <a:t>Your turn – Get Answers, more questions</a:t>
            </a:r>
            <a:endParaRPr lang="en-US" sz="5400" dirty="0"/>
          </a:p>
        </p:txBody>
      </p:sp>
      <p:sp>
        <p:nvSpPr>
          <p:cNvPr id="3" name="Content Placeholder 2"/>
          <p:cNvSpPr>
            <a:spLocks noGrp="1"/>
          </p:cNvSpPr>
          <p:nvPr>
            <p:ph idx="1"/>
          </p:nvPr>
        </p:nvSpPr>
        <p:spPr>
          <a:xfrm>
            <a:off x="2971800" y="1828800"/>
            <a:ext cx="9220200" cy="4012293"/>
          </a:xfrm>
        </p:spPr>
        <p:txBody>
          <a:bodyPr/>
          <a:lstStyle/>
          <a:p>
            <a:pPr>
              <a:spcBef>
                <a:spcPts val="0"/>
              </a:spcBef>
              <a:spcAft>
                <a:spcPts val="1800"/>
              </a:spcAft>
            </a:pPr>
            <a:r>
              <a:rPr lang="en-US" dirty="0" smtClean="0"/>
              <a:t>Where are the answers to your quality assessment questions?</a:t>
            </a:r>
          </a:p>
        </p:txBody>
      </p:sp>
      <p:sp>
        <p:nvSpPr>
          <p:cNvPr id="4" name="Rectangle 3"/>
          <p:cNvSpPr/>
          <p:nvPr>
            <p:custDataLst>
              <p:tags r:id="rId1"/>
            </p:custDataLst>
          </p:nvPr>
        </p:nvSpPr>
        <p:spPr>
          <a:xfrm>
            <a:off x="609600" y="1828800"/>
            <a:ext cx="2183477" cy="1524000"/>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endParaRPr lang="en-US" sz="1500" dirty="0">
              <a:solidFill>
                <a:srgbClr val="FFFFFF"/>
              </a:solidFill>
            </a:endParaRPr>
          </a:p>
        </p:txBody>
      </p:sp>
      <p:pic>
        <p:nvPicPr>
          <p:cNvPr id="5" name="Picture 50" descr="C:\Users\sakuu\Documents\Ballmer MGX 2011\Tile Icons\Road Fork.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black">
          <a:xfrm>
            <a:off x="1116677" y="1984238"/>
            <a:ext cx="1219200" cy="1218883"/>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596439" y="3396198"/>
            <a:ext cx="2196638" cy="2380488"/>
            <a:chOff x="596439" y="3408390"/>
            <a:chExt cx="2196638" cy="2380488"/>
          </a:xfrm>
        </p:grpSpPr>
        <p:sp>
          <p:nvSpPr>
            <p:cNvPr id="8" name="Rectangle 7"/>
            <p:cNvSpPr/>
            <p:nvPr>
              <p:custDataLst>
                <p:tags r:id="rId2"/>
              </p:custDataLst>
            </p:nvPr>
          </p:nvSpPr>
          <p:spPr>
            <a:xfrm>
              <a:off x="596439" y="3408390"/>
              <a:ext cx="2196638" cy="1219200"/>
            </a:xfrm>
            <a:prstGeom prst="rect">
              <a:avLst/>
            </a:prstGeom>
            <a:solidFill>
              <a:srgbClr val="00BCF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endParaRPr lang="en-US" sz="1500" dirty="0">
                <a:solidFill>
                  <a:srgbClr val="000000"/>
                </a:solidFill>
              </a:endParaRPr>
            </a:p>
          </p:txBody>
        </p:sp>
        <p:sp>
          <p:nvSpPr>
            <p:cNvPr id="11" name="Rectangle 10"/>
            <p:cNvSpPr/>
            <p:nvPr>
              <p:custDataLst>
                <p:tags r:id="rId3"/>
              </p:custDataLst>
            </p:nvPr>
          </p:nvSpPr>
          <p:spPr>
            <a:xfrm>
              <a:off x="596439" y="4627590"/>
              <a:ext cx="2196638" cy="1161288"/>
            </a:xfrm>
            <a:prstGeom prst="rect">
              <a:avLst/>
            </a:prstGeom>
            <a:solidFill>
              <a:srgbClr val="00BCF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endParaRPr lang="en-US" sz="1500" dirty="0">
                <a:solidFill>
                  <a:srgbClr val="000000"/>
                </a:solidFill>
              </a:endParaRPr>
            </a:p>
          </p:txBody>
        </p:sp>
      </p:grpSp>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80463" y="3777952"/>
            <a:ext cx="1291628" cy="1674891"/>
          </a:xfrm>
          <a:prstGeom prst="rect">
            <a:avLst/>
          </a:prstGeom>
        </p:spPr>
      </p:pic>
    </p:spTree>
    <p:extLst>
      <p:ext uri="{BB962C8B-B14F-4D97-AF65-F5344CB8AC3E}">
        <p14:creationId xmlns:p14="http://schemas.microsoft.com/office/powerpoint/2010/main" val="312331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1353800" cy="1143000"/>
          </a:xfrm>
        </p:spPr>
        <p:txBody>
          <a:bodyPr/>
          <a:lstStyle/>
          <a:p>
            <a:r>
              <a:rPr lang="en-US" dirty="0" smtClean="0"/>
              <a:t>Challenges for different products</a:t>
            </a:r>
            <a:endParaRPr lang="en-US" dirty="0"/>
          </a:p>
        </p:txBody>
      </p:sp>
      <p:sp>
        <p:nvSpPr>
          <p:cNvPr id="3" name="Content Placeholder 2"/>
          <p:cNvSpPr>
            <a:spLocks noGrp="1"/>
          </p:cNvSpPr>
          <p:nvPr>
            <p:ph idx="1"/>
          </p:nvPr>
        </p:nvSpPr>
        <p:spPr/>
        <p:txBody>
          <a:bodyPr/>
          <a:lstStyle/>
          <a:p>
            <a:pPr fontAlgn="ctr"/>
            <a:r>
              <a:rPr lang="en-US" sz="1800" dirty="0"/>
              <a:t>Deploy at </a:t>
            </a:r>
            <a:r>
              <a:rPr lang="en-US" sz="1800" dirty="0" smtClean="0"/>
              <a:t>will?</a:t>
            </a:r>
            <a:endParaRPr lang="en-US" sz="1800" dirty="0"/>
          </a:p>
          <a:p>
            <a:pPr fontAlgn="ctr"/>
            <a:r>
              <a:rPr lang="en-US" sz="1800" dirty="0"/>
              <a:t>Un-assured deployment - is a spectrum</a:t>
            </a:r>
          </a:p>
          <a:p>
            <a:pPr lvl="1" fontAlgn="ctr"/>
            <a:r>
              <a:rPr lang="en-US" sz="1800" dirty="0" smtClean="0"/>
              <a:t>	Traditional </a:t>
            </a:r>
            <a:r>
              <a:rPr lang="en-US" sz="1800" dirty="0"/>
              <a:t>client</a:t>
            </a:r>
          </a:p>
          <a:p>
            <a:pPr lvl="2" fontAlgn="ctr"/>
            <a:r>
              <a:rPr lang="en-US" sz="1800" dirty="0" smtClean="0"/>
              <a:t>		Dual </a:t>
            </a:r>
            <a:r>
              <a:rPr lang="en-US" sz="1800" dirty="0"/>
              <a:t>client/service: service accrues to the client</a:t>
            </a:r>
          </a:p>
          <a:p>
            <a:pPr lvl="2" fontAlgn="ctr"/>
            <a:r>
              <a:rPr lang="en-US" sz="1800" dirty="0" smtClean="0"/>
              <a:t>	Availability </a:t>
            </a:r>
            <a:r>
              <a:rPr lang="en-US" sz="1800" dirty="0"/>
              <a:t>of the service as seen by the client</a:t>
            </a:r>
          </a:p>
          <a:p>
            <a:pPr lvl="1" fontAlgn="ctr"/>
            <a:r>
              <a:rPr lang="en-US" sz="1800" dirty="0" smtClean="0"/>
              <a:t>	Apps – </a:t>
            </a:r>
            <a:r>
              <a:rPr lang="en-US" sz="1800" dirty="0" err="1" smtClean="0"/>
              <a:t>AaaS</a:t>
            </a:r>
            <a:r>
              <a:rPr lang="en-US" sz="1800" dirty="0" smtClean="0"/>
              <a:t>, </a:t>
            </a:r>
            <a:r>
              <a:rPr lang="en-US" sz="1800" dirty="0" err="1" smtClean="0"/>
              <a:t>EaaSy</a:t>
            </a:r>
            <a:endParaRPr lang="en-US" sz="1800" dirty="0"/>
          </a:p>
          <a:p>
            <a:pPr lvl="1" fontAlgn="ctr"/>
            <a:r>
              <a:rPr lang="en-US" sz="1800" dirty="0" smtClean="0"/>
              <a:t>	Mobile </a:t>
            </a:r>
            <a:r>
              <a:rPr lang="en-US" sz="1800" dirty="0"/>
              <a:t>apps - Amazon Debuts A Cross-Platform App Analytics Service With A</a:t>
            </a:r>
          </a:p>
          <a:p>
            <a:r>
              <a:rPr lang="en-US" sz="1800" dirty="0"/>
              <a:t>If not deploy </a:t>
            </a:r>
            <a:r>
              <a:rPr lang="en-US" sz="1800" dirty="0" smtClean="0"/>
              <a:t>at-will</a:t>
            </a:r>
            <a:endParaRPr lang="en-US" sz="1800" dirty="0"/>
          </a:p>
          <a:p>
            <a:pPr lvl="1" fontAlgn="ctr"/>
            <a:r>
              <a:rPr lang="en-US" sz="1800" dirty="0"/>
              <a:t>	Engineering Data Only</a:t>
            </a:r>
          </a:p>
          <a:p>
            <a:pPr lvl="1" fontAlgn="ctr"/>
            <a:r>
              <a:rPr lang="en-US" sz="1800" dirty="0"/>
              <a:t>	your road map is to evolve to be able to use production data - Get </a:t>
            </a:r>
            <a:r>
              <a:rPr lang="en-US" sz="1800" dirty="0" err="1"/>
              <a:t>EaaSy</a:t>
            </a:r>
            <a:endParaRPr lang="en-US" sz="1800" dirty="0"/>
          </a:p>
          <a:p>
            <a:pPr lvl="1" fontAlgn="ctr"/>
            <a:r>
              <a:rPr lang="en-US" sz="1800" dirty="0"/>
              <a:t>	Rings prior to release</a:t>
            </a:r>
          </a:p>
          <a:p>
            <a:pPr fontAlgn="ctr"/>
            <a:r>
              <a:rPr lang="en-US" sz="1800" dirty="0"/>
              <a:t>Limited access</a:t>
            </a:r>
          </a:p>
          <a:p>
            <a:pPr lvl="1" fontAlgn="ctr"/>
            <a:r>
              <a:rPr lang="en-US" sz="1800" dirty="0" smtClean="0"/>
              <a:t>	Was </a:t>
            </a:r>
            <a:r>
              <a:rPr lang="en-US" sz="1800" dirty="0"/>
              <a:t>typically enterprise, but this is changing for enterprise</a:t>
            </a:r>
          </a:p>
          <a:p>
            <a:endParaRPr lang="en-US" sz="1800" dirty="0"/>
          </a:p>
        </p:txBody>
      </p:sp>
    </p:spTree>
    <p:extLst>
      <p:ext uri="{BB962C8B-B14F-4D97-AF65-F5344CB8AC3E}">
        <p14:creationId xmlns:p14="http://schemas.microsoft.com/office/powerpoint/2010/main" val="3907886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43000"/>
            <a:ext cx="10972800" cy="3886200"/>
          </a:xfrm>
        </p:spPr>
        <p:txBody>
          <a:bodyPr/>
          <a:lstStyle/>
          <a:p>
            <a:r>
              <a:rPr lang="en-US" sz="3600" dirty="0"/>
              <a:t>Determine your questions</a:t>
            </a:r>
          </a:p>
          <a:p>
            <a:r>
              <a:rPr lang="en-US" sz="3600" dirty="0"/>
              <a:t>Design for production-quality data</a:t>
            </a:r>
          </a:p>
          <a:p>
            <a:r>
              <a:rPr lang="en-US" sz="3600" dirty="0"/>
              <a:t>Select your data sources</a:t>
            </a:r>
          </a:p>
          <a:p>
            <a:r>
              <a:rPr lang="en-US" sz="3600" dirty="0"/>
              <a:t>Use the right data tools</a:t>
            </a:r>
          </a:p>
          <a:p>
            <a:r>
              <a:rPr lang="en-US" sz="3600" dirty="0"/>
              <a:t>Get answers to your questions</a:t>
            </a:r>
          </a:p>
          <a:p>
            <a:r>
              <a:rPr lang="en-US" sz="3600" dirty="0"/>
              <a:t>Learn new questions</a:t>
            </a:r>
          </a:p>
          <a:p>
            <a:r>
              <a:rPr lang="en-US" sz="3600" dirty="0"/>
              <a:t>Repeat</a:t>
            </a:r>
          </a:p>
          <a:p>
            <a:endParaRPr lang="en-US" sz="3600" dirty="0"/>
          </a:p>
        </p:txBody>
      </p:sp>
      <p:sp>
        <p:nvSpPr>
          <p:cNvPr id="3" name="TextBox 2"/>
          <p:cNvSpPr txBox="1"/>
          <p:nvPr/>
        </p:nvSpPr>
        <p:spPr>
          <a:xfrm>
            <a:off x="609600" y="5791200"/>
            <a:ext cx="9334500" cy="400110"/>
          </a:xfrm>
          <a:prstGeom prst="rect">
            <a:avLst/>
          </a:prstGeom>
          <a:noFill/>
        </p:spPr>
        <p:txBody>
          <a:bodyPr wrap="square" rtlCol="0">
            <a:spAutoFit/>
          </a:bodyPr>
          <a:lstStyle/>
          <a:p>
            <a:r>
              <a:rPr lang="en-US" sz="2000" dirty="0" smtClean="0">
                <a:latin typeface="Segoe UI" panose="020B0502040204020203" pitchFamily="34" charset="0"/>
                <a:cs typeface="Segoe UI" panose="020B0502040204020203" pitchFamily="34" charset="0"/>
              </a:rPr>
              <a:t>The most recent version of this deck can be found at </a:t>
            </a:r>
            <a:r>
              <a:rPr lang="en-US" sz="2000" dirty="0" smtClean="0">
                <a:latin typeface="Segoe UI" panose="020B0502040204020203" pitchFamily="34" charset="0"/>
                <a:cs typeface="Segoe UI" panose="020B0502040204020203" pitchFamily="34" charset="0"/>
                <a:hlinkClick r:id="rId2"/>
              </a:rPr>
              <a:t>http://setheliot.com</a:t>
            </a:r>
            <a:r>
              <a:rPr lang="en-US" sz="2000" dirty="0" smtClean="0">
                <a:latin typeface="Segoe UI" panose="020B0502040204020203" pitchFamily="34" charset="0"/>
                <a:cs typeface="Segoe UI" panose="020B0502040204020203" pitchFamily="34" charset="0"/>
              </a:rPr>
              <a:t> </a:t>
            </a:r>
            <a:endParaRPr lang="en-US" sz="2000" dirty="0">
              <a:latin typeface="Segoe UI" panose="020B0502040204020203" pitchFamily="34" charset="0"/>
              <a:cs typeface="Segoe UI" panose="020B0502040204020203" pitchFamily="34" charset="0"/>
            </a:endParaRPr>
          </a:p>
        </p:txBody>
      </p:sp>
      <p:sp>
        <p:nvSpPr>
          <p:cNvPr id="4" name="Circular Arrow 3"/>
          <p:cNvSpPr/>
          <p:nvPr/>
        </p:nvSpPr>
        <p:spPr>
          <a:xfrm rot="12918146" flipV="1">
            <a:off x="1902442" y="765014"/>
            <a:ext cx="5294163" cy="5025302"/>
          </a:xfrm>
          <a:prstGeom prst="circularArrow">
            <a:avLst>
              <a:gd name="adj1" fmla="val 12500"/>
              <a:gd name="adj2" fmla="val 1142319"/>
              <a:gd name="adj3" fmla="val 20457681"/>
              <a:gd name="adj4" fmla="val 6164915"/>
              <a:gd name="adj5" fmla="val 12500"/>
            </a:avLst>
          </a:prstGeom>
          <a:solidFill>
            <a:srgbClr val="00188F">
              <a:alpha val="2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00808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alphaModFix amt="9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Special thanks to these folks</a:t>
            </a:r>
            <a:endParaRPr lang="en-US" dirty="0"/>
          </a:p>
        </p:txBody>
      </p:sp>
      <p:sp>
        <p:nvSpPr>
          <p:cNvPr id="4" name="Content Placeholder 3"/>
          <p:cNvSpPr>
            <a:spLocks noGrp="1"/>
          </p:cNvSpPr>
          <p:nvPr>
            <p:ph idx="1"/>
          </p:nvPr>
        </p:nvSpPr>
        <p:spPr>
          <a:xfrm>
            <a:off x="609600" y="1600200"/>
            <a:ext cx="3886200" cy="4572000"/>
          </a:xfrm>
        </p:spPr>
        <p:txBody>
          <a:bodyPr/>
          <a:lstStyle/>
          <a:p>
            <a:r>
              <a:rPr lang="en-US" sz="3200" dirty="0" smtClean="0"/>
              <a:t>Ravi Vedula</a:t>
            </a:r>
          </a:p>
          <a:p>
            <a:r>
              <a:rPr lang="en-US" sz="3200" dirty="0" smtClean="0"/>
              <a:t>Andrea Jesse</a:t>
            </a:r>
          </a:p>
          <a:p>
            <a:r>
              <a:rPr lang="en-US" sz="3200" dirty="0" smtClean="0"/>
              <a:t>Bill Hodghead</a:t>
            </a:r>
          </a:p>
          <a:p>
            <a:r>
              <a:rPr lang="en-US" sz="3200" dirty="0" smtClean="0"/>
              <a:t>Danny Thayer</a:t>
            </a:r>
          </a:p>
          <a:p>
            <a:r>
              <a:rPr lang="en-US" sz="3200" dirty="0" smtClean="0"/>
              <a:t>Joseph Sefair</a:t>
            </a:r>
          </a:p>
          <a:p>
            <a:r>
              <a:rPr lang="en-US" sz="3200" dirty="0" smtClean="0"/>
              <a:t>Kitty Thomas</a:t>
            </a:r>
          </a:p>
          <a:p>
            <a:r>
              <a:rPr lang="en-US" sz="3200" dirty="0" smtClean="0"/>
              <a:t>Amanda </a:t>
            </a:r>
            <a:r>
              <a:rPr lang="en-US" sz="3200" dirty="0" err="1" smtClean="0"/>
              <a:t>Reinke</a:t>
            </a:r>
            <a:endParaRPr lang="en-US" sz="3200" dirty="0" smtClean="0"/>
          </a:p>
          <a:p>
            <a:r>
              <a:rPr lang="en-US" sz="3200" dirty="0" smtClean="0"/>
              <a:t>Heather Lader</a:t>
            </a:r>
          </a:p>
          <a:p>
            <a:endParaRPr lang="en-US" sz="3200" dirty="0"/>
          </a:p>
        </p:txBody>
      </p:sp>
      <p:sp>
        <p:nvSpPr>
          <p:cNvPr id="5" name="Content Placeholder 3"/>
          <p:cNvSpPr txBox="1">
            <a:spLocks/>
          </p:cNvSpPr>
          <p:nvPr/>
        </p:nvSpPr>
        <p:spPr>
          <a:xfrm>
            <a:off x="4038600" y="1600200"/>
            <a:ext cx="3733800" cy="4572000"/>
          </a:xfrm>
          <a:prstGeom prst="rect">
            <a:avLst/>
          </a:prstGeom>
        </p:spPr>
        <p:txBody>
          <a:bodyPr vert="horz" lIns="91440" tIns="45720" rIns="91440" bIns="45720" rtlCol="0">
            <a:noAutofit/>
          </a:bodyPr>
          <a:lstStyle>
            <a:lvl1pPr marL="0" indent="0" algn="l" defTabSz="1219170" rtl="0" eaLnBrk="1" latinLnBrk="0" hangingPunct="1">
              <a:spcBef>
                <a:spcPct val="20000"/>
              </a:spcBef>
              <a:buFont typeface="Arial" pitchFamily="34" charset="0"/>
              <a:buNone/>
              <a:defRPr sz="4000" kern="1200">
                <a:solidFill>
                  <a:schemeClr val="tx1"/>
                </a:solidFill>
                <a:latin typeface="Segoe UI" panose="020B0502040204020203" pitchFamily="34" charset="0"/>
                <a:ea typeface="+mn-ea"/>
                <a:cs typeface="Segoe UI" panose="020B0502040204020203" pitchFamily="34" charset="0"/>
              </a:defRPr>
            </a:lvl1pPr>
            <a:lvl2pPr marL="608013" indent="-608013" algn="l" defTabSz="1219170" rtl="0" eaLnBrk="1" latinLnBrk="0" hangingPunct="1">
              <a:spcBef>
                <a:spcPct val="20000"/>
              </a:spcBef>
              <a:buFont typeface="Arial" pitchFamily="34" charset="0"/>
              <a:buNone/>
              <a:defRPr sz="3200" kern="1200">
                <a:solidFill>
                  <a:schemeClr val="tx1"/>
                </a:solidFill>
                <a:latin typeface="Segoe UI" panose="020B0502040204020203" pitchFamily="34" charset="0"/>
                <a:ea typeface="+mn-ea"/>
                <a:cs typeface="Segoe UI" panose="020B0502040204020203" pitchFamily="34" charset="0"/>
              </a:defRPr>
            </a:lvl2pPr>
            <a:lvl3pPr marL="1217613" indent="-1217613" algn="l" defTabSz="1219170" rtl="0" eaLnBrk="1" latinLnBrk="0" hangingPunct="1">
              <a:spcBef>
                <a:spcPct val="20000"/>
              </a:spcBef>
              <a:buFont typeface="Arial" pitchFamily="34" charset="0"/>
              <a:buNone/>
              <a:defRPr sz="2400" kern="1200">
                <a:solidFill>
                  <a:schemeClr val="tx1"/>
                </a:solidFill>
                <a:latin typeface="Segoe UI" panose="020B0502040204020203" pitchFamily="34" charset="0"/>
                <a:ea typeface="+mn-ea"/>
                <a:cs typeface="Segoe UI" panose="020B0502040204020203" pitchFamily="34" charset="0"/>
              </a:defRPr>
            </a:lvl3pPr>
            <a:lvl4pPr marL="1827213" indent="-1827213" algn="l" defTabSz="1219170" rtl="0" eaLnBrk="1" latinLnBrk="0" hangingPunct="1">
              <a:spcBef>
                <a:spcPct val="20000"/>
              </a:spcBef>
              <a:buFont typeface="Arial" pitchFamily="34" charset="0"/>
              <a:buNone/>
              <a:defRPr sz="2000" kern="1200">
                <a:solidFill>
                  <a:schemeClr val="tx1"/>
                </a:solidFill>
                <a:latin typeface="Segoe UI" panose="020B0502040204020203" pitchFamily="34" charset="0"/>
                <a:ea typeface="+mn-ea"/>
                <a:cs typeface="Segoe UI" panose="020B0502040204020203" pitchFamily="34" charset="0"/>
              </a:defRPr>
            </a:lvl4pPr>
            <a:lvl5pPr marL="2436813" indent="-2436813" algn="l" defTabSz="1219170" rtl="0" eaLnBrk="1" latinLnBrk="0" hangingPunct="1">
              <a:spcBef>
                <a:spcPct val="20000"/>
              </a:spcBef>
              <a:buFont typeface="Arial"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sz="3200" dirty="0"/>
              <a:t>David Brooks</a:t>
            </a:r>
          </a:p>
          <a:p>
            <a:r>
              <a:rPr lang="en-US" sz="3200" dirty="0" smtClean="0"/>
              <a:t>Mike Tholfsen</a:t>
            </a:r>
          </a:p>
          <a:p>
            <a:r>
              <a:rPr lang="en-US" sz="3200" dirty="0" smtClean="0"/>
              <a:t>Jodie Draper</a:t>
            </a:r>
          </a:p>
          <a:p>
            <a:r>
              <a:rPr lang="en-US" sz="3200" dirty="0" smtClean="0"/>
              <a:t>Brian Mueller</a:t>
            </a:r>
          </a:p>
          <a:p>
            <a:r>
              <a:rPr lang="en-US" sz="3200" dirty="0" smtClean="0"/>
              <a:t>Tara Roth</a:t>
            </a:r>
          </a:p>
          <a:p>
            <a:r>
              <a:rPr lang="en-US" sz="3200" dirty="0" smtClean="0"/>
              <a:t>Dror Cohen</a:t>
            </a:r>
          </a:p>
          <a:p>
            <a:r>
              <a:rPr lang="en-US" sz="3200" dirty="0"/>
              <a:t>Nathan </a:t>
            </a:r>
            <a:r>
              <a:rPr lang="en-US" sz="3200" dirty="0" smtClean="0"/>
              <a:t>Halstead</a:t>
            </a:r>
          </a:p>
          <a:p>
            <a:r>
              <a:rPr lang="en-US" sz="3200" dirty="0" smtClean="0"/>
              <a:t>Lori Oviatt</a:t>
            </a:r>
          </a:p>
          <a:p>
            <a:endParaRPr lang="en-US" sz="3200" dirty="0"/>
          </a:p>
        </p:txBody>
      </p:sp>
      <p:sp>
        <p:nvSpPr>
          <p:cNvPr id="6" name="Rectangle 5"/>
          <p:cNvSpPr/>
          <p:nvPr>
            <p:custDataLst>
              <p:tags r:id="rId1"/>
            </p:custDataLst>
          </p:nvPr>
        </p:nvSpPr>
        <p:spPr>
          <a:xfrm>
            <a:off x="7900615" y="5181600"/>
            <a:ext cx="3135133" cy="1082040"/>
          </a:xfrm>
          <a:prstGeom prst="rect">
            <a:avLst/>
          </a:prstGeom>
          <a:solidFill>
            <a:srgbClr val="B4009E"/>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140970" tIns="93980" rIns="140970" bIns="93980" rtlCol="0" anchor="b"/>
          <a:lstStyle/>
          <a:p>
            <a:r>
              <a:rPr lang="en-US" sz="5400" dirty="0" smtClean="0">
                <a:solidFill>
                  <a:srgbClr val="FFFFFF"/>
                </a:solidFill>
              </a:rPr>
              <a:t>Thanks!</a:t>
            </a:r>
            <a:endParaRPr lang="en-US" sz="5400" dirty="0">
              <a:solidFill>
                <a:srgbClr val="FFFFFF"/>
              </a:solidFill>
            </a:endParaRPr>
          </a:p>
        </p:txBody>
      </p:sp>
      <p:sp>
        <p:nvSpPr>
          <p:cNvPr id="7" name="Content Placeholder 3"/>
          <p:cNvSpPr txBox="1">
            <a:spLocks/>
          </p:cNvSpPr>
          <p:nvPr/>
        </p:nvSpPr>
        <p:spPr>
          <a:xfrm>
            <a:off x="7768093" y="1600200"/>
            <a:ext cx="3733800" cy="4572000"/>
          </a:xfrm>
          <a:prstGeom prst="rect">
            <a:avLst/>
          </a:prstGeom>
        </p:spPr>
        <p:txBody>
          <a:bodyPr vert="horz" lIns="91440" tIns="45720" rIns="91440" bIns="45720" rtlCol="0">
            <a:noAutofit/>
          </a:bodyPr>
          <a:lstStyle>
            <a:lvl1pPr marL="0" indent="0" algn="l" defTabSz="1219170" rtl="0" eaLnBrk="1" latinLnBrk="0" hangingPunct="1">
              <a:spcBef>
                <a:spcPct val="20000"/>
              </a:spcBef>
              <a:buFont typeface="Arial" pitchFamily="34" charset="0"/>
              <a:buNone/>
              <a:defRPr sz="4000" kern="1200">
                <a:solidFill>
                  <a:schemeClr val="tx1"/>
                </a:solidFill>
                <a:latin typeface="Segoe UI" panose="020B0502040204020203" pitchFamily="34" charset="0"/>
                <a:ea typeface="+mn-ea"/>
                <a:cs typeface="Segoe UI" panose="020B0502040204020203" pitchFamily="34" charset="0"/>
              </a:defRPr>
            </a:lvl1pPr>
            <a:lvl2pPr marL="608013" indent="-608013" algn="l" defTabSz="1219170" rtl="0" eaLnBrk="1" latinLnBrk="0" hangingPunct="1">
              <a:spcBef>
                <a:spcPct val="20000"/>
              </a:spcBef>
              <a:buFont typeface="Arial" pitchFamily="34" charset="0"/>
              <a:buNone/>
              <a:defRPr sz="3200" kern="1200">
                <a:solidFill>
                  <a:schemeClr val="tx1"/>
                </a:solidFill>
                <a:latin typeface="Segoe UI" panose="020B0502040204020203" pitchFamily="34" charset="0"/>
                <a:ea typeface="+mn-ea"/>
                <a:cs typeface="Segoe UI" panose="020B0502040204020203" pitchFamily="34" charset="0"/>
              </a:defRPr>
            </a:lvl2pPr>
            <a:lvl3pPr marL="1217613" indent="-1217613" algn="l" defTabSz="1219170" rtl="0" eaLnBrk="1" latinLnBrk="0" hangingPunct="1">
              <a:spcBef>
                <a:spcPct val="20000"/>
              </a:spcBef>
              <a:buFont typeface="Arial" pitchFamily="34" charset="0"/>
              <a:buNone/>
              <a:defRPr sz="2400" kern="1200">
                <a:solidFill>
                  <a:schemeClr val="tx1"/>
                </a:solidFill>
                <a:latin typeface="Segoe UI" panose="020B0502040204020203" pitchFamily="34" charset="0"/>
                <a:ea typeface="+mn-ea"/>
                <a:cs typeface="Segoe UI" panose="020B0502040204020203" pitchFamily="34" charset="0"/>
              </a:defRPr>
            </a:lvl3pPr>
            <a:lvl4pPr marL="1827213" indent="-1827213" algn="l" defTabSz="1219170" rtl="0" eaLnBrk="1" latinLnBrk="0" hangingPunct="1">
              <a:spcBef>
                <a:spcPct val="20000"/>
              </a:spcBef>
              <a:buFont typeface="Arial" pitchFamily="34" charset="0"/>
              <a:buNone/>
              <a:defRPr sz="2000" kern="1200">
                <a:solidFill>
                  <a:schemeClr val="tx1"/>
                </a:solidFill>
                <a:latin typeface="Segoe UI" panose="020B0502040204020203" pitchFamily="34" charset="0"/>
                <a:ea typeface="+mn-ea"/>
                <a:cs typeface="Segoe UI" panose="020B0502040204020203" pitchFamily="34" charset="0"/>
              </a:defRPr>
            </a:lvl4pPr>
            <a:lvl5pPr marL="2436813" indent="-2436813" algn="l" defTabSz="1219170" rtl="0" eaLnBrk="1" latinLnBrk="0" hangingPunct="1">
              <a:spcBef>
                <a:spcPct val="20000"/>
              </a:spcBef>
              <a:buFont typeface="Arial"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sz="3200" dirty="0" smtClean="0"/>
              <a:t>Monica Catunda</a:t>
            </a:r>
          </a:p>
          <a:p>
            <a:r>
              <a:rPr lang="en-US" sz="3200" dirty="0" smtClean="0"/>
              <a:t>Lynette Skinner</a:t>
            </a:r>
          </a:p>
          <a:p>
            <a:r>
              <a:rPr lang="en-US" sz="3200" dirty="0"/>
              <a:t>Joe </a:t>
            </a:r>
            <a:r>
              <a:rPr lang="en-US" sz="3200" dirty="0" smtClean="0"/>
              <a:t>Schumacher</a:t>
            </a:r>
          </a:p>
          <a:p>
            <a:r>
              <a:rPr lang="en-US" sz="3200" dirty="0" smtClean="0"/>
              <a:t>Donny Luu</a:t>
            </a:r>
          </a:p>
          <a:p>
            <a:r>
              <a:rPr lang="en-US" sz="3200" dirty="0" smtClean="0"/>
              <a:t>John Hoegger</a:t>
            </a:r>
          </a:p>
          <a:p>
            <a:r>
              <a:rPr lang="en-US" sz="3200" dirty="0"/>
              <a:t>Alain </a:t>
            </a:r>
            <a:r>
              <a:rPr lang="en-US" sz="3200" dirty="0" smtClean="0"/>
              <a:t>Anyouzoa</a:t>
            </a:r>
            <a:endParaRPr lang="en-US" sz="3200" dirty="0"/>
          </a:p>
        </p:txBody>
      </p:sp>
      <p:sp>
        <p:nvSpPr>
          <p:cNvPr id="8" name="Rectangle 7"/>
          <p:cNvSpPr/>
          <p:nvPr/>
        </p:nvSpPr>
        <p:spPr>
          <a:xfrm>
            <a:off x="-186519" y="0"/>
            <a:ext cx="12530919"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custDataLst>
              <p:tags r:id="rId2"/>
            </p:custDataLst>
          </p:nvPr>
        </p:nvSpPr>
        <p:spPr>
          <a:xfrm>
            <a:off x="7897504" y="5181600"/>
            <a:ext cx="3886200" cy="1524000"/>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r>
              <a:rPr lang="en-US" sz="4000" dirty="0" smtClean="0">
                <a:solidFill>
                  <a:srgbClr val="FFFFFF"/>
                </a:solidFill>
              </a:rPr>
              <a:t>Any questions?</a:t>
            </a:r>
            <a:endParaRPr lang="en-US" sz="4000" dirty="0">
              <a:solidFill>
                <a:srgbClr val="FFFFFF"/>
              </a:solidFill>
            </a:endParaRPr>
          </a:p>
        </p:txBody>
      </p:sp>
    </p:spTree>
    <p:extLst>
      <p:ext uri="{BB962C8B-B14F-4D97-AF65-F5344CB8AC3E}">
        <p14:creationId xmlns:p14="http://schemas.microsoft.com/office/powerpoint/2010/main" val="3276112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What is it?  Why is it important?</a:t>
            </a:r>
            <a:endParaRPr lang="en-US" dirty="0"/>
          </a:p>
        </p:txBody>
      </p:sp>
      <p:sp>
        <p:nvSpPr>
          <p:cNvPr id="3" name="Title 2"/>
          <p:cNvSpPr>
            <a:spLocks noGrp="1"/>
          </p:cNvSpPr>
          <p:nvPr>
            <p:ph type="ctrTitle"/>
          </p:nvPr>
        </p:nvSpPr>
        <p:spPr/>
        <p:txBody>
          <a:bodyPr/>
          <a:lstStyle/>
          <a:p>
            <a:r>
              <a:rPr lang="en-US" dirty="0" smtClean="0">
                <a:latin typeface="Segoe UI" panose="020B0502040204020203" pitchFamily="34" charset="0"/>
                <a:cs typeface="Segoe UI" panose="020B0502040204020203" pitchFamily="34" charset="0"/>
              </a:rPr>
              <a:t>Data-Driven Quality</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6690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072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where have we been?</a:t>
            </a:r>
            <a:endParaRPr lang="en-US" dirty="0"/>
          </a:p>
        </p:txBody>
      </p:sp>
      <p:sp>
        <p:nvSpPr>
          <p:cNvPr id="3" name="Content Placeholder 2"/>
          <p:cNvSpPr>
            <a:spLocks noGrp="1"/>
          </p:cNvSpPr>
          <p:nvPr>
            <p:ph idx="1"/>
          </p:nvPr>
        </p:nvSpPr>
        <p:spPr>
          <a:xfrm>
            <a:off x="609600" y="1600200"/>
            <a:ext cx="4038600" cy="4572000"/>
          </a:xfrm>
        </p:spPr>
        <p:txBody>
          <a:bodyPr/>
          <a:lstStyle/>
          <a:p>
            <a:r>
              <a:rPr lang="en-US" dirty="0" smtClean="0"/>
              <a:t>The </a:t>
            </a:r>
            <a:r>
              <a:rPr lang="en-US" dirty="0" err="1" smtClean="0"/>
              <a:t>HiPPO</a:t>
            </a:r>
            <a:endParaRPr lang="en-US" dirty="0" smtClean="0"/>
          </a:p>
          <a:p>
            <a:endParaRPr lang="en-US" dirty="0"/>
          </a:p>
          <a:p>
            <a:endParaRPr lang="en-US" dirty="0" smtClean="0"/>
          </a:p>
          <a:p>
            <a:endParaRPr lang="en-US" dirty="0"/>
          </a:p>
          <a:p>
            <a:r>
              <a:rPr lang="en-US" u="sng" dirty="0" smtClean="0"/>
              <a:t>Hi</a:t>
            </a:r>
            <a:r>
              <a:rPr lang="en-US" dirty="0" smtClean="0"/>
              <a:t>ghest </a:t>
            </a:r>
            <a:r>
              <a:rPr lang="en-US" u="sng" dirty="0" smtClean="0"/>
              <a:t>P</a:t>
            </a:r>
            <a:r>
              <a:rPr lang="en-US" dirty="0" smtClean="0"/>
              <a:t>aid </a:t>
            </a:r>
            <a:r>
              <a:rPr lang="en-US" u="sng" dirty="0" smtClean="0"/>
              <a:t>P</a:t>
            </a:r>
            <a:r>
              <a:rPr lang="en-US" dirty="0" smtClean="0"/>
              <a:t>erson’s </a:t>
            </a:r>
            <a:r>
              <a:rPr lang="en-US" u="sng" dirty="0" smtClean="0"/>
              <a:t>O</a:t>
            </a:r>
            <a:r>
              <a:rPr lang="en-US" dirty="0" smtClean="0"/>
              <a:t>pinion</a:t>
            </a:r>
          </a:p>
          <a:p>
            <a:endParaRPr lang="en-US" dirty="0"/>
          </a:p>
          <a:p>
            <a:endParaRPr lang="en-US" dirty="0" smtClean="0"/>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62000" y="2286000"/>
            <a:ext cx="2181225" cy="1838325"/>
          </a:xfrm>
          <a:prstGeom prst="rect">
            <a:avLst/>
          </a:prstGeom>
        </p:spPr>
      </p:pic>
      <p:sp>
        <p:nvSpPr>
          <p:cNvPr id="5" name="Rectangle 4"/>
          <p:cNvSpPr/>
          <p:nvPr/>
        </p:nvSpPr>
        <p:spPr>
          <a:xfrm>
            <a:off x="6324600" y="1600200"/>
            <a:ext cx="5410200" cy="2923877"/>
          </a:xfrm>
          <a:prstGeom prst="rect">
            <a:avLst/>
          </a:prstGeom>
        </p:spPr>
        <p:txBody>
          <a:bodyPr wrap="square">
            <a:spAutoFit/>
          </a:bodyPr>
          <a:lstStyle/>
          <a:p>
            <a:pPr lvl="0">
              <a:spcBef>
                <a:spcPct val="20000"/>
              </a:spcBef>
            </a:pPr>
            <a:r>
              <a:rPr lang="en-US" sz="4000" dirty="0" smtClean="0">
                <a:solidFill>
                  <a:prstClr val="black"/>
                </a:solidFill>
                <a:latin typeface="Segoe UI" panose="020B0502040204020203" pitchFamily="34" charset="0"/>
                <a:cs typeface="Segoe UI" panose="020B0502040204020203" pitchFamily="34" charset="0"/>
              </a:rPr>
              <a:t>Engineering </a:t>
            </a:r>
            <a:r>
              <a:rPr lang="en-US" sz="4000" dirty="0">
                <a:solidFill>
                  <a:prstClr val="black"/>
                </a:solidFill>
                <a:latin typeface="Segoe UI" panose="020B0502040204020203" pitchFamily="34" charset="0"/>
                <a:cs typeface="Segoe UI" panose="020B0502040204020203" pitchFamily="34" charset="0"/>
              </a:rPr>
              <a:t>Data</a:t>
            </a:r>
          </a:p>
          <a:p>
            <a:pPr marL="1217613" lvl="2" indent="-1217613">
              <a:spcBef>
                <a:spcPct val="20000"/>
              </a:spcBef>
            </a:pPr>
            <a:r>
              <a:rPr lang="en-US" dirty="0" smtClean="0">
                <a:solidFill>
                  <a:prstClr val="black"/>
                </a:solidFill>
                <a:latin typeface="Segoe UI" panose="020B0502040204020203" pitchFamily="34" charset="0"/>
                <a:cs typeface="Segoe UI" panose="020B0502040204020203" pitchFamily="34" charset="0"/>
              </a:rPr>
              <a:t>Test pass/fail results</a:t>
            </a:r>
          </a:p>
          <a:p>
            <a:pPr marL="1217613" lvl="2" indent="-1217613">
              <a:spcBef>
                <a:spcPct val="20000"/>
              </a:spcBef>
            </a:pPr>
            <a:r>
              <a:rPr lang="en-US" dirty="0">
                <a:solidFill>
                  <a:prstClr val="black"/>
                </a:solidFill>
                <a:latin typeface="Segoe UI" panose="020B0502040204020203" pitchFamily="34" charset="0"/>
                <a:cs typeface="Segoe UI" panose="020B0502040204020203" pitchFamily="34" charset="0"/>
              </a:rPr>
              <a:t>Bug counts</a:t>
            </a:r>
          </a:p>
          <a:p>
            <a:pPr marL="1217613" lvl="2" indent="-1217613">
              <a:spcBef>
                <a:spcPct val="20000"/>
              </a:spcBef>
            </a:pPr>
            <a:r>
              <a:rPr lang="en-US" dirty="0">
                <a:solidFill>
                  <a:prstClr val="black"/>
                </a:solidFill>
                <a:latin typeface="Segoe UI" panose="020B0502040204020203" pitchFamily="34" charset="0"/>
                <a:cs typeface="Segoe UI" panose="020B0502040204020203" pitchFamily="34" charset="0"/>
              </a:rPr>
              <a:t>Delivery cadence</a:t>
            </a:r>
          </a:p>
          <a:p>
            <a:pPr marL="1217613" lvl="2" indent="-1217613">
              <a:spcBef>
                <a:spcPct val="20000"/>
              </a:spcBef>
            </a:pPr>
            <a:r>
              <a:rPr lang="en-US" dirty="0" smtClean="0">
                <a:solidFill>
                  <a:prstClr val="black"/>
                </a:solidFill>
                <a:latin typeface="Segoe UI" panose="020B0502040204020203" pitchFamily="34" charset="0"/>
                <a:cs typeface="Segoe UI" panose="020B0502040204020203" pitchFamily="34" charset="0"/>
              </a:rPr>
              <a:t>Code coverage</a:t>
            </a:r>
          </a:p>
          <a:p>
            <a:pPr marL="1217613" lvl="2" indent="-1217613">
              <a:spcBef>
                <a:spcPct val="20000"/>
              </a:spcBef>
            </a:pPr>
            <a:r>
              <a:rPr lang="en-US" dirty="0" smtClean="0">
                <a:solidFill>
                  <a:prstClr val="black"/>
                </a:solidFill>
                <a:latin typeface="Segoe UI" panose="020B0502040204020203" pitchFamily="34" charset="0"/>
                <a:cs typeface="Segoe UI" panose="020B0502040204020203" pitchFamily="34" charset="0"/>
              </a:rPr>
              <a:t>Code Churn</a:t>
            </a:r>
            <a:endParaRPr lang="en-US" dirty="0">
              <a:solidFill>
                <a:prstClr val="black"/>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62451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where are we going?</a:t>
            </a:r>
            <a:endParaRPr lang="en-US" dirty="0"/>
          </a:p>
        </p:txBody>
      </p:sp>
      <p:sp>
        <p:nvSpPr>
          <p:cNvPr id="3" name="Content Placeholder 2"/>
          <p:cNvSpPr>
            <a:spLocks noGrp="1"/>
          </p:cNvSpPr>
          <p:nvPr>
            <p:ph idx="1"/>
          </p:nvPr>
        </p:nvSpPr>
        <p:spPr>
          <a:xfrm>
            <a:off x="609600" y="1447800"/>
            <a:ext cx="10972800" cy="4572000"/>
          </a:xfrm>
        </p:spPr>
        <p:txBody>
          <a:bodyPr/>
          <a:lstStyle/>
          <a:p>
            <a:r>
              <a:rPr lang="en-US" dirty="0" smtClean="0"/>
              <a:t>Engineering data</a:t>
            </a:r>
          </a:p>
          <a:p>
            <a:pPr lvl="1"/>
            <a:r>
              <a:rPr lang="en-US" dirty="0" smtClean="0"/>
              <a:t>Test results </a:t>
            </a:r>
            <a:r>
              <a:rPr lang="en-US" dirty="0" smtClean="0">
                <a:sym typeface="Wingdings" panose="05000000000000000000" pitchFamily="2" charset="2"/>
              </a:rPr>
              <a:t> Scoring engines using Bayesian analysis</a:t>
            </a:r>
            <a:endParaRPr lang="en-US" dirty="0" smtClean="0"/>
          </a:p>
          <a:p>
            <a:endParaRPr lang="en-US" dirty="0"/>
          </a:p>
        </p:txBody>
      </p:sp>
      <p:sp>
        <p:nvSpPr>
          <p:cNvPr id="4" name="Rectangle 3"/>
          <p:cNvSpPr/>
          <p:nvPr>
            <p:custDataLst>
              <p:tags r:id="rId1"/>
            </p:custDataLst>
          </p:nvPr>
        </p:nvSpPr>
        <p:spPr>
          <a:xfrm>
            <a:off x="609600" y="2819399"/>
            <a:ext cx="6477000" cy="3420417"/>
          </a:xfrm>
          <a:prstGeom prst="rect">
            <a:avLst/>
          </a:prstGeom>
          <a:solidFill>
            <a:srgbClr val="EAEEEF"/>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pPr lvl="0">
              <a:spcBef>
                <a:spcPct val="20000"/>
              </a:spcBef>
            </a:pPr>
            <a:r>
              <a:rPr lang="en-US" sz="4000" dirty="0">
                <a:solidFill>
                  <a:schemeClr val="tx1"/>
                </a:solidFill>
                <a:latin typeface="Segoe UI" panose="020B0502040204020203" pitchFamily="34" charset="0"/>
                <a:cs typeface="Segoe UI" panose="020B0502040204020203" pitchFamily="34" charset="0"/>
              </a:rPr>
              <a:t>Production-quality data</a:t>
            </a:r>
          </a:p>
          <a:p>
            <a:pPr marL="608013" lvl="1" indent="-608013">
              <a:spcBef>
                <a:spcPct val="20000"/>
              </a:spcBef>
            </a:pPr>
            <a:r>
              <a:rPr lang="en-US" sz="3200" dirty="0">
                <a:solidFill>
                  <a:schemeClr val="tx1"/>
                </a:solidFill>
                <a:latin typeface="Segoe UI" panose="020B0502040204020203" pitchFamily="34" charset="0"/>
                <a:cs typeface="Segoe UI" panose="020B0502040204020203" pitchFamily="34" charset="0"/>
              </a:rPr>
              <a:t>You may have heard of TiP</a:t>
            </a:r>
          </a:p>
          <a:p>
            <a:pPr marL="608013" lvl="1" indent="-608013">
              <a:spcBef>
                <a:spcPct val="20000"/>
              </a:spcBef>
            </a:pPr>
            <a:r>
              <a:rPr lang="en-US" sz="3200" dirty="0">
                <a:solidFill>
                  <a:schemeClr val="tx1"/>
                </a:solidFill>
                <a:latin typeface="Segoe UI" panose="020B0502040204020203" pitchFamily="34" charset="0"/>
                <a:cs typeface="Segoe UI" panose="020B0502040204020203" pitchFamily="34" charset="0"/>
              </a:rPr>
              <a:t>Not as difficult as you might think</a:t>
            </a:r>
          </a:p>
          <a:p>
            <a:pPr marL="1217613" lvl="2" indent="-1217613">
              <a:spcBef>
                <a:spcPct val="20000"/>
              </a:spcBef>
            </a:pPr>
            <a:r>
              <a:rPr lang="en-US" dirty="0">
                <a:solidFill>
                  <a:schemeClr val="tx1"/>
                </a:solidFill>
                <a:latin typeface="Segoe UI" panose="020B0502040204020203" pitchFamily="34" charset="0"/>
                <a:cs typeface="Segoe UI" panose="020B0502040204020203" pitchFamily="34" charset="0"/>
              </a:rPr>
              <a:t>Lots of solutions for lots of </a:t>
            </a:r>
            <a:r>
              <a:rPr lang="en-US" dirty="0" smtClean="0">
                <a:solidFill>
                  <a:schemeClr val="tx1"/>
                </a:solidFill>
                <a:latin typeface="Segoe UI" panose="020B0502040204020203" pitchFamily="34" charset="0"/>
                <a:cs typeface="Segoe UI" panose="020B0502040204020203" pitchFamily="34" charset="0"/>
              </a:rPr>
              <a:t>application </a:t>
            </a:r>
            <a:r>
              <a:rPr lang="en-US" dirty="0">
                <a:solidFill>
                  <a:schemeClr val="tx1"/>
                </a:solidFill>
                <a:latin typeface="Segoe UI" panose="020B0502040204020203" pitchFamily="34" charset="0"/>
                <a:cs typeface="Segoe UI" panose="020B0502040204020203" pitchFamily="34" charset="0"/>
              </a:rPr>
              <a:t>types</a:t>
            </a:r>
          </a:p>
          <a:p>
            <a:endParaRPr lang="en-US" sz="1500" dirty="0">
              <a:solidFill>
                <a:schemeClr val="bg1"/>
              </a:solidFill>
            </a:endParaRPr>
          </a:p>
        </p:txBody>
      </p:sp>
      <p:grpSp>
        <p:nvGrpSpPr>
          <p:cNvPr id="9" name="Group 8"/>
          <p:cNvGrpSpPr/>
          <p:nvPr/>
        </p:nvGrpSpPr>
        <p:grpSpPr>
          <a:xfrm>
            <a:off x="7175500" y="2819400"/>
            <a:ext cx="4140736" cy="3420417"/>
            <a:chOff x="5431815" y="1545357"/>
            <a:chExt cx="5795521" cy="4787337"/>
          </a:xfrm>
        </p:grpSpPr>
        <p:sp>
          <p:nvSpPr>
            <p:cNvPr id="5" name="Rectangle 4"/>
            <p:cNvSpPr/>
            <p:nvPr>
              <p:custDataLst>
                <p:tags r:id="rId2"/>
              </p:custDataLst>
            </p:nvPr>
          </p:nvSpPr>
          <p:spPr bwMode="auto">
            <a:xfrm>
              <a:off x="5431815" y="1545357"/>
              <a:ext cx="2556876" cy="2337873"/>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dirty="0" smtClean="0">
                  <a:latin typeface="Segoe UI" panose="020B0502040204020203" pitchFamily="34" charset="0"/>
                  <a:cs typeface="Segoe UI" panose="020B0502040204020203" pitchFamily="34" charset="0"/>
                </a:rPr>
                <a:t>Real Users</a:t>
              </a:r>
              <a:endParaRPr lang="en-US" sz="2000" dirty="0">
                <a:latin typeface="Segoe UI" panose="020B0502040204020203" pitchFamily="34" charset="0"/>
                <a:cs typeface="Segoe UI" panose="020B0502040204020203" pitchFamily="34" charset="0"/>
              </a:endParaRPr>
            </a:p>
          </p:txBody>
        </p:sp>
        <p:sp>
          <p:nvSpPr>
            <p:cNvPr id="6" name="Rectangle 5"/>
            <p:cNvSpPr/>
            <p:nvPr>
              <p:custDataLst>
                <p:tags r:id="rId3"/>
              </p:custDataLst>
            </p:nvPr>
          </p:nvSpPr>
          <p:spPr bwMode="auto">
            <a:xfrm>
              <a:off x="5431815" y="4037610"/>
              <a:ext cx="2556876" cy="2295084"/>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200" dirty="0" smtClean="0">
                  <a:latin typeface="Segoe UI" panose="020B0502040204020203" pitchFamily="34" charset="0"/>
                  <a:cs typeface="Segoe UI" panose="020B0502040204020203" pitchFamily="34" charset="0"/>
                </a:rPr>
                <a:t>Production Environments</a:t>
              </a:r>
              <a:endParaRPr lang="en-US" sz="2200" dirty="0">
                <a:latin typeface="Segoe UI" panose="020B0502040204020203" pitchFamily="34" charset="0"/>
                <a:cs typeface="Segoe UI" panose="020B0502040204020203" pitchFamily="34" charset="0"/>
              </a:endParaRPr>
            </a:p>
          </p:txBody>
        </p:sp>
        <p:pic>
          <p:nvPicPr>
            <p:cNvPr id="7" name="Picture 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135455" y="1545358"/>
              <a:ext cx="3091881" cy="2337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http://www.vibrant.com/images/cables/racks-mess-andrew-mac.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135456" y="4037610"/>
              <a:ext cx="3091880" cy="2246334"/>
            </a:xfrm>
            <a:prstGeom prst="rect">
              <a:avLst/>
            </a:prstGeom>
            <a:noFill/>
            <a:ln>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52219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4"/>
                                        </p:tgtEl>
                                        <p:attrNameLst>
                                          <p:attrName>fillcolor</p:attrName>
                                        </p:attrNameLst>
                                      </p:cBhvr>
                                      <p:to>
                                        <a:schemeClr val="tx2"/>
                                      </p:to>
                                    </p:animClr>
                                    <p:set>
                                      <p:cBhvr>
                                        <p:cTn id="7" dur="500" fill="hold"/>
                                        <p:tgtEl>
                                          <p:spTgt spid="4"/>
                                        </p:tgtEl>
                                        <p:attrNameLst>
                                          <p:attrName>fill.type</p:attrName>
                                        </p:attrNameLst>
                                      </p:cBhvr>
                                      <p:to>
                                        <p:strVal val="solid"/>
                                      </p:to>
                                    </p:set>
                                    <p:set>
                                      <p:cBhvr>
                                        <p:cTn id="8" dur="500" fill="hold"/>
                                        <p:tgtEl>
                                          <p:spTgt spid="4"/>
                                        </p:tgtEl>
                                        <p:attrNameLst>
                                          <p:attrName>fill.on</p:attrName>
                                        </p:attrNameLst>
                                      </p:cBhvr>
                                      <p:to>
                                        <p:strVal val="true"/>
                                      </p:to>
                                    </p:set>
                                  </p:childTnLst>
                                </p:cTn>
                              </p:par>
                              <p:par>
                                <p:cTn id="9" presetID="3" presetClass="emph" presetSubtype="2" fill="hold" nodeType="withEffect">
                                  <p:stCondLst>
                                    <p:cond delay="0"/>
                                  </p:stCondLst>
                                  <p:childTnLst>
                                    <p:animClr clrSpc="rgb" dir="cw">
                                      <p:cBhvr override="childStyle">
                                        <p:cTn id="10" dur="500" fill="hold"/>
                                        <p:tgtEl>
                                          <p:spTgt spid="4">
                                            <p:txEl>
                                              <p:pRg st="0" end="0"/>
                                            </p:txEl>
                                          </p:spTgt>
                                        </p:tgtEl>
                                        <p:attrNameLst>
                                          <p:attrName>style.color</p:attrName>
                                        </p:attrNameLst>
                                      </p:cBhvr>
                                      <p:to>
                                        <a:schemeClr val="bg1"/>
                                      </p:to>
                                    </p:animClr>
                                  </p:childTnLst>
                                </p:cTn>
                              </p:par>
                              <p:par>
                                <p:cTn id="11" presetID="3" presetClass="emph" presetSubtype="2" fill="hold" nodeType="withEffect">
                                  <p:stCondLst>
                                    <p:cond delay="0"/>
                                  </p:stCondLst>
                                  <p:childTnLst>
                                    <p:animClr clrSpc="rgb" dir="cw">
                                      <p:cBhvr override="childStyle">
                                        <p:cTn id="12" dur="500" fill="hold"/>
                                        <p:tgtEl>
                                          <p:spTgt spid="4">
                                            <p:txEl>
                                              <p:pRg st="1" end="1"/>
                                            </p:txEl>
                                          </p:spTgt>
                                        </p:tgtEl>
                                        <p:attrNameLst>
                                          <p:attrName>style.color</p:attrName>
                                        </p:attrNameLst>
                                      </p:cBhvr>
                                      <p:to>
                                        <a:schemeClr val="bg1"/>
                                      </p:to>
                                    </p:animClr>
                                  </p:childTnLst>
                                </p:cTn>
                              </p:par>
                              <p:par>
                                <p:cTn id="13" presetID="3" presetClass="emph" presetSubtype="2" fill="hold" nodeType="withEffect">
                                  <p:stCondLst>
                                    <p:cond delay="0"/>
                                  </p:stCondLst>
                                  <p:childTnLst>
                                    <p:animClr clrSpc="rgb" dir="cw">
                                      <p:cBhvr override="childStyle">
                                        <p:cTn id="14" dur="500" fill="hold"/>
                                        <p:tgtEl>
                                          <p:spTgt spid="4">
                                            <p:txEl>
                                              <p:pRg st="2" end="2"/>
                                            </p:txEl>
                                          </p:spTgt>
                                        </p:tgtEl>
                                        <p:attrNameLst>
                                          <p:attrName>style.color</p:attrName>
                                        </p:attrNameLst>
                                      </p:cBhvr>
                                      <p:to>
                                        <a:schemeClr val="bg1"/>
                                      </p:to>
                                    </p:animClr>
                                  </p:childTnLst>
                                </p:cTn>
                              </p:par>
                              <p:par>
                                <p:cTn id="15" presetID="3" presetClass="emph" presetSubtype="2" fill="hold" nodeType="withEffect">
                                  <p:stCondLst>
                                    <p:cond delay="0"/>
                                  </p:stCondLst>
                                  <p:childTnLst>
                                    <p:animClr clrSpc="rgb" dir="cw">
                                      <p:cBhvr override="childStyle">
                                        <p:cTn id="16" dur="500" fill="hold"/>
                                        <p:tgtEl>
                                          <p:spTgt spid="4">
                                            <p:txEl>
                                              <p:pRg st="3" end="3"/>
                                            </p:txEl>
                                          </p:spTgt>
                                        </p:tgtEl>
                                        <p:attrNameLst>
                                          <p:attrName>style.color</p:attrName>
                                        </p:attrNameLst>
                                      </p:cBhvr>
                                      <p:to>
                                        <a:schemeClr val="bg1"/>
                                      </p:to>
                                    </p:animClr>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6" presetClass="emph" presetSubtype="0" fill="hold" nodeType="withEffect">
                                  <p:stCondLst>
                                    <p:cond delay="0"/>
                                  </p:stCondLst>
                                  <p:childTnLst>
                                    <p:animScale>
                                      <p:cBhvr>
                                        <p:cTn id="20" dur="200" fill="hold"/>
                                        <p:tgtEl>
                                          <p:spTgt spid="9"/>
                                        </p:tgtEl>
                                      </p:cBhvr>
                                      <p:by x="100000" y="100000"/>
                                      <p:from x="100000" y="0"/>
                                      <p:to x="100000" y="100000"/>
                                    </p:animScale>
                                  </p:childTnLst>
                                </p:cTn>
                              </p:par>
                              <p:par>
                                <p:cTn id="21" presetID="10" presetClass="exit" presetSubtype="0" fill="hold" nodeType="withEffect">
                                  <p:stCondLst>
                                    <p:cond delay="0"/>
                                  </p:stCondLst>
                                  <p:childTnLst>
                                    <p:animEffect transition="out" filter="fade">
                                      <p:cBhvr>
                                        <p:cTn id="22" dur="500"/>
                                        <p:tgtEl>
                                          <p:spTgt spid="3">
                                            <p:txEl>
                                              <p:pRg st="0" end="0"/>
                                            </p:txEl>
                                          </p:spTgt>
                                        </p:tgtEl>
                                      </p:cBhvr>
                                    </p:animEffect>
                                    <p:set>
                                      <p:cBhvr>
                                        <p:cTn id="23" dur="1" fill="hold">
                                          <p:stCondLst>
                                            <p:cond delay="499"/>
                                          </p:stCondLst>
                                        </p:cTn>
                                        <p:tgtEl>
                                          <p:spTgt spid="3">
                                            <p:txEl>
                                              <p:pRg st="0" end="0"/>
                                            </p:txEl>
                                          </p:spTgt>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3">
                                            <p:txEl>
                                              <p:pRg st="1" end="1"/>
                                            </p:txEl>
                                          </p:spTgt>
                                        </p:tgtEl>
                                      </p:cBhvr>
                                    </p:animEffect>
                                    <p:set>
                                      <p:cBhvr>
                                        <p:cTn id="26"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04900"/>
            <a:ext cx="10972800" cy="4572000"/>
          </a:xfrm>
        </p:spPr>
        <p:txBody>
          <a:bodyPr/>
          <a:lstStyle/>
          <a:p>
            <a:r>
              <a:rPr lang="en-US" dirty="0" smtClean="0"/>
              <a:t>Determine your questions</a:t>
            </a:r>
          </a:p>
          <a:p>
            <a:r>
              <a:rPr lang="en-US" dirty="0" smtClean="0"/>
              <a:t>Design for production-quality data</a:t>
            </a:r>
          </a:p>
          <a:p>
            <a:r>
              <a:rPr lang="en-US" dirty="0" smtClean="0"/>
              <a:t>Select your data sources</a:t>
            </a:r>
          </a:p>
          <a:p>
            <a:r>
              <a:rPr lang="en-US" dirty="0" smtClean="0"/>
              <a:t>Use the right data tools</a:t>
            </a:r>
          </a:p>
          <a:p>
            <a:r>
              <a:rPr lang="en-US" dirty="0" smtClean="0"/>
              <a:t>Get answers to your questions</a:t>
            </a:r>
          </a:p>
          <a:p>
            <a:r>
              <a:rPr lang="en-US" dirty="0" smtClean="0"/>
              <a:t>Learn new questions</a:t>
            </a:r>
          </a:p>
          <a:p>
            <a:r>
              <a:rPr lang="en-US" dirty="0" smtClean="0"/>
              <a:t>Repeat</a:t>
            </a:r>
            <a:endParaRPr lang="en-US" dirty="0"/>
          </a:p>
        </p:txBody>
      </p:sp>
      <p:sp>
        <p:nvSpPr>
          <p:cNvPr id="4" name="Circular Arrow 3"/>
          <p:cNvSpPr/>
          <p:nvPr/>
        </p:nvSpPr>
        <p:spPr>
          <a:xfrm rot="12918146" flipV="1">
            <a:off x="1612221" y="850221"/>
            <a:ext cx="5852160" cy="5852160"/>
          </a:xfrm>
          <a:prstGeom prst="circularArrow">
            <a:avLst>
              <a:gd name="adj1" fmla="val 12500"/>
              <a:gd name="adj2" fmla="val 1142319"/>
              <a:gd name="adj3" fmla="val 20457681"/>
              <a:gd name="adj4" fmla="val 6164915"/>
              <a:gd name="adj5" fmla="val 12500"/>
            </a:avLst>
          </a:prstGeom>
          <a:solidFill>
            <a:srgbClr val="00188F">
              <a:alpha val="2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609600" y="38219"/>
            <a:ext cx="10972800" cy="1143000"/>
          </a:xfrm>
        </p:spPr>
        <p:txBody>
          <a:bodyPr/>
          <a:lstStyle/>
          <a:p>
            <a:r>
              <a:rPr lang="en-US" dirty="0" smtClean="0"/>
              <a:t>The roadmap</a:t>
            </a:r>
            <a:endParaRPr lang="en-US" dirty="0"/>
          </a:p>
        </p:txBody>
      </p:sp>
      <p:sp>
        <p:nvSpPr>
          <p:cNvPr id="5" name="Rectangle 4"/>
          <p:cNvSpPr/>
          <p:nvPr>
            <p:custDataLst>
              <p:tags r:id="rId1"/>
            </p:custDataLst>
          </p:nvPr>
        </p:nvSpPr>
        <p:spPr>
          <a:xfrm>
            <a:off x="10058400" y="304800"/>
            <a:ext cx="1524000" cy="1524000"/>
          </a:xfrm>
          <a:prstGeom prst="rect">
            <a:avLst/>
          </a:prstGeom>
          <a:solidFill>
            <a:srgbClr val="00188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rIns="68580" rtlCol="0" anchor="b"/>
          <a:lstStyle/>
          <a:p>
            <a:endParaRPr lang="en-US" sz="1800" dirty="0">
              <a:solidFill>
                <a:srgbClr val="FFFFFF"/>
              </a:solidFill>
            </a:endParaRPr>
          </a:p>
        </p:txBody>
      </p:sp>
      <p:sp>
        <p:nvSpPr>
          <p:cNvPr id="7" name="Freeform 30"/>
          <p:cNvSpPr>
            <a:spLocks noEditPoints="1"/>
          </p:cNvSpPr>
          <p:nvPr/>
        </p:nvSpPr>
        <p:spPr bwMode="black">
          <a:xfrm>
            <a:off x="10363200" y="609719"/>
            <a:ext cx="914400" cy="914162"/>
          </a:xfrm>
          <a:custGeom>
            <a:avLst/>
            <a:gdLst>
              <a:gd name="T0" fmla="*/ 0 w 300"/>
              <a:gd name="T1" fmla="*/ 150 h 300"/>
              <a:gd name="T2" fmla="*/ 300 w 300"/>
              <a:gd name="T3" fmla="*/ 150 h 300"/>
              <a:gd name="T4" fmla="*/ 217 w 300"/>
              <a:gd name="T5" fmla="*/ 258 h 300"/>
              <a:gd name="T6" fmla="*/ 207 w 300"/>
              <a:gd name="T7" fmla="*/ 256 h 300"/>
              <a:gd name="T8" fmla="*/ 154 w 300"/>
              <a:gd name="T9" fmla="*/ 277 h 300"/>
              <a:gd name="T10" fmla="*/ 146 w 300"/>
              <a:gd name="T11" fmla="*/ 255 h 300"/>
              <a:gd name="T12" fmla="*/ 89 w 300"/>
              <a:gd name="T13" fmla="*/ 262 h 300"/>
              <a:gd name="T14" fmla="*/ 87 w 300"/>
              <a:gd name="T15" fmla="*/ 252 h 300"/>
              <a:gd name="T16" fmla="*/ 41 w 300"/>
              <a:gd name="T17" fmla="*/ 217 h 300"/>
              <a:gd name="T18" fmla="*/ 44 w 300"/>
              <a:gd name="T19" fmla="*/ 206 h 300"/>
              <a:gd name="T20" fmla="*/ 22 w 300"/>
              <a:gd name="T21" fmla="*/ 153 h 300"/>
              <a:gd name="T22" fmla="*/ 51 w 300"/>
              <a:gd name="T23" fmla="*/ 146 h 300"/>
              <a:gd name="T24" fmla="*/ 38 w 300"/>
              <a:gd name="T25" fmla="*/ 89 h 300"/>
              <a:gd name="T26" fmla="*/ 48 w 300"/>
              <a:gd name="T27" fmla="*/ 86 h 300"/>
              <a:gd name="T28" fmla="*/ 83 w 300"/>
              <a:gd name="T29" fmla="*/ 41 h 300"/>
              <a:gd name="T30" fmla="*/ 93 w 300"/>
              <a:gd name="T31" fmla="*/ 44 h 300"/>
              <a:gd name="T32" fmla="*/ 146 w 300"/>
              <a:gd name="T33" fmla="*/ 22 h 300"/>
              <a:gd name="T34" fmla="*/ 154 w 300"/>
              <a:gd name="T35" fmla="*/ 45 h 300"/>
              <a:gd name="T36" fmla="*/ 210 w 300"/>
              <a:gd name="T37" fmla="*/ 37 h 300"/>
              <a:gd name="T38" fmla="*/ 213 w 300"/>
              <a:gd name="T39" fmla="*/ 48 h 300"/>
              <a:gd name="T40" fmla="*/ 258 w 300"/>
              <a:gd name="T41" fmla="*/ 83 h 300"/>
              <a:gd name="T42" fmla="*/ 256 w 300"/>
              <a:gd name="T43" fmla="*/ 93 h 300"/>
              <a:gd name="T44" fmla="*/ 277 w 300"/>
              <a:gd name="T45" fmla="*/ 146 h 300"/>
              <a:gd name="T46" fmla="*/ 255 w 300"/>
              <a:gd name="T47" fmla="*/ 153 h 300"/>
              <a:gd name="T48" fmla="*/ 262 w 300"/>
              <a:gd name="T49" fmla="*/ 210 h 300"/>
              <a:gd name="T50" fmla="*/ 252 w 300"/>
              <a:gd name="T51" fmla="*/ 213 h 300"/>
              <a:gd name="T52" fmla="*/ 217 w 300"/>
              <a:gd name="T53" fmla="*/ 258 h 300"/>
              <a:gd name="T54" fmla="*/ 141 w 300"/>
              <a:gd name="T55" fmla="*/ 158 h 300"/>
              <a:gd name="T56" fmla="*/ 158 w 300"/>
              <a:gd name="T57" fmla="*/ 141 h 300"/>
              <a:gd name="T58" fmla="*/ 211 w 300"/>
              <a:gd name="T59" fmla="*/ 88 h 300"/>
              <a:gd name="T60" fmla="*/ 125 w 300"/>
              <a:gd name="T61" fmla="*/ 132 h 300"/>
              <a:gd name="T62" fmla="*/ 168 w 300"/>
              <a:gd name="T63" fmla="*/ 174 h 300"/>
              <a:gd name="T64" fmla="*/ 211 w 300"/>
              <a:gd name="T65" fmla="*/ 88 h 300"/>
              <a:gd name="T66" fmla="*/ 135 w 300"/>
              <a:gd name="T67" fmla="*/ 135 h 300"/>
              <a:gd name="T68" fmla="*/ 165 w 300"/>
              <a:gd name="T69" fmla="*/ 16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0" h="300">
                <a:moveTo>
                  <a:pt x="150" y="0"/>
                </a:moveTo>
                <a:cubicBezTo>
                  <a:pt x="67" y="0"/>
                  <a:pt x="0" y="67"/>
                  <a:pt x="0" y="150"/>
                </a:cubicBezTo>
                <a:cubicBezTo>
                  <a:pt x="0" y="233"/>
                  <a:pt x="67" y="300"/>
                  <a:pt x="150" y="300"/>
                </a:cubicBezTo>
                <a:cubicBezTo>
                  <a:pt x="233" y="300"/>
                  <a:pt x="300" y="233"/>
                  <a:pt x="300" y="150"/>
                </a:cubicBezTo>
                <a:cubicBezTo>
                  <a:pt x="300" y="67"/>
                  <a:pt x="233" y="0"/>
                  <a:pt x="150" y="0"/>
                </a:cubicBezTo>
                <a:close/>
                <a:moveTo>
                  <a:pt x="217" y="258"/>
                </a:moveTo>
                <a:cubicBezTo>
                  <a:pt x="213" y="252"/>
                  <a:pt x="213" y="252"/>
                  <a:pt x="213" y="252"/>
                </a:cubicBezTo>
                <a:cubicBezTo>
                  <a:pt x="207" y="256"/>
                  <a:pt x="207" y="256"/>
                  <a:pt x="207" y="256"/>
                </a:cubicBezTo>
                <a:cubicBezTo>
                  <a:pt x="210" y="262"/>
                  <a:pt x="210" y="262"/>
                  <a:pt x="210" y="262"/>
                </a:cubicBezTo>
                <a:cubicBezTo>
                  <a:pt x="193" y="271"/>
                  <a:pt x="174" y="276"/>
                  <a:pt x="154" y="277"/>
                </a:cubicBezTo>
                <a:cubicBezTo>
                  <a:pt x="154" y="255"/>
                  <a:pt x="154" y="255"/>
                  <a:pt x="154" y="255"/>
                </a:cubicBezTo>
                <a:cubicBezTo>
                  <a:pt x="146" y="255"/>
                  <a:pt x="146" y="255"/>
                  <a:pt x="146" y="255"/>
                </a:cubicBezTo>
                <a:cubicBezTo>
                  <a:pt x="146" y="277"/>
                  <a:pt x="146" y="277"/>
                  <a:pt x="146" y="277"/>
                </a:cubicBezTo>
                <a:cubicBezTo>
                  <a:pt x="126" y="276"/>
                  <a:pt x="106" y="271"/>
                  <a:pt x="89" y="262"/>
                </a:cubicBezTo>
                <a:cubicBezTo>
                  <a:pt x="93" y="256"/>
                  <a:pt x="93" y="256"/>
                  <a:pt x="93" y="256"/>
                </a:cubicBezTo>
                <a:cubicBezTo>
                  <a:pt x="87" y="252"/>
                  <a:pt x="87" y="252"/>
                  <a:pt x="87" y="252"/>
                </a:cubicBezTo>
                <a:cubicBezTo>
                  <a:pt x="83" y="258"/>
                  <a:pt x="83" y="258"/>
                  <a:pt x="83" y="258"/>
                </a:cubicBezTo>
                <a:cubicBezTo>
                  <a:pt x="66" y="248"/>
                  <a:pt x="52" y="233"/>
                  <a:pt x="41" y="217"/>
                </a:cubicBezTo>
                <a:cubicBezTo>
                  <a:pt x="48" y="213"/>
                  <a:pt x="48" y="213"/>
                  <a:pt x="48" y="213"/>
                </a:cubicBezTo>
                <a:cubicBezTo>
                  <a:pt x="44" y="206"/>
                  <a:pt x="44" y="206"/>
                  <a:pt x="44" y="206"/>
                </a:cubicBezTo>
                <a:cubicBezTo>
                  <a:pt x="38" y="210"/>
                  <a:pt x="38" y="210"/>
                  <a:pt x="38" y="210"/>
                </a:cubicBezTo>
                <a:cubicBezTo>
                  <a:pt x="28" y="193"/>
                  <a:pt x="23" y="174"/>
                  <a:pt x="22" y="153"/>
                </a:cubicBezTo>
                <a:cubicBezTo>
                  <a:pt x="51" y="153"/>
                  <a:pt x="51" y="153"/>
                  <a:pt x="51" y="153"/>
                </a:cubicBezTo>
                <a:cubicBezTo>
                  <a:pt x="51" y="146"/>
                  <a:pt x="51" y="146"/>
                  <a:pt x="51" y="146"/>
                </a:cubicBezTo>
                <a:cubicBezTo>
                  <a:pt x="22" y="146"/>
                  <a:pt x="22" y="146"/>
                  <a:pt x="22" y="146"/>
                </a:cubicBezTo>
                <a:cubicBezTo>
                  <a:pt x="23" y="125"/>
                  <a:pt x="28" y="106"/>
                  <a:pt x="38" y="89"/>
                </a:cubicBezTo>
                <a:cubicBezTo>
                  <a:pt x="44" y="93"/>
                  <a:pt x="44" y="93"/>
                  <a:pt x="44" y="93"/>
                </a:cubicBezTo>
                <a:cubicBezTo>
                  <a:pt x="48" y="86"/>
                  <a:pt x="48" y="86"/>
                  <a:pt x="48" y="86"/>
                </a:cubicBezTo>
                <a:cubicBezTo>
                  <a:pt x="41" y="83"/>
                  <a:pt x="41" y="83"/>
                  <a:pt x="41" y="83"/>
                </a:cubicBezTo>
                <a:cubicBezTo>
                  <a:pt x="52" y="66"/>
                  <a:pt x="66" y="52"/>
                  <a:pt x="83" y="41"/>
                </a:cubicBezTo>
                <a:cubicBezTo>
                  <a:pt x="87" y="48"/>
                  <a:pt x="87" y="48"/>
                  <a:pt x="87" y="48"/>
                </a:cubicBezTo>
                <a:cubicBezTo>
                  <a:pt x="93" y="44"/>
                  <a:pt x="93" y="44"/>
                  <a:pt x="93" y="44"/>
                </a:cubicBezTo>
                <a:cubicBezTo>
                  <a:pt x="89" y="37"/>
                  <a:pt x="89" y="37"/>
                  <a:pt x="89" y="37"/>
                </a:cubicBezTo>
                <a:cubicBezTo>
                  <a:pt x="106" y="28"/>
                  <a:pt x="126" y="23"/>
                  <a:pt x="146" y="22"/>
                </a:cubicBezTo>
                <a:cubicBezTo>
                  <a:pt x="146" y="45"/>
                  <a:pt x="146" y="45"/>
                  <a:pt x="146" y="45"/>
                </a:cubicBezTo>
                <a:cubicBezTo>
                  <a:pt x="154" y="45"/>
                  <a:pt x="154" y="45"/>
                  <a:pt x="154" y="45"/>
                </a:cubicBezTo>
                <a:cubicBezTo>
                  <a:pt x="154" y="22"/>
                  <a:pt x="154" y="22"/>
                  <a:pt x="154" y="22"/>
                </a:cubicBezTo>
                <a:cubicBezTo>
                  <a:pt x="174" y="23"/>
                  <a:pt x="193" y="28"/>
                  <a:pt x="210" y="37"/>
                </a:cubicBezTo>
                <a:cubicBezTo>
                  <a:pt x="207" y="44"/>
                  <a:pt x="207" y="44"/>
                  <a:pt x="207" y="44"/>
                </a:cubicBezTo>
                <a:cubicBezTo>
                  <a:pt x="213" y="48"/>
                  <a:pt x="213" y="48"/>
                  <a:pt x="213" y="48"/>
                </a:cubicBezTo>
                <a:cubicBezTo>
                  <a:pt x="217" y="41"/>
                  <a:pt x="217" y="41"/>
                  <a:pt x="217" y="41"/>
                </a:cubicBezTo>
                <a:cubicBezTo>
                  <a:pt x="234" y="52"/>
                  <a:pt x="248" y="66"/>
                  <a:pt x="258" y="83"/>
                </a:cubicBezTo>
                <a:cubicBezTo>
                  <a:pt x="252" y="86"/>
                  <a:pt x="252" y="86"/>
                  <a:pt x="252" y="86"/>
                </a:cubicBezTo>
                <a:cubicBezTo>
                  <a:pt x="256" y="93"/>
                  <a:pt x="256" y="93"/>
                  <a:pt x="256" y="93"/>
                </a:cubicBezTo>
                <a:cubicBezTo>
                  <a:pt x="262" y="89"/>
                  <a:pt x="262" y="89"/>
                  <a:pt x="262" y="89"/>
                </a:cubicBezTo>
                <a:cubicBezTo>
                  <a:pt x="271" y="106"/>
                  <a:pt x="277" y="125"/>
                  <a:pt x="277" y="146"/>
                </a:cubicBezTo>
                <a:cubicBezTo>
                  <a:pt x="255" y="146"/>
                  <a:pt x="255" y="146"/>
                  <a:pt x="255" y="146"/>
                </a:cubicBezTo>
                <a:cubicBezTo>
                  <a:pt x="255" y="153"/>
                  <a:pt x="255" y="153"/>
                  <a:pt x="255" y="153"/>
                </a:cubicBezTo>
                <a:cubicBezTo>
                  <a:pt x="277" y="153"/>
                  <a:pt x="277" y="153"/>
                  <a:pt x="277" y="153"/>
                </a:cubicBezTo>
                <a:cubicBezTo>
                  <a:pt x="276" y="174"/>
                  <a:pt x="271" y="193"/>
                  <a:pt x="262" y="210"/>
                </a:cubicBezTo>
                <a:cubicBezTo>
                  <a:pt x="256" y="206"/>
                  <a:pt x="256" y="206"/>
                  <a:pt x="256" y="206"/>
                </a:cubicBezTo>
                <a:cubicBezTo>
                  <a:pt x="252" y="213"/>
                  <a:pt x="252" y="213"/>
                  <a:pt x="252" y="213"/>
                </a:cubicBezTo>
                <a:cubicBezTo>
                  <a:pt x="258" y="217"/>
                  <a:pt x="258" y="217"/>
                  <a:pt x="258" y="217"/>
                </a:cubicBezTo>
                <a:cubicBezTo>
                  <a:pt x="248" y="233"/>
                  <a:pt x="234" y="248"/>
                  <a:pt x="217" y="258"/>
                </a:cubicBezTo>
                <a:close/>
                <a:moveTo>
                  <a:pt x="158" y="158"/>
                </a:moveTo>
                <a:cubicBezTo>
                  <a:pt x="154" y="163"/>
                  <a:pt x="146" y="163"/>
                  <a:pt x="141" y="158"/>
                </a:cubicBezTo>
                <a:cubicBezTo>
                  <a:pt x="137" y="154"/>
                  <a:pt x="137" y="146"/>
                  <a:pt x="141" y="141"/>
                </a:cubicBezTo>
                <a:cubicBezTo>
                  <a:pt x="146" y="137"/>
                  <a:pt x="154" y="137"/>
                  <a:pt x="158" y="141"/>
                </a:cubicBezTo>
                <a:cubicBezTo>
                  <a:pt x="163" y="146"/>
                  <a:pt x="163" y="154"/>
                  <a:pt x="158" y="158"/>
                </a:cubicBezTo>
                <a:close/>
                <a:moveTo>
                  <a:pt x="211" y="88"/>
                </a:moveTo>
                <a:cubicBezTo>
                  <a:pt x="134" y="123"/>
                  <a:pt x="134" y="123"/>
                  <a:pt x="134" y="123"/>
                </a:cubicBezTo>
                <a:cubicBezTo>
                  <a:pt x="125" y="132"/>
                  <a:pt x="125" y="132"/>
                  <a:pt x="125" y="132"/>
                </a:cubicBezTo>
                <a:cubicBezTo>
                  <a:pt x="88" y="211"/>
                  <a:pt x="88" y="211"/>
                  <a:pt x="88" y="211"/>
                </a:cubicBezTo>
                <a:cubicBezTo>
                  <a:pt x="168" y="174"/>
                  <a:pt x="168" y="174"/>
                  <a:pt x="168" y="174"/>
                </a:cubicBezTo>
                <a:cubicBezTo>
                  <a:pt x="176" y="166"/>
                  <a:pt x="176" y="166"/>
                  <a:pt x="176" y="166"/>
                </a:cubicBezTo>
                <a:lnTo>
                  <a:pt x="211" y="88"/>
                </a:lnTo>
                <a:close/>
                <a:moveTo>
                  <a:pt x="135" y="165"/>
                </a:moveTo>
                <a:cubicBezTo>
                  <a:pt x="127" y="156"/>
                  <a:pt x="127" y="143"/>
                  <a:pt x="135" y="135"/>
                </a:cubicBezTo>
                <a:cubicBezTo>
                  <a:pt x="143" y="127"/>
                  <a:pt x="156" y="127"/>
                  <a:pt x="165" y="135"/>
                </a:cubicBezTo>
                <a:cubicBezTo>
                  <a:pt x="173" y="143"/>
                  <a:pt x="173" y="156"/>
                  <a:pt x="165" y="165"/>
                </a:cubicBezTo>
                <a:cubicBezTo>
                  <a:pt x="156" y="173"/>
                  <a:pt x="143" y="173"/>
                  <a:pt x="135" y="16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900"/>
          </a:p>
        </p:txBody>
      </p:sp>
    </p:spTree>
    <p:extLst>
      <p:ext uri="{BB962C8B-B14F-4D97-AF65-F5344CB8AC3E}">
        <p14:creationId xmlns:p14="http://schemas.microsoft.com/office/powerpoint/2010/main" val="3204724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43" fill="hold">
                            <p:stCondLst>
                              <p:cond delay="500"/>
                            </p:stCondLst>
                            <p:childTnLst>
                              <p:par>
                                <p:cTn id="44" presetID="1" presetClass="entr" presetSubtype="0" fill="hold" grpId="0" nodeType="afterEffect">
                                  <p:stCondLst>
                                    <p:cond delay="0"/>
                                  </p:stCondLst>
                                  <p:childTnLst>
                                    <p:set>
                                      <p:cBhvr>
                                        <p:cTn id="45" dur="1" fill="hold">
                                          <p:stCondLst>
                                            <p:cond delay="0"/>
                                          </p:stCondLst>
                                        </p:cTn>
                                        <p:tgtEl>
                                          <p:spTgt spid="4"/>
                                        </p:tgtEl>
                                        <p:attrNameLst>
                                          <p:attrName>style.visibility</p:attrName>
                                        </p:attrNameLst>
                                      </p:cBhvr>
                                      <p:to>
                                        <p:strVal val="visible"/>
                                      </p:to>
                                    </p:set>
                                  </p:childTnLst>
                                </p:cTn>
                              </p:par>
                              <p:par>
                                <p:cTn id="46" presetID="6" presetClass="emph" presetSubtype="0" fill="hold" grpId="1" nodeType="withEffect">
                                  <p:stCondLst>
                                    <p:cond delay="0"/>
                                  </p:stCondLst>
                                  <p:childTnLst>
                                    <p:animScale>
                                      <p:cBhvr>
                                        <p:cTn id="47" dur="200" fill="hold"/>
                                        <p:tgtEl>
                                          <p:spTgt spid="4"/>
                                        </p:tgtEl>
                                      </p:cBhvr>
                                      <p:by x="100000" y="100000"/>
                                      <p:from x="100000" y="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MT_TILE" val="YES"/>
</p:tagLst>
</file>

<file path=ppt/tags/tag10.xml><?xml version="1.0" encoding="utf-8"?>
<p:tagLst xmlns:a="http://schemas.openxmlformats.org/drawingml/2006/main" xmlns:r="http://schemas.openxmlformats.org/officeDocument/2006/relationships" xmlns:p="http://schemas.openxmlformats.org/presentationml/2006/main">
  <p:tag name="MT_TILE" val="YES"/>
</p:tagLst>
</file>

<file path=ppt/tags/tag100.xml><?xml version="1.0" encoding="utf-8"?>
<p:tagLst xmlns:a="http://schemas.openxmlformats.org/drawingml/2006/main" xmlns:r="http://schemas.openxmlformats.org/officeDocument/2006/relationships" xmlns:p="http://schemas.openxmlformats.org/presentationml/2006/main">
  <p:tag name="MT_TILE" val="YES"/>
</p:tagLst>
</file>

<file path=ppt/tags/tag101.xml><?xml version="1.0" encoding="utf-8"?>
<p:tagLst xmlns:a="http://schemas.openxmlformats.org/drawingml/2006/main" xmlns:r="http://schemas.openxmlformats.org/officeDocument/2006/relationships" xmlns:p="http://schemas.openxmlformats.org/presentationml/2006/main">
  <p:tag name="MT_TILE" val="YES"/>
</p:tagLst>
</file>

<file path=ppt/tags/tag102.xml><?xml version="1.0" encoding="utf-8"?>
<p:tagLst xmlns:a="http://schemas.openxmlformats.org/drawingml/2006/main" xmlns:r="http://schemas.openxmlformats.org/officeDocument/2006/relationships" xmlns:p="http://schemas.openxmlformats.org/presentationml/2006/main">
  <p:tag name="MT_TILE" val="YES"/>
</p:tagLst>
</file>

<file path=ppt/tags/tag103.xml><?xml version="1.0" encoding="utf-8"?>
<p:tagLst xmlns:a="http://schemas.openxmlformats.org/drawingml/2006/main" xmlns:r="http://schemas.openxmlformats.org/officeDocument/2006/relationships" xmlns:p="http://schemas.openxmlformats.org/presentationml/2006/main">
  <p:tag name="MT_TILE" val="YES"/>
</p:tagLst>
</file>

<file path=ppt/tags/tag104.xml><?xml version="1.0" encoding="utf-8"?>
<p:tagLst xmlns:a="http://schemas.openxmlformats.org/drawingml/2006/main" xmlns:r="http://schemas.openxmlformats.org/officeDocument/2006/relationships" xmlns:p="http://schemas.openxmlformats.org/presentationml/2006/main">
  <p:tag name="MT_TILE" val="YES"/>
</p:tagLst>
</file>

<file path=ppt/tags/tag105.xml><?xml version="1.0" encoding="utf-8"?>
<p:tagLst xmlns:a="http://schemas.openxmlformats.org/drawingml/2006/main" xmlns:r="http://schemas.openxmlformats.org/officeDocument/2006/relationships" xmlns:p="http://schemas.openxmlformats.org/presentationml/2006/main">
  <p:tag name="MT_TILE" val="YES"/>
</p:tagLst>
</file>

<file path=ppt/tags/tag106.xml><?xml version="1.0" encoding="utf-8"?>
<p:tagLst xmlns:a="http://schemas.openxmlformats.org/drawingml/2006/main" xmlns:r="http://schemas.openxmlformats.org/officeDocument/2006/relationships" xmlns:p="http://schemas.openxmlformats.org/presentationml/2006/main">
  <p:tag name="MT_TILE" val="YES"/>
</p:tagLst>
</file>

<file path=ppt/tags/tag107.xml><?xml version="1.0" encoding="utf-8"?>
<p:tagLst xmlns:a="http://schemas.openxmlformats.org/drawingml/2006/main" xmlns:r="http://schemas.openxmlformats.org/officeDocument/2006/relationships" xmlns:p="http://schemas.openxmlformats.org/presentationml/2006/main">
  <p:tag name="MT_TILE" val="YES"/>
</p:tagLst>
</file>

<file path=ppt/tags/tag108.xml><?xml version="1.0" encoding="utf-8"?>
<p:tagLst xmlns:a="http://schemas.openxmlformats.org/drawingml/2006/main" xmlns:r="http://schemas.openxmlformats.org/officeDocument/2006/relationships" xmlns:p="http://schemas.openxmlformats.org/presentationml/2006/main">
  <p:tag name="MT_TILE" val="YES"/>
</p:tagLst>
</file>

<file path=ppt/tags/tag109.xml><?xml version="1.0" encoding="utf-8"?>
<p:tagLst xmlns:a="http://schemas.openxmlformats.org/drawingml/2006/main" xmlns:r="http://schemas.openxmlformats.org/officeDocument/2006/relationships" xmlns:p="http://schemas.openxmlformats.org/presentationml/2006/main">
  <p:tag name="MT_TILE" val="YES"/>
</p:tagLst>
</file>

<file path=ppt/tags/tag11.xml><?xml version="1.0" encoding="utf-8"?>
<p:tagLst xmlns:a="http://schemas.openxmlformats.org/drawingml/2006/main" xmlns:r="http://schemas.openxmlformats.org/officeDocument/2006/relationships" xmlns:p="http://schemas.openxmlformats.org/presentationml/2006/main">
  <p:tag name="MT_TILE" val="YES"/>
</p:tagLst>
</file>

<file path=ppt/tags/tag110.xml><?xml version="1.0" encoding="utf-8"?>
<p:tagLst xmlns:a="http://schemas.openxmlformats.org/drawingml/2006/main" xmlns:r="http://schemas.openxmlformats.org/officeDocument/2006/relationships" xmlns:p="http://schemas.openxmlformats.org/presentationml/2006/main">
  <p:tag name="MT_TILE" val="YES"/>
</p:tagLst>
</file>

<file path=ppt/tags/tag111.xml><?xml version="1.0" encoding="utf-8"?>
<p:tagLst xmlns:a="http://schemas.openxmlformats.org/drawingml/2006/main" xmlns:r="http://schemas.openxmlformats.org/officeDocument/2006/relationships" xmlns:p="http://schemas.openxmlformats.org/presentationml/2006/main">
  <p:tag name="MT_TILE" val="YES"/>
</p:tagLst>
</file>

<file path=ppt/tags/tag112.xml><?xml version="1.0" encoding="utf-8"?>
<p:tagLst xmlns:a="http://schemas.openxmlformats.org/drawingml/2006/main" xmlns:r="http://schemas.openxmlformats.org/officeDocument/2006/relationships" xmlns:p="http://schemas.openxmlformats.org/presentationml/2006/main">
  <p:tag name="MT_TILE" val="YES"/>
</p:tagLst>
</file>

<file path=ppt/tags/tag113.xml><?xml version="1.0" encoding="utf-8"?>
<p:tagLst xmlns:a="http://schemas.openxmlformats.org/drawingml/2006/main" xmlns:r="http://schemas.openxmlformats.org/officeDocument/2006/relationships" xmlns:p="http://schemas.openxmlformats.org/presentationml/2006/main">
  <p:tag name="MT_TILE" val="YES"/>
</p:tagLst>
</file>

<file path=ppt/tags/tag114.xml><?xml version="1.0" encoding="utf-8"?>
<p:tagLst xmlns:a="http://schemas.openxmlformats.org/drawingml/2006/main" xmlns:r="http://schemas.openxmlformats.org/officeDocument/2006/relationships" xmlns:p="http://schemas.openxmlformats.org/presentationml/2006/main">
  <p:tag name="MT_TILE" val="YES"/>
</p:tagLst>
</file>

<file path=ppt/tags/tag12.xml><?xml version="1.0" encoding="utf-8"?>
<p:tagLst xmlns:a="http://schemas.openxmlformats.org/drawingml/2006/main" xmlns:r="http://schemas.openxmlformats.org/officeDocument/2006/relationships" xmlns:p="http://schemas.openxmlformats.org/presentationml/2006/main">
  <p:tag name="MT_TILE" val="YES"/>
</p:tagLst>
</file>

<file path=ppt/tags/tag13.xml><?xml version="1.0" encoding="utf-8"?>
<p:tagLst xmlns:a="http://schemas.openxmlformats.org/drawingml/2006/main" xmlns:r="http://schemas.openxmlformats.org/officeDocument/2006/relationships" xmlns:p="http://schemas.openxmlformats.org/presentationml/2006/main">
  <p:tag name="MT_TILE" val="YES"/>
</p:tagLst>
</file>

<file path=ppt/tags/tag14.xml><?xml version="1.0" encoding="utf-8"?>
<p:tagLst xmlns:a="http://schemas.openxmlformats.org/drawingml/2006/main" xmlns:r="http://schemas.openxmlformats.org/officeDocument/2006/relationships" xmlns:p="http://schemas.openxmlformats.org/presentationml/2006/main">
  <p:tag name="MT_TILE" val="YES"/>
</p:tagLst>
</file>

<file path=ppt/tags/tag15.xml><?xml version="1.0" encoding="utf-8"?>
<p:tagLst xmlns:a="http://schemas.openxmlformats.org/drawingml/2006/main" xmlns:r="http://schemas.openxmlformats.org/officeDocument/2006/relationships" xmlns:p="http://schemas.openxmlformats.org/presentationml/2006/main">
  <p:tag name="MT_TILE" val="YES"/>
</p:tagLst>
</file>

<file path=ppt/tags/tag16.xml><?xml version="1.0" encoding="utf-8"?>
<p:tagLst xmlns:a="http://schemas.openxmlformats.org/drawingml/2006/main" xmlns:r="http://schemas.openxmlformats.org/officeDocument/2006/relationships" xmlns:p="http://schemas.openxmlformats.org/presentationml/2006/main">
  <p:tag name="MT_TILE" val="YES"/>
</p:tagLst>
</file>

<file path=ppt/tags/tag17.xml><?xml version="1.0" encoding="utf-8"?>
<p:tagLst xmlns:a="http://schemas.openxmlformats.org/drawingml/2006/main" xmlns:r="http://schemas.openxmlformats.org/officeDocument/2006/relationships" xmlns:p="http://schemas.openxmlformats.org/presentationml/2006/main">
  <p:tag name="MT_TILE" val="YES"/>
</p:tagLst>
</file>

<file path=ppt/tags/tag18.xml><?xml version="1.0" encoding="utf-8"?>
<p:tagLst xmlns:a="http://schemas.openxmlformats.org/drawingml/2006/main" xmlns:r="http://schemas.openxmlformats.org/officeDocument/2006/relationships" xmlns:p="http://schemas.openxmlformats.org/presentationml/2006/main">
  <p:tag name="MT_TILE" val="YES"/>
</p:tagLst>
</file>

<file path=ppt/tags/tag19.xml><?xml version="1.0" encoding="utf-8"?>
<p:tagLst xmlns:a="http://schemas.openxmlformats.org/drawingml/2006/main" xmlns:r="http://schemas.openxmlformats.org/officeDocument/2006/relationships" xmlns:p="http://schemas.openxmlformats.org/presentationml/2006/main">
  <p:tag name="MT_TILE" val="YES"/>
</p:tagLst>
</file>

<file path=ppt/tags/tag2.xml><?xml version="1.0" encoding="utf-8"?>
<p:tagLst xmlns:a="http://schemas.openxmlformats.org/drawingml/2006/main" xmlns:r="http://schemas.openxmlformats.org/officeDocument/2006/relationships" xmlns:p="http://schemas.openxmlformats.org/presentationml/2006/main">
  <p:tag name="MT_TILE" val="YES"/>
</p:tagLst>
</file>

<file path=ppt/tags/tag20.xml><?xml version="1.0" encoding="utf-8"?>
<p:tagLst xmlns:a="http://schemas.openxmlformats.org/drawingml/2006/main" xmlns:r="http://schemas.openxmlformats.org/officeDocument/2006/relationships" xmlns:p="http://schemas.openxmlformats.org/presentationml/2006/main">
  <p:tag name="MT_TILE" val="YES"/>
</p:tagLst>
</file>

<file path=ppt/tags/tag21.xml><?xml version="1.0" encoding="utf-8"?>
<p:tagLst xmlns:a="http://schemas.openxmlformats.org/drawingml/2006/main" xmlns:r="http://schemas.openxmlformats.org/officeDocument/2006/relationships" xmlns:p="http://schemas.openxmlformats.org/presentationml/2006/main">
  <p:tag name="MT_TILE" val="YES"/>
</p:tagLst>
</file>

<file path=ppt/tags/tag22.xml><?xml version="1.0" encoding="utf-8"?>
<p:tagLst xmlns:a="http://schemas.openxmlformats.org/drawingml/2006/main" xmlns:r="http://schemas.openxmlformats.org/officeDocument/2006/relationships" xmlns:p="http://schemas.openxmlformats.org/presentationml/2006/main">
  <p:tag name="MT_TILE" val="YES"/>
</p:tagLst>
</file>

<file path=ppt/tags/tag23.xml><?xml version="1.0" encoding="utf-8"?>
<p:tagLst xmlns:a="http://schemas.openxmlformats.org/drawingml/2006/main" xmlns:r="http://schemas.openxmlformats.org/officeDocument/2006/relationships" xmlns:p="http://schemas.openxmlformats.org/presentationml/2006/main">
  <p:tag name="MT_TILE" val="YES"/>
</p:tagLst>
</file>

<file path=ppt/tags/tag24.xml><?xml version="1.0" encoding="utf-8"?>
<p:tagLst xmlns:a="http://schemas.openxmlformats.org/drawingml/2006/main" xmlns:r="http://schemas.openxmlformats.org/officeDocument/2006/relationships" xmlns:p="http://schemas.openxmlformats.org/presentationml/2006/main">
  <p:tag name="MT_TILE" val="YES"/>
</p:tagLst>
</file>

<file path=ppt/tags/tag25.xml><?xml version="1.0" encoding="utf-8"?>
<p:tagLst xmlns:a="http://schemas.openxmlformats.org/drawingml/2006/main" xmlns:r="http://schemas.openxmlformats.org/officeDocument/2006/relationships" xmlns:p="http://schemas.openxmlformats.org/presentationml/2006/main">
  <p:tag name="MT_TILE" val="YES"/>
</p:tagLst>
</file>

<file path=ppt/tags/tag26.xml><?xml version="1.0" encoding="utf-8"?>
<p:tagLst xmlns:a="http://schemas.openxmlformats.org/drawingml/2006/main" xmlns:r="http://schemas.openxmlformats.org/officeDocument/2006/relationships" xmlns:p="http://schemas.openxmlformats.org/presentationml/2006/main">
  <p:tag name="MT_TILE" val="YES"/>
</p:tagLst>
</file>

<file path=ppt/tags/tag27.xml><?xml version="1.0" encoding="utf-8"?>
<p:tagLst xmlns:a="http://schemas.openxmlformats.org/drawingml/2006/main" xmlns:r="http://schemas.openxmlformats.org/officeDocument/2006/relationships" xmlns:p="http://schemas.openxmlformats.org/presentationml/2006/main">
  <p:tag name="MT_TILE" val="YES"/>
</p:tagLst>
</file>

<file path=ppt/tags/tag28.xml><?xml version="1.0" encoding="utf-8"?>
<p:tagLst xmlns:a="http://schemas.openxmlformats.org/drawingml/2006/main" xmlns:r="http://schemas.openxmlformats.org/officeDocument/2006/relationships" xmlns:p="http://schemas.openxmlformats.org/presentationml/2006/main">
  <p:tag name="MT_TILE" val="YES"/>
</p:tagLst>
</file>

<file path=ppt/tags/tag29.xml><?xml version="1.0" encoding="utf-8"?>
<p:tagLst xmlns:a="http://schemas.openxmlformats.org/drawingml/2006/main" xmlns:r="http://schemas.openxmlformats.org/officeDocument/2006/relationships" xmlns:p="http://schemas.openxmlformats.org/presentationml/2006/main">
  <p:tag name="MT_TILE" val="YES"/>
</p:tagLst>
</file>

<file path=ppt/tags/tag3.xml><?xml version="1.0" encoding="utf-8"?>
<p:tagLst xmlns:a="http://schemas.openxmlformats.org/drawingml/2006/main" xmlns:r="http://schemas.openxmlformats.org/officeDocument/2006/relationships" xmlns:p="http://schemas.openxmlformats.org/presentationml/2006/main">
  <p:tag name="MT_TILE" val="YES"/>
</p:tagLst>
</file>

<file path=ppt/tags/tag30.xml><?xml version="1.0" encoding="utf-8"?>
<p:tagLst xmlns:a="http://schemas.openxmlformats.org/drawingml/2006/main" xmlns:r="http://schemas.openxmlformats.org/officeDocument/2006/relationships" xmlns:p="http://schemas.openxmlformats.org/presentationml/2006/main">
  <p:tag name="MT_TILE" val="YES"/>
</p:tagLst>
</file>

<file path=ppt/tags/tag31.xml><?xml version="1.0" encoding="utf-8"?>
<p:tagLst xmlns:a="http://schemas.openxmlformats.org/drawingml/2006/main" xmlns:r="http://schemas.openxmlformats.org/officeDocument/2006/relationships" xmlns:p="http://schemas.openxmlformats.org/presentationml/2006/main">
  <p:tag name="MT_TILE" val="YES"/>
</p:tagLst>
</file>

<file path=ppt/tags/tag32.xml><?xml version="1.0" encoding="utf-8"?>
<p:tagLst xmlns:a="http://schemas.openxmlformats.org/drawingml/2006/main" xmlns:r="http://schemas.openxmlformats.org/officeDocument/2006/relationships" xmlns:p="http://schemas.openxmlformats.org/presentationml/2006/main">
  <p:tag name="MT_TILE" val="YES"/>
</p:tagLst>
</file>

<file path=ppt/tags/tag33.xml><?xml version="1.0" encoding="utf-8"?>
<p:tagLst xmlns:a="http://schemas.openxmlformats.org/drawingml/2006/main" xmlns:r="http://schemas.openxmlformats.org/officeDocument/2006/relationships" xmlns:p="http://schemas.openxmlformats.org/presentationml/2006/main">
  <p:tag name="MT_TILE" val="YES"/>
</p:tagLst>
</file>

<file path=ppt/tags/tag34.xml><?xml version="1.0" encoding="utf-8"?>
<p:tagLst xmlns:a="http://schemas.openxmlformats.org/drawingml/2006/main" xmlns:r="http://schemas.openxmlformats.org/officeDocument/2006/relationships" xmlns:p="http://schemas.openxmlformats.org/presentationml/2006/main">
  <p:tag name="MT_TILE" val="YES"/>
</p:tagLst>
</file>

<file path=ppt/tags/tag35.xml><?xml version="1.0" encoding="utf-8"?>
<p:tagLst xmlns:a="http://schemas.openxmlformats.org/drawingml/2006/main" xmlns:r="http://schemas.openxmlformats.org/officeDocument/2006/relationships" xmlns:p="http://schemas.openxmlformats.org/presentationml/2006/main">
  <p:tag name="MT_TILE" val="YES"/>
</p:tagLst>
</file>

<file path=ppt/tags/tag36.xml><?xml version="1.0" encoding="utf-8"?>
<p:tagLst xmlns:a="http://schemas.openxmlformats.org/drawingml/2006/main" xmlns:r="http://schemas.openxmlformats.org/officeDocument/2006/relationships" xmlns:p="http://schemas.openxmlformats.org/presentationml/2006/main">
  <p:tag name="MT_TILE" val="YES"/>
</p:tagLst>
</file>

<file path=ppt/tags/tag37.xml><?xml version="1.0" encoding="utf-8"?>
<p:tagLst xmlns:a="http://schemas.openxmlformats.org/drawingml/2006/main" xmlns:r="http://schemas.openxmlformats.org/officeDocument/2006/relationships" xmlns:p="http://schemas.openxmlformats.org/presentationml/2006/main">
  <p:tag name="MT_TILE" val="YES"/>
</p:tagLst>
</file>

<file path=ppt/tags/tag38.xml><?xml version="1.0" encoding="utf-8"?>
<p:tagLst xmlns:a="http://schemas.openxmlformats.org/drawingml/2006/main" xmlns:r="http://schemas.openxmlformats.org/officeDocument/2006/relationships" xmlns:p="http://schemas.openxmlformats.org/presentationml/2006/main">
  <p:tag name="MT_TILE" val="YES"/>
</p:tagLst>
</file>

<file path=ppt/tags/tag39.xml><?xml version="1.0" encoding="utf-8"?>
<p:tagLst xmlns:a="http://schemas.openxmlformats.org/drawingml/2006/main" xmlns:r="http://schemas.openxmlformats.org/officeDocument/2006/relationships" xmlns:p="http://schemas.openxmlformats.org/presentationml/2006/main">
  <p:tag name="MT_TILE" val="YES"/>
</p:tagLst>
</file>

<file path=ppt/tags/tag4.xml><?xml version="1.0" encoding="utf-8"?>
<p:tagLst xmlns:a="http://schemas.openxmlformats.org/drawingml/2006/main" xmlns:r="http://schemas.openxmlformats.org/officeDocument/2006/relationships" xmlns:p="http://schemas.openxmlformats.org/presentationml/2006/main">
  <p:tag name="MT_TILE" val="YES"/>
</p:tagLst>
</file>

<file path=ppt/tags/tag40.xml><?xml version="1.0" encoding="utf-8"?>
<p:tagLst xmlns:a="http://schemas.openxmlformats.org/drawingml/2006/main" xmlns:r="http://schemas.openxmlformats.org/officeDocument/2006/relationships" xmlns:p="http://schemas.openxmlformats.org/presentationml/2006/main">
  <p:tag name="MT_TILE" val="YES"/>
</p:tagLst>
</file>

<file path=ppt/tags/tag41.xml><?xml version="1.0" encoding="utf-8"?>
<p:tagLst xmlns:a="http://schemas.openxmlformats.org/drawingml/2006/main" xmlns:r="http://schemas.openxmlformats.org/officeDocument/2006/relationships" xmlns:p="http://schemas.openxmlformats.org/presentationml/2006/main">
  <p:tag name="MT_TILE" val="YES"/>
</p:tagLst>
</file>

<file path=ppt/tags/tag42.xml><?xml version="1.0" encoding="utf-8"?>
<p:tagLst xmlns:a="http://schemas.openxmlformats.org/drawingml/2006/main" xmlns:r="http://schemas.openxmlformats.org/officeDocument/2006/relationships" xmlns:p="http://schemas.openxmlformats.org/presentationml/2006/main">
  <p:tag name="MT_TILE" val="YES"/>
</p:tagLst>
</file>

<file path=ppt/tags/tag43.xml><?xml version="1.0" encoding="utf-8"?>
<p:tagLst xmlns:a="http://schemas.openxmlformats.org/drawingml/2006/main" xmlns:r="http://schemas.openxmlformats.org/officeDocument/2006/relationships" xmlns:p="http://schemas.openxmlformats.org/presentationml/2006/main">
  <p:tag name="MT_TILE" val="YES"/>
</p:tagLst>
</file>

<file path=ppt/tags/tag44.xml><?xml version="1.0" encoding="utf-8"?>
<p:tagLst xmlns:a="http://schemas.openxmlformats.org/drawingml/2006/main" xmlns:r="http://schemas.openxmlformats.org/officeDocument/2006/relationships" xmlns:p="http://schemas.openxmlformats.org/presentationml/2006/main">
  <p:tag name="MT_TILE" val="YES"/>
</p:tagLst>
</file>

<file path=ppt/tags/tag45.xml><?xml version="1.0" encoding="utf-8"?>
<p:tagLst xmlns:a="http://schemas.openxmlformats.org/drawingml/2006/main" xmlns:r="http://schemas.openxmlformats.org/officeDocument/2006/relationships" xmlns:p="http://schemas.openxmlformats.org/presentationml/2006/main">
  <p:tag name="MT_TILE" val="YES"/>
</p:tagLst>
</file>

<file path=ppt/tags/tag46.xml><?xml version="1.0" encoding="utf-8"?>
<p:tagLst xmlns:a="http://schemas.openxmlformats.org/drawingml/2006/main" xmlns:r="http://schemas.openxmlformats.org/officeDocument/2006/relationships" xmlns:p="http://schemas.openxmlformats.org/presentationml/2006/main">
  <p:tag name="MT_TILE" val="YES"/>
</p:tagLst>
</file>

<file path=ppt/tags/tag47.xml><?xml version="1.0" encoding="utf-8"?>
<p:tagLst xmlns:a="http://schemas.openxmlformats.org/drawingml/2006/main" xmlns:r="http://schemas.openxmlformats.org/officeDocument/2006/relationships" xmlns:p="http://schemas.openxmlformats.org/presentationml/2006/main">
  <p:tag name="MT_TILE" val="YES"/>
</p:tagLst>
</file>

<file path=ppt/tags/tag48.xml><?xml version="1.0" encoding="utf-8"?>
<p:tagLst xmlns:a="http://schemas.openxmlformats.org/drawingml/2006/main" xmlns:r="http://schemas.openxmlformats.org/officeDocument/2006/relationships" xmlns:p="http://schemas.openxmlformats.org/presentationml/2006/main">
  <p:tag name="MT_TILE" val="YES"/>
</p:tagLst>
</file>

<file path=ppt/tags/tag49.xml><?xml version="1.0" encoding="utf-8"?>
<p:tagLst xmlns:a="http://schemas.openxmlformats.org/drawingml/2006/main" xmlns:r="http://schemas.openxmlformats.org/officeDocument/2006/relationships" xmlns:p="http://schemas.openxmlformats.org/presentationml/2006/main">
  <p:tag name="MT_TILE" val="YES"/>
</p:tagLst>
</file>

<file path=ppt/tags/tag5.xml><?xml version="1.0" encoding="utf-8"?>
<p:tagLst xmlns:a="http://schemas.openxmlformats.org/drawingml/2006/main" xmlns:r="http://schemas.openxmlformats.org/officeDocument/2006/relationships" xmlns:p="http://schemas.openxmlformats.org/presentationml/2006/main">
  <p:tag name="MT_TILE" val="YES"/>
</p:tagLst>
</file>

<file path=ppt/tags/tag50.xml><?xml version="1.0" encoding="utf-8"?>
<p:tagLst xmlns:a="http://schemas.openxmlformats.org/drawingml/2006/main" xmlns:r="http://schemas.openxmlformats.org/officeDocument/2006/relationships" xmlns:p="http://schemas.openxmlformats.org/presentationml/2006/main">
  <p:tag name="MT_TILE" val="YES"/>
</p:tagLst>
</file>

<file path=ppt/tags/tag51.xml><?xml version="1.0" encoding="utf-8"?>
<p:tagLst xmlns:a="http://schemas.openxmlformats.org/drawingml/2006/main" xmlns:r="http://schemas.openxmlformats.org/officeDocument/2006/relationships" xmlns:p="http://schemas.openxmlformats.org/presentationml/2006/main">
  <p:tag name="MT_TILE" val="YES"/>
</p:tagLst>
</file>

<file path=ppt/tags/tag52.xml><?xml version="1.0" encoding="utf-8"?>
<p:tagLst xmlns:a="http://schemas.openxmlformats.org/drawingml/2006/main" xmlns:r="http://schemas.openxmlformats.org/officeDocument/2006/relationships" xmlns:p="http://schemas.openxmlformats.org/presentationml/2006/main">
  <p:tag name="MT_TILE" val="YES"/>
</p:tagLst>
</file>

<file path=ppt/tags/tag53.xml><?xml version="1.0" encoding="utf-8"?>
<p:tagLst xmlns:a="http://schemas.openxmlformats.org/drawingml/2006/main" xmlns:r="http://schemas.openxmlformats.org/officeDocument/2006/relationships" xmlns:p="http://schemas.openxmlformats.org/presentationml/2006/main">
  <p:tag name="MT_TILE" val="YES"/>
</p:tagLst>
</file>

<file path=ppt/tags/tag54.xml><?xml version="1.0" encoding="utf-8"?>
<p:tagLst xmlns:a="http://schemas.openxmlformats.org/drawingml/2006/main" xmlns:r="http://schemas.openxmlformats.org/officeDocument/2006/relationships" xmlns:p="http://schemas.openxmlformats.org/presentationml/2006/main">
  <p:tag name="MT_TILE" val="YES"/>
</p:tagLst>
</file>

<file path=ppt/tags/tag55.xml><?xml version="1.0" encoding="utf-8"?>
<p:tagLst xmlns:a="http://schemas.openxmlformats.org/drawingml/2006/main" xmlns:r="http://schemas.openxmlformats.org/officeDocument/2006/relationships" xmlns:p="http://schemas.openxmlformats.org/presentationml/2006/main">
  <p:tag name="MT_TILE" val="YES"/>
</p:tagLst>
</file>

<file path=ppt/tags/tag56.xml><?xml version="1.0" encoding="utf-8"?>
<p:tagLst xmlns:a="http://schemas.openxmlformats.org/drawingml/2006/main" xmlns:r="http://schemas.openxmlformats.org/officeDocument/2006/relationships" xmlns:p="http://schemas.openxmlformats.org/presentationml/2006/main">
  <p:tag name="MT_TILE" val="YES"/>
</p:tagLst>
</file>

<file path=ppt/tags/tag57.xml><?xml version="1.0" encoding="utf-8"?>
<p:tagLst xmlns:a="http://schemas.openxmlformats.org/drawingml/2006/main" xmlns:r="http://schemas.openxmlformats.org/officeDocument/2006/relationships" xmlns:p="http://schemas.openxmlformats.org/presentationml/2006/main">
  <p:tag name="MT_TILE" val="YES"/>
</p:tagLst>
</file>

<file path=ppt/tags/tag58.xml><?xml version="1.0" encoding="utf-8"?>
<p:tagLst xmlns:a="http://schemas.openxmlformats.org/drawingml/2006/main" xmlns:r="http://schemas.openxmlformats.org/officeDocument/2006/relationships" xmlns:p="http://schemas.openxmlformats.org/presentationml/2006/main">
  <p:tag name="MT_TILE" val="YES"/>
</p:tagLst>
</file>

<file path=ppt/tags/tag59.xml><?xml version="1.0" encoding="utf-8"?>
<p:tagLst xmlns:a="http://schemas.openxmlformats.org/drawingml/2006/main" xmlns:r="http://schemas.openxmlformats.org/officeDocument/2006/relationships" xmlns:p="http://schemas.openxmlformats.org/presentationml/2006/main">
  <p:tag name="MT_TILE" val="YES"/>
</p:tagLst>
</file>

<file path=ppt/tags/tag6.xml><?xml version="1.0" encoding="utf-8"?>
<p:tagLst xmlns:a="http://schemas.openxmlformats.org/drawingml/2006/main" xmlns:r="http://schemas.openxmlformats.org/officeDocument/2006/relationships" xmlns:p="http://schemas.openxmlformats.org/presentationml/2006/main">
  <p:tag name="MT_TILE" val="YES"/>
</p:tagLst>
</file>

<file path=ppt/tags/tag60.xml><?xml version="1.0" encoding="utf-8"?>
<p:tagLst xmlns:a="http://schemas.openxmlformats.org/drawingml/2006/main" xmlns:r="http://schemas.openxmlformats.org/officeDocument/2006/relationships" xmlns:p="http://schemas.openxmlformats.org/presentationml/2006/main">
  <p:tag name="MT_TILE" val="YES"/>
</p:tagLst>
</file>

<file path=ppt/tags/tag61.xml><?xml version="1.0" encoding="utf-8"?>
<p:tagLst xmlns:a="http://schemas.openxmlformats.org/drawingml/2006/main" xmlns:r="http://schemas.openxmlformats.org/officeDocument/2006/relationships" xmlns:p="http://schemas.openxmlformats.org/presentationml/2006/main">
  <p:tag name="MT_TILE" val="YES"/>
</p:tagLst>
</file>

<file path=ppt/tags/tag62.xml><?xml version="1.0" encoding="utf-8"?>
<p:tagLst xmlns:a="http://schemas.openxmlformats.org/drawingml/2006/main" xmlns:r="http://schemas.openxmlformats.org/officeDocument/2006/relationships" xmlns:p="http://schemas.openxmlformats.org/presentationml/2006/main">
  <p:tag name="MT_TILE" val="YES"/>
</p:tagLst>
</file>

<file path=ppt/tags/tag63.xml><?xml version="1.0" encoding="utf-8"?>
<p:tagLst xmlns:a="http://schemas.openxmlformats.org/drawingml/2006/main" xmlns:r="http://schemas.openxmlformats.org/officeDocument/2006/relationships" xmlns:p="http://schemas.openxmlformats.org/presentationml/2006/main">
  <p:tag name="MT_TILE" val="YES"/>
</p:tagLst>
</file>

<file path=ppt/tags/tag64.xml><?xml version="1.0" encoding="utf-8"?>
<p:tagLst xmlns:a="http://schemas.openxmlformats.org/drawingml/2006/main" xmlns:r="http://schemas.openxmlformats.org/officeDocument/2006/relationships" xmlns:p="http://schemas.openxmlformats.org/presentationml/2006/main">
  <p:tag name="MT_TILE" val="YES"/>
</p:tagLst>
</file>

<file path=ppt/tags/tag65.xml><?xml version="1.0" encoding="utf-8"?>
<p:tagLst xmlns:a="http://schemas.openxmlformats.org/drawingml/2006/main" xmlns:r="http://schemas.openxmlformats.org/officeDocument/2006/relationships" xmlns:p="http://schemas.openxmlformats.org/presentationml/2006/main">
  <p:tag name="MT_TILE" val="YES"/>
</p:tagLst>
</file>

<file path=ppt/tags/tag66.xml><?xml version="1.0" encoding="utf-8"?>
<p:tagLst xmlns:a="http://schemas.openxmlformats.org/drawingml/2006/main" xmlns:r="http://schemas.openxmlformats.org/officeDocument/2006/relationships" xmlns:p="http://schemas.openxmlformats.org/presentationml/2006/main">
  <p:tag name="MT_TILE" val="YES"/>
</p:tagLst>
</file>

<file path=ppt/tags/tag67.xml><?xml version="1.0" encoding="utf-8"?>
<p:tagLst xmlns:a="http://schemas.openxmlformats.org/drawingml/2006/main" xmlns:r="http://schemas.openxmlformats.org/officeDocument/2006/relationships" xmlns:p="http://schemas.openxmlformats.org/presentationml/2006/main">
  <p:tag name="MT_TILE" val="YES"/>
</p:tagLst>
</file>

<file path=ppt/tags/tag68.xml><?xml version="1.0" encoding="utf-8"?>
<p:tagLst xmlns:a="http://schemas.openxmlformats.org/drawingml/2006/main" xmlns:r="http://schemas.openxmlformats.org/officeDocument/2006/relationships" xmlns:p="http://schemas.openxmlformats.org/presentationml/2006/main">
  <p:tag name="MT_TILE" val="YES"/>
</p:tagLst>
</file>

<file path=ppt/tags/tag69.xml><?xml version="1.0" encoding="utf-8"?>
<p:tagLst xmlns:a="http://schemas.openxmlformats.org/drawingml/2006/main" xmlns:r="http://schemas.openxmlformats.org/officeDocument/2006/relationships" xmlns:p="http://schemas.openxmlformats.org/presentationml/2006/main">
  <p:tag name="MT_TILE" val="YES"/>
</p:tagLst>
</file>

<file path=ppt/tags/tag7.xml><?xml version="1.0" encoding="utf-8"?>
<p:tagLst xmlns:a="http://schemas.openxmlformats.org/drawingml/2006/main" xmlns:r="http://schemas.openxmlformats.org/officeDocument/2006/relationships" xmlns:p="http://schemas.openxmlformats.org/presentationml/2006/main">
  <p:tag name="MT_TILE" val="YES"/>
</p:tagLst>
</file>

<file path=ppt/tags/tag70.xml><?xml version="1.0" encoding="utf-8"?>
<p:tagLst xmlns:a="http://schemas.openxmlformats.org/drawingml/2006/main" xmlns:r="http://schemas.openxmlformats.org/officeDocument/2006/relationships" xmlns:p="http://schemas.openxmlformats.org/presentationml/2006/main">
  <p:tag name="MT_TILE" val="YES"/>
</p:tagLst>
</file>

<file path=ppt/tags/tag71.xml><?xml version="1.0" encoding="utf-8"?>
<p:tagLst xmlns:a="http://schemas.openxmlformats.org/drawingml/2006/main" xmlns:r="http://schemas.openxmlformats.org/officeDocument/2006/relationships" xmlns:p="http://schemas.openxmlformats.org/presentationml/2006/main">
  <p:tag name="MT_TILE" val="YES"/>
</p:tagLst>
</file>

<file path=ppt/tags/tag72.xml><?xml version="1.0" encoding="utf-8"?>
<p:tagLst xmlns:a="http://schemas.openxmlformats.org/drawingml/2006/main" xmlns:r="http://schemas.openxmlformats.org/officeDocument/2006/relationships" xmlns:p="http://schemas.openxmlformats.org/presentationml/2006/main">
  <p:tag name="MT_TILE" val="YES"/>
</p:tagLst>
</file>

<file path=ppt/tags/tag73.xml><?xml version="1.0" encoding="utf-8"?>
<p:tagLst xmlns:a="http://schemas.openxmlformats.org/drawingml/2006/main" xmlns:r="http://schemas.openxmlformats.org/officeDocument/2006/relationships" xmlns:p="http://schemas.openxmlformats.org/presentationml/2006/main">
  <p:tag name="MT_TILE" val="YES"/>
</p:tagLst>
</file>

<file path=ppt/tags/tag74.xml><?xml version="1.0" encoding="utf-8"?>
<p:tagLst xmlns:a="http://schemas.openxmlformats.org/drawingml/2006/main" xmlns:r="http://schemas.openxmlformats.org/officeDocument/2006/relationships" xmlns:p="http://schemas.openxmlformats.org/presentationml/2006/main">
  <p:tag name="MT_TILE" val="YES"/>
</p:tagLst>
</file>

<file path=ppt/tags/tag75.xml><?xml version="1.0" encoding="utf-8"?>
<p:tagLst xmlns:a="http://schemas.openxmlformats.org/drawingml/2006/main" xmlns:r="http://schemas.openxmlformats.org/officeDocument/2006/relationships" xmlns:p="http://schemas.openxmlformats.org/presentationml/2006/main">
  <p:tag name="MT_TILE" val="YES"/>
</p:tagLst>
</file>

<file path=ppt/tags/tag76.xml><?xml version="1.0" encoding="utf-8"?>
<p:tagLst xmlns:a="http://schemas.openxmlformats.org/drawingml/2006/main" xmlns:r="http://schemas.openxmlformats.org/officeDocument/2006/relationships" xmlns:p="http://schemas.openxmlformats.org/presentationml/2006/main">
  <p:tag name="MT_TILE" val="YES"/>
</p:tagLst>
</file>

<file path=ppt/tags/tag77.xml><?xml version="1.0" encoding="utf-8"?>
<p:tagLst xmlns:a="http://schemas.openxmlformats.org/drawingml/2006/main" xmlns:r="http://schemas.openxmlformats.org/officeDocument/2006/relationships" xmlns:p="http://schemas.openxmlformats.org/presentationml/2006/main">
  <p:tag name="MT_TILE" val="YES"/>
</p:tagLst>
</file>

<file path=ppt/tags/tag78.xml><?xml version="1.0" encoding="utf-8"?>
<p:tagLst xmlns:a="http://schemas.openxmlformats.org/drawingml/2006/main" xmlns:r="http://schemas.openxmlformats.org/officeDocument/2006/relationships" xmlns:p="http://schemas.openxmlformats.org/presentationml/2006/main">
  <p:tag name="MT_TILE" val="YES"/>
</p:tagLst>
</file>

<file path=ppt/tags/tag79.xml><?xml version="1.0" encoding="utf-8"?>
<p:tagLst xmlns:a="http://schemas.openxmlformats.org/drawingml/2006/main" xmlns:r="http://schemas.openxmlformats.org/officeDocument/2006/relationships" xmlns:p="http://schemas.openxmlformats.org/presentationml/2006/main">
  <p:tag name="MT_TILE" val="YES"/>
</p:tagLst>
</file>

<file path=ppt/tags/tag8.xml><?xml version="1.0" encoding="utf-8"?>
<p:tagLst xmlns:a="http://schemas.openxmlformats.org/drawingml/2006/main" xmlns:r="http://schemas.openxmlformats.org/officeDocument/2006/relationships" xmlns:p="http://schemas.openxmlformats.org/presentationml/2006/main">
  <p:tag name="MT_TILE" val="YES"/>
</p:tagLst>
</file>

<file path=ppt/tags/tag80.xml><?xml version="1.0" encoding="utf-8"?>
<p:tagLst xmlns:a="http://schemas.openxmlformats.org/drawingml/2006/main" xmlns:r="http://schemas.openxmlformats.org/officeDocument/2006/relationships" xmlns:p="http://schemas.openxmlformats.org/presentationml/2006/main">
  <p:tag name="MT_TILE" val="YES"/>
</p:tagLst>
</file>

<file path=ppt/tags/tag81.xml><?xml version="1.0" encoding="utf-8"?>
<p:tagLst xmlns:a="http://schemas.openxmlformats.org/drawingml/2006/main" xmlns:r="http://schemas.openxmlformats.org/officeDocument/2006/relationships" xmlns:p="http://schemas.openxmlformats.org/presentationml/2006/main">
  <p:tag name="TIMING" val="|26.4|22.6|13.5|37.8|17.7|45.8|16.3"/>
</p:tagLst>
</file>

<file path=ppt/tags/tag82.xml><?xml version="1.0" encoding="utf-8"?>
<p:tagLst xmlns:a="http://schemas.openxmlformats.org/drawingml/2006/main" xmlns:r="http://schemas.openxmlformats.org/officeDocument/2006/relationships" xmlns:p="http://schemas.openxmlformats.org/presentationml/2006/main">
  <p:tag name="MT_TILE" val="YES"/>
</p:tagLst>
</file>

<file path=ppt/tags/tag83.xml><?xml version="1.0" encoding="utf-8"?>
<p:tagLst xmlns:a="http://schemas.openxmlformats.org/drawingml/2006/main" xmlns:r="http://schemas.openxmlformats.org/officeDocument/2006/relationships" xmlns:p="http://schemas.openxmlformats.org/presentationml/2006/main">
  <p:tag name="MT_TILE" val="YES"/>
</p:tagLst>
</file>

<file path=ppt/tags/tag84.xml><?xml version="1.0" encoding="utf-8"?>
<p:tagLst xmlns:a="http://schemas.openxmlformats.org/drawingml/2006/main" xmlns:r="http://schemas.openxmlformats.org/officeDocument/2006/relationships" xmlns:p="http://schemas.openxmlformats.org/presentationml/2006/main">
  <p:tag name="MT_TILE" val="YES"/>
</p:tagLst>
</file>

<file path=ppt/tags/tag85.xml><?xml version="1.0" encoding="utf-8"?>
<p:tagLst xmlns:a="http://schemas.openxmlformats.org/drawingml/2006/main" xmlns:r="http://schemas.openxmlformats.org/officeDocument/2006/relationships" xmlns:p="http://schemas.openxmlformats.org/presentationml/2006/main">
  <p:tag name="MT_TILE" val="YES"/>
</p:tagLst>
</file>

<file path=ppt/tags/tag86.xml><?xml version="1.0" encoding="utf-8"?>
<p:tagLst xmlns:a="http://schemas.openxmlformats.org/drawingml/2006/main" xmlns:r="http://schemas.openxmlformats.org/officeDocument/2006/relationships" xmlns:p="http://schemas.openxmlformats.org/presentationml/2006/main">
  <p:tag name="MT_TILE" val="YES"/>
</p:tagLst>
</file>

<file path=ppt/tags/tag87.xml><?xml version="1.0" encoding="utf-8"?>
<p:tagLst xmlns:a="http://schemas.openxmlformats.org/drawingml/2006/main" xmlns:r="http://schemas.openxmlformats.org/officeDocument/2006/relationships" xmlns:p="http://schemas.openxmlformats.org/presentationml/2006/main">
  <p:tag name="MT_TILE" val="YES"/>
</p:tagLst>
</file>

<file path=ppt/tags/tag88.xml><?xml version="1.0" encoding="utf-8"?>
<p:tagLst xmlns:a="http://schemas.openxmlformats.org/drawingml/2006/main" xmlns:r="http://schemas.openxmlformats.org/officeDocument/2006/relationships" xmlns:p="http://schemas.openxmlformats.org/presentationml/2006/main">
  <p:tag name="MT_TILE" val="YES"/>
</p:tagLst>
</file>

<file path=ppt/tags/tag89.xml><?xml version="1.0" encoding="utf-8"?>
<p:tagLst xmlns:a="http://schemas.openxmlformats.org/drawingml/2006/main" xmlns:r="http://schemas.openxmlformats.org/officeDocument/2006/relationships" xmlns:p="http://schemas.openxmlformats.org/presentationml/2006/main">
  <p:tag name="MT_TILE" val="YES"/>
</p:tagLst>
</file>

<file path=ppt/tags/tag9.xml><?xml version="1.0" encoding="utf-8"?>
<p:tagLst xmlns:a="http://schemas.openxmlformats.org/drawingml/2006/main" xmlns:r="http://schemas.openxmlformats.org/officeDocument/2006/relationships" xmlns:p="http://schemas.openxmlformats.org/presentationml/2006/main">
  <p:tag name="MT_TILE" val="YES"/>
</p:tagLst>
</file>

<file path=ppt/tags/tag90.xml><?xml version="1.0" encoding="utf-8"?>
<p:tagLst xmlns:a="http://schemas.openxmlformats.org/drawingml/2006/main" xmlns:r="http://schemas.openxmlformats.org/officeDocument/2006/relationships" xmlns:p="http://schemas.openxmlformats.org/presentationml/2006/main">
  <p:tag name="MT_TILE" val="YES"/>
</p:tagLst>
</file>

<file path=ppt/tags/tag91.xml><?xml version="1.0" encoding="utf-8"?>
<p:tagLst xmlns:a="http://schemas.openxmlformats.org/drawingml/2006/main" xmlns:r="http://schemas.openxmlformats.org/officeDocument/2006/relationships" xmlns:p="http://schemas.openxmlformats.org/presentationml/2006/main">
  <p:tag name="MT_TILE" val="YES"/>
</p:tagLst>
</file>

<file path=ppt/tags/tag92.xml><?xml version="1.0" encoding="utf-8"?>
<p:tagLst xmlns:a="http://schemas.openxmlformats.org/drawingml/2006/main" xmlns:r="http://schemas.openxmlformats.org/officeDocument/2006/relationships" xmlns:p="http://schemas.openxmlformats.org/presentationml/2006/main">
  <p:tag name="MT_TILE" val="YES"/>
</p:tagLst>
</file>

<file path=ppt/tags/tag93.xml><?xml version="1.0" encoding="utf-8"?>
<p:tagLst xmlns:a="http://schemas.openxmlformats.org/drawingml/2006/main" xmlns:r="http://schemas.openxmlformats.org/officeDocument/2006/relationships" xmlns:p="http://schemas.openxmlformats.org/presentationml/2006/main">
  <p:tag name="MT_TILE" val="YES"/>
</p:tagLst>
</file>

<file path=ppt/tags/tag94.xml><?xml version="1.0" encoding="utf-8"?>
<p:tagLst xmlns:a="http://schemas.openxmlformats.org/drawingml/2006/main" xmlns:r="http://schemas.openxmlformats.org/officeDocument/2006/relationships" xmlns:p="http://schemas.openxmlformats.org/presentationml/2006/main">
  <p:tag name="MT_TILE" val="YES"/>
</p:tagLst>
</file>

<file path=ppt/tags/tag95.xml><?xml version="1.0" encoding="utf-8"?>
<p:tagLst xmlns:a="http://schemas.openxmlformats.org/drawingml/2006/main" xmlns:r="http://schemas.openxmlformats.org/officeDocument/2006/relationships" xmlns:p="http://schemas.openxmlformats.org/presentationml/2006/main">
  <p:tag name="MT_TILE" val="YES"/>
</p:tagLst>
</file>

<file path=ppt/tags/tag96.xml><?xml version="1.0" encoding="utf-8"?>
<p:tagLst xmlns:a="http://schemas.openxmlformats.org/drawingml/2006/main" xmlns:r="http://schemas.openxmlformats.org/officeDocument/2006/relationships" xmlns:p="http://schemas.openxmlformats.org/presentationml/2006/main">
  <p:tag name="MT_TILE" val="YES"/>
</p:tagLst>
</file>

<file path=ppt/tags/tag97.xml><?xml version="1.0" encoding="utf-8"?>
<p:tagLst xmlns:a="http://schemas.openxmlformats.org/drawingml/2006/main" xmlns:r="http://schemas.openxmlformats.org/officeDocument/2006/relationships" xmlns:p="http://schemas.openxmlformats.org/presentationml/2006/main">
  <p:tag name="MT_TILE" val="YES"/>
</p:tagLst>
</file>

<file path=ppt/tags/tag98.xml><?xml version="1.0" encoding="utf-8"?>
<p:tagLst xmlns:a="http://schemas.openxmlformats.org/drawingml/2006/main" xmlns:r="http://schemas.openxmlformats.org/officeDocument/2006/relationships" xmlns:p="http://schemas.openxmlformats.org/presentationml/2006/main">
  <p:tag name="MT_TILE" val="YES"/>
</p:tagLst>
</file>

<file path=ppt/tags/tag99.xml><?xml version="1.0" encoding="utf-8"?>
<p:tagLst xmlns:a="http://schemas.openxmlformats.org/drawingml/2006/main" xmlns:r="http://schemas.openxmlformats.org/officeDocument/2006/relationships" xmlns:p="http://schemas.openxmlformats.org/presentationml/2006/main">
  <p:tag name="MT_TILE" val="YES"/>
</p:tagLst>
</file>

<file path=ppt/theme/theme1.xml><?xml version="1.0" encoding="utf-8"?>
<a:theme xmlns:a="http://schemas.openxmlformats.org/drawingml/2006/main" name="1_ALM Confernce 2013 - Slide Mast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LM Forum Seattle 2014 Speaker Template 012014  - ALM Website Color Background.potx" id="{FB709C07-D168-4C36-B964-A17202CC523B}" vid="{BF56C60A-870B-4E1E-8AEB-DF5F42B0FFEA}"/>
    </a:ext>
  </a:extLst>
</a:theme>
</file>

<file path=ppt/theme/theme2.xml><?xml version="1.0" encoding="utf-8"?>
<a:theme xmlns:a="http://schemas.openxmlformats.org/drawingml/2006/main" name="ALM Confernce 2013 - Slide Mast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LM Forum Seattle 2014 Speaker Template 012014  - ALM Website Color Background.potx" id="{FB709C07-D168-4C36-B964-A17202CC523B}" vid="{BF56C60A-870B-4E1E-8AEB-DF5F42B0FFEA}"/>
    </a:ext>
  </a:extLst>
</a:theme>
</file>

<file path=ppt/theme/theme3.xml><?xml version="1.0" encoding="utf-8"?>
<a:theme xmlns:a="http://schemas.openxmlformats.org/drawingml/2006/main" name="Metro_Template_Light_16x9">
  <a:themeElements>
    <a:clrScheme name="Microsoft Colors">
      <a:dk1>
        <a:srgbClr val="000000"/>
      </a:dk1>
      <a:lt1>
        <a:srgbClr val="FFFFFF"/>
      </a:lt1>
      <a:dk2>
        <a:srgbClr val="3F3F3F"/>
      </a:dk2>
      <a:lt2>
        <a:srgbClr val="F2F2F2"/>
      </a:lt2>
      <a:accent1>
        <a:srgbClr val="00AEEF"/>
      </a:accent1>
      <a:accent2>
        <a:srgbClr val="8CC600"/>
      </a:accent2>
      <a:accent3>
        <a:srgbClr val="FF8A00"/>
      </a:accent3>
      <a:accent4>
        <a:srgbClr val="FF009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4.xml><?xml version="1.0" encoding="utf-8"?>
<a:theme xmlns:a="http://schemas.openxmlformats.org/drawingml/2006/main" name="1_Metro_Template_Light_16x9">
  <a:themeElements>
    <a:clrScheme name="Microsoft Colors">
      <a:dk1>
        <a:srgbClr val="000000"/>
      </a:dk1>
      <a:lt1>
        <a:srgbClr val="FFFFFF"/>
      </a:lt1>
      <a:dk2>
        <a:srgbClr val="3F3F3F"/>
      </a:dk2>
      <a:lt2>
        <a:srgbClr val="F2F2F2"/>
      </a:lt2>
      <a:accent1>
        <a:srgbClr val="00AEEF"/>
      </a:accent1>
      <a:accent2>
        <a:srgbClr val="8CC600"/>
      </a:accent2>
      <a:accent3>
        <a:srgbClr val="FF8A00"/>
      </a:accent3>
      <a:accent4>
        <a:srgbClr val="FF009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5.xml><?xml version="1.0" encoding="utf-8"?>
<a:theme xmlns:a="http://schemas.openxmlformats.org/drawingml/2006/main" name="2_Metro_Template_Light_16x9">
  <a:themeElements>
    <a:clrScheme name="Microsoft Colors">
      <a:dk1>
        <a:srgbClr val="000000"/>
      </a:dk1>
      <a:lt1>
        <a:srgbClr val="FFFFFF"/>
      </a:lt1>
      <a:dk2>
        <a:srgbClr val="3F3F3F"/>
      </a:dk2>
      <a:lt2>
        <a:srgbClr val="F2F2F2"/>
      </a:lt2>
      <a:accent1>
        <a:srgbClr val="00AEEF"/>
      </a:accent1>
      <a:accent2>
        <a:srgbClr val="8CC600"/>
      </a:accent2>
      <a:accent3>
        <a:srgbClr val="FF8A00"/>
      </a:accent3>
      <a:accent4>
        <a:srgbClr val="FF009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78061BB07D6E45BC1E75A8F0A68F26" ma:contentTypeVersion="1" ma:contentTypeDescription="Create a new document." ma:contentTypeScope="" ma:versionID="13c981a749600227b9b630ee4261c164">
  <xsd:schema xmlns:xsd="http://www.w3.org/2001/XMLSchema" xmlns:xs="http://www.w3.org/2001/XMLSchema" xmlns:p="http://schemas.microsoft.com/office/2006/metadata/properties" xmlns:ns3="f68d3d2f-3418-49e6-a6c6-6432f0e4e0aa" targetNamespace="http://schemas.microsoft.com/office/2006/metadata/properties" ma:root="true" ma:fieldsID="ddd95fbfd7100454838866694f0c7ead" ns3:_="">
    <xsd:import namespace="f68d3d2f-3418-49e6-a6c6-6432f0e4e0aa"/>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8d3d2f-3418-49e6-a6c6-6432f0e4e0a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3825524-4005-42CD-A51B-408B8F8E5A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8d3d2f-3418-49e6-a6c6-6432f0e4e0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E9992B-AD27-4E4C-A71D-E9DA9BF8C3E1}">
  <ds:schemaRefs>
    <ds:schemaRef ds:uri="http://schemas.microsoft.com/sharepoint/v3/contenttype/forms"/>
  </ds:schemaRefs>
</ds:datastoreItem>
</file>

<file path=customXml/itemProps3.xml><?xml version="1.0" encoding="utf-8"?>
<ds:datastoreItem xmlns:ds="http://schemas.openxmlformats.org/officeDocument/2006/customXml" ds:itemID="{3A492141-BCCB-41B0-ADA6-DF44DD78554C}">
  <ds:schemaRefs>
    <ds:schemaRef ds:uri="f68d3d2f-3418-49e6-a6c6-6432f0e4e0aa"/>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ALM Forum 2014 Speaker Template</Template>
  <TotalTime>3570</TotalTime>
  <Words>4806</Words>
  <Application>Microsoft Office PowerPoint</Application>
  <PresentationFormat>Widescreen</PresentationFormat>
  <Paragraphs>802</Paragraphs>
  <Slides>60</Slides>
  <Notes>51</Notes>
  <HiddenSlides>1</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60</vt:i4>
      </vt:variant>
    </vt:vector>
  </HeadingPairs>
  <TitlesOfParts>
    <vt:vector size="75" baseType="lpstr">
      <vt:lpstr>ＭＳ Ｐゴシック</vt:lpstr>
      <vt:lpstr>Arial</vt:lpstr>
      <vt:lpstr>Calibri</vt:lpstr>
      <vt:lpstr>Century Gothic</vt:lpstr>
      <vt:lpstr>Corbel</vt:lpstr>
      <vt:lpstr>Segoe UI</vt:lpstr>
      <vt:lpstr>Segoe UI Light</vt:lpstr>
      <vt:lpstr>Tahoma</vt:lpstr>
      <vt:lpstr>Times New Roman</vt:lpstr>
      <vt:lpstr>Wingdings</vt:lpstr>
      <vt:lpstr>1_ALM Confernce 2013 - Slide Masters</vt:lpstr>
      <vt:lpstr>ALM Confernce 2013 - Slide Masters</vt:lpstr>
      <vt:lpstr>Metro_Template_Light_16x9</vt:lpstr>
      <vt:lpstr>1_Metro_Template_Light_16x9</vt:lpstr>
      <vt:lpstr>2_Metro_Template_Light_16x9</vt:lpstr>
      <vt:lpstr>PowerPoint Presentation</vt:lpstr>
      <vt:lpstr>Your Path To Data-Driven Quality</vt:lpstr>
      <vt:lpstr>About Seth</vt:lpstr>
      <vt:lpstr>Roadmap</vt:lpstr>
      <vt:lpstr>PowerPoint Presentation</vt:lpstr>
      <vt:lpstr>Data-Driven Quality</vt:lpstr>
      <vt:lpstr>Data, where have we been?</vt:lpstr>
      <vt:lpstr>Data, where are we going?</vt:lpstr>
      <vt:lpstr>The roadmap</vt:lpstr>
      <vt:lpstr>PowerPoint Presentation</vt:lpstr>
      <vt:lpstr>Determine your questions</vt:lpstr>
      <vt:lpstr>Why not just get data and look for answers?</vt:lpstr>
      <vt:lpstr>What questions does EXO ask?</vt:lpstr>
      <vt:lpstr>Is it available?</vt:lpstr>
      <vt:lpstr>How do users perceive availability?</vt:lpstr>
      <vt:lpstr>How is performance?</vt:lpstr>
      <vt:lpstr>What do users do? </vt:lpstr>
      <vt:lpstr>Your turn - Determine your questions</vt:lpstr>
      <vt:lpstr>Your turn - Determine your questions</vt:lpstr>
      <vt:lpstr>Design for production-quality data </vt:lpstr>
      <vt:lpstr>Two types of data to acquire</vt:lpstr>
      <vt:lpstr>Staged data acquisition mitigates risk</vt:lpstr>
      <vt:lpstr>Staged data acquisition - Netflix</vt:lpstr>
      <vt:lpstr>Staged Data Acquisition - Facebook</vt:lpstr>
      <vt:lpstr>Speed of deployment</vt:lpstr>
      <vt:lpstr>Staged data acquisition - Outlook</vt:lpstr>
      <vt:lpstr>PowerPoint Presentation</vt:lpstr>
      <vt:lpstr>Your turn - Design for production-quality data</vt:lpstr>
      <vt:lpstr>Select your data sources</vt:lpstr>
      <vt:lpstr>PowerPoint Presentation</vt:lpstr>
      <vt:lpstr>Application data</vt:lpstr>
      <vt:lpstr>Hang and crash data</vt:lpstr>
      <vt:lpstr>Usage data</vt:lpstr>
      <vt:lpstr>PowerPoint Presentation</vt:lpstr>
      <vt:lpstr>Feedback data</vt:lpstr>
      <vt:lpstr>Feedback data also includes…</vt:lpstr>
      <vt:lpstr>Active monitoring data</vt:lpstr>
      <vt:lpstr>Ease of detection</vt:lpstr>
      <vt:lpstr>Data handling - privacy</vt:lpstr>
      <vt:lpstr>Data handling – non-service products</vt:lpstr>
      <vt:lpstr>Your turn - Select your data sources</vt:lpstr>
      <vt:lpstr>Use the right data tools</vt:lpstr>
      <vt:lpstr>Data storage and processing systems</vt:lpstr>
      <vt:lpstr>Hadoop in 60 Seconds</vt:lpstr>
      <vt:lpstr>A common data flow</vt:lpstr>
      <vt:lpstr>PowerPoint Presentation</vt:lpstr>
      <vt:lpstr>PowerPoint Presentation</vt:lpstr>
      <vt:lpstr>Your turn - Use the right data processing tools</vt:lpstr>
      <vt:lpstr>Get answers to your questions</vt:lpstr>
      <vt:lpstr>Outlook.com prioritizes performance</vt:lpstr>
      <vt:lpstr>PowerPoint Presentation</vt:lpstr>
      <vt:lpstr>PowerPoint Presentation</vt:lpstr>
      <vt:lpstr>PowerPoint Presentation</vt:lpstr>
      <vt:lpstr>Find new questions and repeat</vt:lpstr>
      <vt:lpstr>Find new questions and repeat</vt:lpstr>
      <vt:lpstr>Your turn – Get Answers, more questions</vt:lpstr>
      <vt:lpstr>Challenges for different products</vt:lpstr>
      <vt:lpstr>PowerPoint Presentation</vt:lpstr>
      <vt:lpstr>Special thanks to these folks</vt:lpstr>
      <vt:lpstr>PowerPoint Presentation</vt:lpstr>
    </vt:vector>
  </TitlesOfParts>
  <Company>Guided 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Slide Master</dc:subject>
  <dc:creator>Seth Eliot</dc:creator>
  <dc:description>Copyright © 2014 Guided Design
All Rights Reserved.</dc:description>
  <cp:lastModifiedBy>Seth Eliot</cp:lastModifiedBy>
  <cp:revision>240</cp:revision>
  <dcterms:created xsi:type="dcterms:W3CDTF">2014-02-13T03:23:40Z</dcterms:created>
  <dcterms:modified xsi:type="dcterms:W3CDTF">2014-04-03T21:43:50Z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0x0101008B78061BB07D6E45BC1E75A8F0A68F26</vt:lpwstr>
  </property>
  <property fmtid="{D5CDD505-2E9C-101B-9397-08002B2CF9AE}" pid="4" name="_MarkAsFinal">
    <vt:bool>true</vt:bool>
  </property>
</Properties>
</file>